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76" r:id="rId2"/>
    <p:sldId id="275" r:id="rId3"/>
    <p:sldId id="277" r:id="rId4"/>
    <p:sldId id="278" r:id="rId5"/>
    <p:sldId id="279" r:id="rId6"/>
    <p:sldId id="28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29C"/>
    <a:srgbClr val="009E6D"/>
    <a:srgbClr val="005D41"/>
    <a:srgbClr val="8EB4E3"/>
    <a:srgbClr val="E6B9B8"/>
    <a:srgbClr val="9ABB59"/>
    <a:srgbClr val="F79F57"/>
    <a:srgbClr val="B888DC"/>
    <a:srgbClr val="C3D69B"/>
    <a:srgbClr val="FCDB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54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515065621406537E-2"/>
          <c:y val="2.7604779307760816E-2"/>
          <c:w val="0.94686814697029165"/>
          <c:h val="0.9447904413844783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>
              <a:noFill/>
            </a:ln>
          </c:spPr>
          <c:marker>
            <c:spPr>
              <a:ln w="38100">
                <a:solidFill>
                  <a:schemeClr val="accent1">
                    <a:shade val="95000"/>
                    <a:satMod val="105000"/>
                    <a:alpha val="50000"/>
                  </a:schemeClr>
                </a:solidFill>
              </a:ln>
            </c:spPr>
          </c:marker>
          <c:dPt>
            <c:idx val="0"/>
            <c:marker>
              <c:symbol val="circle"/>
              <c:size val="7"/>
              <c:spPr>
                <a:solidFill>
                  <a:srgbClr val="FF0000"/>
                </a:solidFill>
                <a:ln w="38100">
                  <a:solidFill>
                    <a:schemeClr val="accent1">
                      <a:shade val="95000"/>
                      <a:satMod val="105000"/>
                      <a:alpha val="50000"/>
                    </a:schemeClr>
                  </a:solidFill>
                </a:ln>
              </c:spPr>
            </c:marker>
            <c:bubble3D val="0"/>
          </c:dPt>
          <c:dPt>
            <c:idx val="1"/>
            <c:marker>
              <c:symbol val="circle"/>
              <c:size val="7"/>
              <c:spPr>
                <a:solidFill>
                  <a:srgbClr val="FF0000"/>
                </a:solidFill>
                <a:ln w="38100">
                  <a:solidFill>
                    <a:schemeClr val="accent1">
                      <a:shade val="95000"/>
                      <a:satMod val="105000"/>
                      <a:alpha val="50000"/>
                    </a:schemeClr>
                  </a:solidFill>
                </a:ln>
              </c:spPr>
            </c:marker>
            <c:bubble3D val="0"/>
          </c:dPt>
          <c:dPt>
            <c:idx val="2"/>
            <c:marker>
              <c:symbol val="circle"/>
              <c:size val="7"/>
              <c:spPr>
                <a:solidFill>
                  <a:srgbClr val="FF0000"/>
                </a:solidFill>
                <a:ln w="38100">
                  <a:solidFill>
                    <a:schemeClr val="accent1">
                      <a:shade val="95000"/>
                      <a:satMod val="105000"/>
                      <a:alpha val="50000"/>
                    </a:schemeClr>
                  </a:solidFill>
                </a:ln>
              </c:spPr>
            </c:marker>
            <c:bubble3D val="0"/>
          </c:dPt>
          <c:dPt>
            <c:idx val="3"/>
            <c:marker>
              <c:symbol val="circle"/>
              <c:size val="7"/>
              <c:spPr>
                <a:solidFill>
                  <a:srgbClr val="FF0000"/>
                </a:solidFill>
                <a:ln w="38100">
                  <a:solidFill>
                    <a:schemeClr val="accent1">
                      <a:shade val="95000"/>
                      <a:satMod val="105000"/>
                      <a:alpha val="50000"/>
                    </a:schemeClr>
                  </a:solidFill>
                </a:ln>
              </c:spPr>
            </c:marker>
            <c:bubble3D val="0"/>
          </c:dPt>
          <c:dPt>
            <c:idx val="4"/>
            <c:marker>
              <c:symbol val="circle"/>
              <c:size val="7"/>
              <c:spPr>
                <a:solidFill>
                  <a:srgbClr val="0070C0"/>
                </a:solidFill>
                <a:ln w="38100">
                  <a:solidFill>
                    <a:schemeClr val="accent1">
                      <a:shade val="95000"/>
                      <a:satMod val="105000"/>
                      <a:alpha val="50000"/>
                    </a:schemeClr>
                  </a:solidFill>
                </a:ln>
              </c:spPr>
            </c:marker>
            <c:bubble3D val="0"/>
          </c:dPt>
          <c:dPt>
            <c:idx val="5"/>
            <c:marker>
              <c:symbol val="circle"/>
              <c:size val="7"/>
              <c:spPr>
                <a:solidFill>
                  <a:srgbClr val="0070C0"/>
                </a:solidFill>
                <a:ln w="38100">
                  <a:solidFill>
                    <a:schemeClr val="accent1">
                      <a:shade val="95000"/>
                      <a:satMod val="105000"/>
                      <a:alpha val="50000"/>
                    </a:schemeClr>
                  </a:solidFill>
                </a:ln>
              </c:spPr>
            </c:marker>
            <c:bubble3D val="0"/>
          </c:dPt>
          <c:dPt>
            <c:idx val="6"/>
            <c:marker>
              <c:symbol val="circle"/>
              <c:size val="7"/>
              <c:spPr>
                <a:solidFill>
                  <a:srgbClr val="0070C0"/>
                </a:solidFill>
                <a:ln w="38100">
                  <a:solidFill>
                    <a:schemeClr val="accent1">
                      <a:shade val="95000"/>
                      <a:satMod val="105000"/>
                      <a:alpha val="50000"/>
                    </a:schemeClr>
                  </a:solidFill>
                </a:ln>
              </c:spPr>
            </c:marker>
            <c:bubble3D val="0"/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100" smtClean="0"/>
                      <a:t>FOODBEVFC</a:t>
                    </a:r>
                    <a:endParaRPr lang="en-US"/>
                  </a:p>
                </c:rich>
              </c:tx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100" smtClean="0"/>
                      <a:t>HHPERSONALC</a:t>
                    </a:r>
                    <a:endParaRPr lang="en-US"/>
                  </a:p>
                </c:rich>
              </c:tx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1100" smtClean="0"/>
                      <a:t>FOODBEVIC</a:t>
                    </a:r>
                    <a:endParaRPr lang="en-US"/>
                  </a:p>
                </c:rich>
              </c:tx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1100" smtClean="0"/>
                      <a:t>MEDICATIONS</a:t>
                    </a:r>
                    <a:endParaRPr lang="en-US"/>
                  </a:p>
                </c:rich>
              </c:tx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z="1100" smtClean="0"/>
                      <a:t>ALBERTSONS</a:t>
                    </a:r>
                    <a:endParaRPr lang="en-US"/>
                  </a:p>
                </c:rich>
              </c:tx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 sz="1100" smtClean="0"/>
                      <a:t>ALDI</a:t>
                    </a:r>
                    <a:endParaRPr lang="en-US"/>
                  </a:p>
                </c:rich>
              </c:tx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 sz="1100" smtClean="0"/>
                      <a:t>BI-LO</a:t>
                    </a:r>
                    <a:endParaRPr lang="en-US"/>
                  </a:p>
                </c:rich>
              </c:tx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Sheet1!$A$2:$A$8</c:f>
              <c:numCache>
                <c:formatCode>General</c:formatCode>
                <c:ptCount val="7"/>
                <c:pt idx="0">
                  <c:v>-0.07</c:v>
                </c:pt>
                <c:pt idx="1">
                  <c:v>-0.53</c:v>
                </c:pt>
                <c:pt idx="2">
                  <c:v>-0.47</c:v>
                </c:pt>
                <c:pt idx="3">
                  <c:v>3.38</c:v>
                </c:pt>
                <c:pt idx="4">
                  <c:v>1.37</c:v>
                </c:pt>
                <c:pt idx="5">
                  <c:v>-0.73</c:v>
                </c:pt>
                <c:pt idx="6">
                  <c:v>1.37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0.87</c:v>
                </c:pt>
                <c:pt idx="1">
                  <c:v>-1.96</c:v>
                </c:pt>
                <c:pt idx="2">
                  <c:v>-0.09</c:v>
                </c:pt>
                <c:pt idx="3">
                  <c:v>-0.59</c:v>
                </c:pt>
                <c:pt idx="4">
                  <c:v>0.76</c:v>
                </c:pt>
                <c:pt idx="5">
                  <c:v>0.00</c:v>
                </c:pt>
                <c:pt idx="6">
                  <c:v>-3.76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640064"/>
        <c:axId val="207641600"/>
      </c:scatterChart>
      <c:valAx>
        <c:axId val="207640064"/>
        <c:scaling>
          <c:orientation val="minMax"/>
          <c:max val="3.5"/>
          <c:min val="-0.8"/>
        </c:scaling>
        <c:delete val="0"/>
        <c:axPos val="b"/>
        <c:numFmt formatCode="General" sourceLinked="1"/>
        <c:majorTickMark val="none"/>
        <c:minorTickMark val="none"/>
        <c:tickLblPos val="none"/>
        <c:crossAx val="207641600"/>
        <c:crosses val="autoZero"/>
        <c:crossBetween val="midCat"/>
      </c:valAx>
      <c:valAx>
        <c:axId val="207641600"/>
        <c:scaling>
          <c:orientation val="minMax"/>
          <c:max val="1.0"/>
          <c:min val="-3.9"/>
        </c:scaling>
        <c:delete val="0"/>
        <c:axPos val="l"/>
        <c:numFmt formatCode="General" sourceLinked="1"/>
        <c:majorTickMark val="none"/>
        <c:minorTickMark val="none"/>
        <c:tickLblPos val="none"/>
        <c:crossAx val="207640064"/>
        <c:crosses val="autoZero"/>
        <c:crossBetween val="midCat"/>
      </c:valAx>
    </c:plotArea>
    <c:plotVisOnly val="1"/>
    <c:dispBlanksAs val="gap"/>
    <c:showDLblsOverMax val="0"/>
  </c:chart>
  <c:spPr>
    <a:ln>
      <a:solidFill>
        <a:schemeClr val="bg2">
          <a:lumMod val="10000"/>
        </a:schemeClr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50147-0BED-4A83-B304-F7A6A0B1D713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DA488-5A69-4AAD-90D2-D06A26E23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22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009"/>
            <a:ext cx="12192000" cy="6302991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867807" y="3316170"/>
            <a:ext cx="7669109" cy="928285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here to add title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2675" y="5357649"/>
            <a:ext cx="5199525" cy="1343402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Prepared by and date:</a:t>
            </a:r>
          </a:p>
        </p:txBody>
      </p:sp>
    </p:spTree>
    <p:extLst>
      <p:ext uri="{BB962C8B-B14F-4D97-AF65-F5344CB8AC3E}">
        <p14:creationId xmlns:p14="http://schemas.microsoft.com/office/powerpoint/2010/main" val="148834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666E8E6-1E76-4039-A0E3-CEBF4BF41F48}" type="datetimeFigureOut">
              <a:rPr lang="en-US">
                <a:solidFill>
                  <a:prstClr val="black"/>
                </a:solidFill>
              </a:rPr>
              <a:pPr/>
              <a:t>10/25/2018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AFE862F-3B93-4572-94A9-B6677A5A4A8F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05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76552"/>
            <a:ext cx="109728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256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219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657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399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36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554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350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211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106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xmlns="" id="{2BA114D3-E383-4070-AAEE-62BCFB6C0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62403"/>
            <a:ext cx="2743200" cy="365125"/>
          </a:xfrm>
          <a:prstGeom prst="rect">
            <a:avLst/>
          </a:prstGeom>
        </p:spPr>
        <p:txBody>
          <a:bodyPr/>
          <a:lstStyle/>
          <a:p>
            <a:fld id="{3F6FE59B-7E15-4240-AF67-16ADDD273452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xmlns="" id="{0A1EDD88-D428-423C-86E0-AFC4451AB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6240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E9C57917-E68D-46C6-B21D-4AC090FBBD8C}"/>
              </a:ext>
            </a:extLst>
          </p:cNvPr>
          <p:cNvSpPr/>
          <p:nvPr userDrawn="1"/>
        </p:nvSpPr>
        <p:spPr>
          <a:xfrm>
            <a:off x="-11168" y="6324600"/>
            <a:ext cx="12203168" cy="539453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8" rIns="91429" bIns="45718" rtlCol="0" anchor="ctr"/>
          <a:lstStyle/>
          <a:p>
            <a:pPr algn="ctr" defTabSz="1462861"/>
            <a:endParaRPr lang="en-US" sz="2900" dirty="0">
              <a:solidFill>
                <a:srgbClr val="FFFFFF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89591F94-897C-4064-A1FC-09998EDF156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94" y="6411445"/>
            <a:ext cx="1777114" cy="403861"/>
          </a:xfrm>
          <a:prstGeom prst="rect">
            <a:avLst/>
          </a:prstGeom>
        </p:spPr>
      </p:pic>
      <p:sp>
        <p:nvSpPr>
          <p:cNvPr id="20" name="Text Placeholder 6">
            <a:extLst>
              <a:ext uri="{FF2B5EF4-FFF2-40B4-BE49-F238E27FC236}">
                <a16:creationId xmlns:a16="http://schemas.microsoft.com/office/drawing/2014/main" xmlns="" id="{19C564CB-7516-420C-A91C-C2726E52A997}"/>
              </a:ext>
            </a:extLst>
          </p:cNvPr>
          <p:cNvSpPr txBox="1">
            <a:spLocks/>
          </p:cNvSpPr>
          <p:nvPr userDrawn="1"/>
        </p:nvSpPr>
        <p:spPr>
          <a:xfrm>
            <a:off x="685800" y="6337663"/>
            <a:ext cx="16459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8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Source: CCNA </a:t>
            </a:r>
            <a:r>
              <a:rPr lang="en-IN" sz="800" b="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iSHOP</a:t>
            </a:r>
            <a:r>
              <a:rPr lang="en-IN" sz="8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Tracker</a:t>
            </a:r>
            <a:endParaRPr lang="en-US" sz="800" dirty="0">
              <a:latin typeface="Century Gothic" panose="020B0502020202020204" pitchFamily="34" charset="0"/>
            </a:endParaRP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xmlns="" id="{B422B8D3-3062-457D-BEF5-AD8B9FFE2749}"/>
              </a:ext>
            </a:extLst>
          </p:cNvPr>
          <p:cNvSpPr txBox="1">
            <a:spLocks/>
          </p:cNvSpPr>
          <p:nvPr userDrawn="1"/>
        </p:nvSpPr>
        <p:spPr>
          <a:xfrm>
            <a:off x="672737" y="6527074"/>
            <a:ext cx="4953000" cy="304800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Century Gothic" panose="020B0502020202020204" pitchFamily="34" charset="0"/>
              </a:rPr>
              <a:t>Sample size</a:t>
            </a:r>
            <a:r>
              <a:rPr lang="en-US" sz="800" baseline="0" dirty="0">
                <a:latin typeface="Century Gothic" panose="020B0502020202020204" pitchFamily="34" charset="0"/>
              </a:rPr>
              <a:t> in the table to the top right;  Grey font = Low Sample (30-99), Blank = Sample &lt; 30</a:t>
            </a:r>
          </a:p>
          <a:p>
            <a:r>
              <a:rPr lang="en-US" sz="800" baseline="0" dirty="0">
                <a:effectLst/>
                <a:latin typeface="Century Gothic" panose="020B0502020202020204" pitchFamily="34" charset="0"/>
              </a:rPr>
              <a:t>NA = Not Applicable</a:t>
            </a:r>
            <a:endParaRPr lang="en-US" sz="800" dirty="0">
              <a:latin typeface="Century Gothic" panose="020B0502020202020204" pitchFamily="34" charset="0"/>
            </a:endParaRP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xmlns="" id="{FE5A2CEE-4E66-4DB7-8E22-D956DD967848}"/>
              </a:ext>
            </a:extLst>
          </p:cNvPr>
          <p:cNvSpPr txBox="1">
            <a:spLocks/>
          </p:cNvSpPr>
          <p:nvPr userDrawn="1"/>
        </p:nvSpPr>
        <p:spPr>
          <a:xfrm>
            <a:off x="7555428" y="6563154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Significantly Higher</a:t>
            </a: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xmlns="" id="{E99764B8-D9DD-4D33-89F4-7A27FDB6B003}"/>
              </a:ext>
            </a:extLst>
          </p:cNvPr>
          <p:cNvSpPr txBox="1">
            <a:spLocks/>
          </p:cNvSpPr>
          <p:nvPr userDrawn="1"/>
        </p:nvSpPr>
        <p:spPr>
          <a:xfrm>
            <a:off x="8728247" y="6563154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Significantly Lower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74323469-B471-4C34-BE2E-5C0B759275AB}"/>
              </a:ext>
            </a:extLst>
          </p:cNvPr>
          <p:cNvSpPr/>
          <p:nvPr userDrawn="1"/>
        </p:nvSpPr>
        <p:spPr>
          <a:xfrm>
            <a:off x="7464152" y="6585657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F834D55D-8B3D-4481-9A30-110BA393D620}"/>
              </a:ext>
            </a:extLst>
          </p:cNvPr>
          <p:cNvSpPr/>
          <p:nvPr userDrawn="1"/>
        </p:nvSpPr>
        <p:spPr>
          <a:xfrm>
            <a:off x="8636807" y="6585657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xmlns="" id="{E48476B2-21ED-4B9F-9C71-C19219084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8608" y="6472377"/>
            <a:ext cx="623392" cy="365125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F825B6-5D56-4C6B-9BBC-B1361DD2850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9" name="Picture 38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2B6B0CA2-7C14-442F-8C42-65D55618A45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FA13B44A-5827-4881-A586-8C4BF5D0D49E}"/>
              </a:ext>
            </a:extLst>
          </p:cNvPr>
          <p:cNvCxnSpPr/>
          <p:nvPr userDrawn="1"/>
        </p:nvCxnSpPr>
        <p:spPr>
          <a:xfrm flipH="1">
            <a:off x="685800" y="6357058"/>
            <a:ext cx="0" cy="45219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5391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en-US" dirty="0" err="1"/>
              <a:t>iSHOP</a:t>
            </a:r>
            <a:r>
              <a:rPr lang="en-US" dirty="0"/>
              <a:t> Advanced Analytics</a:t>
            </a:r>
          </a:p>
          <a:p>
            <a:pPr algn="r"/>
            <a:r>
              <a:rPr lang="en-US" sz="2600" dirty="0"/>
              <a:t>Correspondence Analysis</a:t>
            </a:r>
            <a:endParaRPr lang="en-IN" sz="2600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362201" y="4361995"/>
            <a:ext cx="8077199" cy="1730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/>
              <a:t>POINTS OF COMPARISON: ALBERTSONS, ALDI, BI-LO</a:t>
            </a:r>
          </a:p>
          <a:p>
            <a:r>
              <a:rPr lang="en-US" sz="1800" b="0" dirty="0"/>
              <a:t>METRIC: GOOD PLACE TO SHOP IMAGERY SUMMARY</a:t>
            </a:r>
          </a:p>
          <a:p>
            <a:r>
              <a:rPr lang="en-US" sz="1800" b="0" dirty="0"/>
              <a:t>TIME PERIOD: SEP 2018 12MMT</a:t>
            </a:r>
          </a:p>
          <a:p>
            <a:r>
              <a:rPr lang="en-US" sz="1800" b="0" dirty="0"/>
              <a:t>FREQUENCY: MONTHLY +</a:t>
            </a:r>
          </a:p>
          <a:p>
            <a:r>
              <a:rPr lang="en-US" sz="1800" b="0" dirty="0"/>
              <a:t>FILTERS: NONE</a:t>
            </a:r>
          </a:p>
        </p:txBody>
      </p:sp>
    </p:spTree>
    <p:extLst>
      <p:ext uri="{BB962C8B-B14F-4D97-AF65-F5344CB8AC3E}">
        <p14:creationId xmlns:p14="http://schemas.microsoft.com/office/powerpoint/2010/main" val="69925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152400"/>
            <a:ext cx="11811000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Bi-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Variate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
             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GOOD PLACE TO SHOP IMAGERY SUMMARY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685800"/>
            <a:ext cx="11811000" cy="5562600"/>
          </a:xfrm>
          <a:prstGeom prst="rect">
            <a:avLst/>
          </a:prstGeom>
          <a:solidFill>
            <a:srgbClr val="FAFAFA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162929328"/>
              </p:ext>
            </p:extLst>
          </p:nvPr>
        </p:nvGraphicFramePr>
        <p:xfrm>
          <a:off x="304800" y="838200"/>
          <a:ext cx="11506200" cy="5006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4800" y="5844311"/>
            <a:ext cx="1150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Time Period:</a:t>
            </a:r>
            <a:r>
              <a:rPr lang="en-US" sz="1000" dirty="0"/>
              <a:t> SEP 2018 12MMT</a:t>
            </a:r>
          </a:p>
          <a:p>
            <a:r>
              <a:rPr lang="en-US" sz="1000" b="1" dirty="0"/>
              <a:t>Sample Size:</a:t>
            </a:r>
            <a:r>
              <a:rPr lang="en-US" sz="1000" dirty="0"/>
              <a:t> ALBERTSONS (1,402), ALDI (5,395), BI-LO (268)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68197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685800"/>
            <a:ext cx="11811000" cy="5562600"/>
          </a:xfrm>
          <a:prstGeom prst="rect">
            <a:avLst/>
          </a:prstGeom>
          <a:solidFill>
            <a:srgbClr val="FAFAFA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5844311"/>
            <a:ext cx="1150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Time Period:</a:t>
            </a:r>
            <a:r>
              <a:rPr lang="en-US" sz="1000" dirty="0"/>
              <a:t> SEP 2018 12MMT</a:t>
            </a:r>
          </a:p>
          <a:p>
            <a:r>
              <a:rPr lang="en-US" sz="1000" b="1" dirty="0"/>
              <a:t>Sample Size:</a:t>
            </a:r>
            <a:r>
              <a:rPr lang="en-US" sz="1000" dirty="0"/>
              <a:t> ALBERTSONS (1,402), ALDI (5,395), BI-LO (268)</a:t>
            </a:r>
            <a:endParaRPr lang="en-IN" sz="1000" dirty="0"/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162802"/>
              </p:ext>
            </p:extLst>
          </p:nvPr>
        </p:nvGraphicFramePr>
        <p:xfrm>
          <a:off x="228598" y="762000"/>
          <a:ext cx="11658602" cy="4923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4000"/>
                <a:gridCol w="2197500"/>
                <a:gridCol w="2197500"/>
                <a:gridCol w="2197500"/>
                <a:gridCol w="2197500"/>
              </a:tblGrid>
              <a:tr h="25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ALBERTSONS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ALDI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BI-LO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0551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 smtClean="0">
                          <a:effectLst/>
                        </a:rPr>
                        <a:t>FOODBEVFC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2" marR="7072" marT="7072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93.3%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84.6%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0551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 smtClean="0">
                          <a:effectLst/>
                        </a:rPr>
                        <a:t>HHPERSONALC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2" marR="7072" marT="7072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28.5%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0551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 smtClean="0">
                          <a:effectLst/>
                        </a:rPr>
                        <a:t>FOODBEVIC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2" marR="7072" marT="7072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55.4%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0551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 smtClean="0">
                          <a:effectLst/>
                        </a:rPr>
                        <a:t>MEDICATIONS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2" marR="7072" marT="7072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32.6%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33.1%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997494" y="5946540"/>
            <a:ext cx="2845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Stat Testing Vs Average: </a:t>
            </a:r>
            <a:r>
              <a:rPr lang="en-US" sz="1000" dirty="0">
                <a:solidFill>
                  <a:srgbClr val="00B050"/>
                </a:solidFill>
              </a:rPr>
              <a:t>Green</a:t>
            </a:r>
            <a:r>
              <a:rPr lang="en-US" sz="1000" dirty="0"/>
              <a:t> &gt;95%;</a:t>
            </a:r>
            <a:r>
              <a:rPr lang="en-US" sz="1000" dirty="0">
                <a:solidFill>
                  <a:srgbClr val="FF0000"/>
                </a:solidFill>
              </a:rPr>
              <a:t>Red</a:t>
            </a:r>
            <a:r>
              <a:rPr lang="en-US" sz="1000" dirty="0"/>
              <a:t> &lt;95%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52400"/>
            <a:ext cx="11811000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Contingency Table: Comparison Points Vs Metric Name</a:t>
            </a:r>
          </a:p>
        </p:txBody>
      </p:sp>
    </p:spTree>
    <p:extLst>
      <p:ext uri="{BB962C8B-B14F-4D97-AF65-F5344CB8AC3E}">
        <p14:creationId xmlns:p14="http://schemas.microsoft.com/office/powerpoint/2010/main" val="334857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Appendix</a:t>
            </a:r>
            <a:endParaRPr lang="en-IN" sz="2600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362201" y="4361995"/>
            <a:ext cx="8077199" cy="1730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/>
              <a:t>POINTS OF COMPARISON: ALBERTSONS, ALDI, BI-LO</a:t>
            </a:r>
          </a:p>
          <a:p>
            <a:r>
              <a:rPr lang="en-US" sz="1800" b="0" dirty="0"/>
              <a:t>METRIC: GOOD PLACE TO SHOP IMAGERY SUMMARY</a:t>
            </a:r>
          </a:p>
          <a:p>
            <a:r>
              <a:rPr lang="en-US" sz="1800" b="0" dirty="0"/>
              <a:t>TIME PERIOD: SEP 2018 12MMT</a:t>
            </a:r>
          </a:p>
          <a:p>
            <a:r>
              <a:rPr lang="en-US" sz="1800" b="0" dirty="0"/>
              <a:t>FREQUENCY: MONTHLY +</a:t>
            </a:r>
          </a:p>
          <a:p>
            <a:r>
              <a:rPr lang="en-US" sz="1800" b="0" dirty="0"/>
              <a:t>FILTERS: NONE</a:t>
            </a:r>
          </a:p>
        </p:txBody>
      </p:sp>
    </p:spTree>
    <p:extLst>
      <p:ext uri="{BB962C8B-B14F-4D97-AF65-F5344CB8AC3E}">
        <p14:creationId xmlns:p14="http://schemas.microsoft.com/office/powerpoint/2010/main" val="196519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685800"/>
            <a:ext cx="11811000" cy="5562600"/>
          </a:xfrm>
          <a:prstGeom prst="rect">
            <a:avLst/>
          </a:prstGeom>
          <a:solidFill>
            <a:srgbClr val="FAFAFA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152400"/>
            <a:ext cx="11811000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 Table: Comparison Points</a:t>
            </a:r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062052"/>
              </p:ext>
            </p:extLst>
          </p:nvPr>
        </p:nvGraphicFramePr>
        <p:xfrm>
          <a:off x="228600" y="762000"/>
          <a:ext cx="11658601" cy="2667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7795"/>
                <a:gridCol w="3059503"/>
                <a:gridCol w="3059503"/>
              </a:tblGrid>
              <a:tr h="25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DIMENSION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DIMENSION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0551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 smtClean="0">
                          <a:effectLst/>
                        </a:rPr>
                        <a:t>ALBERTSONS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2" marR="7072" marT="7072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0551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 smtClean="0">
                          <a:effectLst/>
                        </a:rPr>
                        <a:t>ALDI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2" marR="7072" marT="7072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0551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 smtClean="0">
                          <a:effectLst/>
                        </a:rPr>
                        <a:t>BI-LO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2" marR="7072" marT="7072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15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685800"/>
            <a:ext cx="11811000" cy="5562600"/>
          </a:xfrm>
          <a:prstGeom prst="rect">
            <a:avLst/>
          </a:prstGeom>
          <a:solidFill>
            <a:srgbClr val="FAFAFA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152400"/>
            <a:ext cx="11811000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 Table: GOOD PLACE TO SHOP IMAGERY SUMMARY</a:t>
            </a:r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224212"/>
              </p:ext>
            </p:extLst>
          </p:nvPr>
        </p:nvGraphicFramePr>
        <p:xfrm>
          <a:off x="228600" y="762000"/>
          <a:ext cx="11658601" cy="36668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7795"/>
                <a:gridCol w="3059503"/>
                <a:gridCol w="3059503"/>
              </a:tblGrid>
              <a:tr h="25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DIMENSION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DIMENSION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0551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 smtClean="0">
                          <a:effectLst/>
                        </a:rPr>
                        <a:t>FOODBEVFC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2" marR="7072" marT="7072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0551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 smtClean="0">
                          <a:effectLst/>
                        </a:rPr>
                        <a:t>HHPERSONALC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2" marR="7072" marT="7072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0551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 smtClean="0">
                          <a:effectLst/>
                        </a:rPr>
                        <a:t>FOODBEVIC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2" marR="7072" marT="7072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0551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 smtClean="0">
                          <a:effectLst/>
                        </a:rPr>
                        <a:t>MEDICATIONS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2" marR="7072" marT="7072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289372"/>
      </p:ext>
    </p:extLst>
  </p:cSld>
  <p:clrMapOvr>
    <a:masterClrMapping/>
  </p:clrMapOvr>
</p:sld>
</file>

<file path=ppt/theme/theme1.xml><?xml version="1.0" encoding="utf-8"?>
<a:theme xmlns:a="http://schemas.openxmlformats.org/drawingml/2006/main" name="K+I Theme for 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2288</TotalTime>
  <Words>299</Words>
  <Application>Microsoft Office PowerPoint</Application>
  <PresentationFormat>Custom</PresentationFormat>
  <Paragraphs>96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K+I Theme for PPT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Manickavasagam</dc:creator>
  <cp:lastModifiedBy>Harshavardhan Reddy KV</cp:lastModifiedBy>
  <cp:revision>304</cp:revision>
  <dcterms:created xsi:type="dcterms:W3CDTF">2014-05-12T09:11:59Z</dcterms:created>
  <dcterms:modified xsi:type="dcterms:W3CDTF">2018-10-25T08:58:09Z</dcterms:modified>
</cp:coreProperties>
</file>