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323232"/>
    <a:srgbClr val="E3F2F6"/>
    <a:srgbClr val="ECECEC"/>
    <a:srgbClr val="D9D9D9"/>
    <a:srgbClr val="E61E2A"/>
    <a:srgbClr val="717171"/>
    <a:srgbClr val="486370"/>
    <a:srgbClr val="80808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F49A58D0-4F02-45F2-A1E3-F46CE9EC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83C43948-40B1-46E7-AB8B-7D018EDC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865AB-2DF8-4FFE-BB1C-3551BE3E8C24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E09FB33-5343-42AA-AEA1-87217C1718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202A004-9C55-4603-8CBA-03604AC8D1BE}"/>
              </a:ext>
            </a:extLst>
          </p:cNvPr>
          <p:cNvSpPr txBox="1">
            <a:spLocks/>
          </p:cNvSpPr>
          <p:nvPr userDrawn="1"/>
        </p:nvSpPr>
        <p:spPr>
          <a:xfrm>
            <a:off x="685800" y="6337663"/>
            <a:ext cx="16459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CCNA iSHOP Tracker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686358EA-7653-4533-ACE7-12AA62CE6294}"/>
              </a:ext>
            </a:extLst>
          </p:cNvPr>
          <p:cNvSpPr txBox="1">
            <a:spLocks/>
          </p:cNvSpPr>
          <p:nvPr userDrawn="1"/>
        </p:nvSpPr>
        <p:spPr>
          <a:xfrm>
            <a:off x="672737" y="6527074"/>
            <a:ext cx="495300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</a:t>
            </a:r>
          </a:p>
          <a:p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E2F582E2-58BA-4CFA-9A04-969C62C109B5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98F9EE2F-8D13-4F2A-AE11-A2922D4A097C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B00660-DF09-46A8-954A-7C48A97A6661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89F514-FB1A-4CBA-AAC4-69AFF9B3935D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7AAF7638-4A6A-4256-9562-5670DEA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76131D-803A-41F1-8524-8FC7329EBC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6537E8-E605-4CAB-AEDC-A65BFA685E79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0962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E59B-7E15-4240-AF67-16ADDD27345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25B6-5D56-4C6B-9BBC-B1361DD28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5636"/>
              </p:ext>
            </p:extLst>
          </p:nvPr>
        </p:nvGraphicFramePr>
        <p:xfrm>
          <a:off x="502275" y="1879957"/>
          <a:ext cx="11346287" cy="4242674"/>
        </p:xfrm>
        <a:graphic>
          <a:graphicData uri="http://schemas.openxmlformats.org/drawingml/2006/table">
            <a:tbl>
              <a:tblPr/>
              <a:tblGrid>
                <a:gridCol w="598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1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3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04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51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SEP 2015 12MMT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SEP 2016 12MMT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Change vs. YAGO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Change Basis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Impact to Sales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58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>
                          <a:solidFill>
                            <a:srgbClr val="323232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+mn-cs"/>
                        </a:rPr>
                        <a:t>MARKET
STATS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258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87">
                <a:tc rowSpan="6"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323232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+mn-cs"/>
                        </a:rPr>
                        <a:t>RETAILER
STATS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0" i="0" u="none" strike="noStrike" dirty="0">
                        <a:solidFill>
                          <a:srgbClr val="595959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595959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595959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595959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258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kern="120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258">
                <a:tc rowSpan="5"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i="0" u="none" strike="noStrike" kern="1200" dirty="0">
                          <a:solidFill>
                            <a:srgbClr val="323232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+mn-cs"/>
                        </a:rPr>
                        <a:t>PRODUCT
STATS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3C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595959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595959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25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595959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25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D9D9D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73" y="382876"/>
            <a:ext cx="2133601" cy="58731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61472"/>
              </p:ext>
            </p:extLst>
          </p:nvPr>
        </p:nvGraphicFramePr>
        <p:xfrm>
          <a:off x="9321262" y="45314"/>
          <a:ext cx="2527300" cy="916804"/>
        </p:xfrm>
        <a:graphic>
          <a:graphicData uri="http://schemas.openxmlformats.org/drawingml/2006/table">
            <a:tbl>
              <a:tblPr/>
              <a:tblGrid>
                <a:gridCol w="1449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0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SAMPLE SIZE (CURRENT</a:t>
                      </a:r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YEAR)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SHOPPERS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21,084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PRODUCT TRIPS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A3A3A3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+mn-cs"/>
                        </a:rPr>
                        <a:t>5,471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95481" y="45314"/>
          <a:ext cx="476518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TIME PERIOD</a:t>
                      </a:r>
                    </a:p>
                  </a:txBody>
                  <a:tcPr marL="50612" marR="50612" marT="25306" marB="253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D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0612" marR="50612" marT="25306" marB="25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RETAILER</a:t>
                      </a:r>
                    </a:p>
                  </a:txBody>
                  <a:tcPr marL="50612" marR="50612" marT="25306" marB="253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D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D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0612" marR="50612" marT="25306" marB="25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PRODUCT</a:t>
                      </a:r>
                    </a:p>
                  </a:txBody>
                  <a:tcPr marL="50612" marR="50612" marT="25306" marB="253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D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D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0612" marR="50612" marT="25306" marB="25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BUYER GROUP</a:t>
                      </a:r>
                    </a:p>
                  </a:txBody>
                  <a:tcPr marL="50612" marR="50612" marT="25306" marB="253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D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D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0612" marR="50612" marT="25306" marB="25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FILTER</a:t>
                      </a:r>
                    </a:p>
                  </a:txBody>
                  <a:tcPr marL="50612" marR="50612" marT="25306" marB="253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DC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0612" marR="50612" marT="25306" marB="2530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DE3CEA4-7C11-4E2A-9366-72CFBB67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" y="213831"/>
            <a:ext cx="1676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6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Philip</dc:creator>
  <cp:lastModifiedBy>Harshavardhan Reddy KV</cp:lastModifiedBy>
  <cp:revision>60</cp:revision>
  <dcterms:created xsi:type="dcterms:W3CDTF">2016-03-04T05:34:16Z</dcterms:created>
  <dcterms:modified xsi:type="dcterms:W3CDTF">2020-01-02T09:38:43Z</dcterms:modified>
</cp:coreProperties>
</file>