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5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6D"/>
    <a:srgbClr val="00E29C"/>
    <a:srgbClr val="005D41"/>
    <a:srgbClr val="8EB4E3"/>
    <a:srgbClr val="E6B9B8"/>
    <a:srgbClr val="9ABB59"/>
    <a:srgbClr val="F79F57"/>
    <a:srgbClr val="B888DC"/>
    <a:srgbClr val="C3D69B"/>
    <a:srgbClr val="FCDB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422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IN" sz="2400" b="0" dirty="0" smtClean="0"/>
              <a:t>Employment Status</a:t>
            </a:r>
            <a:endParaRPr lang="en-IN" sz="2400" b="0" dirty="0"/>
          </a:p>
        </c:rich>
      </c:tx>
      <c:layout>
        <c:manualLayout>
          <c:xMode val="edge"/>
          <c:yMode val="edge"/>
          <c:x val="0.36050875644854741"/>
          <c:y val="3.569805867210851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2.5996943037314701E-2"/>
          <c:y val="0.11027728637733571"/>
          <c:w val="0.96703296703296704"/>
          <c:h val="0.6429473345215285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 White-Collar Occupation</c:v>
                </c:pt>
              </c:strCache>
            </c:strRef>
          </c:tx>
          <c:spPr>
            <a:solidFill>
              <a:srgbClr val="8EB4E3"/>
            </a:solidFill>
          </c:spPr>
          <c:invertIfNegative val="0"/>
          <c:dLbls>
            <c:txPr>
              <a:bodyPr/>
              <a:lstStyle/>
              <a:p>
                <a:pPr>
                  <a:defRPr b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Total</c:v>
                </c:pt>
                <c:pt idx="1">
                  <c:v>16-18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0.34</c:v>
                </c:pt>
                <c:pt idx="1">
                  <c:v>0.2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 Blue-Collar Occupation</c:v>
                </c:pt>
              </c:strCache>
            </c:strRef>
          </c:tx>
          <c:spPr>
            <a:solidFill>
              <a:srgbClr val="FF9999"/>
            </a:solidFill>
          </c:spPr>
          <c:invertIfNegative val="0"/>
          <c:dLbls>
            <c:txPr>
              <a:bodyPr/>
              <a:lstStyle/>
              <a:p>
                <a:pPr>
                  <a:defRPr b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Total</c:v>
                </c:pt>
                <c:pt idx="1">
                  <c:v>16-18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0.18</c:v>
                </c:pt>
                <c:pt idx="1">
                  <c:v>0.16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C4BD97"/>
            </a:solidFill>
          </c:spPr>
          <c:invertIfNegative val="0"/>
          <c:dLbls>
            <c:txPr>
              <a:bodyPr/>
              <a:lstStyle/>
              <a:p>
                <a:pPr>
                  <a:defRPr b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Total</c:v>
                </c:pt>
                <c:pt idx="1">
                  <c:v>16-18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0.11</c:v>
                </c:pt>
                <c:pt idx="1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Student</c:v>
                </c:pt>
              </c:strCache>
            </c:strRef>
          </c:tx>
          <c:spPr>
            <a:solidFill>
              <a:srgbClr val="B7DEE8"/>
            </a:solidFill>
          </c:spPr>
          <c:invertIfNegative val="0"/>
          <c:dLbls>
            <c:txPr>
              <a:bodyPr/>
              <a:lstStyle/>
              <a:p>
                <a:pPr>
                  <a:defRPr b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Total</c:v>
                </c:pt>
                <c:pt idx="1">
                  <c:v>16-18</c:v>
                </c:pt>
              </c:strCache>
            </c:strRef>
          </c:cat>
          <c:val>
            <c:numRef>
              <c:f>Sheet1!$E$2:$E$3</c:f>
              <c:numCache>
                <c:formatCode>0%</c:formatCode>
                <c:ptCount val="2"/>
                <c:pt idx="0">
                  <c:v>0.14000000000000001</c:v>
                </c:pt>
                <c:pt idx="1">
                  <c:v>0.06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Homemaker</c:v>
                </c:pt>
              </c:strCache>
            </c:strRef>
          </c:tx>
          <c:spPr>
            <a:solidFill>
              <a:srgbClr val="FAC090"/>
            </a:solidFill>
          </c:spPr>
          <c:invertIfNegative val="0"/>
          <c:dLbls>
            <c:txPr>
              <a:bodyPr/>
              <a:lstStyle/>
              <a:p>
                <a:pPr>
                  <a:defRPr b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Total</c:v>
                </c:pt>
                <c:pt idx="1">
                  <c:v>16-18</c:v>
                </c:pt>
              </c:strCache>
            </c:strRef>
          </c:cat>
          <c:val>
            <c:numRef>
              <c:f>Sheet1!$F$2:$F$3</c:f>
              <c:numCache>
                <c:formatCode>0%</c:formatCode>
                <c:ptCount val="2"/>
                <c:pt idx="0">
                  <c:v>0.05</c:v>
                </c:pt>
                <c:pt idx="1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Retired</c:v>
                </c:pt>
              </c:strCache>
            </c:strRef>
          </c:tx>
          <c:spPr>
            <a:solidFill>
              <a:srgbClr val="C3D69B"/>
            </a:solidFill>
          </c:spPr>
          <c:invertIfNegative val="0"/>
          <c:dLbls>
            <c:txPr>
              <a:bodyPr/>
              <a:lstStyle/>
              <a:p>
                <a:pPr>
                  <a:defRPr b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Total</c:v>
                </c:pt>
                <c:pt idx="1">
                  <c:v>16-18</c:v>
                </c:pt>
              </c:strCache>
            </c:strRef>
          </c:cat>
          <c:val>
            <c:numRef>
              <c:f>Sheet1!$G$2:$G$3</c:f>
              <c:numCache>
                <c:formatCode>0%</c:formatCode>
                <c:ptCount val="2"/>
                <c:pt idx="0">
                  <c:v>7.0000000000000007E-2</c:v>
                </c:pt>
                <c:pt idx="1">
                  <c:v>0.15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Unemployed/Laid Off</c:v>
                </c:pt>
              </c:strCache>
            </c:strRef>
          </c:tx>
          <c:spPr>
            <a:solidFill>
              <a:srgbClr val="D6BBEB"/>
            </a:solidFill>
          </c:spPr>
          <c:invertIfNegative val="0"/>
          <c:dLbls>
            <c:txPr>
              <a:bodyPr/>
              <a:lstStyle/>
              <a:p>
                <a:pPr>
                  <a:defRPr b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Total</c:v>
                </c:pt>
                <c:pt idx="1">
                  <c:v>16-18</c:v>
                </c:pt>
              </c:strCache>
            </c:strRef>
          </c:cat>
          <c:val>
            <c:numRef>
              <c:f>Sheet1!$H$2:$H$3</c:f>
              <c:numCache>
                <c:formatCode>0%</c:formatCode>
                <c:ptCount val="2"/>
                <c:pt idx="0">
                  <c:v>0.08</c:v>
                </c:pt>
                <c:pt idx="1">
                  <c:v>0.14000000000000001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Unable To Work</c:v>
                </c:pt>
              </c:strCache>
            </c:strRef>
          </c:tx>
          <c:spPr>
            <a:solidFill>
              <a:srgbClr val="F79F57"/>
            </a:solidFill>
          </c:spPr>
          <c:invertIfNegative val="0"/>
          <c:dLbls>
            <c:txPr>
              <a:bodyPr/>
              <a:lstStyle/>
              <a:p>
                <a:pPr>
                  <a:defRPr b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Total</c:v>
                </c:pt>
                <c:pt idx="1">
                  <c:v>16-18</c:v>
                </c:pt>
              </c:strCache>
            </c:strRef>
          </c:cat>
          <c:val>
            <c:numRef>
              <c:f>Sheet1!$I$2:$I$3</c:f>
              <c:numCache>
                <c:formatCode>0%</c:formatCode>
                <c:ptCount val="2"/>
                <c:pt idx="0">
                  <c:v>0.03</c:v>
                </c:pt>
                <c:pt idx="1">
                  <c:v>0.08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33"/>
        <c:overlap val="100"/>
        <c:axId val="78104832"/>
        <c:axId val="78114816"/>
      </c:barChart>
      <c:catAx>
        <c:axId val="78104832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b="0"/>
            </a:pPr>
            <a:endParaRPr lang="en-US"/>
          </a:p>
        </c:txPr>
        <c:crossAx val="78114816"/>
        <c:crosses val="autoZero"/>
        <c:auto val="1"/>
        <c:lblAlgn val="ctr"/>
        <c:lblOffset val="100"/>
        <c:noMultiLvlLbl val="0"/>
      </c:catAx>
      <c:valAx>
        <c:axId val="7811481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7810483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2880050306555575"/>
          <c:w val="1"/>
          <c:h val="0.17119949693444428"/>
        </c:manualLayout>
      </c:layout>
      <c:overlay val="0"/>
      <c:txPr>
        <a:bodyPr/>
        <a:lstStyle/>
        <a:p>
          <a:pPr>
            <a:defRPr sz="1200" b="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400" b="1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50147-0BED-4A83-B304-F7A6A0B1D713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DA488-5A69-4AAD-90D2-D06A26E23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22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009"/>
            <a:ext cx="9144000" cy="6302991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900855" y="3316169"/>
            <a:ext cx="5751832" cy="928285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here to add title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2006" y="5357649"/>
            <a:ext cx="3899644" cy="1343402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Prepared by and date:</a:t>
            </a:r>
          </a:p>
        </p:txBody>
      </p:sp>
    </p:spTree>
    <p:extLst>
      <p:ext uri="{BB962C8B-B14F-4D97-AF65-F5344CB8AC3E}">
        <p14:creationId xmlns:p14="http://schemas.microsoft.com/office/powerpoint/2010/main" val="1488342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66E8E6-1E76-4039-A0E3-CEBF4BF41F48}" type="datetimeFigureOut">
              <a:rPr lang="en-US">
                <a:solidFill>
                  <a:prstClr val="black"/>
                </a:solidFill>
              </a:rPr>
              <a:pPr/>
              <a:t>6/24/2014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FE862F-3B93-4572-94A9-B6677A5A4A8F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054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6552"/>
            <a:ext cx="8229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66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2193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71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92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77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43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3504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2112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10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21326" y="0"/>
            <a:ext cx="9168929" cy="556724"/>
            <a:chOff x="-21326" y="0"/>
            <a:chExt cx="9168929" cy="556724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-21326" y="0"/>
              <a:ext cx="9168929" cy="556724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6006" y="76200"/>
              <a:ext cx="1198626" cy="330917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4" y="6052694"/>
            <a:ext cx="9151208" cy="80530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8677061" y="6565900"/>
            <a:ext cx="3333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fld id="{60BD1015-8B3C-4876-9D35-F148EB26514F}" type="slidenum">
              <a:rPr lang="en-US" sz="100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sz="1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1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1"/>
          <p:cNvGraphicFramePr/>
          <p:nvPr>
            <p:extLst>
              <p:ext uri="{D42A27DB-BD31-4B8C-83A1-F6EECF244321}">
                <p14:modId xmlns:p14="http://schemas.microsoft.com/office/powerpoint/2010/main" val="3385019020"/>
              </p:ext>
            </p:extLst>
          </p:nvPr>
        </p:nvGraphicFramePr>
        <p:xfrm>
          <a:off x="152400" y="441550"/>
          <a:ext cx="8839200" cy="4980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1"/>
          <p:cNvSpPr txBox="1"/>
          <p:nvPr/>
        </p:nvSpPr>
        <p:spPr>
          <a:xfrm>
            <a:off x="30287" y="5469336"/>
            <a:ext cx="80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/>
              <a:t>Sample</a:t>
            </a:r>
            <a:endParaRPr lang="en-US" sz="1200" b="1" dirty="0"/>
          </a:p>
        </p:txBody>
      </p:sp>
      <p:sp>
        <p:nvSpPr>
          <p:cNvPr id="7" name="TextBox 2"/>
          <p:cNvSpPr txBox="1"/>
          <p:nvPr/>
        </p:nvSpPr>
        <p:spPr>
          <a:xfrm>
            <a:off x="2132524" y="5476264"/>
            <a:ext cx="80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1,125</a:t>
            </a:r>
            <a:endParaRPr lang="en-US" sz="1200" dirty="0"/>
          </a:p>
        </p:txBody>
      </p:sp>
      <p:sp>
        <p:nvSpPr>
          <p:cNvPr id="8" name="TextBox 3"/>
          <p:cNvSpPr txBox="1"/>
          <p:nvPr/>
        </p:nvSpPr>
        <p:spPr>
          <a:xfrm>
            <a:off x="6424717" y="5482984"/>
            <a:ext cx="80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709</a:t>
            </a:r>
            <a:endParaRPr lang="en-US" sz="1200" dirty="0"/>
          </a:p>
        </p:txBody>
      </p:sp>
      <p:sp>
        <p:nvSpPr>
          <p:cNvPr id="10" name="TextBox 4"/>
          <p:cNvSpPr txBox="1"/>
          <p:nvPr/>
        </p:nvSpPr>
        <p:spPr>
          <a:xfrm>
            <a:off x="74357" y="6566848"/>
            <a:ext cx="6629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 smtClean="0"/>
              <a:t>NOTE :</a:t>
            </a:r>
            <a:r>
              <a:rPr lang="en-US" sz="1100" dirty="0" smtClean="0"/>
              <a:t> STAT TESTING VS BENCHMARK              &gt;95%               &lt;95%</a:t>
            </a:r>
            <a:endParaRPr lang="en-IN" sz="11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3253117" y="6639898"/>
            <a:ext cx="288000" cy="144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2426261" y="6639898"/>
            <a:ext cx="288000" cy="144000"/>
          </a:xfrm>
          <a:prstGeom prst="rect">
            <a:avLst/>
          </a:prstGeom>
          <a:solidFill>
            <a:srgbClr val="009E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4" name="TextBox 6"/>
          <p:cNvSpPr txBox="1"/>
          <p:nvPr/>
        </p:nvSpPr>
        <p:spPr>
          <a:xfrm>
            <a:off x="76200" y="5814536"/>
            <a:ext cx="86875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 smtClean="0">
                <a:solidFill>
                  <a:prstClr val="black"/>
                </a:solidFill>
              </a:rPr>
              <a:t>Note:</a:t>
            </a:r>
          </a:p>
          <a:p>
            <a:r>
              <a:rPr lang="en-US" sz="1050" dirty="0" smtClean="0">
                <a:solidFill>
                  <a:prstClr val="black"/>
                </a:solidFill>
              </a:rPr>
              <a:t>Time Period: </a:t>
            </a:r>
          </a:p>
          <a:p>
            <a:r>
              <a:rPr lang="en-US" sz="1050" dirty="0" smtClean="0">
                <a:solidFill>
                  <a:prstClr val="black"/>
                </a:solidFill>
              </a:rPr>
              <a:t>Frequency: </a:t>
            </a:r>
          </a:p>
          <a:p>
            <a:r>
              <a:rPr lang="en-US" sz="1050" dirty="0" smtClean="0">
                <a:solidFill>
                  <a:prstClr val="black"/>
                </a:solidFill>
              </a:rPr>
              <a:t>Filters: </a:t>
            </a:r>
            <a:endParaRPr lang="en-US" sz="10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97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+I Theme for 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2000" b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2288</TotalTime>
  <Words>26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K+I Theme for PPT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Manickavasagam</dc:creator>
  <cp:lastModifiedBy>Nagaraju Duddela</cp:lastModifiedBy>
  <cp:revision>277</cp:revision>
  <dcterms:created xsi:type="dcterms:W3CDTF">2014-05-12T09:11:59Z</dcterms:created>
  <dcterms:modified xsi:type="dcterms:W3CDTF">2014-06-24T09:11:41Z</dcterms:modified>
</cp:coreProperties>
</file>