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"/>
  </p:notesMasterIdLst>
  <p:sldIdLst>
    <p:sldId id="380" r:id="rId2"/>
    <p:sldId id="419" r:id="rId3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2F2F2"/>
    <a:srgbClr val="E41E2A"/>
    <a:srgbClr val="686868"/>
    <a:srgbClr val="7F7F7F"/>
    <a:srgbClr val="F5EFEF"/>
    <a:srgbClr val="BBB9C0"/>
    <a:srgbClr val="D3CBC8"/>
    <a:srgbClr val="A7A7A7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088" autoAdjust="0"/>
  </p:normalViewPr>
  <p:slideViewPr>
    <p:cSldViewPr snapToGrid="0">
      <p:cViewPr varScale="1">
        <p:scale>
          <a:sx n="67" d="100"/>
          <a:sy n="67" d="100"/>
        </p:scale>
        <p:origin x="16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ECD6AFA-545B-413B-AF13-1E939FD1288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0FFD521-80CD-4BCC-BC10-60F8927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2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1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2045648" y="228600"/>
            <a:ext cx="10146369" cy="366254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FFFFFF"/>
                </a:solidFill>
              </a:rPr>
              <a:pPr defTabSz="913044"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7010400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FFFFFF"/>
                </a:solidFill>
                <a:cs typeface="Arial"/>
              </a:rPr>
              <a:t>Classified - Internal use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76766" y="509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579491"/>
            <a:ext cx="512064" cy="120347"/>
          </a:xfrm>
          <a:prstGeom prst="rect">
            <a:avLst/>
          </a:prstGeom>
        </p:spPr>
      </p:pic>
      <p:sp>
        <p:nvSpPr>
          <p:cNvPr id="15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2041727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FFFFFF"/>
                </a:solidFill>
              </a:rPr>
            </a:b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682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306"/>
            <a:ext cx="10972800" cy="366254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356507"/>
            <a:ext cx="2844800" cy="365125"/>
          </a:xfrm>
          <a:prstGeom prst="rect">
            <a:avLst/>
          </a:prstGeom>
        </p:spPr>
        <p:txBody>
          <a:bodyPr/>
          <a:lstStyle/>
          <a:p>
            <a:fld id="{256F68F8-5C91-E448-B692-6FE37924FFB6}" type="slidenum">
              <a:rPr lang="en-US">
                <a:solidFill>
                  <a:srgbClr val="00206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806488"/>
            <a:ext cx="10972800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54085" y="6449450"/>
            <a:ext cx="5021979" cy="428625"/>
          </a:xfrm>
        </p:spPr>
        <p:txBody>
          <a:bodyPr anchor="b" anchorCtr="0">
            <a:noAutofit/>
          </a:bodyPr>
          <a:lstStyle>
            <a:lvl1pPr>
              <a:lnSpc>
                <a:spcPct val="70000"/>
              </a:lnSpc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Source Info Here</a:t>
            </a:r>
          </a:p>
        </p:txBody>
      </p:sp>
    </p:spTree>
    <p:extLst>
      <p:ext uri="{BB962C8B-B14F-4D97-AF65-F5344CB8AC3E}">
        <p14:creationId xmlns:p14="http://schemas.microsoft.com/office/powerpoint/2010/main" val="26625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08000" y="914407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7C334DF6-336E-4ADA-8349-8179574EA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844F7B-08F5-4CD7-B0A6-A241EF0D7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C31EA9-9D96-4F7F-AF46-EC38CECE9944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0AA4AD-091B-42E2-8EE0-CC3D8C7E63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20" name="TPandFilters">
            <a:extLst>
              <a:ext uri="{FF2B5EF4-FFF2-40B4-BE49-F238E27FC236}">
                <a16:creationId xmlns:a16="http://schemas.microsoft.com/office/drawing/2014/main" id="{172DF306-DA83-451A-9D4F-AAF05FF32E0B}"/>
              </a:ext>
            </a:extLst>
          </p:cNvPr>
          <p:cNvSpPr txBox="1">
            <a:spLocks/>
          </p:cNvSpPr>
          <p:nvPr userDrawn="1"/>
        </p:nvSpPr>
        <p:spPr>
          <a:xfrm>
            <a:off x="685799" y="6337663"/>
            <a:ext cx="5950131" cy="35052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Source:  </a:t>
            </a:r>
            <a:r>
              <a:rPr lang="en-US" sz="800" dirty="0" err="1">
                <a:latin typeface="Century Gothic" panose="020B0502020202020204" pitchFamily="34" charset="0"/>
              </a:rPr>
              <a:t>iSHOP</a:t>
            </a:r>
            <a:r>
              <a:rPr lang="en-US" sz="800" dirty="0">
                <a:latin typeface="Century Gothic" panose="020B0502020202020204" pitchFamily="34" charset="0"/>
              </a:rPr>
              <a:t> 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Time Period : JUN 2018 12MMT ; </a:t>
            </a:r>
            <a:r>
              <a:rPr lang="en-IN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Base</a:t>
            </a:r>
            <a:r>
              <a:rPr lang="en-US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cs typeface="Arial" pitchFamily="34" charset="0"/>
              </a:rPr>
              <a:t> : Monthly+ Grocery Shoppers, Supermarket Visits,</a:t>
            </a: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sz="800" b="0" kern="1200" dirty="0">
              <a:solidFill>
                <a:prstClr val="white"/>
              </a:solidFill>
              <a:latin typeface="Franklin Gothic Book" panose="020B0503020102020204" pitchFamily="34" charset="0"/>
              <a:cs typeface="Arial" pitchFamily="34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668D6B2-998E-495D-9B83-5E4477B8B2AE}"/>
              </a:ext>
            </a:extLst>
          </p:cNvPr>
          <p:cNvSpPr txBox="1">
            <a:spLocks/>
          </p:cNvSpPr>
          <p:nvPr userDrawn="1"/>
        </p:nvSpPr>
        <p:spPr>
          <a:xfrm>
            <a:off x="672737" y="6605452"/>
            <a:ext cx="681228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30, </a:t>
            </a:r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D9536C7-C0F9-45D7-BA8B-6E1076EF32BE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19C7CFE-1E68-4857-97D8-1B9684A99252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E9BEBD-9A39-4B60-B38B-7C2918BDB6A1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5DA218-44CC-4982-8373-BA962B08DB91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0544857-E1CF-40E3-B87A-772A290C6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DE6F09-7630-4B8D-B30A-5CCFDDF64A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BB724B-6DF6-403E-BDFE-D1369287BF4B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93146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366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2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245600" y="636756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02A5ED-1FEA-4F40-B96F-E2ABA26D432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685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799" y="499000"/>
            <a:ext cx="11586633" cy="418576"/>
          </a:xfrm>
        </p:spPr>
        <p:txBody>
          <a:bodyPr anchor="b"/>
          <a:lstStyle>
            <a:lvl1pPr>
              <a:defRPr sz="320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3" y="6577205"/>
            <a:ext cx="11642316" cy="169277"/>
          </a:xfrm>
        </p:spPr>
        <p:txBody>
          <a:bodyPr anchor="b"/>
          <a:lstStyle>
            <a:lvl1pPr marL="0" indent="0" algn="r">
              <a:buNone/>
              <a:defRPr sz="11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3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8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3B949F3D-92C3-4D1B-8818-003BE30A9C72}" type="datetimeFigureOut">
              <a:rPr lang="en-US">
                <a:solidFill>
                  <a:srgbClr val="000000"/>
                </a:solidFill>
              </a:rPr>
              <a:pPr/>
              <a:t>10/22/2018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93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0E4838EE-3B9A-4638-9588-7052AD437D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" y="150443"/>
            <a:ext cx="11780137" cy="13648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23111" y="512117"/>
            <a:ext cx="10363200" cy="366254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7" y="6389200"/>
            <a:ext cx="823323" cy="45375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6">
                    <a:alpha val="50000"/>
                  </a:schemeClr>
                </a:solidFill>
              </a:defRPr>
            </a:lvl1pPr>
          </a:lstStyle>
          <a:p>
            <a:fld id="{60121F6C-536B-2F4E-9E66-2923FD07E3C5}" type="slidenum">
              <a:rPr lang="en-US">
                <a:solidFill>
                  <a:srgbClr val="5F6F74">
                    <a:alpha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6F74">
                  <a:alpha val="50000"/>
                </a:srgbClr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322917" y="1477964"/>
            <a:ext cx="10107083" cy="2421176"/>
          </a:xfrm>
          <a:prstGeom prst="rect">
            <a:avLst/>
          </a:prstGeom>
        </p:spPr>
        <p:txBody>
          <a:bodyPr vert="horz"/>
          <a:lstStyle>
            <a:lvl1pPr marL="287338" indent="-28733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rgbClr val="5F5F5F"/>
                </a:solidFill>
              </a:defRPr>
            </a:lvl1pPr>
            <a:lvl2pPr marL="576263" indent="-288925">
              <a:spcBef>
                <a:spcPts val="300"/>
              </a:spcBef>
              <a:buClr>
                <a:srgbClr val="C00000"/>
              </a:buClr>
              <a:buFont typeface="Courier New" pitchFamily="49" charset="0"/>
              <a:buChar char="-"/>
              <a:defRPr sz="2000">
                <a:solidFill>
                  <a:srgbClr val="5F5F5F"/>
                </a:solidFill>
              </a:defRPr>
            </a:lvl2pPr>
            <a:lvl3pPr marL="804863" indent="-228600">
              <a:spcBef>
                <a:spcPts val="300"/>
              </a:spcBef>
              <a:buFont typeface="Arial" pitchFamily="34" charset="0"/>
              <a:buChar char="•"/>
              <a:defRPr sz="1800">
                <a:solidFill>
                  <a:srgbClr val="5F5F5F"/>
                </a:solidFill>
              </a:defRPr>
            </a:lvl3pPr>
            <a:lvl4pPr marL="1033463" indent="-228600">
              <a:spcBef>
                <a:spcPts val="300"/>
              </a:spcBef>
              <a:buFont typeface="Lucida Grande"/>
              <a:buChar char="-"/>
              <a:defRPr sz="1600">
                <a:solidFill>
                  <a:srgbClr val="5F5F5F"/>
                </a:solidFill>
              </a:defRPr>
            </a:lvl4pPr>
            <a:lvl5pPr marL="1262063" indent="-228600">
              <a:spcBef>
                <a:spcPts val="300"/>
              </a:spcBef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0751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4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97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9367723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31619" y="1981465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Last Modified 2/25/2013 9:31 PM Central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230941" y="4199435"/>
            <a:ext cx="17328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 1/28/2013 3:31 PM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75540" y="1439512"/>
            <a:ext cx="11488837" cy="220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75536" y="206302"/>
            <a:ext cx="11492299" cy="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161987" y="27536"/>
            <a:ext cx="718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044"/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62059" y="543221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ACET" hidden="1"/>
          <p:cNvGrpSpPr>
            <a:grpSpLocks/>
          </p:cNvGrpSpPr>
          <p:nvPr/>
        </p:nvGrpSpPr>
        <p:grpSpPr bwMode="gray">
          <a:xfrm>
            <a:off x="1976224" y="1340118"/>
            <a:ext cx="5801189" cy="571771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044"/>
              <a:r>
                <a:rPr lang="en-US" sz="18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044"/>
              <a:r>
                <a:rPr lang="en-US" sz="18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>
            <a:grpSpLocks/>
          </p:cNvGrpSpPr>
          <p:nvPr/>
        </p:nvGrpSpPr>
        <p:grpSpPr bwMode="gray">
          <a:xfrm>
            <a:off x="162015" y="6014694"/>
            <a:ext cx="11729804" cy="362823"/>
            <a:chOff x="75" y="3926"/>
            <a:chExt cx="5385" cy="224"/>
          </a:xfrm>
        </p:grpSpPr>
        <p:sp>
          <p:nvSpPr>
            <p:cNvPr id="24" name="McK 4. Footnote"/>
            <p:cNvSpPr txBox="1">
              <a:spLocks noChangeArrowheads="1"/>
            </p:cNvSpPr>
            <p:nvPr/>
          </p:nvSpPr>
          <p:spPr bwMode="gray">
            <a:xfrm>
              <a:off x="75" y="3926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5" name="McK 5. Source"/>
            <p:cNvSpPr>
              <a:spLocks noChangeArrowheads="1"/>
            </p:cNvSpPr>
            <p:nvPr/>
          </p:nvSpPr>
          <p:spPr bwMode="gray">
            <a:xfrm>
              <a:off x="75" y="4055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8557" indent="-618557" defTabSz="908501">
                <a:tabLst>
                  <a:tab pos="621776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5" name="LegendBoxes" hidden="1"/>
          <p:cNvGrpSpPr>
            <a:grpSpLocks/>
          </p:cNvGrpSpPr>
          <p:nvPr/>
        </p:nvGrpSpPr>
        <p:grpSpPr bwMode="gray">
          <a:xfrm>
            <a:off x="10860005" y="279466"/>
            <a:ext cx="829359" cy="1013961"/>
            <a:chOff x="4936" y="176"/>
            <a:chExt cx="384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LegendLines" hidden="1"/>
          <p:cNvGrpSpPr>
            <a:grpSpLocks/>
          </p:cNvGrpSpPr>
          <p:nvPr/>
        </p:nvGrpSpPr>
        <p:grpSpPr bwMode="gray">
          <a:xfrm>
            <a:off x="10441073" y="285077"/>
            <a:ext cx="1248359" cy="741844"/>
            <a:chOff x="4750" y="176"/>
            <a:chExt cx="578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7" name="McKSticker" hidden="1"/>
          <p:cNvGrpSpPr/>
          <p:nvPr/>
        </p:nvGrpSpPr>
        <p:grpSpPr bwMode="gray">
          <a:xfrm>
            <a:off x="10937516" y="291555"/>
            <a:ext cx="955839" cy="212366"/>
            <a:chOff x="8038209" y="285750"/>
            <a:chExt cx="702566" cy="208137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gray">
            <a:xfrm>
              <a:off x="8038209" y="285750"/>
              <a:ext cx="702566" cy="20813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gray">
            <a:xfrm>
              <a:off x="8038209" y="285750"/>
              <a:ext cx="0" cy="20813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gray">
            <a:xfrm>
              <a:off x="8038209" y="493887"/>
              <a:ext cx="70256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LegendMoons" hidden="1"/>
          <p:cNvGrpSpPr/>
          <p:nvPr/>
        </p:nvGrpSpPr>
        <p:grpSpPr bwMode="gray">
          <a:xfrm>
            <a:off x="10769294" y="279402"/>
            <a:ext cx="920385" cy="1333054"/>
            <a:chOff x="6655594" y="273840"/>
            <a:chExt cx="676508" cy="1306516"/>
          </a:xfrm>
        </p:grpSpPr>
        <p:grpSp>
          <p:nvGrpSpPr>
            <p:cNvPr id="9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6976270" y="28654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5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7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</p:sldLayoutIdLst>
  <p:transition>
    <p:fade/>
  </p:transition>
  <p:hf hdr="0" dt="0"/>
  <p:txStyles>
    <p:titleStyle>
      <a:lvl1pPr algn="l" defTabSz="908501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73839" algn="l"/>
        </a:tabLst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388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783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1749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55665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defRPr sz="18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6521" indent="-194912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5000"/>
        <a:buFont typeface="Arial" charset="0"/>
        <a:buChar char="▪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63881" indent="-2657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23389" indent="-157866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▫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60824" indent="-1320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89000"/>
        <a:buFont typeface="Arial" charset="0"/>
        <a:buChar char="-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88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783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74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566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584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349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7418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133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363200" y="6583205"/>
            <a:ext cx="35266" cy="123111"/>
          </a:xfrm>
          <a:prstGeom prst="rect">
            <a:avLst/>
          </a:prstGeom>
        </p:spPr>
        <p:txBody>
          <a:bodyPr/>
          <a:lstStyle/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gray">
          <a:xfrm>
            <a:off x="10363200" y="6583205"/>
            <a:ext cx="352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7647" y="733418"/>
            <a:ext cx="11476668" cy="5261610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11821"/>
              </p:ext>
            </p:extLst>
          </p:nvPr>
        </p:nvGraphicFramePr>
        <p:xfrm>
          <a:off x="455474" y="754263"/>
          <a:ext cx="11271657" cy="5239855"/>
        </p:xfrm>
        <a:graphic>
          <a:graphicData uri="http://schemas.openxmlformats.org/drawingml/2006/table">
            <a:tbl>
              <a:tblPr/>
              <a:tblGrid>
                <a:gridCol w="4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4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770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Urban – Supermarket/Grocery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85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Affluent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33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STATS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Monthly+ Shoppers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33%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33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Trips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Dollar Spend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133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Share of Total NARTD Bev Trips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[1]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133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NARTD Beverage Trip Conversion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[2]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77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133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MOTIVATORS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Largest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(32%)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(31%)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133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Unique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Need It Now (9%)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 Skew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Stock Up (16%)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77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Motivations for Visit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Beverage to Drink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Meal/Snack to Eat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Time Browse For Interesting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Fuel For Car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Use Pharmacy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Advantage of Good Coupon Policy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High-quality Products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533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4145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PROFILE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Monthly+ Demographic &amp; Behavioral Skews [3]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Same format as middle class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Gender: Female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Age: 65-75, 25-34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Race/Ethnicity: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HH Size: 2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Density: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Pleasure Shoppers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Same format as 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80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133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OTHER*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347647" y="17996"/>
            <a:ext cx="11825313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04851" y="158650"/>
            <a:ext cx="806196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Urban – Supermarket/Grocery Shoppers</a:t>
            </a:r>
          </a:p>
        </p:txBody>
      </p:sp>
      <p:sp>
        <p:nvSpPr>
          <p:cNvPr id="14" name="TextBox 53"/>
          <p:cNvSpPr txBox="1"/>
          <p:nvPr/>
        </p:nvSpPr>
        <p:spPr>
          <a:xfrm>
            <a:off x="6900863" y="5994117"/>
            <a:ext cx="5272098" cy="31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[1] Stat Test vs Share of Shopper of Monthly+ Urban-Supermarket/Grocery, [2] Stat Test vs Total Trips of Urban-Supermarket/Grocery,</a:t>
            </a:r>
          </a:p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[3] Stat Test vs Total Shopper of Monthly+ Urban-Supermarket/Grocery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561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47656" y="747709"/>
            <a:ext cx="11346594" cy="5135760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73343"/>
              </p:ext>
            </p:extLst>
          </p:nvPr>
        </p:nvGraphicFramePr>
        <p:xfrm>
          <a:off x="455485" y="1264499"/>
          <a:ext cx="11057806" cy="4348423"/>
        </p:xfrm>
        <a:graphic>
          <a:graphicData uri="http://schemas.openxmlformats.org/drawingml/2006/table">
            <a:tbl>
              <a:tblPr/>
              <a:tblGrid>
                <a:gridCol w="71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173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Urban – Supermarket/Grocery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23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Affluent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03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TOP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BEVERAGE CATEGORIES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CSD Regular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33%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03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CSD Diet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RTD Coffee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7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818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TOP NON-BEVERAGE CATEGO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RIES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 Meat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33%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18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Seafood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245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99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1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IC MAIN REASON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Total Share of Trips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4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148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AVERAGE BASKET SIZE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No: of Items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2.4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Dollar Spent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$5.6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$6.7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$5.8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55483" y="795518"/>
            <a:ext cx="11217405" cy="382207"/>
          </a:xfrm>
          <a:prstGeom prst="rect">
            <a:avLst/>
          </a:prstGeom>
          <a:solidFill>
            <a:srgbClr val="CC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Potential facts to include in “OTHER” section on the SOAP slide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7656" y="17999"/>
            <a:ext cx="11844344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04859" y="158653"/>
            <a:ext cx="806196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Urban – Supermarket/Grocery Shoppers</a:t>
            </a:r>
          </a:p>
        </p:txBody>
      </p:sp>
      <p:sp>
        <p:nvSpPr>
          <p:cNvPr id="15" name="TextBox 16"/>
          <p:cNvSpPr txBox="1"/>
          <p:nvPr/>
        </p:nvSpPr>
        <p:spPr>
          <a:xfrm>
            <a:off x="7458085" y="6050190"/>
            <a:ext cx="46843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ea typeface="ＭＳ Ｐゴシック" charset="0"/>
                <a:cs typeface="ＭＳ Ｐゴシック" charset="0"/>
              </a:rPr>
              <a:t>Stat Test vs Total Trips of Urban-Supermarket/Grocery</a:t>
            </a:r>
          </a:p>
        </p:txBody>
      </p:sp>
    </p:spTree>
    <p:extLst>
      <p:ext uri="{BB962C8B-B14F-4D97-AF65-F5344CB8AC3E}">
        <p14:creationId xmlns:p14="http://schemas.microsoft.com/office/powerpoint/2010/main" val="338664420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12_USE THIS">
  <a:themeElements>
    <a:clrScheme name="Custom 1">
      <a:dk1>
        <a:srgbClr val="000000"/>
      </a:dk1>
      <a:lt1>
        <a:srgbClr val="FFFFFF"/>
      </a:lt1>
      <a:dk2>
        <a:srgbClr val="CC0000"/>
      </a:dk2>
      <a:lt2>
        <a:srgbClr val="FFFFFF"/>
      </a:lt2>
      <a:accent1>
        <a:srgbClr val="DDDDDD"/>
      </a:accent1>
      <a:accent2>
        <a:srgbClr val="808080"/>
      </a:accent2>
      <a:accent3>
        <a:srgbClr val="CC3300"/>
      </a:accent3>
      <a:accent4>
        <a:srgbClr val="CC0000"/>
      </a:accent4>
      <a:accent5>
        <a:srgbClr val="FF6600"/>
      </a:accent5>
      <a:accent6>
        <a:srgbClr val="808080"/>
      </a:accent6>
      <a:hlink>
        <a:srgbClr val="CC3300"/>
      </a:hlink>
      <a:folHlink>
        <a:srgbClr val="CC0000"/>
      </a:folHlink>
    </a:clrScheme>
    <a:fontScheme name="Custom 2">
      <a:majorFont>
        <a:latin typeface="Candara"/>
        <a:ea typeface="ＭＳ Ｐゴシック"/>
        <a:cs typeface=""/>
      </a:majorFont>
      <a:minorFont>
        <a:latin typeface="Candar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DDDDDD"/>
        </a:accent1>
        <a:accent2>
          <a:srgbClr val="808080"/>
        </a:accent2>
        <a:accent3>
          <a:srgbClr val="CC330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16265</TotalTime>
  <Words>390</Words>
  <Application>Microsoft Office PowerPoint</Application>
  <PresentationFormat>Widescreen</PresentationFormat>
  <Paragraphs>110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Lucida Grande</vt:lpstr>
      <vt:lpstr>Segoe UI</vt:lpstr>
      <vt:lpstr>Wingdings</vt:lpstr>
      <vt:lpstr>12_USE THIS</vt:lpstr>
      <vt:lpstr>think-cell Slide</vt:lpstr>
      <vt:lpstr>PowerPoint Presentation</vt:lpstr>
      <vt:lpstr>PowerPoint Presentation</vt:lpstr>
    </vt:vector>
  </TitlesOfParts>
  <Company>Coca-Cola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Rajewski</dc:creator>
  <cp:lastModifiedBy>Nagaraju Duddela</cp:lastModifiedBy>
  <cp:revision>427</cp:revision>
  <cp:lastPrinted>2015-12-04T15:56:47Z</cp:lastPrinted>
  <dcterms:created xsi:type="dcterms:W3CDTF">2014-05-21T13:43:49Z</dcterms:created>
  <dcterms:modified xsi:type="dcterms:W3CDTF">2018-10-22T09:48:45Z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53e986c9-1f02-4f83-b94f-6892fe8c78ce</vt:lpwstr>
  </property>
  <property fmtid="{D5CDD505-2E9C-101B-9397-08002B2CF9AE}" pid="4" name="MODFILEGUID">
    <vt:lpwstr>7ce0bd96-47d2-4213-9be5-8ca796d8f2aa</vt:lpwstr>
  </property>
  <property fmtid="{D5CDD505-2E9C-101B-9397-08002B2CF9AE}" pid="5" name="FILEOWNER">
    <vt:lpwstr>T32273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WPEL260391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