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411" r:id="rId2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2F2F2"/>
    <a:srgbClr val="E41E2A"/>
    <a:srgbClr val="686868"/>
    <a:srgbClr val="7F7F7F"/>
    <a:srgbClr val="F5EFEF"/>
    <a:srgbClr val="BBB9C0"/>
    <a:srgbClr val="D3CBC8"/>
    <a:srgbClr val="A7A7A7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088" autoAdjust="0"/>
  </p:normalViewPr>
  <p:slideViewPr>
    <p:cSldViewPr snapToGrid="0">
      <p:cViewPr varScale="1">
        <p:scale>
          <a:sx n="67" d="100"/>
          <a:sy n="67" d="100"/>
        </p:scale>
        <p:origin x="168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ECD6AFA-545B-413B-AF13-1E939FD1288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0FFD521-80CD-4BCC-BC10-60F8927A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7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84900" cy="34798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5AC4-48E9-458A-82E3-1C1A98E7412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99770" y="4467781"/>
            <a:ext cx="5598160" cy="3655457"/>
          </a:xfrm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3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1"/>
          <p:cNvSpPr>
            <a:spLocks noGrp="1"/>
          </p:cNvSpPr>
          <p:nvPr>
            <p:ph type="title"/>
          </p:nvPr>
        </p:nvSpPr>
        <p:spPr>
          <a:xfrm>
            <a:off x="2045648" y="228600"/>
            <a:ext cx="10146369" cy="366254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FFFFFF"/>
                </a:solidFill>
              </a:rPr>
              <a:pPr defTabSz="913044"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7010400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kern="0" dirty="0">
                <a:solidFill>
                  <a:srgbClr val="FFFFFF"/>
                </a:solidFill>
                <a:cs typeface="Arial"/>
              </a:rPr>
              <a:t>Classified - Internal use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2076766" y="5096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6579491"/>
            <a:ext cx="512064" cy="120347"/>
          </a:xfrm>
          <a:prstGeom prst="rect">
            <a:avLst/>
          </a:prstGeom>
        </p:spPr>
      </p:pic>
      <p:sp>
        <p:nvSpPr>
          <p:cNvPr id="15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2041727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FFFFFF"/>
                </a:solidFill>
              </a:rPr>
              <a:t>Collaborative Business Planning– North America Group</a:t>
            </a:r>
            <a:br>
              <a:rPr lang="en-US" sz="800" dirty="0">
                <a:solidFill>
                  <a:srgbClr val="FFFFFF"/>
                </a:solidFill>
              </a:rPr>
            </a:br>
            <a:endParaRPr 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682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8306"/>
            <a:ext cx="10972800" cy="366254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356507"/>
            <a:ext cx="2844800" cy="365125"/>
          </a:xfrm>
          <a:prstGeom prst="rect">
            <a:avLst/>
          </a:prstGeom>
        </p:spPr>
        <p:txBody>
          <a:bodyPr/>
          <a:lstStyle/>
          <a:p>
            <a:fld id="{256F68F8-5C91-E448-B692-6FE37924FFB6}" type="slidenum">
              <a:rPr lang="en-US">
                <a:solidFill>
                  <a:srgbClr val="00206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" y="806488"/>
            <a:ext cx="10972800" cy="0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354085" y="6449450"/>
            <a:ext cx="5021979" cy="428625"/>
          </a:xfrm>
        </p:spPr>
        <p:txBody>
          <a:bodyPr anchor="b" anchorCtr="0">
            <a:noAutofit/>
          </a:bodyPr>
          <a:lstStyle>
            <a:lvl1pPr>
              <a:lnSpc>
                <a:spcPct val="70000"/>
              </a:lnSpc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Source Info Here</a:t>
            </a:r>
          </a:p>
        </p:txBody>
      </p:sp>
    </p:spTree>
    <p:extLst>
      <p:ext uri="{BB962C8B-B14F-4D97-AF65-F5344CB8AC3E}">
        <p14:creationId xmlns:p14="http://schemas.microsoft.com/office/powerpoint/2010/main" val="266253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08000" y="914407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89F6067-A03D-42CE-ACA7-747F06622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62403"/>
            <a:ext cx="2743200" cy="365125"/>
          </a:xfrm>
          <a:prstGeom prst="rect">
            <a:avLst/>
          </a:prstGeom>
        </p:spPr>
        <p:txBody>
          <a:bodyPr/>
          <a:lstStyle/>
          <a:p>
            <a:fld id="{3F6FE59B-7E15-4240-AF67-16ADDD27345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F98050C-0535-4222-8D19-32C0B383E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624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E6EF9-C5FD-48AC-938C-DA0FCA9AFCE5}"/>
              </a:ext>
            </a:extLst>
          </p:cNvPr>
          <p:cNvSpPr/>
          <p:nvPr userDrawn="1"/>
        </p:nvSpPr>
        <p:spPr>
          <a:xfrm>
            <a:off x="-11168" y="6324600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 dirty="0">
              <a:solidFill>
                <a:srgbClr val="FFFFFF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943826-BD6A-47AD-8068-F395F5B11C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11445"/>
            <a:ext cx="1777114" cy="403861"/>
          </a:xfrm>
          <a:prstGeom prst="rect">
            <a:avLst/>
          </a:prstGeom>
        </p:spPr>
      </p:pic>
      <p:sp>
        <p:nvSpPr>
          <p:cNvPr id="20" name="TPandFilters">
            <a:extLst>
              <a:ext uri="{FF2B5EF4-FFF2-40B4-BE49-F238E27FC236}">
                <a16:creationId xmlns:a16="http://schemas.microsoft.com/office/drawing/2014/main" id="{B5AF934D-771F-418C-B520-D5D89F36C745}"/>
              </a:ext>
            </a:extLst>
          </p:cNvPr>
          <p:cNvSpPr txBox="1">
            <a:spLocks/>
          </p:cNvSpPr>
          <p:nvPr userDrawn="1"/>
        </p:nvSpPr>
        <p:spPr>
          <a:xfrm>
            <a:off x="685799" y="6337663"/>
            <a:ext cx="5950131" cy="35052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Source:  </a:t>
            </a:r>
            <a:r>
              <a:rPr lang="en-US" sz="800" dirty="0" err="1">
                <a:latin typeface="Century Gothic" panose="020B0502020202020204" pitchFamily="34" charset="0"/>
              </a:rPr>
              <a:t>iSHOP</a:t>
            </a:r>
            <a:r>
              <a:rPr lang="en-US" sz="800" dirty="0">
                <a:latin typeface="Century Gothic" panose="020B0502020202020204" pitchFamily="34" charset="0"/>
              </a:rPr>
              <a:t>, 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Time Period : JUN 2018 12MMT ; </a:t>
            </a:r>
            <a:r>
              <a:rPr lang="en-IN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Base</a:t>
            </a:r>
            <a:r>
              <a:rPr lang="en-US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cs typeface="Arial" pitchFamily="34" charset="0"/>
              </a:rPr>
              <a:t> : Monthly+ Grocery Shoppers, Supermarket Visits,</a:t>
            </a:r>
          </a:p>
          <a:p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  <a:endParaRPr lang="en-US" sz="800" b="0" kern="1200" dirty="0">
              <a:solidFill>
                <a:prstClr val="white"/>
              </a:solidFill>
              <a:latin typeface="Franklin Gothic Book" panose="020B0503020102020204" pitchFamily="34" charset="0"/>
              <a:cs typeface="Arial" pitchFamily="34" charset="0"/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2D7A5C46-5298-4E20-BBC6-ECA349C0B9B5}"/>
              </a:ext>
            </a:extLst>
          </p:cNvPr>
          <p:cNvSpPr txBox="1">
            <a:spLocks/>
          </p:cNvSpPr>
          <p:nvPr userDrawn="1"/>
        </p:nvSpPr>
        <p:spPr>
          <a:xfrm>
            <a:off x="672737" y="6605452"/>
            <a:ext cx="6812280" cy="30480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Sample size</a:t>
            </a:r>
            <a:r>
              <a:rPr lang="en-US" sz="800" baseline="0" dirty="0">
                <a:latin typeface="Century Gothic" panose="020B0502020202020204" pitchFamily="34" charset="0"/>
              </a:rPr>
              <a:t> in the table to the top right;  Grey font = Low Sample (30-99), Blank = Sample &lt; 30, </a:t>
            </a:r>
            <a:r>
              <a:rPr lang="en-US" sz="800" baseline="0" dirty="0">
                <a:effectLst/>
                <a:latin typeface="Century Gothic" panose="020B0502020202020204" pitchFamily="34" charset="0"/>
              </a:rPr>
              <a:t>NA = Not Applicable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842E8C-B5AA-4644-AF05-A5A237418B3E}"/>
              </a:ext>
            </a:extLst>
          </p:cNvPr>
          <p:cNvSpPr txBox="1">
            <a:spLocks/>
          </p:cNvSpPr>
          <p:nvPr userDrawn="1"/>
        </p:nvSpPr>
        <p:spPr>
          <a:xfrm>
            <a:off x="7555428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Higher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65A85DD9-F4C7-4159-8A8A-013659EC0800}"/>
              </a:ext>
            </a:extLst>
          </p:cNvPr>
          <p:cNvSpPr txBox="1">
            <a:spLocks/>
          </p:cNvSpPr>
          <p:nvPr userDrawn="1"/>
        </p:nvSpPr>
        <p:spPr>
          <a:xfrm>
            <a:off x="8728247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Lower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D67E6-2868-476F-B536-12F79EBB75C0}"/>
              </a:ext>
            </a:extLst>
          </p:cNvPr>
          <p:cNvSpPr/>
          <p:nvPr userDrawn="1"/>
        </p:nvSpPr>
        <p:spPr>
          <a:xfrm>
            <a:off x="7464152" y="6585657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5DFBD3-05A5-4DDE-A523-A27D5F17F65B}"/>
              </a:ext>
            </a:extLst>
          </p:cNvPr>
          <p:cNvSpPr/>
          <p:nvPr userDrawn="1"/>
        </p:nvSpPr>
        <p:spPr>
          <a:xfrm>
            <a:off x="8636807" y="6585657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4267D57F-826A-491F-97C2-FBFF2B4F9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8608" y="6472377"/>
            <a:ext cx="623392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F825B6-5D56-4C6B-9BBC-B1361DD285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525C54F-F994-4C27-A7C8-EB0F84ACBE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4437BB-F400-4310-894B-76CE56C13BB8}"/>
              </a:ext>
            </a:extLst>
          </p:cNvPr>
          <p:cNvCxnSpPr/>
          <p:nvPr userDrawn="1"/>
        </p:nvCxnSpPr>
        <p:spPr>
          <a:xfrm flipH="1">
            <a:off x="685800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931469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366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2"/>
            <a:ext cx="8534400" cy="27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245600" y="636756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02A5ED-1FEA-4F40-B96F-E2ABA26D4320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6853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799" y="499000"/>
            <a:ext cx="11586633" cy="418576"/>
          </a:xfrm>
        </p:spPr>
        <p:txBody>
          <a:bodyPr anchor="b"/>
          <a:lstStyle>
            <a:lvl1pPr>
              <a:defRPr sz="320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3" y="6577205"/>
            <a:ext cx="11642316" cy="169277"/>
          </a:xfrm>
        </p:spPr>
        <p:txBody>
          <a:bodyPr anchor="b"/>
          <a:lstStyle>
            <a:lvl1pPr marL="0" indent="0" algn="r">
              <a:buNone/>
              <a:defRPr sz="11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33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232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99128"/>
            <a:ext cx="10363200" cy="30777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3B949F3D-92C3-4D1B-8818-003BE30A9C72}" type="datetimeFigureOut">
              <a:rPr lang="en-US">
                <a:solidFill>
                  <a:srgbClr val="000000"/>
                </a:solidFill>
              </a:rPr>
              <a:pPr/>
              <a:t>10/22/2018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93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0E4838EE-3B9A-4638-9588-7052AD437D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1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Blank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_gra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5" y="150443"/>
            <a:ext cx="11780137" cy="136487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23111" y="512117"/>
            <a:ext cx="10363200" cy="366254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77" y="6389200"/>
            <a:ext cx="823323" cy="45375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accent6">
                    <a:alpha val="50000"/>
                  </a:schemeClr>
                </a:solidFill>
              </a:defRPr>
            </a:lvl1pPr>
          </a:lstStyle>
          <a:p>
            <a:fld id="{60121F6C-536B-2F4E-9E66-2923FD07E3C5}" type="slidenum">
              <a:rPr lang="en-US">
                <a:solidFill>
                  <a:srgbClr val="5F6F74">
                    <a:alpha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F6F74">
                  <a:alpha val="50000"/>
                </a:srgbClr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322917" y="1477964"/>
            <a:ext cx="10107083" cy="2421176"/>
          </a:xfrm>
          <a:prstGeom prst="rect">
            <a:avLst/>
          </a:prstGeom>
        </p:spPr>
        <p:txBody>
          <a:bodyPr vert="horz"/>
          <a:lstStyle>
            <a:lvl1pPr marL="287338" indent="-28733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  <a:defRPr sz="2400">
                <a:solidFill>
                  <a:srgbClr val="5F5F5F"/>
                </a:solidFill>
              </a:defRPr>
            </a:lvl1pPr>
            <a:lvl2pPr marL="576263" indent="-288925">
              <a:spcBef>
                <a:spcPts val="300"/>
              </a:spcBef>
              <a:buClr>
                <a:srgbClr val="C00000"/>
              </a:buClr>
              <a:buFont typeface="Courier New" pitchFamily="49" charset="0"/>
              <a:buChar char="-"/>
              <a:defRPr sz="2000">
                <a:solidFill>
                  <a:srgbClr val="5F5F5F"/>
                </a:solidFill>
              </a:defRPr>
            </a:lvl2pPr>
            <a:lvl3pPr marL="804863" indent="-228600">
              <a:spcBef>
                <a:spcPts val="300"/>
              </a:spcBef>
              <a:buFont typeface="Arial" pitchFamily="34" charset="0"/>
              <a:buChar char="•"/>
              <a:defRPr sz="1800">
                <a:solidFill>
                  <a:srgbClr val="5F5F5F"/>
                </a:solidFill>
              </a:defRPr>
            </a:lvl3pPr>
            <a:lvl4pPr marL="1033463" indent="-228600">
              <a:spcBef>
                <a:spcPts val="300"/>
              </a:spcBef>
              <a:buFont typeface="Lucida Grande"/>
              <a:buChar char="-"/>
              <a:defRPr sz="1600">
                <a:solidFill>
                  <a:srgbClr val="5F5F5F"/>
                </a:solidFill>
              </a:defRPr>
            </a:lvl4pPr>
            <a:lvl5pPr marL="1262063" indent="-228600">
              <a:spcBef>
                <a:spcPts val="300"/>
              </a:spcBef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07511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7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14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973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26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5.xml"/><Relationship Id="rId25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tags" Target="../tags/tag1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tags" Target="../tags/tag15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93677231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think-cell Slide" r:id="rId29" imgW="360" imgH="360" progId="">
                  <p:embed/>
                </p:oleObj>
              </mc:Choice>
              <mc:Fallback>
                <p:oleObj name="think-cell Slide" r:id="rId2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1131619" y="1981465"/>
            <a:ext cx="193161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Last Modified 2/25/2013 9:31 PM Central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230941" y="4199435"/>
            <a:ext cx="17328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 1/28/2013 3:31 PM Eastern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gray">
          <a:xfrm>
            <a:off x="475540" y="1439512"/>
            <a:ext cx="11488837" cy="220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475536" y="206302"/>
            <a:ext cx="11492299" cy="36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gray">
          <a:xfrm>
            <a:off x="161987" y="27536"/>
            <a:ext cx="718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3044"/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gray">
          <a:xfrm>
            <a:off x="162059" y="543221"/>
            <a:ext cx="11725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" name="ACET" hidden="1"/>
          <p:cNvGrpSpPr>
            <a:grpSpLocks/>
          </p:cNvGrpSpPr>
          <p:nvPr/>
        </p:nvGrpSpPr>
        <p:grpSpPr bwMode="gray">
          <a:xfrm>
            <a:off x="1976224" y="1340118"/>
            <a:ext cx="5801189" cy="571771"/>
            <a:chOff x="915" y="677"/>
            <a:chExt cx="2686" cy="353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gray">
            <a:xfrm>
              <a:off x="915" y="677"/>
              <a:ext cx="2686" cy="35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3044"/>
              <a:r>
                <a:rPr lang="en-US" sz="1800" b="1" dirty="0">
                  <a:solidFill>
                    <a:srgbClr val="000000"/>
                  </a:solidFill>
                </a:rPr>
                <a:t>Title</a:t>
              </a:r>
            </a:p>
            <a:p>
              <a:pPr defTabSz="913044"/>
              <a:r>
                <a:rPr lang="en-US" sz="18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4" name="McK Slide Elements" hidden="1"/>
          <p:cNvGrpSpPr>
            <a:grpSpLocks/>
          </p:cNvGrpSpPr>
          <p:nvPr/>
        </p:nvGrpSpPr>
        <p:grpSpPr bwMode="gray">
          <a:xfrm>
            <a:off x="162015" y="6014694"/>
            <a:ext cx="11729804" cy="362823"/>
            <a:chOff x="75" y="3926"/>
            <a:chExt cx="5385" cy="224"/>
          </a:xfrm>
        </p:grpSpPr>
        <p:sp>
          <p:nvSpPr>
            <p:cNvPr id="24" name="McK 4. Footnote"/>
            <p:cNvSpPr txBox="1">
              <a:spLocks noChangeArrowheads="1"/>
            </p:cNvSpPr>
            <p:nvPr/>
          </p:nvSpPr>
          <p:spPr bwMode="gray">
            <a:xfrm>
              <a:off x="75" y="3926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5" name="McK 5. Source"/>
            <p:cNvSpPr>
              <a:spLocks noChangeArrowheads="1"/>
            </p:cNvSpPr>
            <p:nvPr/>
          </p:nvSpPr>
          <p:spPr bwMode="gray">
            <a:xfrm>
              <a:off x="75" y="4055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618557" indent="-618557" defTabSz="908501">
                <a:tabLst>
                  <a:tab pos="621776" algn="l"/>
                </a:tabLst>
              </a:pPr>
              <a:r>
                <a:rPr lang="en-U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5" name="LegendBoxes" hidden="1"/>
          <p:cNvGrpSpPr>
            <a:grpSpLocks/>
          </p:cNvGrpSpPr>
          <p:nvPr/>
        </p:nvGrpSpPr>
        <p:grpSpPr bwMode="gray">
          <a:xfrm>
            <a:off x="10860005" y="279466"/>
            <a:ext cx="829359" cy="1013961"/>
            <a:chOff x="4936" y="176"/>
            <a:chExt cx="384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LegendLines" hidden="1"/>
          <p:cNvGrpSpPr>
            <a:grpSpLocks/>
          </p:cNvGrpSpPr>
          <p:nvPr/>
        </p:nvGrpSpPr>
        <p:grpSpPr bwMode="gray">
          <a:xfrm>
            <a:off x="10441073" y="285077"/>
            <a:ext cx="1248359" cy="741844"/>
            <a:chOff x="4750" y="176"/>
            <a:chExt cx="578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7" name="McKSticker" hidden="1"/>
          <p:cNvGrpSpPr/>
          <p:nvPr/>
        </p:nvGrpSpPr>
        <p:grpSpPr bwMode="gray">
          <a:xfrm>
            <a:off x="10937516" y="291555"/>
            <a:ext cx="955839" cy="212366"/>
            <a:chOff x="8038209" y="285750"/>
            <a:chExt cx="702566" cy="208137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gray">
            <a:xfrm>
              <a:off x="8038209" y="285750"/>
              <a:ext cx="702566" cy="20813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gray">
            <a:xfrm>
              <a:off x="8038209" y="285750"/>
              <a:ext cx="0" cy="208137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gray">
            <a:xfrm>
              <a:off x="8038209" y="493887"/>
              <a:ext cx="70256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LegendMoons" hidden="1"/>
          <p:cNvGrpSpPr/>
          <p:nvPr/>
        </p:nvGrpSpPr>
        <p:grpSpPr bwMode="gray">
          <a:xfrm>
            <a:off x="10769294" y="279402"/>
            <a:ext cx="920385" cy="1333054"/>
            <a:chOff x="6655594" y="273840"/>
            <a:chExt cx="676508" cy="1306516"/>
          </a:xfrm>
        </p:grpSpPr>
        <p:grpSp>
          <p:nvGrpSpPr>
            <p:cNvPr id="9" name="MoonLegend1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 hidden="1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MoonLegend2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gray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MoonLegend4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gray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MoonLegend5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gray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gray">
            <a:xfrm>
              <a:off x="6976270" y="28654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gray">
            <a:xfrm>
              <a:off x="6976270" y="561178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gray">
            <a:xfrm>
              <a:off x="6976270" y="835817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gray">
            <a:xfrm>
              <a:off x="6976270" y="110728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gray">
            <a:xfrm>
              <a:off x="6976270" y="1383505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15" name="MoonLegend3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gray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7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60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</p:sldLayoutIdLst>
  <p:transition>
    <p:fade/>
  </p:transition>
  <p:hf hdr="0" dt="0"/>
  <p:txStyles>
    <p:titleStyle>
      <a:lvl1pPr algn="l" defTabSz="908501" rtl="0" eaLnBrk="1" fontAlgn="base" hangingPunct="1">
        <a:lnSpc>
          <a:spcPct val="85000"/>
        </a:lnSpc>
        <a:spcBef>
          <a:spcPct val="0"/>
        </a:spcBef>
        <a:spcAft>
          <a:spcPct val="0"/>
        </a:spcAft>
        <a:tabLst>
          <a:tab pos="273839" algn="l"/>
        </a:tabLst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388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2783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1749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55665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defRPr sz="18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6521" indent="-194912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5000"/>
        <a:buFont typeface="Arial" charset="0"/>
        <a:buChar char="▪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63881" indent="-2657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–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23389" indent="-157866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▫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60824" indent="-1320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89000"/>
        <a:buFont typeface="Arial" charset="0"/>
        <a:buChar char="-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388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783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174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566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584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349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47418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1133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363200" y="6583205"/>
            <a:ext cx="35266" cy="123111"/>
          </a:xfrm>
          <a:prstGeom prst="rect">
            <a:avLst/>
          </a:prstGeom>
        </p:spPr>
        <p:txBody>
          <a:bodyPr/>
          <a:lstStyle/>
          <a:p>
            <a:pPr defTabSz="913044"/>
            <a:fld id="{42C328C1-A84F-4A39-A664-DBA00541A8C6}" type="slidenum">
              <a:rPr>
                <a:solidFill>
                  <a:srgbClr val="808080"/>
                </a:solidFill>
              </a:rPr>
              <a:pPr defTabSz="913044"/>
              <a:t>1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 bwMode="gray">
          <a:xfrm>
            <a:off x="10363200" y="6583205"/>
            <a:ext cx="35266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>
                <a:solidFill>
                  <a:srgbClr val="808080"/>
                </a:solidFill>
              </a:rPr>
              <a:pPr defTabSz="913044"/>
              <a:t>1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1487" y="761994"/>
            <a:ext cx="11214488" cy="5149543"/>
          </a:xfrm>
          <a:prstGeom prst="rect">
            <a:avLst/>
          </a:prstGeom>
          <a:solidFill>
            <a:schemeClr val="bg1"/>
          </a:solidFill>
          <a:ln w="9525">
            <a:solidFill>
              <a:srgbClr val="AFC1C3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82880" tIns="32004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588811"/>
              </p:ext>
            </p:extLst>
          </p:nvPr>
        </p:nvGraphicFramePr>
        <p:xfrm>
          <a:off x="576817" y="782841"/>
          <a:ext cx="11109159" cy="5099346"/>
        </p:xfrm>
        <a:graphic>
          <a:graphicData uri="http://schemas.openxmlformats.org/drawingml/2006/table">
            <a:tbl>
              <a:tblPr/>
              <a:tblGrid>
                <a:gridCol w="43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7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9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9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580">
                <a:tc rowSpan="2"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Urban-Wal-Mart Supercenter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PRIMARY SHOPPER GROUPS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447">
                <a:tc gridSpan="2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Struggling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Middle Class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477">
                <a:tc rowSpan="5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STATS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Monthly+ Shoppers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22%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477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Trips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Dollar Spend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477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Share of Total NARTD Bev Trips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 [1]</a:t>
                      </a:r>
                      <a:endParaRPr lang="en-US" sz="1000" b="0" i="0" u="none" strike="noStrike" dirty="0">
                        <a:solidFill>
                          <a:srgbClr val="40404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477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NARTD Beverage Trip Conversion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 [2]</a:t>
                      </a:r>
                      <a:endParaRPr lang="en-US" sz="1000" b="0" i="0" u="none" strike="noStrike" dirty="0">
                        <a:solidFill>
                          <a:srgbClr val="40404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51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477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MOTIVATORS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Largest Trip Mission (% of Group’s Trips) [2]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(36%)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(32%)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477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Unique Trip Mission (% of Group’s Trips) [2]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Need It Now (9%)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 Skew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6895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Motivations for Visit [2]</a:t>
                      </a:r>
                    </a:p>
                    <a:p>
                      <a:pPr marL="1698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*show high-skew motivations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Beverage to Drink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Meal/Snack to Eat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Take Time Browse For Interesting Items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Fuel For Car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Use Pharmacy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Take Advantage of Good Coupon Policy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297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1257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PROFILE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Monthly+ Demographic &amp; Behavioral Skews [3]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Age 19-34, 25-34, 3, 4, 5+ people in the HH, AA, Hispanic, Rural, Social Shoppers, Errand Runners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Gender: No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Age: 65-75, 25-34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Race/Ethnicity: Np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HH Size: 2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Density: No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Pleasure Shoppers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559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477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Imagery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RTE/Heat Foods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Carbonated Soft Drinks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Still Non-Alcoholic Beverages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71488" y="17996"/>
            <a:ext cx="11720512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53507" y="158650"/>
            <a:ext cx="9764018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FFFFFF"/>
                </a:solidFill>
              </a:rPr>
              <a:t>Shopper On A Page: Urban-Wal-Mart Supercenter</a:t>
            </a:r>
          </a:p>
        </p:txBody>
      </p:sp>
      <p:sp>
        <p:nvSpPr>
          <p:cNvPr id="14" name="TextBox 19"/>
          <p:cNvSpPr txBox="1"/>
          <p:nvPr/>
        </p:nvSpPr>
        <p:spPr>
          <a:xfrm>
            <a:off x="5487400" y="5980729"/>
            <a:ext cx="668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 [1] Stat Test vs Share of Monthly+ Urban-Wal-Mart Supercenter Shopper, [2] Stat Test vs Total Trips of Urban-Wal-Mart Supercenter,</a:t>
            </a:r>
          </a:p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 [3] Stat Test vs Total Monthly+ Urban-Wal-Mart Supercenter Shopper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8209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12_USE THIS">
  <a:themeElements>
    <a:clrScheme name="Custom 1">
      <a:dk1>
        <a:srgbClr val="000000"/>
      </a:dk1>
      <a:lt1>
        <a:srgbClr val="FFFFFF"/>
      </a:lt1>
      <a:dk2>
        <a:srgbClr val="CC0000"/>
      </a:dk2>
      <a:lt2>
        <a:srgbClr val="FFFFFF"/>
      </a:lt2>
      <a:accent1>
        <a:srgbClr val="DDDDDD"/>
      </a:accent1>
      <a:accent2>
        <a:srgbClr val="808080"/>
      </a:accent2>
      <a:accent3>
        <a:srgbClr val="CC3300"/>
      </a:accent3>
      <a:accent4>
        <a:srgbClr val="CC0000"/>
      </a:accent4>
      <a:accent5>
        <a:srgbClr val="FF6600"/>
      </a:accent5>
      <a:accent6>
        <a:srgbClr val="808080"/>
      </a:accent6>
      <a:hlink>
        <a:srgbClr val="CC3300"/>
      </a:hlink>
      <a:folHlink>
        <a:srgbClr val="CC0000"/>
      </a:folHlink>
    </a:clrScheme>
    <a:fontScheme name="Custom 2">
      <a:majorFont>
        <a:latin typeface="Candara"/>
        <a:ea typeface="ＭＳ Ｐゴシック"/>
        <a:cs typeface=""/>
      </a:majorFont>
      <a:minorFont>
        <a:latin typeface="Candar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CC0000"/>
        </a:dk2>
        <a:lt2>
          <a:srgbClr val="FFFFFF"/>
        </a:lt2>
        <a:accent1>
          <a:srgbClr val="DDDDDD"/>
        </a:accent1>
        <a:accent2>
          <a:srgbClr val="808080"/>
        </a:accent2>
        <a:accent3>
          <a:srgbClr val="CC330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16333</TotalTime>
  <Words>284</Words>
  <Application>Microsoft Office PowerPoint</Application>
  <PresentationFormat>Widescreen</PresentationFormat>
  <Paragraphs>54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ＭＳ Ｐゴシック</vt:lpstr>
      <vt:lpstr>Arial</vt:lpstr>
      <vt:lpstr>Calibri</vt:lpstr>
      <vt:lpstr>Candara</vt:lpstr>
      <vt:lpstr>Century Gothic</vt:lpstr>
      <vt:lpstr>Courier New</vt:lpstr>
      <vt:lpstr>Franklin Gothic Book</vt:lpstr>
      <vt:lpstr>Lucida Grande</vt:lpstr>
      <vt:lpstr>Segoe UI</vt:lpstr>
      <vt:lpstr>Wingdings</vt:lpstr>
      <vt:lpstr>12_USE THIS</vt:lpstr>
      <vt:lpstr>think-cell Slide</vt:lpstr>
      <vt:lpstr>PowerPoint Presentation</vt:lpstr>
    </vt:vector>
  </TitlesOfParts>
  <Company>Coca-Cola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Rajewski</dc:creator>
  <cp:lastModifiedBy>Nagaraju Duddela</cp:lastModifiedBy>
  <cp:revision>425</cp:revision>
  <cp:lastPrinted>2015-12-04T15:56:47Z</cp:lastPrinted>
  <dcterms:created xsi:type="dcterms:W3CDTF">2014-05-21T13:43:49Z</dcterms:created>
  <dcterms:modified xsi:type="dcterms:W3CDTF">2018-10-22T09:51:58Z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53e986c9-1f02-4f83-b94f-6892fe8c78ce</vt:lpwstr>
  </property>
  <property fmtid="{D5CDD505-2E9C-101B-9397-08002B2CF9AE}" pid="4" name="MODFILEGUID">
    <vt:lpwstr>7ce0bd96-47d2-4213-9be5-8ca796d8f2aa</vt:lpwstr>
  </property>
  <property fmtid="{D5CDD505-2E9C-101B-9397-08002B2CF9AE}" pid="5" name="FILEOWNER">
    <vt:lpwstr>T32273</vt:lpwstr>
  </property>
  <property fmtid="{D5CDD505-2E9C-101B-9397-08002B2CF9AE}" pid="6" name="MODFILEOWNER">
    <vt:lpwstr>A64841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WPEL260391</vt:lpwstr>
  </property>
  <property fmtid="{D5CDD505-2E9C-101B-9397-08002B2CF9AE}" pid="10" name="MODMACHINEID">
    <vt:lpwstr>O46130-0608</vt:lpwstr>
  </property>
  <property fmtid="{D5CDD505-2E9C-101B-9397-08002B2CF9AE}" pid="11" name="CURRENTCLASS">
    <vt:lpwstr>Classified - No Category</vt:lpwstr>
  </property>
</Properties>
</file>