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8" r:id="rId2"/>
    <p:sldId id="4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56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4271" userDrawn="1">
          <p15:clr>
            <a:srgbClr val="A4A3A4"/>
          </p15:clr>
        </p15:guide>
        <p15:guide id="15" pos="7512" userDrawn="1">
          <p15:clr>
            <a:srgbClr val="A4A3A4"/>
          </p15:clr>
        </p15:guide>
        <p15:guide id="16" pos="302" userDrawn="1">
          <p15:clr>
            <a:srgbClr val="A4A3A4"/>
          </p15:clr>
        </p15:guide>
        <p15:guide id="19" orient="horz" pos="3498" userDrawn="1">
          <p15:clr>
            <a:srgbClr val="A4A3A4"/>
          </p15:clr>
        </p15:guide>
        <p15:guide id="20" orient="horz" pos="3407" userDrawn="1">
          <p15:clr>
            <a:srgbClr val="A4A3A4"/>
          </p15:clr>
        </p15:guide>
        <p15:guide id="21" orient="horz" pos="2040" userDrawn="1">
          <p15:clr>
            <a:srgbClr val="A4A3A4"/>
          </p15:clr>
        </p15:guide>
        <p15:guide id="22" orient="horz" pos="1680" userDrawn="1">
          <p15:clr>
            <a:srgbClr val="A4A3A4"/>
          </p15:clr>
        </p15:guide>
        <p15:guide id="23" orient="horz" pos="2616" userDrawn="1">
          <p15:clr>
            <a:srgbClr val="A4A3A4"/>
          </p15:clr>
        </p15:guide>
        <p15:guide id="24" orient="horz" pos="2472" userDrawn="1">
          <p15:clr>
            <a:srgbClr val="A4A3A4"/>
          </p15:clr>
        </p15:guide>
        <p15:guide id="25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000"/>
    <a:srgbClr val="00FF00"/>
    <a:srgbClr val="9363B7"/>
    <a:srgbClr val="3FC37B"/>
    <a:srgbClr val="3FC0DF"/>
    <a:srgbClr val="0000FF"/>
    <a:srgbClr val="FAFAFA"/>
    <a:srgbClr val="00DC64"/>
    <a:srgbClr val="FF3131"/>
    <a:srgbClr val="863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291" autoAdjust="0"/>
  </p:normalViewPr>
  <p:slideViewPr>
    <p:cSldViewPr snapToGrid="0" showGuides="1">
      <p:cViewPr varScale="1">
        <p:scale>
          <a:sx n="80" d="100"/>
          <a:sy n="80" d="100"/>
        </p:scale>
        <p:origin x="606" y="60"/>
      </p:cViewPr>
      <p:guideLst>
        <p:guide pos="7656"/>
        <p:guide pos="3727"/>
        <p:guide orient="horz" pos="799"/>
        <p:guide orient="horz" pos="1230"/>
        <p:guide pos="4271"/>
        <p:guide pos="7512"/>
        <p:guide pos="302"/>
        <p:guide orient="horz" pos="3498"/>
        <p:guide orient="horz" pos="3407"/>
        <p:guide orient="horz" pos="2040"/>
        <p:guide orient="horz" pos="1680"/>
        <p:guide orient="horz" pos="2616"/>
        <p:guide orient="horz" pos="2472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Sheet1!$A$2:$A$12</cx:f>
        <cx:lvl ptCount="11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  <cx:pt idx="8">Category 9</cx:pt>
          <cx:pt idx="9">Category 10</cx:pt>
          <cx:pt idx="10">Category 11</cx:pt>
        </cx:lvl>
      </cx:strDim>
      <cx:numDim type="val">
        <cx:f>Sheet1!$B$2:$B$12</cx:f>
        <cx:lvl ptCount="11" formatCode="General">
          <cx:pt idx="0">100</cx:pt>
          <cx:pt idx="1">20</cx:pt>
          <cx:pt idx="2">50</cx:pt>
          <cx:pt idx="3">-40</cx:pt>
          <cx:pt idx="4">10</cx:pt>
          <cx:pt idx="5">-60</cx:pt>
          <cx:pt idx="6">10</cx:pt>
          <cx:pt idx="7">10</cx:pt>
          <cx:pt idx="8">-20</cx:pt>
          <cx:pt idx="9">70</cx:pt>
          <cx:pt idx="10">150</cx:pt>
        </cx:lvl>
      </cx:numDim>
    </cx:data>
  </cx:chartData>
  <cx:chart>
    <cx:plotArea>
      <cx:plotAreaRegion>
        <cx:series layoutId="waterfall" uniqueId="{8FDA5E3E-1D6F-49F1-9AA0-5FD3A18369E7}">
          <cx:tx>
            <cx:txData>
              <cx:f>Sheet1!$B$1</cx:f>
              <cx:v>Series1</cx:v>
            </cx:txData>
          </cx:tx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n-US" sz="1197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>
              <cx:idx val="0"/>
              <cx:idx val="10"/>
            </cx:subtotals>
          </cx:layoutPr>
        </cx:series>
      </cx:plotAreaRegion>
      <cx:axis id="0" hidden="1">
        <cx:catScaling gapWidth="0.5"/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IN" sz="1197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Calibri" panose="020F0502020204030204" pitchFamily="34" charset="0"/>
                    <a:cs typeface="Calibri" panose="020F0502020204030204" pitchFamily="34" charset="0"/>
                  </a:rPr>
                  <a:t>Projected Annualized Trip Count</a:t>
                </a:r>
                <a:endPara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endParaRPr>
              </a:p>
            </cx:rich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5B478-9391-402C-8E47-983527235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6A4-2417-4744-8450-9674526E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78034-096A-4FED-9FFE-70D2CB52F43A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870BC-4AE4-4FB9-B7DF-7FB20A48D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C32ED-7E96-4D75-9847-B1FBEA3FB7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1F6B4-3AF3-4AFC-9A7F-095E97DA89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13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31CEFA39-3E36-4400-A799-1B4F79DEC1B6}" type="datetimeFigureOut">
              <a:rPr lang="en-IN" smtClean="0"/>
              <a:pPr/>
              <a:t>13-02-2020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2E68A9C0-8D56-4279-9FF5-CD4924E624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56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Selections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F8A0184-F35C-4CB6-947E-E95194273F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7996470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iSHOP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– </a:t>
            </a:r>
            <a:r>
              <a:rPr lang="en-US" sz="4000" dirty="0">
                <a:cs typeface="Arial" panose="020B0604020202020204" pitchFamily="34" charset="0"/>
              </a:rPr>
              <a:t>Establishment Deep Dive</a:t>
            </a:r>
            <a:endParaRPr lang="en-US" sz="4000" dirty="0">
              <a:effectLst/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23256" y="3557510"/>
            <a:ext cx="10998678" cy="2651903"/>
          </a:xfrm>
          <a:effectLst/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dirty="0"/>
              <a:t>Supermarket/Grocery, ALDI, Whole Foods </a:t>
            </a:r>
            <a:br>
              <a:rPr lang="en-US" sz="3600" dirty="0"/>
            </a:br>
            <a:r>
              <a:rPr lang="en-US" sz="3600" dirty="0">
                <a:latin typeface="Franklin Gothic Book" panose="020B0503020102020204" pitchFamily="34" charset="0"/>
                <a:ea typeface="+mn-ea"/>
                <a:cs typeface="+mn-cs"/>
              </a:rPr>
              <a:t>Base – Total Trips, Filters – None </a:t>
            </a:r>
            <a:br>
              <a:rPr lang="en-US" sz="3600" dirty="0">
                <a:latin typeface="Franklin Gothic Book" panose="020B0503020102020204" pitchFamily="34" charset="0"/>
                <a:ea typeface="+mn-ea"/>
                <a:cs typeface="+mn-cs"/>
              </a:rPr>
            </a:br>
            <a:r>
              <a:rPr lang="en-US" sz="3600" dirty="0">
                <a:ea typeface="+mn-ea"/>
                <a:cs typeface="+mn-cs"/>
              </a:rPr>
              <a:t>Year: 2017</a:t>
            </a:r>
            <a:endParaRPr lang="en-US" sz="3600" dirty="0"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22F08-125B-42B7-A79F-4FE98897D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HAxisTable">
            <a:extLst>
              <a:ext uri="{FF2B5EF4-FFF2-40B4-BE49-F238E27FC236}">
                <a16:creationId xmlns:a16="http://schemas.microsoft.com/office/drawing/2014/main" id="{F1DCEA86-37DF-4237-9BF7-0090DAF6D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59391"/>
              </p:ext>
            </p:extLst>
          </p:nvPr>
        </p:nvGraphicFramePr>
        <p:xfrm>
          <a:off x="1154223" y="4647637"/>
          <a:ext cx="10353431" cy="1285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41221">
                  <a:extLst>
                    <a:ext uri="{9D8B030D-6E8A-4147-A177-3AD203B41FA5}">
                      <a16:colId xmlns:a16="http://schemas.microsoft.com/office/drawing/2014/main" val="136046182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2251363598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3356494596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3404836951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50319531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527696362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803548262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2643357696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935052760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3409867354"/>
                    </a:ext>
                  </a:extLst>
                </a:gridCol>
                <a:gridCol w="941221">
                  <a:extLst>
                    <a:ext uri="{9D8B030D-6E8A-4147-A177-3AD203B41FA5}">
                      <a16:colId xmlns:a16="http://schemas.microsoft.com/office/drawing/2014/main" val="22535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SEP 2018 12MMT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Pleasure Shoppers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Payday Shoppers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Quality Comparers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Social Shoppers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Technology Embracers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Advance Planners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Brand Buyers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Price Seekers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Errand Runners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SEP 2019 12MMT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6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% Change in Trips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5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% of Trips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85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A7AFE2-4034-4789-B8BC-EAAE8692937A}"/>
              </a:ext>
            </a:extLst>
          </p:cNvPr>
          <p:cNvSpPr/>
          <p:nvPr/>
        </p:nvSpPr>
        <p:spPr>
          <a:xfrm>
            <a:off x="19050" y="0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B385D-5D7F-4F98-AE6A-E03CF3B809F3}"/>
              </a:ext>
            </a:extLst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A7FE8-38A2-420F-A912-76C248EF6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9E3B0-3FCF-42C0-A62C-B8A09FD4E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797" y="131384"/>
            <a:ext cx="1352376" cy="385858"/>
          </a:xfrm>
          <a:prstGeom prst="rect">
            <a:avLst/>
          </a:prstGeom>
        </p:spPr>
      </p:pic>
      <p:sp>
        <p:nvSpPr>
          <p:cNvPr id="8" name="leftPane">
            <a:extLst>
              <a:ext uri="{FF2B5EF4-FFF2-40B4-BE49-F238E27FC236}">
                <a16:creationId xmlns:a16="http://schemas.microsoft.com/office/drawing/2014/main" id="{B141F706-661E-45E1-96A1-E5BBAA0C6E29}"/>
              </a:ext>
            </a:extLst>
          </p:cNvPr>
          <p:cNvSpPr txBox="1"/>
          <p:nvPr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endParaRPr lang="en-US" sz="2000" dirty="0">
              <a:solidFill>
                <a:srgbClr val="333E48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282">
            <a:extLst>
              <a:ext uri="{FF2B5EF4-FFF2-40B4-BE49-F238E27FC236}">
                <a16:creationId xmlns:a16="http://schemas.microsoft.com/office/drawing/2014/main" id="{C76A453E-2E49-4ED4-BC9D-167AB876D1A5}"/>
              </a:ext>
            </a:extLst>
          </p:cNvPr>
          <p:cNvSpPr txBox="1">
            <a:spLocks/>
          </p:cNvSpPr>
          <p:nvPr/>
        </p:nvSpPr>
        <p:spPr>
          <a:xfrm>
            <a:off x="11728195" y="6559391"/>
            <a:ext cx="402336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E0646-1B3C-4650-A18E-D92215E2A7D2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243BD-C936-48D7-97B9-A1D0127487F2}"/>
              </a:ext>
            </a:extLst>
          </p:cNvPr>
          <p:cNvSpPr txBox="1"/>
          <p:nvPr/>
        </p:nvSpPr>
        <p:spPr>
          <a:xfrm>
            <a:off x="9037411" y="6682611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7C5962-9C00-4737-A20D-57732DEEFA7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803806-81B0-4CDF-BC8D-8253D1F85909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vector graphics, text&#10;&#10;Description generated with high confidence">
            <a:extLst>
              <a:ext uri="{FF2B5EF4-FFF2-40B4-BE49-F238E27FC236}">
                <a16:creationId xmlns:a16="http://schemas.microsoft.com/office/drawing/2014/main" id="{DDB47A7E-4106-49B3-A87F-47B76EE97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" y="6452841"/>
            <a:ext cx="468000" cy="35864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DB458A6-35AF-454E-B1E2-54BAE8C7740B}"/>
              </a:ext>
            </a:extLst>
          </p:cNvPr>
          <p:cNvSpPr txBox="1">
            <a:spLocks/>
          </p:cNvSpPr>
          <p:nvPr/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2" name="TPandFilters">
            <a:extLst>
              <a:ext uri="{FF2B5EF4-FFF2-40B4-BE49-F238E27FC236}">
                <a16:creationId xmlns:a16="http://schemas.microsoft.com/office/drawing/2014/main" id="{AD3891AE-ED08-43C9-9D3A-615C0E0C94A3}"/>
              </a:ext>
            </a:extLst>
          </p:cNvPr>
          <p:cNvSpPr txBox="1"/>
          <p:nvPr/>
        </p:nvSpPr>
        <p:spPr>
          <a:xfrm>
            <a:off x="659777" y="6414001"/>
            <a:ext cx="6932146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Source : ISHOP-,Time Period : JUN 2018 12MMT ,  Base - Convenience; % Trips, Sorted By: Largest Size
Filters: 25-34, 35-49, 50-64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C92880B-0581-4E6E-84CB-F39AAD7E3927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24" name="ChartHeader">
            <a:extLst>
              <a:ext uri="{FF2B5EF4-FFF2-40B4-BE49-F238E27FC236}">
                <a16:creationId xmlns:a16="http://schemas.microsoft.com/office/drawing/2014/main" id="{E366404A-FE33-4014-B6C1-E2B7C274012F}"/>
              </a:ext>
            </a:extLst>
          </p:cNvPr>
          <p:cNvSpPr txBox="1"/>
          <p:nvPr/>
        </p:nvSpPr>
        <p:spPr>
          <a:xfrm>
            <a:off x="19049" y="709082"/>
            <a:ext cx="1215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Growth Decomposition by Category</a:t>
            </a:r>
            <a:endParaRPr lang="en-IN" sz="2000" b="1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7" name="Chart">
                <a:extLst>
                  <a:ext uri="{FF2B5EF4-FFF2-40B4-BE49-F238E27FC236}">
                    <a16:creationId xmlns:a16="http://schemas.microsoft.com/office/drawing/2014/main" id="{330B0CB0-6D81-4FAD-A42C-6193FABF48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0364336"/>
                  </p:ext>
                </p:extLst>
              </p:nvPr>
            </p:nvGraphicFramePr>
            <p:xfrm>
              <a:off x="681037" y="1468792"/>
              <a:ext cx="10785057" cy="33794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7" name="Chart">
                <a:extLst>
                  <a:ext uri="{FF2B5EF4-FFF2-40B4-BE49-F238E27FC236}">
                    <a16:creationId xmlns:a16="http://schemas.microsoft.com/office/drawing/2014/main" id="{330B0CB0-6D81-4FAD-A42C-6193FABF4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037" y="1468792"/>
                <a:ext cx="10785057" cy="3379426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52ABF27-E1D5-4D66-876C-4B707C85A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958" y="1313641"/>
            <a:ext cx="1891186" cy="278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3205A-25A2-4267-B5EC-DF7757644006}"/>
              </a:ext>
            </a:extLst>
          </p:cNvPr>
          <p:cNvSpPr txBox="1"/>
          <p:nvPr/>
        </p:nvSpPr>
        <p:spPr>
          <a:xfrm flipH="1">
            <a:off x="19049" y="1070082"/>
            <a:ext cx="1211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cap="all" dirty="0"/>
              <a:t>DRIVERS OF TOTAL TRIP GROWTH/DECLINE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5917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23661</TotalTime>
  <Words>148</Words>
  <Application>Microsoft Office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Franklin Gothic Book</vt:lpstr>
      <vt:lpstr>Office Theme</vt:lpstr>
      <vt:lpstr>Supermarket/Grocery, ALDI, Whole Foods  Base – Total Trips, Filters – None  Year: 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Harshavardhan Reddy KV</cp:lastModifiedBy>
  <cp:revision>2504</cp:revision>
  <dcterms:created xsi:type="dcterms:W3CDTF">2017-02-17T10:10:41Z</dcterms:created>
  <dcterms:modified xsi:type="dcterms:W3CDTF">2020-02-13T06:32:53Z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4934d1ad-ef84-42c8-a5b5-3100e66819dc</vt:lpwstr>
  </property>
  <property fmtid="{D5CDD505-2E9C-101B-9397-08002B2CF9AE}" pid="5" name="FILEOWNER">
    <vt:lpwstr>AQ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