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"/>
  </p:handoutMasterIdLst>
  <p:sldIdLst>
    <p:sldId id="308" r:id="rId2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7083" userDrawn="1">
          <p15:clr>
            <a:srgbClr val="A4A3A4"/>
          </p15:clr>
        </p15:guide>
        <p15:guide id="3" orient="horz" pos="16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yoni Lal" initials="SL" lastIdx="0" clrIdx="0">
    <p:extLst>
      <p:ext uri="{19B8F6BF-5375-455C-9EA6-DF929625EA0E}">
        <p15:presenceInfo xmlns:p15="http://schemas.microsoft.com/office/powerpoint/2012/main" userId="S-1-5-21-4029315286-95352692-2102829740-46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F2E"/>
    <a:srgbClr val="F15F2D"/>
    <a:srgbClr val="F15F44"/>
    <a:srgbClr val="EAEAEA"/>
    <a:srgbClr val="F1F1F2"/>
    <a:srgbClr val="F2F2F2"/>
    <a:srgbClr val="F5F5F5"/>
    <a:srgbClr val="F0F0F0"/>
    <a:srgbClr val="EEEEEE"/>
    <a:srgbClr val="BA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5280" autoAdjust="0"/>
  </p:normalViewPr>
  <p:slideViewPr>
    <p:cSldViewPr snapToGrid="0">
      <p:cViewPr varScale="1">
        <p:scale>
          <a:sx n="72" d="100"/>
          <a:sy n="72" d="100"/>
        </p:scale>
        <p:origin x="654" y="54"/>
      </p:cViewPr>
      <p:guideLst>
        <p:guide orient="horz" pos="1207"/>
        <p:guide pos="7083"/>
        <p:guide orient="horz" pos="168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handoutMaster" Target="handoutMasters/handout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15F2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74989958060826956"/>
                  <c:y val="-1.8935620949805424E-16"/>
                </c:manualLayout>
              </c:layout>
              <c:tx>
                <c:rich>
                  <a:bodyPr/>
                  <a:lstStyle/>
                  <a:p>
                    <a:fld id="{11F51348-0BEF-4C22-BFB4-DDE2EC93BCB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7D5C-4756-9A7A-D302B028D1C1}"/>
                </c:ext>
              </c:extLst>
            </c:dLbl>
            <c:dLbl>
              <c:idx val="1"/>
              <c:layout>
                <c:manualLayout>
                  <c:x val="0.74894873788977789"/>
                  <c:y val="-5.1643199170132281E-3"/>
                </c:manualLayout>
              </c:layout>
              <c:tx>
                <c:rich>
                  <a:bodyPr/>
                  <a:lstStyle/>
                  <a:p>
                    <a:fld id="{3335794A-691D-49D2-B0DC-3519D388D4B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D5C-4756-9A7A-D302B028D1C1}"/>
                </c:ext>
              </c:extLst>
            </c:dLbl>
            <c:dLbl>
              <c:idx val="2"/>
              <c:layout>
                <c:manualLayout>
                  <c:x val="0.74894873788977789"/>
                  <c:y val="-7.7464798755195585E-3"/>
                </c:manualLayout>
              </c:layout>
              <c:tx>
                <c:rich>
                  <a:bodyPr/>
                  <a:lstStyle/>
                  <a:p>
                    <a:fld id="{03847F36-216B-42C2-B3A9-03AB618ABFE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7D5C-4756-9A7A-D302B028D1C1}"/>
                </c:ext>
              </c:extLst>
            </c:dLbl>
            <c:dLbl>
              <c:idx val="3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AC539A1E-1F96-478C-BBFA-D5F3ED0FC8B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D5C-4756-9A7A-D302B028D1C1}"/>
                </c:ext>
              </c:extLst>
            </c:dLbl>
            <c:dLbl>
              <c:idx val="4"/>
              <c:layout>
                <c:manualLayout>
                  <c:x val="0.74989958060826978"/>
                  <c:y val="-1.5492959751039117E-2"/>
                </c:manualLayout>
              </c:layout>
              <c:tx>
                <c:rich>
                  <a:bodyPr/>
                  <a:lstStyle/>
                  <a:p>
                    <a:fld id="{F7C553B1-EA20-4857-92E4-67FB573DF3A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7D5C-4756-9A7A-D302B028D1C1}"/>
                </c:ext>
              </c:extLst>
            </c:dLbl>
            <c:dLbl>
              <c:idx val="5"/>
              <c:layout>
                <c:manualLayout>
                  <c:x val="0.75100399825275932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5F6692AF-4DAD-4717-8A1C-99BB62790FF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D5C-4756-9A7A-D302B028D1C1}"/>
                </c:ext>
              </c:extLst>
            </c:dLbl>
            <c:dLbl>
              <c:idx val="6"/>
              <c:layout>
                <c:manualLayout>
                  <c:x val="0.75100399825275932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590FF270-1105-4C45-A606-A6D3A66D64BB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7D5C-4756-9A7A-D302B028D1C1}"/>
                </c:ext>
              </c:extLst>
            </c:dLbl>
            <c:dLbl>
              <c:idx val="7"/>
              <c:layout>
                <c:manualLayout>
                  <c:x val="0.74894873788977789"/>
                  <c:y val="-1.2910799792532597E-2"/>
                </c:manualLayout>
              </c:layout>
              <c:tx>
                <c:rich>
                  <a:bodyPr/>
                  <a:lstStyle/>
                  <a:p>
                    <a:fld id="{CB2CD19C-F617-4D5D-AF47-229EC4BC4F62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7D5C-4756-9A7A-D302B028D1C1}"/>
                </c:ext>
              </c:extLst>
            </c:dLbl>
            <c:dLbl>
              <c:idx val="8"/>
              <c:layout>
                <c:manualLayout>
                  <c:x val="0.74989958060826956"/>
                  <c:y val="-1.2910799792532691E-2"/>
                </c:manualLayout>
              </c:layout>
              <c:tx>
                <c:rich>
                  <a:bodyPr/>
                  <a:lstStyle/>
                  <a:p>
                    <a:fld id="{90B6AC1A-419A-45D5-8B8B-715B1AE3ACB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7D5C-4756-9A7A-D302B028D1C1}"/>
                </c:ext>
              </c:extLst>
            </c:dLbl>
            <c:dLbl>
              <c:idx val="9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A00647D-9A8D-4CBB-951B-9268CFC9FFD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7D5C-4756-9A7A-D302B028D1C1}"/>
                </c:ext>
              </c:extLst>
            </c:dLbl>
            <c:dLbl>
              <c:idx val="10"/>
              <c:layout>
                <c:manualLayout>
                  <c:x val="0.74989958060826978"/>
                  <c:y val="-1.0328639834026078E-2"/>
                </c:manualLayout>
              </c:layout>
              <c:tx>
                <c:rich>
                  <a:bodyPr/>
                  <a:lstStyle/>
                  <a:p>
                    <a:fld id="{B2D6D33E-298A-4274-97B1-133779FAD19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7D5C-4756-9A7A-D302B028D1C1}"/>
                </c:ext>
              </c:extLst>
            </c:dLbl>
            <c:dLbl>
              <c:idx val="11"/>
              <c:layout>
                <c:manualLayout>
                  <c:x val="0.74989958060826978"/>
                  <c:y val="-7.746479875519653E-3"/>
                </c:manualLayout>
              </c:layout>
              <c:tx>
                <c:rich>
                  <a:bodyPr/>
                  <a:lstStyle/>
                  <a:p>
                    <a:fld id="{146DD766-440C-4871-ACF6-091FEDDADF9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7D5C-4756-9A7A-D302B028D1C1}"/>
                </c:ext>
              </c:extLst>
            </c:dLbl>
            <c:dLbl>
              <c:idx val="12"/>
              <c:layout>
                <c:manualLayout>
                  <c:x val="0.74989958060826956"/>
                  <c:y val="-5.1643199170129444E-3"/>
                </c:manualLayout>
              </c:layout>
              <c:tx>
                <c:rich>
                  <a:bodyPr/>
                  <a:lstStyle/>
                  <a:p>
                    <a:fld id="{88C85CB9-D69E-4668-821E-F7877DBA521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7D5C-4756-9A7A-D302B028D1C1}"/>
                </c:ext>
              </c:extLst>
            </c:dLbl>
            <c:dLbl>
              <c:idx val="13"/>
              <c:layout>
                <c:manualLayout>
                  <c:x val="0.74989958060826956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9C75BBE8-514B-48E5-A19E-E2A801B1034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7D5C-4756-9A7A-D302B028D1C1}"/>
                </c:ext>
              </c:extLst>
            </c:dLbl>
            <c:dLbl>
              <c:idx val="14"/>
              <c:layout>
                <c:manualLayout>
                  <c:x val="0.74894873788977789"/>
                  <c:y val="-5.164319917013039E-3"/>
                </c:manualLayout>
              </c:layout>
              <c:tx>
                <c:rich>
                  <a:bodyPr/>
                  <a:lstStyle/>
                  <a:p>
                    <a:fld id="{0D98586A-96D0-4071-8611-710548F76CE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7D5C-4756-9A7A-D302B028D1C1}"/>
                </c:ext>
              </c:extLst>
            </c:dLbl>
            <c:dLbl>
              <c:idx val="15"/>
              <c:layout>
                <c:manualLayout>
                  <c:x val="0.74879516296378046"/>
                  <c:y val="-2.5821599585065195E-3"/>
                </c:manualLayout>
              </c:layout>
              <c:tx>
                <c:rich>
                  <a:bodyPr/>
                  <a:lstStyle/>
                  <a:p>
                    <a:fld id="{695D26D9-0EE3-4661-B952-DDE99601BF27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7D5C-4756-9A7A-D302B028D1C1}"/>
                </c:ext>
              </c:extLst>
            </c:dLbl>
            <c:dLbl>
              <c:idx val="16"/>
              <c:layout>
                <c:manualLayout>
                  <c:x val="0.74894873788977789"/>
                  <c:y val="0"/>
                </c:manualLayout>
              </c:layout>
              <c:tx>
                <c:rich>
                  <a:bodyPr/>
                  <a:lstStyle/>
                  <a:p>
                    <a:fld id="{BB12D4AD-4623-4AC5-A2D5-1CC1A41DBDF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7D5C-4756-9A7A-D302B028D1C1}"/>
                </c:ext>
              </c:extLst>
            </c:dLbl>
            <c:dLbl>
              <c:idx val="17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CA926C9-D29B-4F83-9FA6-5EAE94B49F65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7D5C-4756-9A7A-D302B028D1C1}"/>
                </c:ext>
              </c:extLst>
            </c:dLbl>
            <c:dLbl>
              <c:idx val="18"/>
              <c:layout>
                <c:manualLayout>
                  <c:x val="0.74894873788977789"/>
                  <c:y val="2.5821599585064722E-3"/>
                </c:manualLayout>
              </c:layout>
              <c:tx>
                <c:rich>
                  <a:bodyPr/>
                  <a:lstStyle/>
                  <a:p>
                    <a:fld id="{980D956A-542A-42DA-86FF-76C6B028A3D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7D5C-4756-9A7A-D302B028D1C1}"/>
                </c:ext>
              </c:extLst>
            </c:dLbl>
            <c:dLbl>
              <c:idx val="19"/>
              <c:layout>
                <c:manualLayout>
                  <c:x val="0.75431725118622717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C906DFA4-E9CD-4D55-84A1-30129AEFF7D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7D5C-4756-9A7A-D302B028D1C1}"/>
                </c:ext>
              </c:extLst>
            </c:dLbl>
            <c:dLbl>
              <c:idx val="20"/>
              <c:layout>
                <c:manualLayout>
                  <c:x val="0.75431725118622706"/>
                  <c:y val="0"/>
                </c:manualLayout>
              </c:layout>
              <c:tx>
                <c:rich>
                  <a:bodyPr/>
                  <a:lstStyle/>
                  <a:p>
                    <a:fld id="{47829701-F358-4A3B-B787-44356CC6014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7D5C-4756-9A7A-D302B028D1C1}"/>
                </c:ext>
              </c:extLst>
            </c:dLbl>
            <c:dLbl>
              <c:idx val="21"/>
              <c:layout>
                <c:manualLayout>
                  <c:x val="0.75431725118622717"/>
                  <c:y val="-2.366952618725678E-17"/>
                </c:manualLayout>
              </c:layout>
              <c:tx>
                <c:rich>
                  <a:bodyPr/>
                  <a:lstStyle/>
                  <a:p>
                    <a:fld id="{99961D43-63B3-46FE-B6FF-901E594FCA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7D5C-4756-9A7A-D302B028D1C1}"/>
                </c:ext>
              </c:extLst>
            </c:dLbl>
            <c:dLbl>
              <c:idx val="22"/>
              <c:layout>
                <c:manualLayout>
                  <c:x val="0.74894873788977789"/>
                  <c:y val="2.5821599585065073E-3"/>
                </c:manualLayout>
              </c:layout>
              <c:tx>
                <c:rich>
                  <a:bodyPr/>
                  <a:lstStyle/>
                  <a:p>
                    <a:fld id="{65126579-669E-45EA-836B-E70AEDE5B3A0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6-7D5C-4756-9A7A-D302B028D1C1}"/>
                </c:ext>
              </c:extLst>
            </c:dLbl>
            <c:dLbl>
              <c:idx val="23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A012EE9A-2EF0-4200-9DE0-C8EFE161AB5F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7D5C-4756-9A7A-D302B028D1C1}"/>
                </c:ext>
              </c:extLst>
            </c:dLbl>
            <c:dLbl>
              <c:idx val="24"/>
              <c:layout>
                <c:manualLayout>
                  <c:x val="0.75893370270463978"/>
                  <c:y val="2.5821599585065195E-3"/>
                </c:manualLayout>
              </c:layout>
              <c:tx>
                <c:rich>
                  <a:bodyPr/>
                  <a:lstStyle/>
                  <a:p>
                    <a:fld id="{05D38BDC-732C-4817-A4C4-BFAD799CA36A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|0.00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8-7D5C-4756-9A7A-D302B028D1C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Sheet1!$A$2:$A$26</c:f>
              <c:strCache>
                <c:ptCount val="25"/>
                <c:pt idx="0">
                  <c:v>Bagels (BB)</c:v>
                </c:pt>
                <c:pt idx="1">
                  <c:v>Bread Items (BB)</c:v>
                </c:pt>
                <c:pt idx="2">
                  <c:v>Cinnamon Rolls/Danish (BB)</c:v>
                </c:pt>
                <c:pt idx="3">
                  <c:v>Donuts (BB)</c:v>
                </c:pt>
                <c:pt idx="4">
                  <c:v>Muffins/Pastries (BB)</c:v>
                </c:pt>
                <c:pt idx="5">
                  <c:v>Other Baked Goods (BB)</c:v>
                </c:pt>
                <c:pt idx="6">
                  <c:v>Bars (BM)</c:v>
                </c:pt>
                <c:pt idx="7">
                  <c:v>Biscuits/Gravy (BM)</c:v>
                </c:pt>
                <c:pt idx="8">
                  <c:v>B-fast Sandwich/Burrito (BM)</c:v>
                </c:pt>
                <c:pt idx="9">
                  <c:v>Cereal (BM)</c:v>
                </c:pt>
                <c:pt idx="10">
                  <c:v>Eggs/Omelet (BM)</c:v>
                </c:pt>
                <c:pt idx="11">
                  <c:v>French Toast (BM)</c:v>
                </c:pt>
                <c:pt idx="12">
                  <c:v>Pancakes/Waffles (BM)</c:v>
                </c:pt>
                <c:pt idx="13">
                  <c:v>Yogurt (BM)</c:v>
                </c:pt>
                <c:pt idx="14">
                  <c:v>Other B-fast Entrée (BM)</c:v>
                </c:pt>
                <c:pt idx="15">
                  <c:v>Bacon/Sausage/Ham (BS)</c:v>
                </c:pt>
                <c:pt idx="16">
                  <c:v>Grits/Potatoes (BS)</c:v>
                </c:pt>
                <c:pt idx="17">
                  <c:v>Fruit (BS)</c:v>
                </c:pt>
                <c:pt idx="18">
                  <c:v>Yogurt (BS)</c:v>
                </c:pt>
                <c:pt idx="19">
                  <c:v>Other B-fast Side (BS)</c:v>
                </c:pt>
                <c:pt idx="20">
                  <c:v>Cheese Sticks (L/D A)</c:v>
                </c:pt>
                <c:pt idx="21">
                  <c:v>Cheese Dip (L/D A)</c:v>
                </c:pt>
                <c:pt idx="22">
                  <c:v>Chicken Tenders/Nugg. (L/D A)</c:v>
                </c:pt>
                <c:pt idx="23">
                  <c:v>Chicken Wings (L/D A)</c:v>
                </c:pt>
                <c:pt idx="24">
                  <c:v>Chips and Salsa (L/D A)</c:v>
                </c:pt>
              </c:strCache>
            </c:strRef>
          </c:cat>
          <c:val>
            <c:numRef>
              <c:f>Sheet1!$B$2:$B$26</c:f>
              <c:numCache>
                <c:formatCode>0.00%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7D5C-4756-9A7A-D302B028D1C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87979888"/>
        <c:axId val="387977928"/>
      </c:barChart>
      <c:catAx>
        <c:axId val="38797988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387977928"/>
        <c:crosses val="autoZero"/>
        <c:auto val="1"/>
        <c:lblAlgn val="ctr"/>
        <c:lblOffset val="100"/>
        <c:noMultiLvlLbl val="0"/>
      </c:catAx>
      <c:valAx>
        <c:axId val="387977928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387979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DA762-7518-4C22-8E09-22196D890B9B}" type="datetimeFigureOut">
              <a:rPr lang="en-IN" smtClean="0"/>
              <a:t>18-10-2018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FF81A-A0FF-4B5A-8ED8-1F7FCAE28E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301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9233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C15850E-CD4A-4B78-BAE3-536EB746ACF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5940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C15850E-CD4A-4B78-BAE3-536EB746ACF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5622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9064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3174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9521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4209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5850E-CD4A-4B78-BAE3-536EB746ACF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6302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1960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entury Gothic" panose="020B0502020202020204" pitchFamily="34" charset="0"/>
              </a:defRPr>
            </a:lvl1pPr>
            <a:lvl2pPr>
              <a:defRPr sz="2800">
                <a:latin typeface="Century Gothic" panose="020B0502020202020204" pitchFamily="34" charset="0"/>
              </a:defRPr>
            </a:lvl2pPr>
            <a:lvl3pPr>
              <a:defRPr sz="2400">
                <a:latin typeface="Century Gothic" panose="020B0502020202020204" pitchFamily="34" charset="0"/>
              </a:defRPr>
            </a:lvl3pPr>
            <a:lvl4pPr>
              <a:defRPr sz="2000">
                <a:latin typeface="Century Gothic" panose="020B0502020202020204" pitchFamily="34" charset="0"/>
              </a:defRPr>
            </a:lvl4pPr>
            <a:lvl5pPr>
              <a:defRPr sz="2000">
                <a:latin typeface="Century Gothic" panose="020B0502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C15850E-CD4A-4B78-BAE3-536EB746ACF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7415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entury Gothic" panose="020B0502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C15850E-CD4A-4B78-BAE3-536EB746ACF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E2CA0D5-2A5C-435F-8338-8C5DBA91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5938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Rectangle 37">
            <a:extLst/>
          </p:cNvPr>
          <p:cNvSpPr/>
          <p:nvPr userDrawn="1"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2" name="leftPane">
            <a:extLst/>
          </p:cNvPr>
          <p:cNvSpPr txBox="1"/>
          <p:nvPr userDrawn="1"/>
        </p:nvSpPr>
        <p:spPr>
          <a:xfrm>
            <a:off x="137791" y="108448"/>
            <a:ext cx="10457659" cy="3966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1088473"/>
            <a:r>
              <a:rPr lang="en-US" sz="2000" b="1" dirty="0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Total </a:t>
            </a:r>
            <a:r>
              <a:rPr lang="en-US" sz="2000" b="1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iSHOP | TOTAL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0C932B5-70AD-42AB-A51A-7BD17392EBB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747" y="132889"/>
            <a:ext cx="1352376" cy="38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2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1424335"/>
            <a:ext cx="12192000" cy="483792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hartTitle">
            <a:extLst>
              <a:ext uri="{FF2B5EF4-FFF2-40B4-BE49-F238E27FC236}">
                <a16:creationId xmlns:a16="http://schemas.microsoft.com/office/drawing/2014/main" id="{E64252CE-D144-4B40-B790-DE3D20ADC9CD}"/>
              </a:ext>
            </a:extLst>
          </p:cNvPr>
          <p:cNvSpPr txBox="1"/>
          <p:nvPr/>
        </p:nvSpPr>
        <p:spPr>
          <a:xfrm>
            <a:off x="115330" y="907938"/>
            <a:ext cx="11908332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Chart title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7782" y="1111748"/>
            <a:ext cx="11896435" cy="361053"/>
            <a:chOff x="147782" y="1111748"/>
            <a:chExt cx="11896435" cy="3610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B30685-C3E9-4072-A601-9CF42904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82" y="1111748"/>
              <a:ext cx="11896435" cy="3610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4834CB-5601-46AB-A0DA-E6A081A9F783}"/>
                </a:ext>
              </a:extLst>
            </p:cNvPr>
            <p:cNvCxnSpPr/>
            <p:nvPr/>
          </p:nvCxnSpPr>
          <p:spPr>
            <a:xfrm>
              <a:off x="5357999" y="1268041"/>
              <a:ext cx="14760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chart"/>
          <p:cNvGraphicFramePr/>
          <p:nvPr>
            <p:extLst>
              <p:ext uri="{D42A27DB-BD31-4B8C-83A1-F6EECF244321}">
                <p14:modId xmlns:p14="http://schemas.microsoft.com/office/powerpoint/2010/main" val="2236184245"/>
              </p:ext>
            </p:extLst>
          </p:nvPr>
        </p:nvGraphicFramePr>
        <p:xfrm>
          <a:off x="484909" y="1274619"/>
          <a:ext cx="11499273" cy="491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00D81667-A9E1-4555-A7EB-90BBD699E1F7}"/>
              </a:ext>
            </a:extLst>
          </p:cNvPr>
          <p:cNvSpPr/>
          <p:nvPr/>
        </p:nvSpPr>
        <p:spPr>
          <a:xfrm>
            <a:off x="0" y="1505"/>
            <a:ext cx="12192000" cy="60592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EEA897-6D06-4363-A962-CAEF9B8AF3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747" y="132889"/>
            <a:ext cx="1352376" cy="385858"/>
          </a:xfrm>
          <a:prstGeom prst="rect">
            <a:avLst/>
          </a:prstGeom>
        </p:spPr>
      </p:pic>
      <p:sp>
        <p:nvSpPr>
          <p:cNvPr id="30" name="leftPane">
            <a:extLst/>
          </p:cNvPr>
          <p:cNvSpPr txBox="1"/>
          <p:nvPr/>
        </p:nvSpPr>
        <p:spPr>
          <a:xfrm>
            <a:off x="75271" y="34520"/>
            <a:ext cx="10388434" cy="54468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088473"/>
            <a:r>
              <a:rPr lang="en-US" sz="2000" dirty="0">
                <a:solidFill>
                  <a:srgbClr val="333E48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3MMT</a:t>
            </a:r>
          </a:p>
        </p:txBody>
      </p:sp>
      <p:sp>
        <p:nvSpPr>
          <p:cNvPr id="11" name="Slide Number Placeholder 282">
            <a:extLst>
              <a:ext uri="{FF2B5EF4-FFF2-40B4-BE49-F238E27FC236}">
                <a16:creationId xmlns:a16="http://schemas.microsoft.com/office/drawing/2014/main" id="{83322FDB-B7D0-4E42-A897-E2B55172A60A}"/>
              </a:ext>
            </a:extLst>
          </p:cNvPr>
          <p:cNvSpPr txBox="1">
            <a:spLocks/>
          </p:cNvSpPr>
          <p:nvPr/>
        </p:nvSpPr>
        <p:spPr>
          <a:xfrm>
            <a:off x="11728195" y="6559391"/>
            <a:ext cx="402336" cy="1828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03D202-6B80-4ED2-A32F-F39B276CAE9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FAB2A5-F450-4A56-B570-4EF43543CAD3}"/>
              </a:ext>
            </a:extLst>
          </p:cNvPr>
          <p:cNvSpPr/>
          <p:nvPr/>
        </p:nvSpPr>
        <p:spPr>
          <a:xfrm>
            <a:off x="-19050" y="6408456"/>
            <a:ext cx="12230100" cy="449544"/>
          </a:xfrm>
          <a:prstGeom prst="rect">
            <a:avLst/>
          </a:prstGeom>
          <a:solidFill>
            <a:srgbClr val="E51E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800" b="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A0D28D3-07AD-4ABA-9830-56FCB1FEABEB}"/>
              </a:ext>
            </a:extLst>
          </p:cNvPr>
          <p:cNvSpPr txBox="1"/>
          <p:nvPr/>
        </p:nvSpPr>
        <p:spPr>
          <a:xfrm>
            <a:off x="5332911" y="6540148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0" dirty="0">
                <a:latin typeface="Franklin Gothic Book" panose="020B0503020102020204" pitchFamily="34" charset="0"/>
                <a:cs typeface="Arial" panose="020B0604020202020204" pitchFamily="34" charset="0"/>
              </a:rPr>
              <a:t>Classified - Confidential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6AB035B-A0CA-4AF8-8850-6979CCC3547C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650" y="6464953"/>
            <a:ext cx="1480928" cy="33655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7847B6-18E6-433B-AA5A-31C61C69277A}"/>
              </a:ext>
            </a:extLst>
          </p:cNvPr>
          <p:cNvCxnSpPr/>
          <p:nvPr/>
        </p:nvCxnSpPr>
        <p:spPr>
          <a:xfrm>
            <a:off x="681038" y="6435706"/>
            <a:ext cx="0" cy="39504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s">
            <a:extLst>
              <a:ext uri="{FF2B5EF4-FFF2-40B4-BE49-F238E27FC236}">
                <a16:creationId xmlns:a16="http://schemas.microsoft.com/office/drawing/2014/main" id="{AFB4797E-1943-4D80-8E0C-DF0D19ED3F3B}"/>
              </a:ext>
            </a:extLst>
          </p:cNvPr>
          <p:cNvSpPr txBox="1"/>
          <p:nvPr/>
        </p:nvSpPr>
        <p:spPr>
          <a:xfrm>
            <a:off x="5302740" y="6432894"/>
            <a:ext cx="1198626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0" dirty="0">
                <a:latin typeface="Franklin Gothic Book" panose="020B0503020102020204" pitchFamily="34" charset="0"/>
                <a:cs typeface="Arial" panose="020B0604020202020204" pitchFamily="34" charset="0"/>
              </a:rPr>
              <a:t>Sample Size – 15,466</a:t>
            </a:r>
          </a:p>
        </p:txBody>
      </p:sp>
      <p:pic>
        <p:nvPicPr>
          <p:cNvPr id="18" name="Picture 17" descr="A picture containing vector graphics, text&#10;&#10;Description generated with high confidence">
            <a:extLst>
              <a:ext uri="{FF2B5EF4-FFF2-40B4-BE49-F238E27FC236}">
                <a16:creationId xmlns:a16="http://schemas.microsoft.com/office/drawing/2014/main" id="{1FEB9078-9397-413D-AED7-FA9D7C58E99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5" y="6452841"/>
            <a:ext cx="468000" cy="358648"/>
          </a:xfrm>
          <a:prstGeom prst="rect">
            <a:avLst/>
          </a:prstGeom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C445250-F015-4311-BA98-D2B7451A24A2}"/>
              </a:ext>
            </a:extLst>
          </p:cNvPr>
          <p:cNvSpPr txBox="1">
            <a:spLocks/>
          </p:cNvSpPr>
          <p:nvPr/>
        </p:nvSpPr>
        <p:spPr>
          <a:xfrm>
            <a:off x="11807952" y="6586220"/>
            <a:ext cx="38404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03D202-6B80-4ED2-A32F-F39B276CAE9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6355FE0-93F6-4924-AB46-AAE9462845F1}"/>
              </a:ext>
            </a:extLst>
          </p:cNvPr>
          <p:cNvSpPr txBox="1"/>
          <p:nvPr/>
        </p:nvSpPr>
        <p:spPr>
          <a:xfrm>
            <a:off x="6830889" y="6655365"/>
            <a:ext cx="1188605" cy="201129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2FF07DE0-F7E5-4011-A99C-7E21CD1C0AE7}"/>
              </a:ext>
            </a:extLst>
          </p:cNvPr>
          <p:cNvSpPr txBox="1"/>
          <p:nvPr/>
        </p:nvSpPr>
        <p:spPr>
          <a:xfrm>
            <a:off x="8062211" y="6655365"/>
            <a:ext cx="1306029" cy="201130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A24ED85-6312-41BA-BC6B-67F4E7AB6AE6}"/>
              </a:ext>
            </a:extLst>
          </p:cNvPr>
          <p:cNvSpPr/>
          <p:nvPr/>
        </p:nvSpPr>
        <p:spPr>
          <a:xfrm>
            <a:off x="6740613" y="6694561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0" dirty="0">
              <a:latin typeface="Franklin Gothic Book" panose="020B05030201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31E338B-4166-4BFD-8B40-2A259FA03E55}"/>
              </a:ext>
            </a:extLst>
          </p:cNvPr>
          <p:cNvSpPr/>
          <p:nvPr/>
        </p:nvSpPr>
        <p:spPr>
          <a:xfrm>
            <a:off x="7977137" y="6694561"/>
            <a:ext cx="114300" cy="114300"/>
          </a:xfrm>
          <a:prstGeom prst="ellipse">
            <a:avLst/>
          </a:prstGeom>
          <a:solidFill>
            <a:srgbClr val="A8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0" dirty="0">
              <a:latin typeface="Franklin Gothic Book" panose="020B0503020102020204" pitchFamily="34" charset="0"/>
            </a:endParaRPr>
          </a:p>
        </p:txBody>
      </p:sp>
      <p:sp>
        <p:nvSpPr>
          <p:cNvPr id="24" name="StatTestAgainst">
            <a:extLst>
              <a:ext uri="{FF2B5EF4-FFF2-40B4-BE49-F238E27FC236}">
                <a16:creationId xmlns:a16="http://schemas.microsoft.com/office/drawing/2014/main" id="{0FF73083-D3EE-4E8E-AAC1-118D02DFED32}"/>
              </a:ext>
            </a:extLst>
          </p:cNvPr>
          <p:cNvSpPr txBox="1"/>
          <p:nvPr/>
        </p:nvSpPr>
        <p:spPr>
          <a:xfrm>
            <a:off x="6704597" y="6402939"/>
            <a:ext cx="548740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: TOTAL VISIT, 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Filters: 25-34, 35-49, 50-64</a:t>
            </a:r>
          </a:p>
          <a:p>
            <a:endParaRPr lang="en-US" sz="800" b="0" i="0" dirty="0">
              <a:solidFill>
                <a:schemeClr val="bg1"/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5" name="TPandFilters">
            <a:extLst>
              <a:ext uri="{FF2B5EF4-FFF2-40B4-BE49-F238E27FC236}">
                <a16:creationId xmlns:a16="http://schemas.microsoft.com/office/drawing/2014/main" id="{F8BF602C-B6B5-4478-87BE-E9BF044FD0F5}"/>
              </a:ext>
            </a:extLst>
          </p:cNvPr>
          <p:cNvSpPr txBox="1"/>
          <p:nvPr/>
        </p:nvSpPr>
        <p:spPr>
          <a:xfrm>
            <a:off x="659777" y="6414001"/>
            <a:ext cx="5189835" cy="33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Source : ISHOP-,Time Period : JUN 2018 12MMT ,  Base - Convenience; % Trips, Sorted By: Largest Size
Filters: 25-34, 35-49, 50-64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65BD123B-6467-4275-B3E2-96A27773E1F3}"/>
              </a:ext>
            </a:extLst>
          </p:cNvPr>
          <p:cNvSpPr txBox="1"/>
          <p:nvPr/>
        </p:nvSpPr>
        <p:spPr>
          <a:xfrm>
            <a:off x="653838" y="667506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</p:spTree>
    <p:extLst>
      <p:ext uri="{BB962C8B-B14F-4D97-AF65-F5344CB8AC3E}">
        <p14:creationId xmlns:p14="http://schemas.microsoft.com/office/powerpoint/2010/main" val="317669698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17929"/>
  <p:tag name="AS_OS" val="Microsoft Windows NT 6.2.9200.0"/>
  <p:tag name="AS_RELEASE_DATE" val="2015.07.22"/>
  <p:tag name="AS_TITLE" val="Aspose.Slides for .NET 4.0"/>
  <p:tag name="AS_VERSION" val="15.6.0.0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4223</TotalTime>
  <Words>149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Franklin Gothic Book</vt:lpstr>
      <vt:lpstr>Segoe UI</vt:lpstr>
      <vt:lpstr>1_Office Theme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Shayoni Lal</dc:creator>
  <cp:lastModifiedBy>Sivakalyan S</cp:lastModifiedBy>
  <cp:revision>617</cp:revision>
  <dcterms:created xsi:type="dcterms:W3CDTF">2017-06-07T11:15:14Z</dcterms:created>
  <dcterms:modified xsi:type="dcterms:W3CDTF">2018-10-18T09:50:43Z</dcterms:modified>
</cp:coreProperties>
</file>