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9"/>
  </p:notesMasterIdLst>
  <p:sldIdLst>
    <p:sldId id="416" r:id="rId2"/>
    <p:sldId id="361" r:id="rId3"/>
    <p:sldId id="395" r:id="rId4"/>
    <p:sldId id="412" r:id="rId5"/>
    <p:sldId id="403" r:id="rId6"/>
    <p:sldId id="404" r:id="rId7"/>
    <p:sldId id="415" r:id="rId8"/>
  </p:sldIdLst>
  <p:sldSz cx="12192000" cy="6858000"/>
  <p:notesSz cx="6858000" cy="9144000"/>
  <p:custDataLst>
    <p:tags r:id="rId10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3" pos="695" userDrawn="1">
          <p15:clr>
            <a:srgbClr val="A4A3A4"/>
          </p15:clr>
        </p15:guide>
        <p15:guide id="4" pos="3780" userDrawn="1">
          <p15:clr>
            <a:srgbClr val="A4A3A4"/>
          </p15:clr>
        </p15:guide>
        <p15:guide id="5" pos="1300" userDrawn="1">
          <p15:clr>
            <a:srgbClr val="A4A3A4"/>
          </p15:clr>
        </p15:guide>
        <p15:guide id="6" userDrawn="1">
          <p15:clr>
            <a:srgbClr val="A4A3A4"/>
          </p15:clr>
        </p15:guide>
        <p15:guide id="7" orient="horz" pos="36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000"/>
    <a:srgbClr val="31859C"/>
    <a:srgbClr val="E41E2B"/>
    <a:srgbClr val="595959"/>
    <a:srgbClr val="340298"/>
    <a:srgbClr val="00B0F0"/>
    <a:srgbClr val="7F7F7F"/>
    <a:srgbClr val="0C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2857" autoAdjust="0"/>
  </p:normalViewPr>
  <p:slideViewPr>
    <p:cSldViewPr>
      <p:cViewPr varScale="1">
        <p:scale>
          <a:sx n="67" d="100"/>
          <a:sy n="67" d="100"/>
        </p:scale>
        <p:origin x="1026" y="48"/>
      </p:cViewPr>
      <p:guideLst>
        <p:guide orient="horz" pos="1842"/>
        <p:guide pos="695"/>
        <p:guide pos="3780"/>
        <p:guide pos="1300"/>
        <p:guide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833495255362835"/>
          <c:y val="2.2558173983570264E-2"/>
          <c:w val="0.61628338782019809"/>
          <c:h val="0.96942889160053436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7813760"/>
        <c:axId val="527812640"/>
      </c:barChart>
      <c:catAx>
        <c:axId val="5278137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812640"/>
        <c:crosses val="autoZero"/>
        <c:auto val="1"/>
        <c:lblAlgn val="ctr"/>
        <c:lblOffset val="100"/>
        <c:noMultiLvlLbl val="0"/>
      </c:catAx>
      <c:valAx>
        <c:axId val="52781264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52781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684140058901555"/>
          <c:y val="2.923159977804074E-2"/>
          <c:w val="0.56315859941098445"/>
          <c:h val="0.95526112804776131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1423088"/>
        <c:axId val="447459520"/>
      </c:barChart>
      <c:catAx>
        <c:axId val="3714230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59520"/>
        <c:crosses val="autoZero"/>
        <c:auto val="1"/>
        <c:lblAlgn val="ctr"/>
        <c:lblOffset val="100"/>
        <c:noMultiLvlLbl val="0"/>
      </c:catAx>
      <c:valAx>
        <c:axId val="44745952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37142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EC1EDAE2-AFB2-4D65-B1AE-DEC4D7994C84}" type="datetimeFigureOut">
              <a:rPr lang="en-US" smtClean="0">
                <a:effectLst/>
              </a:rPr>
              <a:t>12/10/2019</a:t>
            </a:fld>
            <a:endParaRPr lang="en-US" dirty="0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ED92A493-055A-4B0B-A82A-B660A727D14D}" type="slidenum">
              <a:rPr lang="en-US" smtClean="0">
                <a:effectLst/>
              </a:rPr>
              <a:t>‹#›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53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2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631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5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218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6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715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>
                <a:solidFill>
                  <a:schemeClr val="bg1"/>
                </a:solidFill>
                <a:effectLst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0815872"/>
      </p:ext>
    </p:extLst>
  </p:cSld>
  <p:clrMapOvr>
    <a:masterClrMapping/>
  </p:clrMapOvr>
  <p:transition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3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5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868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7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8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3" y="337347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2" y="787374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2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29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2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5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514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37815035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061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183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32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821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718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1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5F2D74F2-4CDD-4560-9256-8D1C8ECCC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727C78-8EB7-4A4E-8FB4-B7E91FB9C9E7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LogoText">
            <a:extLst>
              <a:ext uri="{FF2B5EF4-FFF2-40B4-BE49-F238E27FC236}">
                <a16:creationId xmlns:a16="http://schemas.microsoft.com/office/drawing/2014/main" id="{8BF011BF-13B1-4517-86C2-563DE41D5922}"/>
              </a:ext>
            </a:extLst>
          </p:cNvPr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49" name="SlideLogoText">
            <a:extLst>
              <a:ext uri="{FF2B5EF4-FFF2-40B4-BE49-F238E27FC236}">
                <a16:creationId xmlns:a16="http://schemas.microsoft.com/office/drawing/2014/main" id="{8D209BC9-F55E-4FEA-8118-6019A774A642}"/>
              </a:ext>
            </a:extLst>
          </p:cNvPr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8E8EC3C-F687-441C-BD77-DB7EEE97A5D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51" name="Slide Number Placeholder 1">
            <a:extLst>
              <a:ext uri="{FF2B5EF4-FFF2-40B4-BE49-F238E27FC236}">
                <a16:creationId xmlns:a16="http://schemas.microsoft.com/office/drawing/2014/main" id="{FACBEE9B-CD60-45B6-A0FF-3108626C56BC}"/>
              </a:ext>
            </a:extLst>
          </p:cNvPr>
          <p:cNvSpPr txBox="1"/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5BD7D8-48EF-41AC-8A3D-AC9D71E396AC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LogoText">
            <a:extLst>
              <a:ext uri="{FF2B5EF4-FFF2-40B4-BE49-F238E27FC236}">
                <a16:creationId xmlns:a16="http://schemas.microsoft.com/office/drawing/2014/main" id="{23A48FCB-E198-4300-A008-A3900CD4648D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54" name="SlideLogoText">
            <a:extLst>
              <a:ext uri="{FF2B5EF4-FFF2-40B4-BE49-F238E27FC236}">
                <a16:creationId xmlns:a16="http://schemas.microsoft.com/office/drawing/2014/main" id="{0349276B-C152-4E82-AC05-233F05C71219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C63AED5-EE0D-4D1B-A033-66E235FDF6C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4135E090-EAD5-402F-9515-D93652A18221}"/>
              </a:ext>
            </a:extLst>
          </p:cNvPr>
          <p:cNvSpPr txBox="1">
            <a:spLocks/>
          </p:cNvSpPr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>
                <a:effectLst/>
              </a:defRPr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EEA7C93F-1757-4184-93A8-D046868EDBC9}"/>
              </a:ext>
            </a:extLst>
          </p:cNvPr>
          <p:cNvSpPr txBox="1"/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C753ACA-61BA-4F72-96B3-C75FA2AC0FE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495CC167-B01C-41E9-B0AC-C75E0B6BC750}"/>
              </a:ext>
            </a:extLst>
          </p:cNvPr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A6C6EBD9-7687-4F8C-9598-E346E741E61B}"/>
              </a:ext>
            </a:extLst>
          </p:cNvPr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7860448-35F9-406A-AACE-B3C7FA57F073}"/>
              </a:ext>
            </a:extLst>
          </p:cNvPr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C43F6A8E-BF30-4A97-AFFC-257049AF3803}"/>
              </a:ext>
            </a:extLst>
          </p:cNvPr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D5990F6-B0CA-45BF-911F-D4CEB593A4D3}"/>
              </a:ext>
            </a:extLst>
          </p:cNvPr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839D79-8F9B-47D7-89F0-6ABB3A30EB6A}"/>
              </a:ext>
            </a:extLst>
          </p:cNvPr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08FD524A-BC09-4730-98F0-C119B274C706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83EC6D5C-17BF-40D5-94B1-422D395440F4}"/>
              </a:ext>
            </a:extLst>
          </p:cNvPr>
          <p:cNvSpPr txBox="1"/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CFE312-9837-41B5-AB39-8E21A23DE869}"/>
              </a:ext>
            </a:extLst>
          </p:cNvPr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Supermarket/Grocery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7CB56B0-B63B-4A5D-975A-5648F5CC6F36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622307-4A57-4EB4-907C-C0C48A68173B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E258B28-FF2D-4194-A939-8AB731F55E75}"/>
              </a:ext>
            </a:extLst>
          </p:cNvPr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727F8F77-0922-4816-9B22-DA05057E543A}"/>
              </a:ext>
            </a:extLst>
          </p:cNvPr>
          <p:cNvSpPr txBox="1"/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F49A4DA5-ABA1-48C6-90D6-B233A34265B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id="{B6AF6884-FF64-435D-A200-113B854F637A}"/>
              </a:ext>
            </a:extLst>
          </p:cNvPr>
          <p:cNvSpPr txBox="1"/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</a:t>
            </a:r>
          </a:p>
        </p:txBody>
      </p:sp>
      <p:sp>
        <p:nvSpPr>
          <p:cNvPr id="74" name="TPandFilters">
            <a:extLst>
              <a:ext uri="{FF2B5EF4-FFF2-40B4-BE49-F238E27FC236}">
                <a16:creationId xmlns:a16="http://schemas.microsoft.com/office/drawing/2014/main" id="{66342D36-3F2C-462D-8A33-E19880B45E0D}"/>
              </a:ext>
            </a:extLst>
          </p:cNvPr>
          <p:cNvSpPr txBox="1"/>
          <p:nvPr userDrawn="1"/>
        </p:nvSpPr>
        <p:spPr>
          <a:xfrm>
            <a:off x="646524" y="6334489"/>
            <a:ext cx="486483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Source : ISHOP- Time Period : JUN 2018 12MMT ; 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Filters: 16-18,19-24,25-34, 35-49,50-64,65-75 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31486AE-0940-44D5-BB82-93F7D4E0493D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76" name="StatTestAgainst">
            <a:extLst>
              <a:ext uri="{FF2B5EF4-FFF2-40B4-BE49-F238E27FC236}">
                <a16:creationId xmlns:a16="http://schemas.microsoft.com/office/drawing/2014/main" id="{0C65441E-0ED0-4F96-9537-779CEBD7B04D}"/>
              </a:ext>
            </a:extLst>
          </p:cNvPr>
          <p:cNvSpPr txBox="1"/>
          <p:nvPr userDrawn="1"/>
        </p:nvSpPr>
        <p:spPr>
          <a:xfrm>
            <a:off x="7063325" y="6333771"/>
            <a:ext cx="4870943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 * Stat tested at 95% CL against Coke Regular Brand Group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C40CE7B7-63CC-4115-9ECE-216D7A6AD013}"/>
              </a:ext>
            </a:extLst>
          </p:cNvPr>
          <p:cNvSpPr txBox="1"/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4598908-363A-4E23-B48A-669599092240}"/>
              </a:ext>
            </a:extLst>
          </p:cNvPr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901D6D51-3599-4B78-A7F6-3B3B38E04BA1}"/>
              </a:ext>
            </a:extLst>
          </p:cNvPr>
          <p:cNvSpPr txBox="1"/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A8A2C62-173B-4DAC-A5A3-129536CB2B52}"/>
              </a:ext>
            </a:extLst>
          </p:cNvPr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1" name="benchmarkGroup">
            <a:extLst>
              <a:ext uri="{FF2B5EF4-FFF2-40B4-BE49-F238E27FC236}">
                <a16:creationId xmlns:a16="http://schemas.microsoft.com/office/drawing/2014/main" id="{7572E5BB-DD20-454D-BBFB-A2F252D0625E}"/>
              </a:ext>
            </a:extLst>
          </p:cNvPr>
          <p:cNvGrpSpPr/>
          <p:nvPr userDrawn="1"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2" name="benchmark">
              <a:extLst>
                <a:ext uri="{FF2B5EF4-FFF2-40B4-BE49-F238E27FC236}">
                  <a16:creationId xmlns:a16="http://schemas.microsoft.com/office/drawing/2014/main" id="{0A9AE7CA-ECA1-41C4-B893-B9A8CBC75EDC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Coke Regular Brand Group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D8E6474-E254-4013-834A-CAF0C810EA5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F19C2839-8F2F-49F9-B9E2-5D1A58D74ACC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85" name="Picture 8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14AB99-D310-4B01-A9B1-1DC151A1715F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5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4" y="2269602"/>
            <a:ext cx="7197525" cy="519906"/>
          </a:xfrm>
          <a:effectLst/>
        </p:spPr>
        <p:txBody>
          <a:bodyPr>
            <a:noAutofit/>
          </a:bodyPr>
          <a:lstStyle/>
          <a:p>
            <a:r>
              <a:rPr lang="en-US" dirty="0" err="1">
                <a:effectLst/>
              </a:rPr>
              <a:t>iSHOP</a:t>
            </a:r>
            <a:r>
              <a:rPr lang="en-US" dirty="0">
                <a:effectLst/>
              </a:rPr>
              <a:t> Beverage Report – Shopper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592873"/>
            <a:ext cx="3860800" cy="186160"/>
          </a:xfrm>
          <a:effectLst/>
        </p:spPr>
        <p:txBody>
          <a:bodyPr/>
          <a:lstStyle/>
          <a:p>
            <a:pPr defTabSz="1088473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pPr defTabSz="1088473"/>
            <a:fld id="{65DA1A64-D6F7-42C0-8C10-DEEFBBD022AB}" type="slidenum">
              <a:rPr lang="en-US">
                <a:solidFill>
                  <a:srgbClr val="FFFFFF"/>
                </a:solidFill>
                <a:latin typeface="Arial"/>
                <a:cs typeface="Arial"/>
              </a:rPr>
              <a:pPr defTabSz="1088473"/>
              <a:t>1</a:t>
            </a:fld>
            <a:endParaRPr lang="en-US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2333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cxnSp>
        <p:nvCxnSpPr>
          <p:cNvPr id="21" name="Straight Connector 20"/>
          <p:cNvCxnSpPr/>
          <p:nvPr/>
        </p:nvCxnSpPr>
        <p:spPr>
          <a:xfrm>
            <a:off x="839416" y="2255738"/>
            <a:ext cx="3749040" cy="32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1425" y="1758949"/>
            <a:ext cx="3355792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% of pop that are monthly+ purchasers of beverage</a:t>
            </a:r>
          </a:p>
        </p:txBody>
      </p:sp>
      <p:sp>
        <p:nvSpPr>
          <p:cNvPr id="26" name="Title 1"/>
          <p:cNvSpPr txBox="1"/>
          <p:nvPr/>
        </p:nvSpPr>
        <p:spPr>
          <a:xfrm>
            <a:off x="1676402" y="92679"/>
            <a:ext cx="3852933" cy="3448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effectLst/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Intro Slide</a:t>
            </a:r>
            <a:endParaRPr lang="en-US" sz="1800" dirty="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le 2"/>
          <p:cNvSpPr txBox="1"/>
          <p:nvPr/>
        </p:nvSpPr>
        <p:spPr>
          <a:xfrm>
            <a:off x="320040" y="155448"/>
            <a:ext cx="11568152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Scope of This Report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591947" y="1758949"/>
            <a:ext cx="3456381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% of beverage trips by monthly+ purchasers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542663" y="2255738"/>
            <a:ext cx="3749040" cy="32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779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/>
          </p:cNvSpPr>
          <p:nvPr/>
        </p:nvSpPr>
        <p:spPr>
          <a:xfrm>
            <a:off x="1676402" y="92679"/>
            <a:ext cx="3852933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Shopper Demographics</a:t>
            </a:r>
            <a:endParaRPr lang="en-US" sz="1800" dirty="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96752"/>
            <a:ext cx="674780" cy="674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622980"/>
            <a:ext cx="674780" cy="670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2893639"/>
            <a:ext cx="674780" cy="67478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423793"/>
              </p:ext>
            </p:extLst>
          </p:nvPr>
        </p:nvGraphicFramePr>
        <p:xfrm>
          <a:off x="263352" y="1893579"/>
          <a:ext cx="1148038" cy="308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580067"/>
              </p:ext>
            </p:extLst>
          </p:nvPr>
        </p:nvGraphicFramePr>
        <p:xfrm>
          <a:off x="263352" y="4293099"/>
          <a:ext cx="1148038" cy="308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563868"/>
              </p:ext>
            </p:extLst>
          </p:nvPr>
        </p:nvGraphicFramePr>
        <p:xfrm>
          <a:off x="5308002" y="3547864"/>
          <a:ext cx="100402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Household Size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itle 2"/>
          <p:cNvSpPr txBox="1"/>
          <p:nvPr/>
        </p:nvSpPr>
        <p:spPr>
          <a:xfrm>
            <a:off x="320040" y="155448"/>
            <a:ext cx="8229203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Shopper Demographics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0138" y="695616"/>
            <a:ext cx="727204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1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368676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676402" y="92679"/>
            <a:ext cx="3852933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Shopper Demographics</a:t>
            </a:r>
            <a:endParaRPr lang="en-US" sz="1800" dirty="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2899792"/>
            <a:ext cx="674780" cy="6747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" y="2899792"/>
            <a:ext cx="674780" cy="674780"/>
          </a:xfrm>
          <a:prstGeom prst="rect">
            <a:avLst/>
          </a:prstGeom>
        </p:spPr>
      </p:pic>
      <p:graphicFrame>
        <p:nvGraphicFramePr>
          <p:cNvPr id="4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943993"/>
              </p:ext>
            </p:extLst>
          </p:nvPr>
        </p:nvGraphicFramePr>
        <p:xfrm>
          <a:off x="263352" y="3547872"/>
          <a:ext cx="1260593" cy="308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Race/Ethnicity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613428"/>
              </p:ext>
            </p:extLst>
          </p:nvPr>
        </p:nvGraphicFramePr>
        <p:xfrm>
          <a:off x="5235994" y="3547872"/>
          <a:ext cx="114803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Household </a:t>
                      </a:r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Income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itle 2"/>
          <p:cNvSpPr txBox="1"/>
          <p:nvPr/>
        </p:nvSpPr>
        <p:spPr>
          <a:xfrm>
            <a:off x="320040" y="155448"/>
            <a:ext cx="8229203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Shopper Demographics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0138" y="695616"/>
            <a:ext cx="727204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1" dirty="0"/>
              <a:t>Demographics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5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4" name="Title 1"/>
          <p:cNvSpPr txBox="1">
            <a:spLocks/>
          </p:cNvSpPr>
          <p:nvPr/>
        </p:nvSpPr>
        <p:spPr>
          <a:xfrm>
            <a:off x="1676402" y="92679"/>
            <a:ext cx="3852933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Shopper Segmentation</a:t>
            </a:r>
            <a:endParaRPr lang="en-US" sz="1800" dirty="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04912" y="5347932"/>
            <a:ext cx="475324" cy="475324"/>
            <a:chOff x="539552" y="5351323"/>
            <a:chExt cx="475324" cy="475324"/>
          </a:xfrm>
          <a:effectLst/>
        </p:grpSpPr>
        <p:sp>
          <p:nvSpPr>
            <p:cNvPr id="47" name="Oval 46"/>
            <p:cNvSpPr/>
            <p:nvPr/>
          </p:nvSpPr>
          <p:spPr>
            <a:xfrm>
              <a:off x="539552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70" y="5477221"/>
              <a:ext cx="276232" cy="276232"/>
            </a:xfrm>
            <a:prstGeom prst="rect">
              <a:avLst/>
            </a:prstGeom>
            <a:effectLst/>
          </p:spPr>
        </p:pic>
      </p:grpSp>
      <p:grpSp>
        <p:nvGrpSpPr>
          <p:cNvPr id="52" name="Group 51"/>
          <p:cNvGrpSpPr/>
          <p:nvPr/>
        </p:nvGrpSpPr>
        <p:grpSpPr>
          <a:xfrm>
            <a:off x="1635514" y="5347932"/>
            <a:ext cx="475324" cy="475324"/>
            <a:chOff x="1256664" y="5351323"/>
            <a:chExt cx="475324" cy="475324"/>
          </a:xfrm>
          <a:effectLst/>
        </p:grpSpPr>
        <p:sp>
          <p:nvSpPr>
            <p:cNvPr id="59" name="Oval 58"/>
            <p:cNvSpPr/>
            <p:nvPr/>
          </p:nvSpPr>
          <p:spPr>
            <a:xfrm>
              <a:off x="1256664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496" y="5477221"/>
              <a:ext cx="250665" cy="250665"/>
            </a:xfrm>
            <a:prstGeom prst="rect">
              <a:avLst/>
            </a:prstGeom>
            <a:effectLst/>
          </p:spPr>
        </p:pic>
      </p:grpSp>
      <p:grpSp>
        <p:nvGrpSpPr>
          <p:cNvPr id="61" name="Group 60"/>
          <p:cNvGrpSpPr/>
          <p:nvPr/>
        </p:nvGrpSpPr>
        <p:grpSpPr>
          <a:xfrm>
            <a:off x="2666116" y="5347932"/>
            <a:ext cx="475324" cy="475324"/>
            <a:chOff x="1955825" y="5351323"/>
            <a:chExt cx="475324" cy="475324"/>
          </a:xfrm>
          <a:effectLst/>
        </p:grpSpPr>
        <p:sp>
          <p:nvSpPr>
            <p:cNvPr id="62" name="Oval 61"/>
            <p:cNvSpPr/>
            <p:nvPr/>
          </p:nvSpPr>
          <p:spPr>
            <a:xfrm>
              <a:off x="1955825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474" y="5445727"/>
              <a:ext cx="307726" cy="307726"/>
            </a:xfrm>
            <a:prstGeom prst="rect">
              <a:avLst/>
            </a:prstGeom>
            <a:effectLst/>
          </p:spPr>
        </p:pic>
      </p:grpSp>
      <p:grpSp>
        <p:nvGrpSpPr>
          <p:cNvPr id="64" name="Group 63"/>
          <p:cNvGrpSpPr/>
          <p:nvPr/>
        </p:nvGrpSpPr>
        <p:grpSpPr>
          <a:xfrm>
            <a:off x="5757922" y="5347932"/>
            <a:ext cx="475324" cy="475324"/>
            <a:chOff x="4053578" y="5351323"/>
            <a:chExt cx="475324" cy="475324"/>
          </a:xfrm>
          <a:effectLst/>
        </p:grpSpPr>
        <p:sp>
          <p:nvSpPr>
            <p:cNvPr id="65" name="Oval 64"/>
            <p:cNvSpPr/>
            <p:nvPr/>
          </p:nvSpPr>
          <p:spPr>
            <a:xfrm>
              <a:off x="4053578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539" y="5481410"/>
              <a:ext cx="236712" cy="236712"/>
            </a:xfrm>
            <a:prstGeom prst="rect">
              <a:avLst/>
            </a:prstGeom>
            <a:effectLst/>
          </p:spPr>
        </p:pic>
      </p:grpSp>
      <p:grpSp>
        <p:nvGrpSpPr>
          <p:cNvPr id="68" name="Group 67"/>
          <p:cNvGrpSpPr/>
          <p:nvPr/>
        </p:nvGrpSpPr>
        <p:grpSpPr>
          <a:xfrm>
            <a:off x="6788524" y="5347932"/>
            <a:ext cx="475324" cy="475324"/>
            <a:chOff x="4741112" y="5351323"/>
            <a:chExt cx="475324" cy="475324"/>
          </a:xfrm>
          <a:effectLst/>
        </p:grpSpPr>
        <p:sp>
          <p:nvSpPr>
            <p:cNvPr id="70" name="Oval 69"/>
            <p:cNvSpPr/>
            <p:nvPr/>
          </p:nvSpPr>
          <p:spPr>
            <a:xfrm>
              <a:off x="4741112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03" y="5473985"/>
              <a:ext cx="253901" cy="253901"/>
            </a:xfrm>
            <a:prstGeom prst="rect">
              <a:avLst/>
            </a:prstGeom>
            <a:effectLst/>
          </p:spPr>
        </p:pic>
      </p:grpSp>
      <p:grpSp>
        <p:nvGrpSpPr>
          <p:cNvPr id="72" name="Group 71"/>
          <p:cNvGrpSpPr/>
          <p:nvPr/>
        </p:nvGrpSpPr>
        <p:grpSpPr>
          <a:xfrm>
            <a:off x="7819126" y="5347932"/>
            <a:ext cx="475324" cy="475324"/>
            <a:chOff x="5433495" y="5351323"/>
            <a:chExt cx="475324" cy="475324"/>
          </a:xfrm>
          <a:effectLst/>
        </p:grpSpPr>
        <p:sp>
          <p:nvSpPr>
            <p:cNvPr id="73" name="Oval 72"/>
            <p:cNvSpPr/>
            <p:nvPr/>
          </p:nvSpPr>
          <p:spPr>
            <a:xfrm>
              <a:off x="5433495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984" y="5395735"/>
              <a:ext cx="391339" cy="391339"/>
            </a:xfrm>
            <a:prstGeom prst="rect">
              <a:avLst/>
            </a:prstGeom>
            <a:effectLst/>
          </p:spPr>
        </p:pic>
      </p:grpSp>
      <p:grpSp>
        <p:nvGrpSpPr>
          <p:cNvPr id="75" name="Group 74"/>
          <p:cNvGrpSpPr/>
          <p:nvPr/>
        </p:nvGrpSpPr>
        <p:grpSpPr>
          <a:xfrm>
            <a:off x="8849728" y="5347932"/>
            <a:ext cx="475324" cy="475324"/>
            <a:chOff x="6125878" y="5351323"/>
            <a:chExt cx="475324" cy="475324"/>
          </a:xfrm>
          <a:effectLst/>
        </p:grpSpPr>
        <p:sp>
          <p:nvSpPr>
            <p:cNvPr id="83" name="Oval 82"/>
            <p:cNvSpPr/>
            <p:nvPr/>
          </p:nvSpPr>
          <p:spPr>
            <a:xfrm>
              <a:off x="6125878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661" y="5368871"/>
              <a:ext cx="400079" cy="400079"/>
            </a:xfrm>
            <a:prstGeom prst="rect">
              <a:avLst/>
            </a:prstGeom>
            <a:effectLst/>
          </p:spPr>
        </p:pic>
      </p:grpSp>
      <p:grpSp>
        <p:nvGrpSpPr>
          <p:cNvPr id="85" name="Group 84"/>
          <p:cNvGrpSpPr/>
          <p:nvPr/>
        </p:nvGrpSpPr>
        <p:grpSpPr>
          <a:xfrm>
            <a:off x="4727320" y="5347932"/>
            <a:ext cx="475324" cy="475324"/>
            <a:chOff x="3340592" y="5351323"/>
            <a:chExt cx="475324" cy="475324"/>
          </a:xfrm>
          <a:effectLst/>
        </p:grpSpPr>
        <p:sp>
          <p:nvSpPr>
            <p:cNvPr id="86" name="Oval 85"/>
            <p:cNvSpPr/>
            <p:nvPr/>
          </p:nvSpPr>
          <p:spPr>
            <a:xfrm>
              <a:off x="3340592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238" y="5445224"/>
              <a:ext cx="288032" cy="288032"/>
            </a:xfrm>
            <a:prstGeom prst="rect">
              <a:avLst/>
            </a:prstGeom>
            <a:effectLst/>
          </p:spPr>
        </p:pic>
      </p:grpSp>
      <p:grpSp>
        <p:nvGrpSpPr>
          <p:cNvPr id="88" name="Group 87"/>
          <p:cNvGrpSpPr/>
          <p:nvPr/>
        </p:nvGrpSpPr>
        <p:grpSpPr>
          <a:xfrm>
            <a:off x="3696718" y="5347932"/>
            <a:ext cx="475324" cy="475324"/>
            <a:chOff x="2632455" y="5351323"/>
            <a:chExt cx="475324" cy="475324"/>
          </a:xfrm>
          <a:effectLst/>
        </p:grpSpPr>
        <p:sp>
          <p:nvSpPr>
            <p:cNvPr id="89" name="Oval 88"/>
            <p:cNvSpPr/>
            <p:nvPr/>
          </p:nvSpPr>
          <p:spPr>
            <a:xfrm>
              <a:off x="2632455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501" y="5453222"/>
              <a:ext cx="245290" cy="245290"/>
            </a:xfrm>
            <a:prstGeom prst="rect">
              <a:avLst/>
            </a:prstGeom>
            <a:effectLst/>
          </p:spPr>
        </p:pic>
      </p:grpSp>
      <p:sp>
        <p:nvSpPr>
          <p:cNvPr id="53" name="Title 2"/>
          <p:cNvSpPr txBox="1"/>
          <p:nvPr/>
        </p:nvSpPr>
        <p:spPr>
          <a:xfrm>
            <a:off x="320040" y="155448"/>
            <a:ext cx="8229203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Shopper Segmentation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80138" y="695616"/>
            <a:ext cx="727204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1" dirty="0"/>
              <a:t>Shopper Segments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834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1" name="Title 1"/>
          <p:cNvSpPr txBox="1">
            <a:spLocks/>
          </p:cNvSpPr>
          <p:nvPr/>
        </p:nvSpPr>
        <p:spPr>
          <a:xfrm>
            <a:off x="1676402" y="92679"/>
            <a:ext cx="3852933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ckwell" panose="02060603020205020403" pitchFamily="18" charset="0"/>
              </a:rPr>
              <a:t>Channel Frequency</a:t>
            </a:r>
            <a:endParaRPr lang="en-US" sz="1800" dirty="0">
              <a:solidFill>
                <a:schemeClr val="bg1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0138" y="695616"/>
            <a:ext cx="727204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1" dirty="0"/>
              <a:t>Monthly+ Shoppers of Channel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5337220"/>
            <a:ext cx="482946" cy="482946"/>
          </a:xfrm>
          <a:prstGeom prst="rect">
            <a:avLst/>
          </a:prstGeom>
          <a:effectLst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30952"/>
            <a:ext cx="482946" cy="482946"/>
          </a:xfrm>
          <a:prstGeom prst="rect">
            <a:avLst/>
          </a:prstGeom>
          <a:effectLst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5337220"/>
            <a:ext cx="482946" cy="482946"/>
          </a:xfrm>
          <a:prstGeom prst="rect">
            <a:avLst/>
          </a:prstGeom>
          <a:effectLst/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0" y="5337220"/>
            <a:ext cx="482946" cy="482946"/>
          </a:xfrm>
          <a:prstGeom prst="rect">
            <a:avLst/>
          </a:prstGeom>
          <a:effec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5337220"/>
            <a:ext cx="482946" cy="482946"/>
          </a:xfrm>
          <a:prstGeom prst="rect">
            <a:avLst/>
          </a:prstGeom>
          <a:effectLst/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5337220"/>
            <a:ext cx="482946" cy="482946"/>
          </a:xfrm>
          <a:prstGeom prst="rect">
            <a:avLst/>
          </a:prstGeom>
          <a:effectLst/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5337220"/>
            <a:ext cx="482946" cy="482946"/>
          </a:xfrm>
          <a:prstGeom prst="rect">
            <a:avLst/>
          </a:prstGeom>
          <a:effectLst/>
        </p:spPr>
      </p:pic>
      <p:sp>
        <p:nvSpPr>
          <p:cNvPr id="33" name="Title 2"/>
          <p:cNvSpPr txBox="1"/>
          <p:nvPr/>
        </p:nvSpPr>
        <p:spPr>
          <a:xfrm>
            <a:off x="320040" y="155448"/>
            <a:ext cx="8229203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Channel Frequency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907E1637-793A-4E31-9A56-B04108FD193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92" y="5331846"/>
            <a:ext cx="48205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08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886295487"/>
              </p:ext>
            </p:extLst>
          </p:nvPr>
        </p:nvGraphicFramePr>
        <p:xfrm>
          <a:off x="1818713" y="1379242"/>
          <a:ext cx="1658244" cy="452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059241725"/>
              </p:ext>
            </p:extLst>
          </p:nvPr>
        </p:nvGraphicFramePr>
        <p:xfrm>
          <a:off x="3369027" y="1376867"/>
          <a:ext cx="1728191" cy="44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Title 2"/>
          <p:cNvSpPr txBox="1"/>
          <p:nvPr/>
        </p:nvSpPr>
        <p:spPr>
          <a:xfrm>
            <a:off x="320040" y="155448"/>
            <a:ext cx="8229203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Retailer Frequency</a:t>
            </a:r>
          </a:p>
        </p:txBody>
      </p:sp>
    </p:spTree>
    <p:extLst>
      <p:ext uri="{BB962C8B-B14F-4D97-AF65-F5344CB8AC3E}">
        <p14:creationId xmlns:p14="http://schemas.microsoft.com/office/powerpoint/2010/main" val="1652627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4.23"/>
  <p:tag name="AS_TITLE" val="Aspose.Slides for .NET 4.0"/>
  <p:tag name="AS_VERSION" val="15.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7090</TotalTime>
  <Words>75</Words>
  <Application>Microsoft Office PowerPoint</Application>
  <PresentationFormat>Widescreen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Franklin Gothic Book</vt:lpstr>
      <vt:lpstr>Rockwell</vt:lpstr>
      <vt:lpstr>1_BUPM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Groups Comparison</dc:title>
  <dc:creator>Nishanth S</dc:creator>
  <cp:lastModifiedBy>Harshavardhan Reddy KV</cp:lastModifiedBy>
  <cp:revision>861</cp:revision>
  <cp:lastPrinted>2016-01-26T18:57:11Z</cp:lastPrinted>
  <dcterms:created xsi:type="dcterms:W3CDTF">2014-11-11T09:15:21Z</dcterms:created>
  <dcterms:modified xsi:type="dcterms:W3CDTF">2019-12-10T05:58:33Z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b87da217-3cf9-4f61-a560-9859314e4185</vt:lpwstr>
  </property>
  <property fmtid="{D5CDD505-2E9C-101B-9397-08002B2CF9AE}" pid="5" name="FILEOWNER">
    <vt:lpwstr>Nishanth S</vt:lpwstr>
  </property>
  <property fmtid="{D5CDD505-2E9C-101B-9397-08002B2CF9AE}" pid="6" name="IPPCLASS">
    <vt:i4>1</vt:i4>
  </property>
  <property fmtid="{D5CDD505-2E9C-101B-9397-08002B2CF9AE}" pid="7" name="MACHINEID">
    <vt:lpwstr>A80573-1109</vt:lpwstr>
  </property>
  <property fmtid="{D5CDD505-2E9C-101B-9397-08002B2CF9AE}" pid="8" name="MODFILEGUID">
    <vt:lpwstr>b50dba64-d163-4844-a1ea-b21a39afecec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