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86" r:id="rId2"/>
  </p:sldMasterIdLst>
  <p:notesMasterIdLst>
    <p:notesMasterId r:id="rId11"/>
  </p:notesMasterIdLst>
  <p:handoutMasterIdLst>
    <p:handoutMasterId r:id="rId12"/>
  </p:handoutMasterIdLst>
  <p:sldIdLst>
    <p:sldId id="429" r:id="rId3"/>
    <p:sldId id="396" r:id="rId4"/>
    <p:sldId id="414" r:id="rId5"/>
    <p:sldId id="418" r:id="rId6"/>
    <p:sldId id="425" r:id="rId7"/>
    <p:sldId id="426" r:id="rId8"/>
    <p:sldId id="417" r:id="rId9"/>
    <p:sldId id="427" r:id="rId10"/>
  </p:sldIdLst>
  <p:sldSz cx="12192000" cy="6858000"/>
  <p:notesSz cx="6858000" cy="9144000"/>
  <p:custDataLst>
    <p:tags r:id="rId13"/>
  </p:custDataLst>
  <p:defaultTextStyle>
    <a:defPPr>
      <a:defRPr lang="en-US">
        <a:effectLst/>
      </a:defRPr>
    </a:defPPr>
    <a:lvl1pPr marL="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95" userDrawn="1">
          <p15:clr>
            <a:srgbClr val="A4A3A4"/>
          </p15:clr>
        </p15:guide>
        <p15:guide id="4" pos="91" userDrawn="1">
          <p15:clr>
            <a:srgbClr val="A4A3A4"/>
          </p15:clr>
        </p15:guide>
        <p15:guide id="5" pos="13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626262"/>
    <a:srgbClr val="FFFFFF"/>
    <a:srgbClr val="5C5C5C"/>
    <a:srgbClr val="00B050"/>
    <a:srgbClr val="3B0C9A"/>
    <a:srgbClr val="7030A0"/>
    <a:srgbClr val="FFC000"/>
    <a:srgbClr val="31859C"/>
    <a:srgbClr val="E41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6" autoAdjust="0"/>
    <p:restoredTop sz="94660"/>
  </p:normalViewPr>
  <p:slideViewPr>
    <p:cSldViewPr>
      <p:cViewPr varScale="1">
        <p:scale>
          <a:sx n="72" d="100"/>
          <a:sy n="72" d="100"/>
        </p:scale>
        <p:origin x="570" y="66"/>
      </p:cViewPr>
      <p:guideLst>
        <p:guide orient="horz" pos="210"/>
        <p:guide pos="3840"/>
        <p:guide pos="695"/>
        <p:guide pos="91"/>
        <p:guide pos="1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2B348-2B4E-4A0D-A676-B4A88616851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D3442-8C61-45FB-B418-3DCC605D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57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l">
              <a:defRPr sz="1200">
                <a:effectLst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r">
              <a:defRPr sz="1200">
                <a:effectLst/>
              </a:defRPr>
            </a:lvl1pPr>
          </a:lstStyle>
          <a:p>
            <a:fld id="{EC1EDAE2-AFB2-4D65-B1AE-DEC4D7994C84}" type="datetimeFigureOut">
              <a:rPr lang="en-US" smtClean="0">
                <a:effectLst/>
              </a:rPr>
              <a:t>3/5/2019</a:t>
            </a:fld>
            <a:endParaRPr lang="en-US" dirty="0">
              <a:effectLst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/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l">
              <a:defRPr sz="1200">
                <a:effectLst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r">
              <a:defRPr sz="1200">
                <a:effectLst/>
              </a:defRPr>
            </a:lvl1pPr>
          </a:lstStyle>
          <a:p>
            <a:fld id="{ED92A493-055A-4B0B-A82A-B660A727D14D}" type="slidenum">
              <a:rPr lang="en-US" smtClean="0">
                <a:effectLst/>
              </a:rPr>
              <a:t>‹#›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653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2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843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3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340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4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1076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0985C-BB02-47BE-B3AA-D02F599142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20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0985C-BB02-47BE-B3AA-D02F599142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79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7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810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0985C-BB02-47BE-B3AA-D02F599142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5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Picture 7" descr="CC_BUPM_LockUps_CCFG.ai"/>
          <p:cNvSpPr>
            <a:spLocks noChangeAspect="1"/>
          </p:cNvSpPr>
          <p:nvPr userDrawn="1"/>
        </p:nvSpPr>
        <p:spPr>
          <a:xfrm>
            <a:off x="304272" y="337345"/>
            <a:ext cx="528372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858" tIns="52429" rIns="104858" bIns="52429"/>
          <a:lstStyle/>
          <a:p>
            <a:endParaRPr lang="en-US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8801" y="787372"/>
            <a:ext cx="5737231" cy="1584357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58801" y="2426018"/>
            <a:ext cx="5737231" cy="63500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None/>
              <a:defRPr sz="2300" b="1" baseline="0"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52429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4857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57286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09715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62144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14573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67002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194316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927648" y="662335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Confidential. All rights reserved. Analytics Quotient 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295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effectLst/>
        </p:spPr>
        <p:txBody>
          <a:bodyPr anchor="t"/>
          <a:lstStyle>
            <a:lvl1pPr algn="l">
              <a:defRPr sz="4000" b="1" cap="all"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515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868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5670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88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bg>
      <p:bgPr>
        <a:solidFill>
          <a:srgbClr val="E3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203157" cy="519906"/>
          </a:xfrm>
          <a:effectLst/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333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9425" y="4612599"/>
            <a:ext cx="10998678" cy="1362075"/>
          </a:xfrm>
          <a:effectLst/>
        </p:spPr>
        <p:txBody>
          <a:bodyPr anchor="t"/>
          <a:lstStyle>
            <a:lvl1pPr algn="l">
              <a:defRPr sz="3000" b="1" cap="none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425" y="3112412"/>
            <a:ext cx="10998678" cy="1500187"/>
          </a:xfrm>
          <a:effectLst/>
        </p:spPr>
        <p:txBody>
          <a:bodyPr lIns="0" anchor="b">
            <a:normAutofit/>
          </a:bodyPr>
          <a:lstStyle>
            <a:lvl1pPr marL="0" indent="0" algn="l">
              <a:buNone/>
              <a:defRPr sz="3333">
                <a:solidFill>
                  <a:schemeClr val="bg1"/>
                </a:solidFill>
                <a:effectLst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29426" y="2226038"/>
            <a:ext cx="6206892" cy="0"/>
          </a:xfrm>
          <a:prstGeom prst="line">
            <a:avLst/>
          </a:prstGeom>
          <a:ln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29426" y="1173069"/>
            <a:ext cx="6203111" cy="952500"/>
          </a:xfrm>
          <a:prstGeom prst="rect">
            <a:avLst/>
          </a:prstGeom>
          <a:effectLst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7742439"/>
      </p:ext>
    </p:extLst>
  </p:cSld>
  <p:clrMapOvr>
    <a:masterClrMapping/>
  </p:clrMapOvr>
  <p:transition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Picture 7" descr="CC_BUPM_LockUps_CCFG.ai"/>
          <p:cNvSpPr>
            <a:spLocks noChangeAspect="1"/>
          </p:cNvSpPr>
          <p:nvPr userDrawn="1"/>
        </p:nvSpPr>
        <p:spPr>
          <a:xfrm>
            <a:off x="304273" y="337347"/>
            <a:ext cx="528372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858" tIns="52429" rIns="104858" bIns="52429"/>
          <a:lstStyle/>
          <a:p>
            <a:endParaRPr lang="en-US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8802" y="787374"/>
            <a:ext cx="5737231" cy="1584357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effectLst/>
              </a:rPr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58802" y="2426018"/>
            <a:ext cx="5737231" cy="63500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None/>
              <a:defRPr sz="2300" b="1" baseline="0"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52429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4857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57286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09715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62144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14573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67002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194316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Click to edit Master subtitle style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22789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5" name="CC_BUPM_Spiral_Flat_Gray.eps" descr="/Users/Elise/Dropbox/cc_bupresidentmeeting/Mech/VIS Art Assets/Spiral Flat Gray/CC_BUPM_Spiral_Flat_Gray.eps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74" t="13553" b="13257"/>
          <a:stretch>
            <a:fillRect/>
          </a:stretch>
        </p:blipFill>
        <p:spPr>
          <a:xfrm rot="10800000">
            <a:off x="3657862" y="0"/>
            <a:ext cx="853413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33400" y="2636825"/>
            <a:ext cx="11125200" cy="1584357"/>
          </a:xfrm>
          <a:prstGeom prst="rect">
            <a:avLst/>
          </a:prstGeom>
          <a:effectLst/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6403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</p:spTree>
    <p:extLst>
      <p:ext uri="{BB962C8B-B14F-4D97-AF65-F5344CB8AC3E}">
        <p14:creationId xmlns:p14="http://schemas.microsoft.com/office/powerpoint/2010/main" val="237728343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71675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584054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8627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294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5" name="CC_BUPM_Spiral_Flat_Gray.eps" descr="/Users/Elise/Dropbox/cc_bupresidentmeeting/Mech/VIS Art Assets/Spiral Flat Gray/CC_BUPM_Spiral_Flat_Gray.eps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74" t="13553" b="13257"/>
          <a:stretch>
            <a:fillRect/>
          </a:stretch>
        </p:blipFill>
        <p:spPr>
          <a:xfrm rot="10800000">
            <a:off x="3657861" y="0"/>
            <a:ext cx="853413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33400" y="2636823"/>
            <a:ext cx="11125200" cy="1584357"/>
          </a:xfrm>
          <a:prstGeom prst="rect">
            <a:avLst/>
          </a:prstGeom>
          <a:effectLst/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927648" y="662335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Confidential. All rights reserved. Analytics Quotient 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45146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1583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54549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22327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584054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28627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8932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effectLst/>
        </p:spPr>
        <p:txBody>
          <a:bodyPr anchor="t"/>
          <a:lstStyle>
            <a:lvl1pPr algn="l">
              <a:defRPr sz="4000" b="1" cap="all"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15964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7033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9139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4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035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60619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8626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8183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5326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8219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718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28626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735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7" name="Rectangle 16"/>
          <p:cNvSpPr/>
          <p:nvPr userDrawn="1"/>
        </p:nvSpPr>
        <p:spPr>
          <a:xfrm>
            <a:off x="262790" y="135998"/>
            <a:ext cx="11801031" cy="672200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F118A9FD-501E-4C34-AE92-612018E33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>
              <a:solidFill>
                <a:srgbClr val="80808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CA134B-2D8F-4BCD-9D1C-0E588B6A127C}"/>
              </a:ext>
            </a:extLst>
          </p:cNvPr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LogoText">
            <a:extLst>
              <a:ext uri="{FF2B5EF4-FFF2-40B4-BE49-F238E27FC236}">
                <a16:creationId xmlns:a16="http://schemas.microsoft.com/office/drawing/2014/main" id="{CDA00029-A163-486F-A35E-54C565AC9B98}"/>
              </a:ext>
            </a:extLst>
          </p:cNvPr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>
                <a:solidFill>
                  <a:srgbClr val="808080"/>
                </a:solidFill>
              </a:rPr>
            </a:br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31" name="SlideLogoText">
            <a:extLst>
              <a:ext uri="{FF2B5EF4-FFF2-40B4-BE49-F238E27FC236}">
                <a16:creationId xmlns:a16="http://schemas.microsoft.com/office/drawing/2014/main" id="{FDA5DD52-2852-4F23-8141-F27ACA7926A1}"/>
              </a:ext>
            </a:extLst>
          </p:cNvPr>
          <p:cNvSpPr>
            <a:spLocks noChangeArrowheads="1"/>
          </p:cNvSpPr>
          <p:nvPr userDrawn="1">
            <p:custDataLst>
              <p:tags r:id="rId16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1EDC44C-4FA4-426D-9E50-D08C86EC3FA2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33" name="Slide Number Placeholder 1">
            <a:extLst>
              <a:ext uri="{FF2B5EF4-FFF2-40B4-BE49-F238E27FC236}">
                <a16:creationId xmlns:a16="http://schemas.microsoft.com/office/drawing/2014/main" id="{67B69E48-9114-49C8-AAEC-EE3DD8E0FBC8}"/>
              </a:ext>
            </a:extLst>
          </p:cNvPr>
          <p:cNvSpPr txBox="1"/>
          <p:nvPr userDrawn="1"/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>
              <a:solidFill>
                <a:srgbClr val="80808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1D7060-60A8-4EC2-A4DE-B1CF18F13D6A}"/>
              </a:ext>
            </a:extLst>
          </p:cNvPr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LogoText">
            <a:extLst>
              <a:ext uri="{FF2B5EF4-FFF2-40B4-BE49-F238E27FC236}">
                <a16:creationId xmlns:a16="http://schemas.microsoft.com/office/drawing/2014/main" id="{88FFD805-0722-48BC-94EE-E93EDD6CBF18}"/>
              </a:ext>
            </a:extLst>
          </p:cNvPr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>
                <a:solidFill>
                  <a:srgbClr val="808080"/>
                </a:solidFill>
              </a:rPr>
            </a:br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36" name="SlideLogoText">
            <a:extLst>
              <a:ext uri="{FF2B5EF4-FFF2-40B4-BE49-F238E27FC236}">
                <a16:creationId xmlns:a16="http://schemas.microsoft.com/office/drawing/2014/main" id="{A66CC002-D46F-4558-B395-4565021FFDE3}"/>
              </a:ext>
            </a:extLst>
          </p:cNvPr>
          <p:cNvSpPr>
            <a:spLocks noChangeArrowheads="1"/>
          </p:cNvSpPr>
          <p:nvPr userDrawn="1">
            <p:custDataLst>
              <p:tags r:id="rId18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15D58D0-B454-4C76-9104-550055552314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AB50F9C0-F406-4A8D-912F-4DB399533FC3}"/>
              </a:ext>
            </a:extLst>
          </p:cNvPr>
          <p:cNvSpPr txBox="1">
            <a:spLocks/>
          </p:cNvSpPr>
          <p:nvPr userDrawn="1"/>
        </p:nvSpPr>
        <p:spPr>
          <a:xfrm>
            <a:off x="5935980" y="6512235"/>
            <a:ext cx="1188720" cy="223392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defPPr>
              <a:defRPr lang="en-US">
                <a:effectLst/>
              </a:defRPr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344B8380-D895-4953-99FF-D2EA60806AED}"/>
              </a:ext>
            </a:extLst>
          </p:cNvPr>
          <p:cNvSpPr txBox="1"/>
          <p:nvPr userDrawn="1"/>
        </p:nvSpPr>
        <p:spPr>
          <a:xfrm>
            <a:off x="11640616" y="6539848"/>
            <a:ext cx="457200" cy="223392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‹#›</a:t>
            </a:fld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BF90003-55F5-4CA3-92CC-0F494468FAA8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  <a:effectLst/>
        </p:spPr>
      </p:pic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498F9BD9-26EE-4427-9039-433C31F08373}"/>
              </a:ext>
            </a:extLst>
          </p:cNvPr>
          <p:cNvSpPr txBox="1"/>
          <p:nvPr userDrawn="1"/>
        </p:nvSpPr>
        <p:spPr>
          <a:xfrm>
            <a:off x="-37380" y="6557101"/>
            <a:ext cx="164592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Source:  CCNA  iSHOP Tracker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55EB86B6-A5C5-481F-AA4B-4FBBD5321F5D}"/>
              </a:ext>
            </a:extLst>
          </p:cNvPr>
          <p:cNvSpPr txBox="1"/>
          <p:nvPr userDrawn="1"/>
        </p:nvSpPr>
        <p:spPr>
          <a:xfrm>
            <a:off x="1576223" y="6557101"/>
            <a:ext cx="5310835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Sample size</a:t>
            </a:r>
            <a:r>
              <a:rPr lang="en-US" sz="800" baseline="0">
                <a:effectLst/>
              </a:rPr>
              <a:t> in chart legend/label;  Grey font = Low Sample (30-99), Blank = Sample &lt; 30</a:t>
            </a:r>
          </a:p>
          <a:p>
            <a:r>
              <a:rPr lang="en-US" sz="800" baseline="0">
                <a:effectLst/>
              </a:rPr>
              <a:t>NA = Not Applicable</a:t>
            </a:r>
            <a:endParaRPr lang="en-US" sz="800">
              <a:effectLst/>
            </a:endParaRP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AAC6B45B-967C-4A0F-938A-ED8BEA6B4B9D}"/>
              </a:ext>
            </a:extLst>
          </p:cNvPr>
          <p:cNvSpPr txBox="1"/>
          <p:nvPr userDrawn="1"/>
        </p:nvSpPr>
        <p:spPr>
          <a:xfrm>
            <a:off x="7491928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Higher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829DCD2E-B62F-405B-A950-E94617AD419B}"/>
              </a:ext>
            </a:extLst>
          </p:cNvPr>
          <p:cNvSpPr txBox="1"/>
          <p:nvPr userDrawn="1"/>
        </p:nvSpPr>
        <p:spPr>
          <a:xfrm>
            <a:off x="8664747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Lower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00739BA-AFB1-44A3-AD41-EA913C71EC54}"/>
              </a:ext>
            </a:extLst>
          </p:cNvPr>
          <p:cNvSpPr/>
          <p:nvPr userDrawn="1"/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19C565C-36F1-4957-9D4D-40E09B5362E4}"/>
              </a:ext>
            </a:extLst>
          </p:cNvPr>
          <p:cNvSpPr/>
          <p:nvPr userDrawn="1"/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rgbClr val="E41E2B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  <p:sp>
        <p:nvSpPr>
          <p:cNvPr id="47" name="Slide Number Placeholder 2">
            <a:extLst>
              <a:ext uri="{FF2B5EF4-FFF2-40B4-BE49-F238E27FC236}">
                <a16:creationId xmlns:a16="http://schemas.microsoft.com/office/drawing/2014/main" id="{9D005DAF-50AC-4684-B404-2264F4D1F993}"/>
              </a:ext>
            </a:extLst>
          </p:cNvPr>
          <p:cNvSpPr txBox="1"/>
          <p:nvPr userDrawn="1"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A1A64-D6F7-42C0-8C10-DEEFBBD022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8" name="Footer Placeholder 2">
            <a:extLst>
              <a:ext uri="{FF2B5EF4-FFF2-40B4-BE49-F238E27FC236}">
                <a16:creationId xmlns:a16="http://schemas.microsoft.com/office/drawing/2014/main" id="{BAB45EC7-C34F-4C99-BE54-33566DA5AA7A}"/>
              </a:ext>
            </a:extLst>
          </p:cNvPr>
          <p:cNvSpPr txBox="1"/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64057C-767C-4B38-9842-9BB08F917ABD}"/>
              </a:ext>
            </a:extLst>
          </p:cNvPr>
          <p:cNvSpPr txBox="1"/>
          <p:nvPr userDrawn="1"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* Stat tested at 95% CL against Supermarket/Grocery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CA8CCC3-9EC3-4535-9414-25A718BB8D0F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0476731-16A0-4FB8-9971-DA6664680137}"/>
              </a:ext>
            </a:extLst>
          </p:cNvPr>
          <p:cNvCxnSpPr/>
          <p:nvPr userDrawn="1"/>
        </p:nvCxnSpPr>
        <p:spPr>
          <a:xfrm flipH="1">
            <a:off x="681038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54BD592-CF81-44B6-B7DE-11B0F61712CC}"/>
              </a:ext>
            </a:extLst>
          </p:cNvPr>
          <p:cNvSpPr/>
          <p:nvPr userDrawn="1"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2CC5894A-3FD0-4A6A-B483-A0AF6DBCF730}"/>
              </a:ext>
            </a:extLst>
          </p:cNvPr>
          <p:cNvSpPr txBox="1"/>
          <p:nvPr userDrawn="1"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Classified - Confidential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7D10A92-8151-4F5E-BFF4-3E0423C3BB7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3F2129A5-0C77-4E7D-852A-468FF62610CE}"/>
              </a:ext>
            </a:extLst>
          </p:cNvPr>
          <p:cNvSpPr txBox="1"/>
          <p:nvPr userDrawn="1"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Sample size in chart legend/label;  Grey font = Low Sample (30-99)</a:t>
            </a:r>
          </a:p>
        </p:txBody>
      </p:sp>
      <p:sp>
        <p:nvSpPr>
          <p:cNvPr id="56" name="TPandFilters">
            <a:extLst>
              <a:ext uri="{FF2B5EF4-FFF2-40B4-BE49-F238E27FC236}">
                <a16:creationId xmlns:a16="http://schemas.microsoft.com/office/drawing/2014/main" id="{49B0A97D-9B77-442E-9DAD-44DA5F0F96D7}"/>
              </a:ext>
            </a:extLst>
          </p:cNvPr>
          <p:cNvSpPr txBox="1"/>
          <p:nvPr userDrawn="1"/>
        </p:nvSpPr>
        <p:spPr>
          <a:xfrm>
            <a:off x="646524" y="6334489"/>
            <a:ext cx="486483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Source : ISHOP- Time Period : JUN 2018 12MMT ;
Filters: 16-18,19-24,25-34, 35-49   Where Purchased : Total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DE91803-302C-48AE-A1F1-F07672A95134}"/>
              </a:ext>
            </a:extLst>
          </p:cNvPr>
          <p:cNvCxnSpPr/>
          <p:nvPr userDrawn="1"/>
        </p:nvCxnSpPr>
        <p:spPr>
          <a:xfrm flipH="1">
            <a:off x="681038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sp>
        <p:nvSpPr>
          <p:cNvPr id="58" name="StatTestAgainst">
            <a:extLst>
              <a:ext uri="{FF2B5EF4-FFF2-40B4-BE49-F238E27FC236}">
                <a16:creationId xmlns:a16="http://schemas.microsoft.com/office/drawing/2014/main" id="{F889FFEE-670F-47DA-B872-D874071983F2}"/>
              </a:ext>
            </a:extLst>
          </p:cNvPr>
          <p:cNvSpPr txBox="1"/>
          <p:nvPr userDrawn="1"/>
        </p:nvSpPr>
        <p:spPr>
          <a:xfrm>
            <a:off x="7063325" y="6333771"/>
            <a:ext cx="4870943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* Stat tested at 95% CL against Coke Regular Brand Group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CCF8E58B-8B19-439D-8155-5EDD3EB854E4}"/>
              </a:ext>
            </a:extLst>
          </p:cNvPr>
          <p:cNvSpPr txBox="1"/>
          <p:nvPr userDrawn="1"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35EBA64-8A0D-4A1F-A0C9-4BE74DCBF395}"/>
              </a:ext>
            </a:extLst>
          </p:cNvPr>
          <p:cNvSpPr/>
          <p:nvPr userDrawn="1"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F023D090-9F6A-4EB8-A6F5-660EA8A70FE9}"/>
              </a:ext>
            </a:extLst>
          </p:cNvPr>
          <p:cNvSpPr txBox="1"/>
          <p:nvPr userDrawn="1"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7263196-2DA6-4C70-9820-569C71F045F9}"/>
              </a:ext>
            </a:extLst>
          </p:cNvPr>
          <p:cNvSpPr/>
          <p:nvPr userDrawn="1"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63" name="benchmarkGroup">
            <a:extLst>
              <a:ext uri="{FF2B5EF4-FFF2-40B4-BE49-F238E27FC236}">
                <a16:creationId xmlns:a16="http://schemas.microsoft.com/office/drawing/2014/main" id="{EF6CFBFF-E8DC-47E7-85CB-96C8F84E95DB}"/>
              </a:ext>
            </a:extLst>
          </p:cNvPr>
          <p:cNvGrpSpPr/>
          <p:nvPr userDrawn="1"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4" name="benchmark">
              <a:extLst>
                <a:ext uri="{FF2B5EF4-FFF2-40B4-BE49-F238E27FC236}">
                  <a16:creationId xmlns:a16="http://schemas.microsoft.com/office/drawing/2014/main" id="{5B5BD958-30E6-4F3E-882E-CA24B5EF5061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Coke Regular Brand Group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80A1953-C712-419B-9EDF-E26045BCDC00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D8370D7D-C49B-4202-8771-8144F1499636}"/>
              </a:ext>
            </a:extLst>
          </p:cNvPr>
          <p:cNvSpPr txBox="1"/>
          <p:nvPr userDrawn="1"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A1A64-D6F7-42C0-8C10-DEEFBBD022A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pic>
        <p:nvPicPr>
          <p:cNvPr id="67" name="Picture 6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5ADF530-75CA-4940-8EAE-4E58AFEBB721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3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5" r:id="rId13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Arial" pitchFamily="34" charset="0"/>
          <a:ea typeface="MS PGothic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ＭＳ Ｐゴシック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7" name="Rectangle 16"/>
          <p:cNvSpPr/>
          <p:nvPr userDrawn="1"/>
        </p:nvSpPr>
        <p:spPr>
          <a:xfrm>
            <a:off x="262791" y="135998"/>
            <a:ext cx="11801031" cy="672200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553733"/>
            <a:ext cx="609600" cy="304271"/>
          </a:xfrm>
          <a:prstGeom prst="rect">
            <a:avLst/>
          </a:prstGeom>
          <a:effectLst/>
        </p:spPr>
        <p:txBody>
          <a:bodyPr vert="horz" lIns="64008" tIns="0" rIns="0" bIns="0" rtlCol="0" anchor="ctr" anchorCtr="0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effectLst/>
                <a:latin typeface="Arial Narrow" pitchFamily="34" charset="0"/>
              </a:defRPr>
            </a:lvl1pPr>
          </a:lstStyle>
          <a:p>
            <a:fld id="{9936CF15-C2EA-4394-990A-188B1C0A99AF}" type="slidenum">
              <a:rPr lang="en-US" smtClean="0">
                <a:solidFill>
                  <a:srgbClr val="000000">
                    <a:tint val="75000"/>
                  </a:srgbClr>
                </a:solidFill>
                <a:effectLst/>
              </a:r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effectLst/>
            </a:endParaRPr>
          </a:p>
        </p:txBody>
      </p:sp>
      <p:sp>
        <p:nvSpPr>
          <p:cNvPr id="26" name="Slide Number Placeholder 1"/>
          <p:cNvSpPr txBox="1">
            <a:spLocks/>
          </p:cNvSpPr>
          <p:nvPr userDrawn="1"/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27" name="Straight Connector 26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LogoText"/>
          <p:cNvSpPr>
            <a:spLocks noChangeArrowheads="1"/>
          </p:cNvSpPr>
          <p:nvPr userDrawn="1">
            <p:custDataLst>
              <p:tags r:id="rId16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29" name="SlideLogoText"/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31" name="Slide Number Placeholder 1"/>
          <p:cNvSpPr txBox="1">
            <a:spLocks/>
          </p:cNvSpPr>
          <p:nvPr userDrawn="1"/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LogoText"/>
          <p:cNvSpPr>
            <a:spLocks noChangeArrowheads="1"/>
          </p:cNvSpPr>
          <p:nvPr userDrawn="1">
            <p:custDataLst>
              <p:tags r:id="rId18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34" name="SlideLogoText"/>
          <p:cNvSpPr>
            <a:spLocks noChangeArrowheads="1"/>
          </p:cNvSpPr>
          <p:nvPr userDrawn="1">
            <p:custDataLst>
              <p:tags r:id="rId19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1532" y="6318547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>
              <a:solidFill>
                <a:srgbClr val="FFFFFF"/>
              </a:solidFill>
              <a:effectLst/>
            </a:endParaRP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5980" y="6512235"/>
            <a:ext cx="1188720" cy="223392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Classified - Confidential</a:t>
            </a: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11640616" y="6539848"/>
            <a:ext cx="457200" cy="223392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  <a:effectLst/>
        </p:spPr>
      </p:pic>
      <p:sp>
        <p:nvSpPr>
          <p:cNvPr id="40" name="Text Placeholder 6"/>
          <p:cNvSpPr txBox="1"/>
          <p:nvPr userDrawn="1"/>
        </p:nvSpPr>
        <p:spPr>
          <a:xfrm>
            <a:off x="-37380" y="6557101"/>
            <a:ext cx="164592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effectLst/>
              </a:rPr>
              <a:t>Source:  CCNA  </a:t>
            </a:r>
            <a:r>
              <a:rPr lang="en-US" sz="800" dirty="0" err="1">
                <a:effectLst/>
              </a:rPr>
              <a:t>iSHOP</a:t>
            </a:r>
            <a:r>
              <a:rPr lang="en-US" sz="800" dirty="0">
                <a:effectLst/>
              </a:rPr>
              <a:t> Tracker</a:t>
            </a:r>
          </a:p>
        </p:txBody>
      </p:sp>
      <p:sp>
        <p:nvSpPr>
          <p:cNvPr id="41" name="Text Placeholder 6"/>
          <p:cNvSpPr txBox="1"/>
          <p:nvPr userDrawn="1"/>
        </p:nvSpPr>
        <p:spPr>
          <a:xfrm>
            <a:off x="1576223" y="6557101"/>
            <a:ext cx="5310835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Sample size</a:t>
            </a:r>
            <a:r>
              <a:rPr lang="en-US" sz="800" baseline="0">
                <a:effectLst/>
              </a:rPr>
              <a:t> in chart legend/label;  Grey font = Low Sample (30-99), Blank = Sample &lt; 30</a:t>
            </a:r>
          </a:p>
          <a:p>
            <a:r>
              <a:rPr lang="en-US" sz="800" baseline="0">
                <a:effectLst/>
              </a:rPr>
              <a:t>NA = Not Applicable</a:t>
            </a:r>
            <a:endParaRPr lang="en-US" sz="800">
              <a:effectLst/>
            </a:endParaRPr>
          </a:p>
        </p:txBody>
      </p:sp>
      <p:sp>
        <p:nvSpPr>
          <p:cNvPr id="42" name="Text Placeholder 6"/>
          <p:cNvSpPr txBox="1"/>
          <p:nvPr userDrawn="1"/>
        </p:nvSpPr>
        <p:spPr>
          <a:xfrm>
            <a:off x="7491928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Higher</a:t>
            </a:r>
          </a:p>
        </p:txBody>
      </p:sp>
      <p:sp>
        <p:nvSpPr>
          <p:cNvPr id="43" name="Text Placeholder 6"/>
          <p:cNvSpPr txBox="1"/>
          <p:nvPr userDrawn="1"/>
        </p:nvSpPr>
        <p:spPr>
          <a:xfrm>
            <a:off x="8664747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Lower</a:t>
            </a:r>
          </a:p>
        </p:txBody>
      </p:sp>
      <p:sp>
        <p:nvSpPr>
          <p:cNvPr id="44" name="Oval 43"/>
          <p:cNvSpPr/>
          <p:nvPr userDrawn="1"/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rgbClr val="E41E2B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470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Arial" pitchFamily="34" charset="0"/>
          <a:ea typeface="MS PGothic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ＭＳ Ｐゴシック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Title"/>
          <p:cNvSpPr>
            <a:spLocks noGrp="1"/>
          </p:cNvSpPr>
          <p:nvPr>
            <p:ph type="body" sz="quarter" idx="13"/>
          </p:nvPr>
        </p:nvSpPr>
        <p:spPr>
          <a:xfrm>
            <a:off x="828874" y="2269602"/>
            <a:ext cx="7197525" cy="519906"/>
          </a:xfrm>
          <a:effectLst/>
        </p:spPr>
        <p:txBody>
          <a:bodyPr>
            <a:noAutofit/>
          </a:bodyPr>
          <a:lstStyle/>
          <a:p>
            <a:pPr algn="l"/>
            <a:r>
              <a:rPr lang="en-US" dirty="0" err="1">
                <a:effectLst/>
              </a:rPr>
              <a:t>iSHOP</a:t>
            </a:r>
            <a:r>
              <a:rPr lang="en-US" dirty="0">
                <a:effectLst/>
              </a:rPr>
              <a:t> Beverage Report – Trips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600" y="6592873"/>
            <a:ext cx="3860800" cy="186160"/>
          </a:xfrm>
          <a:effectLst/>
        </p:spPr>
        <p:txBody>
          <a:bodyPr/>
          <a:lstStyle/>
          <a:p>
            <a:pPr marL="0" marR="0" lvl="0" indent="0" algn="ctr" defTabSz="10884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92873"/>
            <a:ext cx="2844800" cy="186160"/>
          </a:xfrm>
          <a:effectLst/>
        </p:spPr>
        <p:txBody>
          <a:bodyPr/>
          <a:lstStyle/>
          <a:p>
            <a:pPr marL="0" marR="0" lvl="0" indent="0" algn="r" defTabSz="10884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A1A64-D6F7-42C0-8C10-DEEFBBD022AB}" type="slidenum">
              <a:rPr kumimoji="0" lang="en-US" sz="6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r" defTabSz="10884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6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2333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9" name="Title 1"/>
          <p:cNvSpPr txBox="1">
            <a:spLocks/>
          </p:cNvSpPr>
          <p:nvPr/>
        </p:nvSpPr>
        <p:spPr>
          <a:xfrm>
            <a:off x="1676400" y="92679"/>
            <a:ext cx="3852933" cy="344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D80202"/>
                </a:solidFill>
                <a:latin typeface="+mj-lt"/>
                <a:ea typeface="+mj-ea"/>
                <a:cs typeface="Arial Rounded MT Bold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Rockwell" panose="02060603020205020403" pitchFamily="18" charset="0"/>
              </a:rPr>
              <a:t>Intro Slide</a:t>
            </a:r>
            <a:endParaRPr lang="en-US" sz="1800" dirty="0">
              <a:solidFill>
                <a:schemeClr val="bg1"/>
              </a:solidFill>
              <a:latin typeface="Rockwell" panose="02060603020205020403" pitchFamily="18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15240" y="1981822"/>
            <a:ext cx="10881360" cy="6000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New shape"/>
          <p:cNvSpPr/>
          <p:nvPr/>
        </p:nvSpPr>
        <p:spPr>
          <a:xfrm>
            <a:off x="655960" y="1688358"/>
            <a:ext cx="5080000" cy="5080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rgbClr val="595959"/>
                </a:solidFill>
                <a:latin typeface="Arial (Body)"/>
              </a:rPr>
              <a:t>% of trips that included the beverage</a:t>
            </a:r>
          </a:p>
        </p:txBody>
      </p:sp>
      <p:sp>
        <p:nvSpPr>
          <p:cNvPr id="21" name="Title 2"/>
          <p:cNvSpPr txBox="1"/>
          <p:nvPr/>
        </p:nvSpPr>
        <p:spPr>
          <a:xfrm>
            <a:off x="320040" y="155448"/>
            <a:ext cx="11608608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5pPr>
            <a:lvl6pPr marL="52429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6pPr>
            <a:lvl7pPr marL="104857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7pPr>
            <a:lvl8pPr marL="157286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8pPr>
            <a:lvl9pPr marL="2097158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9pPr>
          </a:lstStyle>
          <a:p>
            <a:r>
              <a:rPr lang="en-US" sz="3200" dirty="0"/>
              <a:t>Scope of This Report</a:t>
            </a:r>
          </a:p>
        </p:txBody>
      </p:sp>
    </p:spTree>
    <p:extLst>
      <p:ext uri="{BB962C8B-B14F-4D97-AF65-F5344CB8AC3E}">
        <p14:creationId xmlns:p14="http://schemas.microsoft.com/office/powerpoint/2010/main" val="42078840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Rectangle 2"/>
          <p:cNvSpPr/>
          <p:nvPr/>
        </p:nvSpPr>
        <p:spPr>
          <a:xfrm>
            <a:off x="1485596" y="782886"/>
            <a:ext cx="6986669" cy="2209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5626596" y="5708539"/>
            <a:ext cx="18558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Honest Tea</a:t>
            </a:r>
            <a:endParaRPr lang="en-IN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6" name="Title 2"/>
          <p:cNvSpPr txBox="1"/>
          <p:nvPr/>
        </p:nvSpPr>
        <p:spPr>
          <a:xfrm>
            <a:off x="320040" y="155448"/>
            <a:ext cx="11608608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5pPr>
            <a:lvl6pPr marL="52429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6pPr>
            <a:lvl7pPr marL="104857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7pPr>
            <a:lvl8pPr marL="157286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8pPr>
            <a:lvl9pPr marL="2097158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9pPr>
          </a:lstStyle>
          <a:p>
            <a:r>
              <a:rPr lang="en-US" sz="3200" dirty="0"/>
              <a:t>Beverage Temperature and Location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296336" y="1052736"/>
            <a:ext cx="11704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80138" y="695616"/>
            <a:ext cx="7272046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 sz="1862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400" b="1" dirty="0"/>
              <a:t>Beverage Temperature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296336" y="3717032"/>
            <a:ext cx="11704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80138" y="3362082"/>
            <a:ext cx="7272046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 sz="1862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400" b="1" dirty="0"/>
              <a:t>Beverage Location</a:t>
            </a:r>
          </a:p>
        </p:txBody>
      </p:sp>
      <p:sp>
        <p:nvSpPr>
          <p:cNvPr id="91" name="New shape"/>
          <p:cNvSpPr/>
          <p:nvPr/>
        </p:nvSpPr>
        <p:spPr>
          <a:xfrm>
            <a:off x="7174800" y="1301797"/>
            <a:ext cx="4104000" cy="329033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700" b="0" dirty="0">
                <a:solidFill>
                  <a:srgbClr val="595959"/>
                </a:solidFill>
                <a:effectLst/>
                <a:latin typeface="Arial (Body)"/>
              </a:rPr>
              <a:t>Chilled and room temperature proportions may aggregate to more than 100% due to more than one beverage being purchased on the trip</a:t>
            </a:r>
          </a:p>
        </p:txBody>
      </p:sp>
      <p:sp>
        <p:nvSpPr>
          <p:cNvPr id="2" name="Rectangle 1"/>
          <p:cNvSpPr/>
          <p:nvPr/>
        </p:nvSpPr>
        <p:spPr>
          <a:xfrm>
            <a:off x="180000" y="6021288"/>
            <a:ext cx="9052560" cy="109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00" dirty="0">
                <a:solidFill>
                  <a:schemeClr val="tx1"/>
                </a:solidFill>
              </a:rPr>
              <a:t>Temperature and Location are only asked of the following categories: SSD, RTD Coffee, RTD Tea, Enhanced Milk, Protein Drinks, RTD Smoothies, Juice/Juice Drinks, Packaged Water, Sports Drinks and Energy Shots/Drinks.</a:t>
            </a:r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035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8" name="Rectangle 27"/>
          <p:cNvSpPr/>
          <p:nvPr/>
        </p:nvSpPr>
        <p:spPr>
          <a:xfrm>
            <a:off x="983432" y="5504400"/>
            <a:ext cx="1796790" cy="3693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(consumption of beverage within 1 hour)</a:t>
            </a:r>
            <a:endParaRPr lang="en-I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39170" y="5504400"/>
            <a:ext cx="1796790" cy="3693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I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consumption between 1 -4 hours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I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63506" y="5504400"/>
            <a:ext cx="1796790" cy="2308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(consumption after 4 hours)</a:t>
            </a:r>
            <a:endParaRPr lang="en-I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96336" y="1052736"/>
            <a:ext cx="9418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80138" y="695616"/>
            <a:ext cx="7272046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 sz="1862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400" b="1" dirty="0"/>
              <a:t>Intended Consumer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96336" y="3717032"/>
            <a:ext cx="9418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80138" y="3362082"/>
            <a:ext cx="7272046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 sz="1862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Consumption Timing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9696102" y="1074879"/>
            <a:ext cx="298" cy="509042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itle 2"/>
          <p:cNvSpPr txBox="1"/>
          <p:nvPr/>
        </p:nvSpPr>
        <p:spPr>
          <a:xfrm>
            <a:off x="320040" y="155448"/>
            <a:ext cx="11608608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5pPr>
            <a:lvl6pPr marL="52429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6pPr>
            <a:lvl7pPr marL="104857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7pPr>
            <a:lvl8pPr marL="157286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8pPr>
            <a:lvl9pPr marL="2097158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9pPr>
          </a:lstStyle>
          <a:p>
            <a:r>
              <a:rPr lang="en-US" sz="3200" dirty="0"/>
              <a:t>Beverage Consumption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3352" y="5985579"/>
            <a:ext cx="8989505" cy="107717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700" dirty="0">
                <a:solidFill>
                  <a:srgbClr val="595959"/>
                </a:solidFill>
                <a:effectLst/>
                <a:latin typeface="Arial (Body)"/>
              </a:rPr>
              <a:t>Intended consumer is only asked of the following categories: SSD, RTD Coffee, RTD Tea, Enhanced Milk, Protein Drinks, RTD Smoothies, Juice/Juice Drinks, Packaged Water, Spots Drinks and Energy Shots/Drinks.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3352" y="6070834"/>
            <a:ext cx="6252323" cy="107722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700" dirty="0">
                <a:solidFill>
                  <a:srgbClr val="595959"/>
                </a:solidFill>
                <a:effectLst/>
              </a:rPr>
              <a:t>Consumption facts determined at the category level and are not available for cross category aggregates</a:t>
            </a:r>
          </a:p>
        </p:txBody>
      </p:sp>
    </p:spTree>
    <p:extLst>
      <p:ext uri="{BB962C8B-B14F-4D97-AF65-F5344CB8AC3E}">
        <p14:creationId xmlns:p14="http://schemas.microsoft.com/office/powerpoint/2010/main" val="13500913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2"/>
          <p:cNvSpPr txBox="1"/>
          <p:nvPr/>
        </p:nvSpPr>
        <p:spPr>
          <a:xfrm>
            <a:off x="320040" y="155448"/>
            <a:ext cx="11608608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5pPr>
            <a:lvl6pPr marL="52429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6pPr>
            <a:lvl7pPr marL="104857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7pPr>
            <a:lvl8pPr marL="157286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8pPr>
            <a:lvl9pPr marL="2097158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9pPr>
          </a:lstStyle>
          <a:p>
            <a:r>
              <a:rPr lang="en-US" sz="3200" dirty="0"/>
              <a:t>Basket Size &amp; Contents</a:t>
            </a:r>
          </a:p>
        </p:txBody>
      </p:sp>
    </p:spTree>
    <p:extLst>
      <p:ext uri="{BB962C8B-B14F-4D97-AF65-F5344CB8AC3E}">
        <p14:creationId xmlns:p14="http://schemas.microsoft.com/office/powerpoint/2010/main" val="342773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2"/>
          <p:cNvSpPr txBox="1"/>
          <p:nvPr/>
        </p:nvSpPr>
        <p:spPr>
          <a:xfrm>
            <a:off x="320040" y="155448"/>
            <a:ext cx="11608608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5pPr>
            <a:lvl6pPr marL="52429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6pPr>
            <a:lvl7pPr marL="104857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7pPr>
            <a:lvl8pPr marL="157286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8pPr>
            <a:lvl9pPr marL="2097158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9pPr>
          </a:lstStyle>
          <a:p>
            <a:r>
              <a:rPr lang="en-US" sz="3200" dirty="0"/>
              <a:t>Destination Items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00166" y="6021288"/>
            <a:ext cx="6759930" cy="107722"/>
          </a:xfrm>
          <a:prstGeom prst="rect">
            <a:avLst/>
          </a:prstGeom>
          <a:effectLst/>
        </p:spPr>
        <p:txBody>
          <a:bodyPr wrap="square" tIns="0" bIns="0">
            <a:spAutoFit/>
          </a:bodyPr>
          <a:lstStyle/>
          <a:p>
            <a:r>
              <a:rPr lang="en-US" sz="700" dirty="0">
                <a:solidFill>
                  <a:srgbClr val="595959"/>
                </a:solidFill>
                <a:effectLst/>
              </a:rPr>
              <a:t>Destination item is determined at the category level and is not available for cross category aggregates</a:t>
            </a:r>
          </a:p>
        </p:txBody>
      </p:sp>
    </p:spTree>
    <p:extLst>
      <p:ext uri="{BB962C8B-B14F-4D97-AF65-F5344CB8AC3E}">
        <p14:creationId xmlns:p14="http://schemas.microsoft.com/office/powerpoint/2010/main" val="399285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1" name="Title 1"/>
          <p:cNvSpPr txBox="1">
            <a:spLocks/>
          </p:cNvSpPr>
          <p:nvPr/>
        </p:nvSpPr>
        <p:spPr>
          <a:xfrm>
            <a:off x="1676400" y="92679"/>
            <a:ext cx="3483496" cy="344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D80202"/>
                </a:solidFill>
                <a:latin typeface="+mj-lt"/>
                <a:ea typeface="+mj-ea"/>
                <a:cs typeface="Arial Rounded MT Bold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Rockwell" panose="02060603020205020403" pitchFamily="18" charset="0"/>
              </a:rPr>
              <a:t>Trip Details: Trip Mission</a:t>
            </a:r>
            <a:endParaRPr lang="en-US" sz="1800" dirty="0">
              <a:solidFill>
                <a:schemeClr val="bg1"/>
              </a:solidFill>
              <a:latin typeface="Rockwell" panose="02060603020205020403" pitchFamily="18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5320062"/>
            <a:ext cx="567500" cy="567500"/>
          </a:xfrm>
          <a:prstGeom prst="rect">
            <a:avLst/>
          </a:prstGeom>
          <a:effectLst/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84" y="5320062"/>
            <a:ext cx="567500" cy="567500"/>
          </a:xfrm>
          <a:prstGeom prst="rect">
            <a:avLst/>
          </a:prstGeom>
          <a:effectLst/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60" y="5320062"/>
            <a:ext cx="567500" cy="567500"/>
          </a:xfrm>
          <a:prstGeom prst="rect">
            <a:avLst/>
          </a:prstGeom>
          <a:effectLst/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6" y="5320062"/>
            <a:ext cx="567500" cy="567500"/>
          </a:xfrm>
          <a:prstGeom prst="rect">
            <a:avLst/>
          </a:prstGeom>
          <a:effectLst/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112" y="5320062"/>
            <a:ext cx="567500" cy="567500"/>
          </a:xfrm>
          <a:prstGeom prst="rect">
            <a:avLst/>
          </a:prstGeom>
          <a:effectLst/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789" y="5320062"/>
            <a:ext cx="567500" cy="567500"/>
          </a:xfrm>
          <a:prstGeom prst="rect">
            <a:avLst/>
          </a:prstGeom>
          <a:effectLst/>
        </p:spPr>
      </p:pic>
      <p:sp>
        <p:nvSpPr>
          <p:cNvPr id="61" name="Rectangle 60"/>
          <p:cNvSpPr/>
          <p:nvPr/>
        </p:nvSpPr>
        <p:spPr>
          <a:xfrm>
            <a:off x="480138" y="695616"/>
            <a:ext cx="7272046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 sz="1862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400" b="1" dirty="0"/>
              <a:t>Trip Mission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9696102" y="1074879"/>
            <a:ext cx="298" cy="509042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3354" y="1052736"/>
            <a:ext cx="9418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2"/>
          <p:cNvSpPr txBox="1"/>
          <p:nvPr/>
        </p:nvSpPr>
        <p:spPr>
          <a:xfrm>
            <a:off x="320040" y="155448"/>
            <a:ext cx="11608608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5pPr>
            <a:lvl6pPr marL="52429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6pPr>
            <a:lvl7pPr marL="104857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7pPr>
            <a:lvl8pPr marL="157286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8pPr>
            <a:lvl9pPr marL="2097158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9pPr>
          </a:lstStyle>
          <a:p>
            <a:r>
              <a:rPr lang="en-US" sz="3200" dirty="0"/>
              <a:t>Trip Mission</a:t>
            </a:r>
          </a:p>
        </p:txBody>
      </p:sp>
    </p:spTree>
    <p:extLst>
      <p:ext uri="{BB962C8B-B14F-4D97-AF65-F5344CB8AC3E}">
        <p14:creationId xmlns:p14="http://schemas.microsoft.com/office/powerpoint/2010/main" val="18024116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2"/>
          <p:cNvSpPr txBox="1"/>
          <p:nvPr/>
        </p:nvSpPr>
        <p:spPr>
          <a:xfrm>
            <a:off x="320040" y="116632"/>
            <a:ext cx="11608608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5pPr>
            <a:lvl6pPr marL="52429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6pPr>
            <a:lvl7pPr marL="104857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7pPr>
            <a:lvl8pPr marL="157286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8pPr>
            <a:lvl9pPr marL="2097158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9pPr>
          </a:lstStyle>
          <a:p>
            <a:r>
              <a:rPr lang="en-US" sz="3200" dirty="0"/>
              <a:t>Trip Summary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7317" y="2731791"/>
            <a:ext cx="1730251" cy="312955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noAutofit/>
          </a:bodyPr>
          <a:lstStyle/>
          <a:p>
            <a:pPr algn="ctr" defTabSz="1048579">
              <a:defRPr>
                <a:effectLst/>
              </a:defRPr>
            </a:pPr>
            <a:r>
              <a:rPr lang="en-US" sz="1100" b="1">
                <a:solidFill>
                  <a:srgbClr val="595959"/>
                </a:solidFill>
                <a:cs typeface="Calibri" panose="020F0502020204030204" pitchFamily="34" charset="0"/>
              </a:rPr>
              <a:t>Average Basket </a:t>
            </a:r>
          </a:p>
          <a:p>
            <a:pPr algn="ctr" defTabSz="1048579">
              <a:defRPr>
                <a:effectLst/>
              </a:defRPr>
            </a:pPr>
            <a:r>
              <a:rPr lang="en-US" sz="1100" b="1" dirty="0">
                <a:solidFill>
                  <a:srgbClr val="595959"/>
                </a:solidFill>
                <a:cs typeface="Calibri" panose="020F0502020204030204" pitchFamily="34" charset="0"/>
              </a:rPr>
              <a:t>Size (Items)</a:t>
            </a:r>
          </a:p>
          <a:p>
            <a:endParaRPr lang="en-US" sz="1100" dirty="0">
              <a:solidFill>
                <a:srgbClr val="595959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7317" y="4075020"/>
            <a:ext cx="1730251" cy="312955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noAutofit/>
          </a:bodyPr>
          <a:lstStyle/>
          <a:p>
            <a:pPr algn="ctr" defTabSz="1048579">
              <a:defRPr>
                <a:effectLst/>
              </a:defRPr>
            </a:pPr>
            <a:r>
              <a:rPr lang="en-US" sz="1100" b="1">
                <a:solidFill>
                  <a:srgbClr val="595959"/>
                </a:solidFill>
                <a:cs typeface="Calibri" panose="020F0502020204030204" pitchFamily="34" charset="0"/>
              </a:rPr>
              <a:t>Average Amount </a:t>
            </a:r>
          </a:p>
          <a:p>
            <a:pPr algn="ctr" defTabSz="1048579">
              <a:defRPr>
                <a:effectLst/>
              </a:defRPr>
            </a:pPr>
            <a:r>
              <a:rPr lang="en-US" sz="1100" b="1">
                <a:solidFill>
                  <a:srgbClr val="595959"/>
                </a:solidFill>
                <a:cs typeface="Calibri" panose="020F0502020204030204" pitchFamily="34" charset="0"/>
              </a:rPr>
              <a:t>Spent on Basket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7368" y="5378436"/>
            <a:ext cx="1826567" cy="642852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/>
          <a:p>
            <a:pPr algn="ctr" defTabSz="1048579">
              <a:defRPr>
                <a:effectLst/>
              </a:defRPr>
            </a:pPr>
            <a:r>
              <a:rPr lang="en-US" sz="1100" b="1">
                <a:solidFill>
                  <a:srgbClr val="595959"/>
                </a:solidFill>
                <a:cs typeface="Calibri" panose="020F0502020204030204" pitchFamily="34" charset="0"/>
              </a:rPr>
              <a:t>Average Amount of Time Spent in Store (Minutes)</a:t>
            </a:r>
            <a:endParaRPr lang="en-IN" sz="1100" dirty="0">
              <a:solidFill>
                <a:srgbClr val="595959"/>
              </a:solidFill>
            </a:endParaRPr>
          </a:p>
          <a:p>
            <a:pPr algn="ctr"/>
            <a:endParaRPr lang="en-US" sz="1100" dirty="0">
              <a:solidFill>
                <a:srgbClr val="595959"/>
              </a:solidFill>
            </a:endParaRPr>
          </a:p>
        </p:txBody>
      </p:sp>
      <p:pic>
        <p:nvPicPr>
          <p:cNvPr id="34" name="Picture 3" descr="C:\Users\10429\Desktop\Dol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07" y="3284984"/>
            <a:ext cx="785813" cy="762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Users\10429\Desktop\Ti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07" y="4630266"/>
            <a:ext cx="768350" cy="7429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10429\Desktop\Baske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07" y="1916832"/>
            <a:ext cx="768350" cy="7429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50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7929"/>
  <p:tag name="AS_OS" val="Microsoft Windows NT 6.2.9200.0"/>
  <p:tag name="AS_RELEASE_DATE" val="2015.04.23"/>
  <p:tag name="AS_TITLE" val="Aspose.Slides for .NET 4.0"/>
  <p:tag name="AS_VERSION" val="15.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heme/theme1.xml><?xml version="1.0" encoding="utf-8"?>
<a:theme xmlns:a="http://schemas.openxmlformats.org/drawingml/2006/main" name="1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
  </Template>
  <TotalTime>7747</TotalTime>
  <Words>246</Words>
  <Application>Microsoft Office PowerPoint</Application>
  <PresentationFormat>Widescreen</PresentationFormat>
  <Paragraphs>39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(Body)</vt:lpstr>
      <vt:lpstr>Arial Narrow</vt:lpstr>
      <vt:lpstr>Calibri</vt:lpstr>
      <vt:lpstr>Franklin Gothic Book</vt:lpstr>
      <vt:lpstr>Rockwell</vt:lpstr>
      <vt:lpstr>1_BUPM Master</vt:lpstr>
      <vt:lpstr>2_BUPM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Groups Comparison</dc:title>
  <dc:creator>Nishanth S</dc:creator>
  <cp:lastModifiedBy>Sivakalyan S</cp:lastModifiedBy>
  <cp:revision>988</cp:revision>
  <cp:lastPrinted>2016-01-26T18:57:19Z</cp:lastPrinted>
  <dcterms:created xsi:type="dcterms:W3CDTF">2014-11-11T09:15:21Z</dcterms:created>
  <dcterms:modified xsi:type="dcterms:W3CDTF">2019-03-05T10:59:56Z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RRENTCLASS">
    <vt:lpwstr>Classified - No Category</vt:lpwstr>
  </property>
  <property fmtid="{D5CDD505-2E9C-101B-9397-08002B2CF9AE}" pid="3" name="FATIntVersion">
    <vt:i4>15</vt:i4>
  </property>
  <property fmtid="{D5CDD505-2E9C-101B-9397-08002B2CF9AE}" pid="4" name="FILEGUID">
    <vt:lpwstr>b87da217-3cf9-4f61-a560-9859314e4185</vt:lpwstr>
  </property>
  <property fmtid="{D5CDD505-2E9C-101B-9397-08002B2CF9AE}" pid="5" name="FILEOWNER">
    <vt:lpwstr>Nishanth S</vt:lpwstr>
  </property>
  <property fmtid="{D5CDD505-2E9C-101B-9397-08002B2CF9AE}" pid="6" name="IPPCLASS">
    <vt:i4>1</vt:i4>
  </property>
  <property fmtid="{D5CDD505-2E9C-101B-9397-08002B2CF9AE}" pid="7" name="MACHINEID">
    <vt:lpwstr>A80573-1109</vt:lpwstr>
  </property>
  <property fmtid="{D5CDD505-2E9C-101B-9397-08002B2CF9AE}" pid="8" name="MODFILEGUID">
    <vt:lpwstr>c5e1d6db-e30d-4dab-8dd7-35b80ac7def1</vt:lpwstr>
  </property>
  <property fmtid="{D5CDD505-2E9C-101B-9397-08002B2CF9AE}" pid="9" name="MODFILEOWNER">
    <vt:lpwstr>A64841</vt:lpwstr>
  </property>
  <property fmtid="{D5CDD505-2E9C-101B-9397-08002B2CF9AE}" pid="10" name="MODIPPCLASS">
    <vt:i4>1</vt:i4>
  </property>
  <property fmtid="{D5CDD505-2E9C-101B-9397-08002B2CF9AE}" pid="11" name="MODMACHINEID">
    <vt:lpwstr>O46130-0608</vt:lpwstr>
  </property>
</Properties>
</file>