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6" r:id="rId2"/>
  </p:sldMasterIdLst>
  <p:notesMasterIdLst>
    <p:notesMasterId r:id="rId11"/>
  </p:notesMasterIdLst>
  <p:sldIdLst>
    <p:sldId id="429" r:id="rId3"/>
    <p:sldId id="416" r:id="rId4"/>
    <p:sldId id="428" r:id="rId5"/>
    <p:sldId id="412" r:id="rId6"/>
    <p:sldId id="419" r:id="rId7"/>
    <p:sldId id="404" r:id="rId8"/>
    <p:sldId id="420" r:id="rId9"/>
    <p:sldId id="427" r:id="rId10"/>
  </p:sldIdLst>
  <p:sldSz cx="12192000" cy="6858000"/>
  <p:notesSz cx="6858000" cy="9144000"/>
  <p:custDataLst>
    <p:tags r:id="rId12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3" pos="695" userDrawn="1">
          <p15:clr>
            <a:srgbClr val="A4A3A4"/>
          </p15:clr>
        </p15:guide>
        <p15:guide id="4" pos="3780" userDrawn="1">
          <p15:clr>
            <a:srgbClr val="A4A3A4"/>
          </p15:clr>
        </p15:guide>
        <p15:guide id="5" pos="1300" userDrawn="1">
          <p15:clr>
            <a:srgbClr val="A4A3A4"/>
          </p15:clr>
        </p15:guide>
        <p15:guide id="6" userDrawn="1">
          <p15:clr>
            <a:srgbClr val="A4A3A4"/>
          </p15:clr>
        </p15:guide>
        <p15:guide id="7" orient="horz" pos="36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  <a:srgbClr val="E41E2B"/>
    <a:srgbClr val="31859C"/>
    <a:srgbClr val="FFC000"/>
    <a:srgbClr val="00B050"/>
    <a:srgbClr val="7030A0"/>
    <a:srgbClr val="7F7F7F"/>
    <a:srgbClr val="C00000"/>
    <a:srgbClr val="FF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34" autoAdjust="0"/>
  </p:normalViewPr>
  <p:slideViewPr>
    <p:cSldViewPr>
      <p:cViewPr varScale="1">
        <p:scale>
          <a:sx n="72" d="100"/>
          <a:sy n="72" d="100"/>
        </p:scale>
        <p:origin x="798" y="66"/>
      </p:cViewPr>
      <p:guideLst>
        <p:guide orient="horz" pos="1842"/>
        <p:guide pos="695"/>
        <p:guide pos="3780"/>
        <p:guide pos="1300"/>
        <p:guide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833495855331421"/>
          <c:y val="2.2558173164725304E-2"/>
          <c:w val="0.61628341674804688"/>
          <c:h val="0.9694288969039917"/>
        </c:manualLayout>
      </c:layout>
      <c:barChart>
        <c:barDir val="bar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969032"/>
        <c:axId val="170968640"/>
      </c:barChart>
      <c:valAx>
        <c:axId val="17096864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70969032"/>
        <c:crosses val="autoZero"/>
        <c:crossBetween val="between"/>
      </c:valAx>
      <c:catAx>
        <c:axId val="1709690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68640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effectLst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684139847755432"/>
          <c:y val="2.923160046339035E-2"/>
          <c:w val="0.56315857172012329"/>
          <c:h val="0.95526111125946045"/>
        </c:manualLayout>
      </c:layout>
      <c:barChart>
        <c:barDir val="bar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970208"/>
        <c:axId val="170969816"/>
      </c:barChart>
      <c:valAx>
        <c:axId val="17096981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70970208"/>
        <c:crosses val="autoZero"/>
        <c:crossBetween val="between"/>
      </c:valAx>
      <c:catAx>
        <c:axId val="1709702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69816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effectLst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833495855331421"/>
          <c:y val="2.2558173164725304E-2"/>
          <c:w val="0.61628341674804688"/>
          <c:h val="0.9694288969039917"/>
        </c:manualLayout>
      </c:layout>
      <c:barChart>
        <c:barDir val="bar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1593232"/>
        <c:axId val="501592840"/>
      </c:barChart>
      <c:valAx>
        <c:axId val="50159284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501593232"/>
        <c:crosses val="autoZero"/>
        <c:crossBetween val="between"/>
      </c:valAx>
      <c:catAx>
        <c:axId val="501593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592840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effectLst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684139847755432"/>
          <c:y val="2.923160046339035E-2"/>
          <c:w val="0.56315857172012329"/>
          <c:h val="0.95526111125946045"/>
        </c:manualLayout>
      </c:layout>
      <c:barChart>
        <c:barDir val="bar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5111720"/>
        <c:axId val="465111328"/>
      </c:barChart>
      <c:valAx>
        <c:axId val="46511132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465111720"/>
        <c:crosses val="autoZero"/>
        <c:crossBetween val="between"/>
      </c:valAx>
      <c:catAx>
        <c:axId val="465111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11132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effectLst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EC1EDAE2-AFB2-4D65-B1AE-DEC4D7994C84}" type="datetimeFigureOut">
              <a:rPr lang="en-US" smtClean="0">
                <a:effectLst/>
              </a:rPr>
              <a:t>12/20/2019</a:t>
            </a:fld>
            <a:endParaRPr lang="en-US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ED92A493-055A-4B0B-A82A-B660A727D14D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53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ED92A493-055A-4B0B-A82A-B660A727D14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8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DA00985C-BB02-47BE-B3AA-D02F5991427F}" type="slidenum">
              <a:rPr lang="en-US" smtClean="0">
                <a:effectLst/>
              </a:rPr>
              <a:t>3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671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DA00985C-BB02-47BE-B3AA-D02F5991427F}" type="slidenum">
              <a:rPr lang="en-US" smtClean="0">
                <a:effectLst/>
              </a:rPr>
              <a:t>4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068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5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70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6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715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DA00985C-BB02-47BE-B3AA-D02F5991427F}" type="slidenum">
              <a:rPr lang="en-US" smtClean="0">
                <a:effectLst/>
              </a:rPr>
              <a:t>7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50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DA00985C-BB02-47BE-B3AA-D02F5991427F}" type="slidenum">
              <a:rPr lang="en-US" smtClean="0">
                <a:effectLst/>
              </a:rPr>
              <a:t>8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949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2" y="337345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1" y="787372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1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12295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451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686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82567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4883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>
                <a:solidFill>
                  <a:schemeClr val="bg1"/>
                </a:solidFill>
                <a:effectLst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8608093"/>
      </p:ext>
    </p:extLst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3" y="337347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2" y="787374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2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4070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2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5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6801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238520974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851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225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b="13257"/>
          <a:stretch>
            <a:fillRect/>
          </a:stretch>
        </p:blipFill>
        <p:spPr>
          <a:xfrm rot="10800000">
            <a:off x="3657861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3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84514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0492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273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0794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5010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691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8097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2294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1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1503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6061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2818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18532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3821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7718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373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0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effectLst/>
            </a:endParaRP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04D1C55D-EBCF-487D-BAA9-4FFEE8F10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DE0288-FBEC-4849-B1E3-E3D799FE5FEF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LogoText">
            <a:extLst>
              <a:ext uri="{FF2B5EF4-FFF2-40B4-BE49-F238E27FC236}">
                <a16:creationId xmlns:a16="http://schemas.microsoft.com/office/drawing/2014/main" id="{4CE98CF2-D1D6-4A94-99C6-1961D14A393D}"/>
              </a:ext>
            </a:extLst>
          </p:cNvPr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1" name="SlideLogoText">
            <a:extLst>
              <a:ext uri="{FF2B5EF4-FFF2-40B4-BE49-F238E27FC236}">
                <a16:creationId xmlns:a16="http://schemas.microsoft.com/office/drawing/2014/main" id="{C6F683E0-58E1-4BDE-9ACB-6B42F759CB33}"/>
              </a:ext>
            </a:extLst>
          </p:cNvPr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8CC718-0CB4-4C87-9A72-3DA46C61733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53E92FA2-9B05-465D-9257-59C818CF7438}"/>
              </a:ext>
            </a:extLst>
          </p:cNvPr>
          <p:cNvSpPr txBox="1"/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0990DA-EA19-4E11-9971-D0477D7C9B54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LogoText">
            <a:extLst>
              <a:ext uri="{FF2B5EF4-FFF2-40B4-BE49-F238E27FC236}">
                <a16:creationId xmlns:a16="http://schemas.microsoft.com/office/drawing/2014/main" id="{D7B5B876-458E-4F06-8EF0-F7673C8848D9}"/>
              </a:ext>
            </a:extLst>
          </p:cNvPr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6" name="SlideLogoText">
            <a:extLst>
              <a:ext uri="{FF2B5EF4-FFF2-40B4-BE49-F238E27FC236}">
                <a16:creationId xmlns:a16="http://schemas.microsoft.com/office/drawing/2014/main" id="{2A79EEC5-C7C2-424B-A9C7-81F0220B20F8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F488F88-32FA-4F50-886C-958F970BFB8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9385C4CE-F707-49FE-B62D-A964E8D22450}"/>
              </a:ext>
            </a:extLst>
          </p:cNvPr>
          <p:cNvSpPr txBox="1">
            <a:spLocks/>
          </p:cNvSpPr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>
                <a:effectLst/>
              </a:defRPr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F0EA753D-6BAA-45D7-9D11-1BA7E50D4D4B}"/>
              </a:ext>
            </a:extLst>
          </p:cNvPr>
          <p:cNvSpPr txBox="1"/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327A941-A69B-428D-A5C2-BE12F4EAC6A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F57706D-6943-4223-AAC6-43941956F44B}"/>
              </a:ext>
            </a:extLst>
          </p:cNvPr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6D7B40DC-B382-4382-B725-7A3569CA51BF}"/>
              </a:ext>
            </a:extLst>
          </p:cNvPr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30A0F203-5F6E-4538-BC12-8A3DDB32B8BF}"/>
              </a:ext>
            </a:extLst>
          </p:cNvPr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CF383538-A07F-408A-B4AC-4D4E9B39141B}"/>
              </a:ext>
            </a:extLst>
          </p:cNvPr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D5D2CB-83E9-4F7B-A784-A35E264E555C}"/>
              </a:ext>
            </a:extLst>
          </p:cNvPr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713A607-4BD3-48DD-93E9-3F4E5C1B2EF7}"/>
              </a:ext>
            </a:extLst>
          </p:cNvPr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id="{FB02FC57-BE2C-4ECF-84F0-4EA92BF34D2C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82FFCE0B-3FCD-4C95-B15F-A2BFAF6EA332}"/>
              </a:ext>
            </a:extLst>
          </p:cNvPr>
          <p:cNvSpPr txBox="1"/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A7EA6A-99F0-46E8-AB9A-81B1C94D1F33}"/>
              </a:ext>
            </a:extLst>
          </p:cNvPr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Supermarket/Grocery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66198F5-8B86-4EA5-A0B6-48F55911AF07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4FFFF2-3F8D-44B3-B2A0-9ED7FE1FDCE4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98402C-294F-435C-BC07-29C34B1AEB9E}"/>
              </a:ext>
            </a:extLst>
          </p:cNvPr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87C885A1-283B-4CC6-AEC1-A27571527EF8}"/>
              </a:ext>
            </a:extLst>
          </p:cNvPr>
          <p:cNvSpPr txBox="1"/>
          <p:nvPr userDrawn="1"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AFE442F-E3C5-4DE7-9D7E-4540664848A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6C96C155-94C0-4DF6-9B99-3DF6830C65B3}"/>
              </a:ext>
            </a:extLst>
          </p:cNvPr>
          <p:cNvSpPr txBox="1"/>
          <p:nvPr userDrawn="1"/>
        </p:nvSpPr>
        <p:spPr>
          <a:xfrm>
            <a:off x="640586" y="664508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</a:t>
            </a:r>
          </a:p>
        </p:txBody>
      </p:sp>
      <p:sp>
        <p:nvSpPr>
          <p:cNvPr id="56" name="TPandFilters">
            <a:extLst>
              <a:ext uri="{FF2B5EF4-FFF2-40B4-BE49-F238E27FC236}">
                <a16:creationId xmlns:a16="http://schemas.microsoft.com/office/drawing/2014/main" id="{7EBFBD7E-5247-4318-A515-466A9118A70F}"/>
              </a:ext>
            </a:extLst>
          </p:cNvPr>
          <p:cNvSpPr txBox="1"/>
          <p:nvPr userDrawn="1"/>
        </p:nvSpPr>
        <p:spPr>
          <a:xfrm>
            <a:off x="646524" y="6334489"/>
            <a:ext cx="4864832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Source : ISHOP- Time Period : Q1 2017 To Q2 2018 ; Beverage – Coca-Cola;
Filters: Student, Homemaker, Retired,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Umemployed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/Laid Off, Unable to Work, White Collar, Blue Collar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BC810C-04DF-437E-95DD-1CF66656891B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8" name="StatTestAgainst">
            <a:extLst>
              <a:ext uri="{FF2B5EF4-FFF2-40B4-BE49-F238E27FC236}">
                <a16:creationId xmlns:a16="http://schemas.microsoft.com/office/drawing/2014/main" id="{8BCA286A-DD24-488A-9C8F-3DE6B09B700B}"/>
              </a:ext>
            </a:extLst>
          </p:cNvPr>
          <p:cNvSpPr txBox="1"/>
          <p:nvPr userDrawn="1"/>
        </p:nvSpPr>
        <p:spPr>
          <a:xfrm>
            <a:off x="7063325" y="6333771"/>
            <a:ext cx="4870943" cy="213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Q1 2017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00EDBCC-64DA-4333-8947-1104913AA463}"/>
              </a:ext>
            </a:extLst>
          </p:cNvPr>
          <p:cNvSpPr txBox="1"/>
          <p:nvPr userDrawn="1"/>
        </p:nvSpPr>
        <p:spPr>
          <a:xfrm>
            <a:off x="825555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3A11BD-0F2D-4368-9BF7-7D11327E864F}"/>
              </a:ext>
            </a:extLst>
          </p:cNvPr>
          <p:cNvSpPr/>
          <p:nvPr userDrawn="1"/>
        </p:nvSpPr>
        <p:spPr>
          <a:xfrm>
            <a:off x="818814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71AE43D1-E77D-4E23-9852-4DE5AA92DFAF}"/>
              </a:ext>
            </a:extLst>
          </p:cNvPr>
          <p:cNvSpPr txBox="1"/>
          <p:nvPr userDrawn="1"/>
        </p:nvSpPr>
        <p:spPr>
          <a:xfrm>
            <a:off x="713951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279B196-C3F4-4F7E-9D95-9DAE84B896D9}"/>
              </a:ext>
            </a:extLst>
          </p:cNvPr>
          <p:cNvSpPr/>
          <p:nvPr userDrawn="1"/>
        </p:nvSpPr>
        <p:spPr>
          <a:xfrm>
            <a:off x="707210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63" name="benchmarkGroup">
            <a:extLst>
              <a:ext uri="{FF2B5EF4-FFF2-40B4-BE49-F238E27FC236}">
                <a16:creationId xmlns:a16="http://schemas.microsoft.com/office/drawing/2014/main" id="{0FE5AB06-EC26-40FD-ADEB-56EC5FB26643}"/>
              </a:ext>
            </a:extLst>
          </p:cNvPr>
          <p:cNvGrpSpPr/>
          <p:nvPr userDrawn="1"/>
        </p:nvGrpSpPr>
        <p:grpSpPr>
          <a:xfrm>
            <a:off x="7075436" y="6503766"/>
            <a:ext cx="2760998" cy="159425"/>
            <a:chOff x="7075436" y="6503766"/>
            <a:chExt cx="2760998" cy="159425"/>
          </a:xfrm>
        </p:grpSpPr>
        <p:sp>
          <p:nvSpPr>
            <p:cNvPr id="64" name="benchmark">
              <a:extLst>
                <a:ext uri="{FF2B5EF4-FFF2-40B4-BE49-F238E27FC236}">
                  <a16:creationId xmlns:a16="http://schemas.microsoft.com/office/drawing/2014/main" id="{BB891041-9034-4E77-AA69-84BA01BFBC17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Q1 2017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66BFACE-3A3D-4FC5-9C2B-2C7DCD0010F6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50F17A65-5715-40A0-9EB1-7C4B91CC370D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67" name="Picture 6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C339C2-40C3-4E85-A23B-073BED661F01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1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53733"/>
            <a:ext cx="609600" cy="304271"/>
          </a:xfrm>
          <a:prstGeom prst="rect">
            <a:avLst/>
          </a:prstGeom>
          <a:effectLst/>
        </p:spPr>
        <p:txBody>
          <a:bodyPr vert="horz" lIns="64008" tIns="0" rIns="0" bIns="0" rtlCol="0" anchor="ctr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ffectLst/>
                <a:latin typeface="Arial Narrow" pitchFamily="34" charset="0"/>
              </a:defRPr>
            </a:lvl1pPr>
          </a:lstStyle>
          <a:p>
            <a:fld id="{9936CF15-C2EA-4394-990A-188B1C0A99AF}" type="slidenum">
              <a:rPr lang="en-US" smtClean="0">
                <a:solidFill>
                  <a:srgbClr val="000000">
                    <a:tint val="75000"/>
                  </a:srgbClr>
                </a:solidFill>
                <a:effectLst/>
              </a:r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effectLst/>
            </a:endParaRPr>
          </a:p>
        </p:txBody>
      </p:sp>
      <p:sp>
        <p:nvSpPr>
          <p:cNvPr id="26" name="Slide Number Placeholder 1"/>
          <p:cNvSpPr txBox="1">
            <a:spLocks/>
          </p:cNvSpPr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LogoText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29" name="SlideLogoText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1" name="Slide Number Placeholder 1"/>
          <p:cNvSpPr txBox="1">
            <a:spLocks/>
          </p:cNvSpPr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LogoText"/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34" name="SlideLogoText"/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effectLst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/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effectLst/>
              </a:rPr>
              <a:t>Source:  CCNA  </a:t>
            </a:r>
            <a:r>
              <a:rPr lang="en-US" sz="800" dirty="0" err="1">
                <a:effectLst/>
              </a:rPr>
              <a:t>iSHOP</a:t>
            </a:r>
            <a:r>
              <a:rPr lang="en-US" sz="800" dirty="0">
                <a:effectLst/>
              </a:rPr>
              <a:t> Tracker</a:t>
            </a:r>
          </a:p>
        </p:txBody>
      </p:sp>
      <p:sp>
        <p:nvSpPr>
          <p:cNvPr id="41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20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4" y="2269602"/>
            <a:ext cx="7197525" cy="519906"/>
          </a:xfrm>
          <a:effectLst/>
        </p:spPr>
        <p:txBody>
          <a:bodyPr>
            <a:noAutofit/>
          </a:bodyPr>
          <a:lstStyle/>
          <a:p>
            <a:r>
              <a:rPr lang="en-US" dirty="0" err="1">
                <a:effectLst/>
              </a:rPr>
              <a:t>iSHOP</a:t>
            </a:r>
            <a:r>
              <a:rPr lang="en-US" dirty="0">
                <a:effectLst/>
              </a:rPr>
              <a:t> Beverage Report – Shopper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592873"/>
            <a:ext cx="3860800" cy="186160"/>
          </a:xfrm>
          <a:effectLst/>
        </p:spPr>
        <p:txBody>
          <a:bodyPr/>
          <a:lstStyle/>
          <a:p>
            <a:pPr marL="0" marR="0" lvl="0" indent="0" algn="ctr" defTabSz="1088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pPr marL="0" marR="0" lvl="0" indent="0" algn="r" defTabSz="10884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A1A64-D6F7-42C0-8C10-DEEFBBD022AB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10884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2333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4" name="Title 1"/>
          <p:cNvSpPr txBox="1"/>
          <p:nvPr/>
        </p:nvSpPr>
        <p:spPr>
          <a:xfrm>
            <a:off x="1676400" y="92679"/>
            <a:ext cx="3852933" cy="3448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effectLst/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>
                <a:solidFill>
                  <a:srgbClr val="FFFFFF"/>
                </a:solidFill>
                <a:latin typeface="Rockwell" panose="02060603020205020403" pitchFamily="18" charset="0"/>
              </a:rPr>
              <a:t>Intro Slide</a:t>
            </a:r>
            <a:endParaRPr lang="en-US" sz="1800">
              <a:solidFill>
                <a:srgbClr val="FFFFFF"/>
              </a:solidFill>
              <a:latin typeface="Rockwell" panose="02060603020205020403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39416" y="2255738"/>
            <a:ext cx="5040000" cy="32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79200" y="2255738"/>
            <a:ext cx="5040000" cy="32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2"/>
          <p:cNvSpPr txBox="1"/>
          <p:nvPr/>
        </p:nvSpPr>
        <p:spPr>
          <a:xfrm>
            <a:off x="320040" y="155448"/>
            <a:ext cx="8229203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 dirty="0"/>
              <a:t>Scope of This Report</a:t>
            </a:r>
          </a:p>
        </p:txBody>
      </p:sp>
    </p:spTree>
    <p:extLst>
      <p:ext uri="{BB962C8B-B14F-4D97-AF65-F5344CB8AC3E}">
        <p14:creationId xmlns:p14="http://schemas.microsoft.com/office/powerpoint/2010/main" val="373137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2" name="Group 1"/>
          <p:cNvGrpSpPr/>
          <p:nvPr/>
        </p:nvGrpSpPr>
        <p:grpSpPr>
          <a:xfrm>
            <a:off x="263352" y="1556792"/>
            <a:ext cx="1148038" cy="1005414"/>
            <a:chOff x="263352" y="1196752"/>
            <a:chExt cx="1148038" cy="100541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81" y="1196752"/>
              <a:ext cx="674780" cy="674780"/>
            </a:xfrm>
            <a:prstGeom prst="rect">
              <a:avLst/>
            </a:prstGeom>
          </p:spPr>
        </p:pic>
        <p:graphicFrame>
          <p:nvGraphicFramePr>
            <p:cNvPr id="3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2165856"/>
                </p:ext>
              </p:extLst>
            </p:nvPr>
          </p:nvGraphicFramePr>
          <p:xfrm>
            <a:off x="263352" y="1893579"/>
            <a:ext cx="1148038" cy="30858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1480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858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cs typeface="Calibri" panose="020F0502020204030204" pitchFamily="34" charset="0"/>
                          </a:rPr>
                          <a:t>Gender</a:t>
                        </a:r>
                      </a:p>
                    </a:txBody>
                    <a:tcPr anchor="ctr"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263352" y="4898566"/>
            <a:ext cx="1148038" cy="978706"/>
            <a:chOff x="263352" y="4538526"/>
            <a:chExt cx="1148038" cy="978706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81" y="4538526"/>
              <a:ext cx="674780" cy="670116"/>
            </a:xfrm>
            <a:prstGeom prst="rect">
              <a:avLst/>
            </a:prstGeom>
          </p:spPr>
        </p:pic>
        <p:graphicFrame>
          <p:nvGraphicFramePr>
            <p:cNvPr id="4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0944597"/>
                </p:ext>
              </p:extLst>
            </p:nvPr>
          </p:nvGraphicFramePr>
          <p:xfrm>
            <a:off x="263352" y="5208645"/>
            <a:ext cx="1148038" cy="30858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1480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858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cs typeface="Calibri" panose="020F0502020204030204" pitchFamily="34" charset="0"/>
                          </a:rPr>
                          <a:t>Age</a:t>
                        </a:r>
                      </a:p>
                    </a:txBody>
                    <a:tcPr anchor="ctr"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339450" y="3181671"/>
            <a:ext cx="1004022" cy="1111425"/>
            <a:chOff x="339450" y="2893639"/>
            <a:chExt cx="1004022" cy="1111425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81" y="2893639"/>
              <a:ext cx="674780" cy="674780"/>
            </a:xfrm>
            <a:prstGeom prst="rect">
              <a:avLst/>
            </a:prstGeom>
          </p:spPr>
        </p:pic>
        <p:graphicFrame>
          <p:nvGraphicFramePr>
            <p:cNvPr id="4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73320361"/>
                </p:ext>
              </p:extLst>
            </p:nvPr>
          </p:nvGraphicFramePr>
          <p:xfrm>
            <a:off x="339450" y="3547864"/>
            <a:ext cx="1004022" cy="457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0040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858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cs typeface="Calibri" panose="020F0502020204030204" pitchFamily="34" charset="0"/>
                          </a:rPr>
                          <a:t>Household Size</a:t>
                        </a:r>
                      </a:p>
                    </a:txBody>
                    <a:tcPr anchor="ctr"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cxnSp>
        <p:nvCxnSpPr>
          <p:cNvPr id="42" name="Straight Connector 41"/>
          <p:cNvCxnSpPr/>
          <p:nvPr/>
        </p:nvCxnSpPr>
        <p:spPr>
          <a:xfrm>
            <a:off x="263354" y="1052736"/>
            <a:ext cx="117957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154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2" name="Group 1"/>
          <p:cNvGrpSpPr/>
          <p:nvPr/>
        </p:nvGrpSpPr>
        <p:grpSpPr>
          <a:xfrm>
            <a:off x="263354" y="1916832"/>
            <a:ext cx="1260593" cy="983368"/>
            <a:chOff x="1667056" y="1988840"/>
            <a:chExt cx="1260593" cy="98336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962" y="1988840"/>
              <a:ext cx="674780" cy="674780"/>
            </a:xfrm>
            <a:prstGeom prst="rect">
              <a:avLst/>
            </a:prstGeom>
            <a:effectLst/>
          </p:spPr>
        </p:pic>
        <p:graphicFrame>
          <p:nvGraphicFramePr>
            <p:cNvPr id="44" name="Content Placeholder 3"/>
            <p:cNvGraphicFramePr/>
            <p:nvPr>
              <p:extLst>
                <p:ext uri="{D42A27DB-BD31-4B8C-83A1-F6EECF244321}">
                  <p14:modId xmlns:p14="http://schemas.microsoft.com/office/powerpoint/2010/main" val="1492071246"/>
                </p:ext>
              </p:extLst>
            </p:nvPr>
          </p:nvGraphicFramePr>
          <p:xfrm>
            <a:off x="1667056" y="2663621"/>
            <a:ext cx="1260593" cy="308587"/>
          </p:xfrm>
          <a:graphic>
            <a:graphicData uri="http://schemas.openxmlformats.org/drawingml/2006/table">
              <a:tbl>
                <a:tblPr firstRow="1" bandRow="1">
                  <a:effectLst/>
                  <a:tableStyleId>{5940675A-B579-460E-94D1-54222C63F5DA}</a:tableStyleId>
                </a:tblPr>
                <a:tblGrid>
                  <a:gridCol w="126059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858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cs typeface="Calibri" panose="020F0502020204030204" pitchFamily="34" charset="0"/>
                          </a:rPr>
                          <a:t>Race/Ethnicity</a:t>
                        </a:r>
                      </a:p>
                    </a:txBody>
                    <a:tcPr anchor="ctr"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lToBr>
                      <a:lnBlToT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263354" y="4437112"/>
            <a:ext cx="1148038" cy="1123449"/>
            <a:chOff x="1631504" y="4276475"/>
            <a:chExt cx="1148038" cy="112344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00" y="4276475"/>
              <a:ext cx="674780" cy="674780"/>
            </a:xfrm>
            <a:prstGeom prst="rect">
              <a:avLst/>
            </a:prstGeom>
            <a:effectLst/>
          </p:spPr>
        </p:pic>
        <p:graphicFrame>
          <p:nvGraphicFramePr>
            <p:cNvPr id="45" name="Content Placeholder 3"/>
            <p:cNvGraphicFramePr/>
            <p:nvPr>
              <p:extLst>
                <p:ext uri="{D42A27DB-BD31-4B8C-83A1-F6EECF244321}">
                  <p14:modId xmlns:p14="http://schemas.microsoft.com/office/powerpoint/2010/main" val="2272251550"/>
                </p:ext>
              </p:extLst>
            </p:nvPr>
          </p:nvGraphicFramePr>
          <p:xfrm>
            <a:off x="1631504" y="4942724"/>
            <a:ext cx="1148038" cy="457200"/>
          </p:xfrm>
          <a:graphic>
            <a:graphicData uri="http://schemas.openxmlformats.org/drawingml/2006/table">
              <a:tbl>
                <a:tblPr firstRow="1" bandRow="1">
                  <a:effectLst/>
                  <a:tableStyleId>{5940675A-B579-460E-94D1-54222C63F5DA}</a:tableStyleId>
                </a:tblPr>
                <a:tblGrid>
                  <a:gridCol w="11480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858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Household </a:t>
                        </a:r>
                        <a:r>
                          <a:rPr lang="en-US" sz="1200" b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+mn-lt"/>
                            <a:cs typeface="Calibri" panose="020F0502020204030204" pitchFamily="34" charset="0"/>
                          </a:rPr>
                          <a:t>Income</a:t>
                        </a:r>
                      </a:p>
                    </a:txBody>
                    <a:tcPr anchor="ctr"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lToBr>
                      <a:lnBlToT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cxnSp>
        <p:nvCxnSpPr>
          <p:cNvPr id="25" name="Straight Connector 24"/>
          <p:cNvCxnSpPr/>
          <p:nvPr/>
        </p:nvCxnSpPr>
        <p:spPr>
          <a:xfrm>
            <a:off x="263354" y="1052736"/>
            <a:ext cx="117957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557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3" name="Group 2"/>
          <p:cNvGrpSpPr/>
          <p:nvPr/>
        </p:nvGrpSpPr>
        <p:grpSpPr>
          <a:xfrm>
            <a:off x="9509108" y="1571186"/>
            <a:ext cx="475324" cy="475324"/>
            <a:chOff x="539552" y="5351323"/>
            <a:chExt cx="475324" cy="475324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539552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70" y="5477221"/>
              <a:ext cx="276232" cy="276232"/>
            </a:xfrm>
            <a:prstGeom prst="rect">
              <a:avLst/>
            </a:prstGeom>
            <a:effectLst/>
          </p:spPr>
        </p:pic>
      </p:grpSp>
      <p:grpSp>
        <p:nvGrpSpPr>
          <p:cNvPr id="4" name="Group 3"/>
          <p:cNvGrpSpPr/>
          <p:nvPr/>
        </p:nvGrpSpPr>
        <p:grpSpPr>
          <a:xfrm>
            <a:off x="9509108" y="2093237"/>
            <a:ext cx="475324" cy="475324"/>
            <a:chOff x="1256664" y="5351323"/>
            <a:chExt cx="475324" cy="475324"/>
          </a:xfrm>
          <a:effectLst/>
        </p:grpSpPr>
        <p:sp>
          <p:nvSpPr>
            <p:cNvPr id="53" name="Oval 52"/>
            <p:cNvSpPr/>
            <p:nvPr/>
          </p:nvSpPr>
          <p:spPr>
            <a:xfrm>
              <a:off x="1256664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496" y="5477221"/>
              <a:ext cx="250665" cy="250665"/>
            </a:xfrm>
            <a:prstGeom prst="rect">
              <a:avLst/>
            </a:prstGeom>
            <a:effectLst/>
          </p:spPr>
        </p:pic>
      </p:grpSp>
      <p:grpSp>
        <p:nvGrpSpPr>
          <p:cNvPr id="15" name="Group 14"/>
          <p:cNvGrpSpPr/>
          <p:nvPr/>
        </p:nvGrpSpPr>
        <p:grpSpPr>
          <a:xfrm>
            <a:off x="9509108" y="2615288"/>
            <a:ext cx="475324" cy="475324"/>
            <a:chOff x="1955825" y="5351323"/>
            <a:chExt cx="475324" cy="475324"/>
          </a:xfrm>
          <a:effectLst/>
        </p:grpSpPr>
        <p:sp>
          <p:nvSpPr>
            <p:cNvPr id="76" name="Oval 75"/>
            <p:cNvSpPr/>
            <p:nvPr/>
          </p:nvSpPr>
          <p:spPr>
            <a:xfrm>
              <a:off x="1955825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474" y="5445727"/>
              <a:ext cx="307726" cy="307726"/>
            </a:xfrm>
            <a:prstGeom prst="rect">
              <a:avLst/>
            </a:prstGeom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9509108" y="4181441"/>
            <a:ext cx="475324" cy="475324"/>
            <a:chOff x="4053578" y="5351323"/>
            <a:chExt cx="475324" cy="475324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4053578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539" y="5481410"/>
              <a:ext cx="236712" cy="236712"/>
            </a:xfrm>
            <a:prstGeom prst="rect">
              <a:avLst/>
            </a:prstGeom>
            <a:effectLst/>
          </p:spPr>
        </p:pic>
      </p:grpSp>
      <p:grpSp>
        <p:nvGrpSpPr>
          <p:cNvPr id="21" name="Group 20"/>
          <p:cNvGrpSpPr/>
          <p:nvPr/>
        </p:nvGrpSpPr>
        <p:grpSpPr>
          <a:xfrm>
            <a:off x="9509108" y="4703492"/>
            <a:ext cx="475324" cy="475324"/>
            <a:chOff x="4741112" y="5351323"/>
            <a:chExt cx="475324" cy="475324"/>
          </a:xfrm>
          <a:effectLst/>
        </p:grpSpPr>
        <p:sp>
          <p:nvSpPr>
            <p:cNvPr id="80" name="Oval 79"/>
            <p:cNvSpPr/>
            <p:nvPr/>
          </p:nvSpPr>
          <p:spPr>
            <a:xfrm>
              <a:off x="4741112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403" y="5473985"/>
              <a:ext cx="253901" cy="253901"/>
            </a:xfrm>
            <a:prstGeom prst="rect">
              <a:avLst/>
            </a:prstGeom>
            <a:effectLst/>
          </p:spPr>
        </p:pic>
      </p:grpSp>
      <p:grpSp>
        <p:nvGrpSpPr>
          <p:cNvPr id="22" name="Group 21"/>
          <p:cNvGrpSpPr/>
          <p:nvPr/>
        </p:nvGrpSpPr>
        <p:grpSpPr>
          <a:xfrm>
            <a:off x="9509108" y="5225543"/>
            <a:ext cx="475324" cy="475324"/>
            <a:chOff x="5433495" y="5351323"/>
            <a:chExt cx="475324" cy="475324"/>
          </a:xfrm>
          <a:effectLst/>
        </p:grpSpPr>
        <p:sp>
          <p:nvSpPr>
            <p:cNvPr id="81" name="Oval 80"/>
            <p:cNvSpPr/>
            <p:nvPr/>
          </p:nvSpPr>
          <p:spPr>
            <a:xfrm>
              <a:off x="5433495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984" y="5395735"/>
              <a:ext cx="391339" cy="391339"/>
            </a:xfrm>
            <a:prstGeom prst="rect">
              <a:avLst/>
            </a:prstGeom>
            <a:effectLst/>
          </p:spPr>
        </p:pic>
      </p:grpSp>
      <p:grpSp>
        <p:nvGrpSpPr>
          <p:cNvPr id="23" name="Group 22"/>
          <p:cNvGrpSpPr/>
          <p:nvPr/>
        </p:nvGrpSpPr>
        <p:grpSpPr>
          <a:xfrm>
            <a:off x="9509108" y="5747594"/>
            <a:ext cx="475324" cy="475324"/>
            <a:chOff x="6125878" y="5351323"/>
            <a:chExt cx="475324" cy="475324"/>
          </a:xfrm>
          <a:effectLst/>
        </p:grpSpPr>
        <p:sp>
          <p:nvSpPr>
            <p:cNvPr id="82" name="Oval 81"/>
            <p:cNvSpPr/>
            <p:nvPr/>
          </p:nvSpPr>
          <p:spPr>
            <a:xfrm>
              <a:off x="6125878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661" y="5368871"/>
              <a:ext cx="400079" cy="400079"/>
            </a:xfrm>
            <a:prstGeom prst="rect">
              <a:avLst/>
            </a:prstGeom>
            <a:effectLst/>
          </p:spPr>
        </p:pic>
      </p:grpSp>
      <p:grpSp>
        <p:nvGrpSpPr>
          <p:cNvPr id="17" name="Group 16"/>
          <p:cNvGrpSpPr/>
          <p:nvPr/>
        </p:nvGrpSpPr>
        <p:grpSpPr>
          <a:xfrm>
            <a:off x="9509108" y="3659390"/>
            <a:ext cx="475324" cy="475324"/>
            <a:chOff x="3340592" y="5351323"/>
            <a:chExt cx="475324" cy="475324"/>
          </a:xfrm>
          <a:effectLst/>
        </p:grpSpPr>
        <p:sp>
          <p:nvSpPr>
            <p:cNvPr id="78" name="Oval 77"/>
            <p:cNvSpPr/>
            <p:nvPr/>
          </p:nvSpPr>
          <p:spPr>
            <a:xfrm>
              <a:off x="3340592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4238" y="5445224"/>
              <a:ext cx="288032" cy="288032"/>
            </a:xfrm>
            <a:prstGeom prst="rect">
              <a:avLst/>
            </a:prstGeom>
            <a:effectLst/>
          </p:spPr>
        </p:pic>
      </p:grpSp>
      <p:grpSp>
        <p:nvGrpSpPr>
          <p:cNvPr id="16" name="Group 15"/>
          <p:cNvGrpSpPr/>
          <p:nvPr/>
        </p:nvGrpSpPr>
        <p:grpSpPr>
          <a:xfrm>
            <a:off x="9509108" y="3137339"/>
            <a:ext cx="475324" cy="475324"/>
            <a:chOff x="2632455" y="5351323"/>
            <a:chExt cx="475324" cy="475324"/>
          </a:xfrm>
          <a:effectLst/>
        </p:grpSpPr>
        <p:sp>
          <p:nvSpPr>
            <p:cNvPr id="77" name="Oval 76"/>
            <p:cNvSpPr/>
            <p:nvPr/>
          </p:nvSpPr>
          <p:spPr>
            <a:xfrm>
              <a:off x="2632455" y="5351323"/>
              <a:ext cx="475324" cy="475324"/>
            </a:xfrm>
            <a:prstGeom prst="ellipse">
              <a:avLst/>
            </a:prstGeom>
            <a:solidFill>
              <a:srgbClr val="4862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501" y="5453222"/>
              <a:ext cx="245290" cy="245290"/>
            </a:xfrm>
            <a:prstGeom prst="rect">
              <a:avLst/>
            </a:prstGeom>
            <a:effectLst/>
          </p:spPr>
        </p:pic>
      </p:grpSp>
      <p:sp>
        <p:nvSpPr>
          <p:cNvPr id="132" name="New shape"/>
          <p:cNvSpPr/>
          <p:nvPr/>
        </p:nvSpPr>
        <p:spPr>
          <a:xfrm>
            <a:off x="10092648" y="1556848"/>
            <a:ext cx="1836000" cy="504000"/>
          </a:xfrm>
          <a:prstGeom prst="roundRect">
            <a:avLst/>
          </a:prstGeom>
          <a:solidFill>
            <a:srgbClr val="E41E2B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(Body)"/>
              </a:rPr>
              <a:t>Pleasure Shopper</a:t>
            </a:r>
          </a:p>
        </p:txBody>
      </p:sp>
      <p:sp>
        <p:nvSpPr>
          <p:cNvPr id="133" name="New shape"/>
          <p:cNvSpPr/>
          <p:nvPr/>
        </p:nvSpPr>
        <p:spPr>
          <a:xfrm>
            <a:off x="10092648" y="2078899"/>
            <a:ext cx="1836000" cy="504000"/>
          </a:xfrm>
          <a:prstGeom prst="roundRect">
            <a:avLst/>
          </a:prstGeom>
          <a:solidFill>
            <a:srgbClr val="31859C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Payday Shopper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134" name="New shape"/>
          <p:cNvSpPr/>
          <p:nvPr/>
        </p:nvSpPr>
        <p:spPr>
          <a:xfrm>
            <a:off x="10092648" y="4167103"/>
            <a:ext cx="1836000" cy="504000"/>
          </a:xfrm>
          <a:prstGeom prst="roundRect">
            <a:avLst/>
          </a:prstGeom>
          <a:solidFill>
            <a:srgbClr val="7F7F7F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Advance Planners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135" name="New shape"/>
          <p:cNvSpPr/>
          <p:nvPr/>
        </p:nvSpPr>
        <p:spPr>
          <a:xfrm>
            <a:off x="10092648" y="3123001"/>
            <a:ext cx="1836000" cy="504000"/>
          </a:xfrm>
          <a:prstGeom prst="roundRect">
            <a:avLst/>
          </a:prstGeom>
          <a:solidFill>
            <a:srgbClr val="00B05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Social Shopper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136" name="New shape"/>
          <p:cNvSpPr/>
          <p:nvPr/>
        </p:nvSpPr>
        <p:spPr>
          <a:xfrm>
            <a:off x="10092648" y="3645052"/>
            <a:ext cx="1836000" cy="504000"/>
          </a:xfrm>
          <a:prstGeom prst="roundRect">
            <a:avLst/>
          </a:prstGeom>
          <a:solidFill>
            <a:srgbClr val="7030A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Technology Embracer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56" name="New shape"/>
          <p:cNvSpPr/>
          <p:nvPr/>
        </p:nvSpPr>
        <p:spPr>
          <a:xfrm>
            <a:off x="10092648" y="2600950"/>
            <a:ext cx="1836000" cy="504000"/>
          </a:xfrm>
          <a:prstGeom prst="roundRect">
            <a:avLst/>
          </a:prstGeom>
          <a:solidFill>
            <a:srgbClr val="FFC0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(Body)"/>
              </a:rPr>
              <a:t>Quality Comparers</a:t>
            </a:r>
          </a:p>
        </p:txBody>
      </p:sp>
      <p:sp>
        <p:nvSpPr>
          <p:cNvPr id="67" name="New shape"/>
          <p:cNvSpPr/>
          <p:nvPr/>
        </p:nvSpPr>
        <p:spPr>
          <a:xfrm>
            <a:off x="10092648" y="4689154"/>
            <a:ext cx="1836000" cy="504000"/>
          </a:xfrm>
          <a:prstGeom prst="roundRect">
            <a:avLst/>
          </a:prstGeom>
          <a:solidFill>
            <a:srgbClr val="C000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Brand Buyers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68" name="New shape"/>
          <p:cNvSpPr/>
          <p:nvPr/>
        </p:nvSpPr>
        <p:spPr>
          <a:xfrm>
            <a:off x="10092648" y="5211205"/>
            <a:ext cx="1836000" cy="504000"/>
          </a:xfrm>
          <a:prstGeom prst="round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Price Seekers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70" name="New shape"/>
          <p:cNvSpPr/>
          <p:nvPr/>
        </p:nvSpPr>
        <p:spPr>
          <a:xfrm>
            <a:off x="10092648" y="5733256"/>
            <a:ext cx="1836000" cy="504000"/>
          </a:xfrm>
          <a:prstGeom prst="roundRect">
            <a:avLst/>
          </a:prstGeom>
          <a:solidFill>
            <a:srgbClr val="FF97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Errand Runners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9120336" y="1052736"/>
            <a:ext cx="298" cy="51206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3354" y="1052736"/>
            <a:ext cx="117957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6993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31" y="5124629"/>
            <a:ext cx="482946" cy="482946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31" y="2343396"/>
            <a:ext cx="482946" cy="482946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31" y="3455890"/>
            <a:ext cx="482946" cy="482946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31" y="1787149"/>
            <a:ext cx="482946" cy="482946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31" y="4012137"/>
            <a:ext cx="482946" cy="482946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31" y="4568384"/>
            <a:ext cx="482946" cy="482946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31" y="2899643"/>
            <a:ext cx="482946" cy="482946"/>
          </a:xfrm>
          <a:prstGeom prst="rect">
            <a:avLst/>
          </a:prstGeom>
          <a:effectLst/>
        </p:spPr>
      </p:pic>
      <p:sp>
        <p:nvSpPr>
          <p:cNvPr id="47" name="New shape"/>
          <p:cNvSpPr/>
          <p:nvPr/>
        </p:nvSpPr>
        <p:spPr>
          <a:xfrm>
            <a:off x="10154277" y="1772816"/>
            <a:ext cx="1728000" cy="504000"/>
          </a:xfrm>
          <a:prstGeom prst="roundRect">
            <a:avLst/>
          </a:prstGeom>
          <a:solidFill>
            <a:srgbClr val="E41E2B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(Body)"/>
              </a:rPr>
              <a:t>Grocery</a:t>
            </a:r>
          </a:p>
        </p:txBody>
      </p:sp>
      <p:sp>
        <p:nvSpPr>
          <p:cNvPr id="48" name="New shape"/>
          <p:cNvSpPr/>
          <p:nvPr/>
        </p:nvSpPr>
        <p:spPr>
          <a:xfrm>
            <a:off x="10154277" y="2327943"/>
            <a:ext cx="1728000" cy="504000"/>
          </a:xfrm>
          <a:prstGeom prst="roundRect">
            <a:avLst/>
          </a:prstGeom>
          <a:solidFill>
            <a:srgbClr val="31859C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Convenience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49" name="New shape"/>
          <p:cNvSpPr/>
          <p:nvPr/>
        </p:nvSpPr>
        <p:spPr>
          <a:xfrm>
            <a:off x="10154277" y="4548448"/>
            <a:ext cx="1728000" cy="504000"/>
          </a:xfrm>
          <a:prstGeom prst="roundRect">
            <a:avLst/>
          </a:prstGeom>
          <a:solidFill>
            <a:srgbClr val="7F7F7F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Mass </a:t>
            </a:r>
            <a:r>
              <a:rPr lang="en-IN" sz="1200" b="1" dirty="0" err="1">
                <a:solidFill>
                  <a:srgbClr val="FFFFFF"/>
                </a:solidFill>
                <a:latin typeface="Arial (Body)"/>
              </a:rPr>
              <a:t>Merc</a:t>
            </a:r>
            <a:r>
              <a:rPr lang="en-IN" sz="1200" b="1" dirty="0">
                <a:solidFill>
                  <a:srgbClr val="FFFFFF"/>
                </a:solidFill>
                <a:latin typeface="Arial (Body)"/>
              </a:rPr>
              <a:t>.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50" name="New shape"/>
          <p:cNvSpPr/>
          <p:nvPr/>
        </p:nvSpPr>
        <p:spPr>
          <a:xfrm>
            <a:off x="10154277" y="3438196"/>
            <a:ext cx="1728000" cy="504000"/>
          </a:xfrm>
          <a:prstGeom prst="roundRect">
            <a:avLst/>
          </a:prstGeom>
          <a:solidFill>
            <a:srgbClr val="00B05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Dollar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51" name="New shape"/>
          <p:cNvSpPr/>
          <p:nvPr/>
        </p:nvSpPr>
        <p:spPr>
          <a:xfrm>
            <a:off x="10154277" y="3993322"/>
            <a:ext cx="1728000" cy="504000"/>
          </a:xfrm>
          <a:prstGeom prst="roundRect">
            <a:avLst/>
          </a:prstGeom>
          <a:solidFill>
            <a:srgbClr val="7030A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 (Body)"/>
              </a:rPr>
              <a:t>Club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sp>
        <p:nvSpPr>
          <p:cNvPr id="52" name="New shape"/>
          <p:cNvSpPr/>
          <p:nvPr/>
        </p:nvSpPr>
        <p:spPr>
          <a:xfrm>
            <a:off x="10154277" y="2883070"/>
            <a:ext cx="1728000" cy="504000"/>
          </a:xfrm>
          <a:prstGeom prst="roundRect">
            <a:avLst/>
          </a:prstGeom>
          <a:solidFill>
            <a:srgbClr val="FFC0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(Body)"/>
              </a:rPr>
              <a:t>Drug</a:t>
            </a:r>
          </a:p>
        </p:txBody>
      </p:sp>
      <p:sp>
        <p:nvSpPr>
          <p:cNvPr id="53" name="New shape"/>
          <p:cNvSpPr/>
          <p:nvPr/>
        </p:nvSpPr>
        <p:spPr>
          <a:xfrm>
            <a:off x="10154277" y="5103575"/>
            <a:ext cx="1728000" cy="504000"/>
          </a:xfrm>
          <a:prstGeom prst="roundRect">
            <a:avLst/>
          </a:prstGeom>
          <a:solidFill>
            <a:srgbClr val="C00000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rgbClr val="FFFFFF"/>
                </a:solidFill>
                <a:latin typeface="Arial (Body)"/>
              </a:rPr>
              <a:t>Supercenter</a:t>
            </a:r>
            <a:endParaRPr sz="1200" b="1" dirty="0">
              <a:solidFill>
                <a:srgbClr val="FFFFFF"/>
              </a:solidFill>
              <a:latin typeface="Arial (Body)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9120336" y="1052736"/>
            <a:ext cx="298" cy="51206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3354" y="1052736"/>
            <a:ext cx="117957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008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886295487"/>
              </p:ext>
            </p:extLst>
          </p:nvPr>
        </p:nvGraphicFramePr>
        <p:xfrm>
          <a:off x="1818713" y="1379240"/>
          <a:ext cx="1658244" cy="452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059241725"/>
              </p:ext>
            </p:extLst>
          </p:nvPr>
        </p:nvGraphicFramePr>
        <p:xfrm>
          <a:off x="3369025" y="1376867"/>
          <a:ext cx="1728191" cy="44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048050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886295487"/>
              </p:ext>
            </p:extLst>
          </p:nvPr>
        </p:nvGraphicFramePr>
        <p:xfrm>
          <a:off x="1818713" y="1379240"/>
          <a:ext cx="1658244" cy="452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059241725"/>
              </p:ext>
            </p:extLst>
          </p:nvPr>
        </p:nvGraphicFramePr>
        <p:xfrm>
          <a:off x="3369025" y="1376867"/>
          <a:ext cx="1728191" cy="44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9711795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5.16"/>
  <p:tag name="AS_TITLE" val="Aspose.Slides for .NET 4.0"/>
  <p:tag name="AS_VERSION" val="15.5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
  </Template>
  <TotalTime>7553</TotalTime>
  <Words>58</Words>
  <Application>Microsoft Office PowerPoint</Application>
  <PresentationFormat>Widescreen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(Body)</vt:lpstr>
      <vt:lpstr>Arial Narrow</vt:lpstr>
      <vt:lpstr>Calibri</vt:lpstr>
      <vt:lpstr>Franklin Gothic Book</vt:lpstr>
      <vt:lpstr>Rockwell</vt:lpstr>
      <vt:lpstr>1_BUPM Master</vt:lpstr>
      <vt:lpstr>2_BUPM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Groups Comparison</dc:title>
  <dc:creator>Nishanth S</dc:creator>
  <cp:lastModifiedBy>Harshavardhan Reddy KV</cp:lastModifiedBy>
  <cp:revision>930</cp:revision>
  <cp:lastPrinted>2016-01-26T18:57:11Z</cp:lastPrinted>
  <dcterms:created xsi:type="dcterms:W3CDTF">2014-11-11T09:15:21Z</dcterms:created>
  <dcterms:modified xsi:type="dcterms:W3CDTF">2019-12-20T05:35:22Z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b87da217-3cf9-4f61-a560-9859314e4185</vt:lpwstr>
  </property>
  <property fmtid="{D5CDD505-2E9C-101B-9397-08002B2CF9AE}" pid="5" name="FILEOWNER">
    <vt:lpwstr>Nishanth S</vt:lpwstr>
  </property>
  <property fmtid="{D5CDD505-2E9C-101B-9397-08002B2CF9AE}" pid="6" name="IPPCLASS">
    <vt:i4>1</vt:i4>
  </property>
  <property fmtid="{D5CDD505-2E9C-101B-9397-08002B2CF9AE}" pid="7" name="MACHINEID">
    <vt:lpwstr>A80573-1109</vt:lpwstr>
  </property>
  <property fmtid="{D5CDD505-2E9C-101B-9397-08002B2CF9AE}" pid="8" name="MODFILEGUID">
    <vt:lpwstr>058a6e75-c8b1-4834-aa84-584c1c799016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