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434" r:id="rId3"/>
    <p:sldId id="428" r:id="rId4"/>
    <p:sldId id="429" r:id="rId5"/>
    <p:sldId id="418" r:id="rId6"/>
    <p:sldId id="430" r:id="rId7"/>
    <p:sldId id="426" r:id="rId8"/>
    <p:sldId id="417" r:id="rId9"/>
    <p:sldId id="431" r:id="rId10"/>
    <p:sldId id="433" r:id="rId11"/>
  </p:sldIdLst>
  <p:sldSz cx="12192000" cy="6858000"/>
  <p:notesSz cx="6858000" cy="9144000"/>
  <p:custDataLst>
    <p:tags r:id="rId14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95" userDrawn="1">
          <p15:clr>
            <a:srgbClr val="A4A3A4"/>
          </p15:clr>
        </p15:guide>
        <p15:guide id="4" pos="91" userDrawn="1">
          <p15:clr>
            <a:srgbClr val="A4A3A4"/>
          </p15:clr>
        </p15:guide>
        <p15:guide id="5" pos="1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41E2B"/>
    <a:srgbClr val="7030A0"/>
    <a:srgbClr val="00B050"/>
    <a:srgbClr val="7F7F7F"/>
    <a:srgbClr val="FFC000"/>
    <a:srgbClr val="31859C"/>
    <a:srgbClr val="D2D9DF"/>
    <a:srgbClr val="34029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0"/>
        <p:guide pos="3840"/>
        <p:guide pos="695"/>
        <p:guide pos="91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3FB2B348-2B4E-4A0D-A676-B4A886168511}" type="datetimeFigureOut">
              <a:rPr lang="en-US" smtClean="0">
                <a:effectLst/>
              </a:rPr>
              <a:t>3/5/2019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CEED3442-8C61-45FB-B418-3DCC605D00A4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455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EC1EDAE2-AFB2-4D65-B1AE-DEC4D7994C84}" type="datetimeFigureOut">
              <a:rPr lang="en-US" smtClean="0">
                <a:effectLst/>
              </a:rPr>
              <a:t>3/5/2019</a:t>
            </a:fld>
            <a:endParaRPr lang="en-US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ED92A493-055A-4B0B-A82A-B660A727D14D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53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ED92A493-055A-4B0B-A82A-B660A727D14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5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3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8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4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07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DA00985C-BB02-47BE-B3AA-D02F5991427F}" type="slidenum">
              <a:rPr lang="en-US" smtClean="0">
                <a:effectLst/>
              </a:rPr>
              <a:t>5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51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DA00985C-BB02-47BE-B3AA-D02F5991427F}" type="slidenum">
              <a:rPr lang="en-US" smtClean="0">
                <a:effectLst/>
              </a:rPr>
              <a:t>6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77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7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810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DA00985C-BB02-47BE-B3AA-D02F5991427F}" type="slidenum">
              <a:rPr lang="en-US" smtClean="0">
                <a:effectLst/>
              </a:rPr>
              <a:t>8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98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DA00985C-BB02-47BE-B3AA-D02F5991427F}" type="slidenum">
              <a:rPr lang="en-US" smtClean="0">
                <a:effectLst/>
              </a:rPr>
              <a:t>9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790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2" y="337345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1" y="787372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1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927648" y="6623359"/>
            <a:ext cx="6096000" cy="246221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/>
            <a:r>
              <a:rPr lang="en-IN" sz="10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Confidential. All rights reserved. Analytics Quotient 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12295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451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686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82567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4883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>
                <a:solidFill>
                  <a:schemeClr val="bg1"/>
                </a:solidFill>
                <a:effectLst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591253"/>
      </p:ext>
    </p:extLst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3" y="337347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2" y="787374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2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89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2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5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1472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240640164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734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40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1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3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27648" y="6623359"/>
            <a:ext cx="6096000" cy="246221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/>
            <a:r>
              <a:rPr lang="en-IN" sz="10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Confidential. All rights reserved. Analytics Quotient 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84514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017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155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6742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1150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1799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1408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1797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1503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6061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2818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18532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3821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7718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373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0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effectLst/>
            </a:endParaRPr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51726EF9-43D7-4DDB-8642-F908AECFB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C4D74C-0165-4C03-87F6-0520432E90A8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LogoText">
            <a:extLst>
              <a:ext uri="{FF2B5EF4-FFF2-40B4-BE49-F238E27FC236}">
                <a16:creationId xmlns:a16="http://schemas.microsoft.com/office/drawing/2014/main" id="{2C227226-5FF5-449E-9B2B-9F7DF3A71C4C}"/>
              </a:ext>
            </a:extLst>
          </p:cNvPr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50" name="SlideLogoText">
            <a:extLst>
              <a:ext uri="{FF2B5EF4-FFF2-40B4-BE49-F238E27FC236}">
                <a16:creationId xmlns:a16="http://schemas.microsoft.com/office/drawing/2014/main" id="{B41E0A1A-7329-4C06-8AAC-DD7933CE5EB6}"/>
              </a:ext>
            </a:extLst>
          </p:cNvPr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C525A1F-B746-430E-941D-4DBDECC1018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52" name="Slide Number Placeholder 1">
            <a:extLst>
              <a:ext uri="{FF2B5EF4-FFF2-40B4-BE49-F238E27FC236}">
                <a16:creationId xmlns:a16="http://schemas.microsoft.com/office/drawing/2014/main" id="{50ADCD57-8808-4772-A9F1-D070CEC011E0}"/>
              </a:ext>
            </a:extLst>
          </p:cNvPr>
          <p:cNvSpPr txBox="1"/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9A7776-9903-41BA-A773-A1D82C3BBA6B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lideLogoText">
            <a:extLst>
              <a:ext uri="{FF2B5EF4-FFF2-40B4-BE49-F238E27FC236}">
                <a16:creationId xmlns:a16="http://schemas.microsoft.com/office/drawing/2014/main" id="{F4888C4C-9C17-4985-A976-951CC2913973}"/>
              </a:ext>
            </a:extLst>
          </p:cNvPr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55" name="SlideLogoText">
            <a:extLst>
              <a:ext uri="{FF2B5EF4-FFF2-40B4-BE49-F238E27FC236}">
                <a16:creationId xmlns:a16="http://schemas.microsoft.com/office/drawing/2014/main" id="{4AF9F7A2-D74F-4C76-B1D6-B241D7BD2041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8DDF083-17E4-45FA-9F6A-3A2DA2DDBFD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57" name="Footer Placeholder 4">
            <a:extLst>
              <a:ext uri="{FF2B5EF4-FFF2-40B4-BE49-F238E27FC236}">
                <a16:creationId xmlns:a16="http://schemas.microsoft.com/office/drawing/2014/main" id="{A4732CBD-850D-4A50-8B78-B9C1D9076620}"/>
              </a:ext>
            </a:extLst>
          </p:cNvPr>
          <p:cNvSpPr txBox="1">
            <a:spLocks/>
          </p:cNvSpPr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>
                <a:effectLst/>
              </a:defRPr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A23ABBF1-550F-43B2-9772-8B51749F5676}"/>
              </a:ext>
            </a:extLst>
          </p:cNvPr>
          <p:cNvSpPr txBox="1"/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AAB24B3-6CD4-4DF2-9D88-A66F0CB0F9A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B99C94F9-0C37-4CD7-B5E9-25B38A66ED10}"/>
              </a:ext>
            </a:extLst>
          </p:cNvPr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ABC8190-00CC-46FD-88C4-D263916F9682}"/>
              </a:ext>
            </a:extLst>
          </p:cNvPr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32E433E0-4789-475C-A90B-B8D20C96252C}"/>
              </a:ext>
            </a:extLst>
          </p:cNvPr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28C2D30C-AC79-4FC8-91E6-41BEE8E91DCE}"/>
              </a:ext>
            </a:extLst>
          </p:cNvPr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4369E9-DCF1-408D-B69B-94D2C3BAE907}"/>
              </a:ext>
            </a:extLst>
          </p:cNvPr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4CDA721-2BDC-4382-A958-843DA70B2927}"/>
              </a:ext>
            </a:extLst>
          </p:cNvPr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66" name="Slide Number Placeholder 2">
            <a:extLst>
              <a:ext uri="{FF2B5EF4-FFF2-40B4-BE49-F238E27FC236}">
                <a16:creationId xmlns:a16="http://schemas.microsoft.com/office/drawing/2014/main" id="{E3690C36-9375-4690-A337-CD220A64E107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1C48366A-F524-4FB3-AF0D-86C4C69B4018}"/>
              </a:ext>
            </a:extLst>
          </p:cNvPr>
          <p:cNvSpPr txBox="1"/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801C90-972A-4746-8E3F-6810606C57CA}"/>
              </a:ext>
            </a:extLst>
          </p:cNvPr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Supermarket/Grocery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39275A3-9BCE-4D49-BE1B-E5FF7994A06C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2B09833-B528-4FBC-B374-D02B51D684C8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0AB249F-99C6-46F1-9D84-76A48206B4CD}"/>
              </a:ext>
            </a:extLst>
          </p:cNvPr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90E4A105-F7B5-49DE-BB5E-8173A3835BFD}"/>
              </a:ext>
            </a:extLst>
          </p:cNvPr>
          <p:cNvSpPr txBox="1"/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40866E2-7323-4C4E-9A5E-1889E5C40A22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4" name="Text Placeholder 6">
            <a:extLst>
              <a:ext uri="{FF2B5EF4-FFF2-40B4-BE49-F238E27FC236}">
                <a16:creationId xmlns:a16="http://schemas.microsoft.com/office/drawing/2014/main" id="{6E55AD7D-4096-4FE0-BE8B-CB5A7D4F397A}"/>
              </a:ext>
            </a:extLst>
          </p:cNvPr>
          <p:cNvSpPr txBox="1"/>
          <p:nvPr userDrawn="1"/>
        </p:nvSpPr>
        <p:spPr>
          <a:xfrm>
            <a:off x="623392" y="667067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</a:t>
            </a:r>
          </a:p>
        </p:txBody>
      </p:sp>
      <p:sp>
        <p:nvSpPr>
          <p:cNvPr id="75" name="TPandFilters">
            <a:extLst>
              <a:ext uri="{FF2B5EF4-FFF2-40B4-BE49-F238E27FC236}">
                <a16:creationId xmlns:a16="http://schemas.microsoft.com/office/drawing/2014/main" id="{6AA5A96D-BB84-4B7F-A0FA-8051E46D54BE}"/>
              </a:ext>
            </a:extLst>
          </p:cNvPr>
          <p:cNvSpPr txBox="1"/>
          <p:nvPr userDrawn="1"/>
        </p:nvSpPr>
        <p:spPr>
          <a:xfrm>
            <a:off x="623392" y="6309320"/>
            <a:ext cx="486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Source : ISHOP- Time Period : 2016 to 2017 ;  Beverage – Pepsi
Filters: Monday, Tuesday, Wednesday, Thursday, Friday, Saturday, Sunday   Where Purchased : Total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IN" sz="800" dirty="0">
              <a:solidFill>
                <a:prstClr val="white"/>
              </a:solidFill>
              <a:latin typeface="Franklin Gothic Book" panose="020B0503020102020204" pitchFamily="34" charset="0"/>
              <a:ea typeface="Segoe UI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7E6478A-96C3-48A5-98A0-1537B6778E25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77" name="StatTestAgainst">
            <a:extLst>
              <a:ext uri="{FF2B5EF4-FFF2-40B4-BE49-F238E27FC236}">
                <a16:creationId xmlns:a16="http://schemas.microsoft.com/office/drawing/2014/main" id="{0272B9A3-6F29-4C6D-9A75-CC38364EE2F1}"/>
              </a:ext>
            </a:extLst>
          </p:cNvPr>
          <p:cNvSpPr txBox="1"/>
          <p:nvPr userDrawn="1"/>
        </p:nvSpPr>
        <p:spPr>
          <a:xfrm>
            <a:off x="7063325" y="6333771"/>
            <a:ext cx="4870943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2016</a:t>
            </a: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A9498474-A6D5-4C78-814B-FBB5D6233886}"/>
              </a:ext>
            </a:extLst>
          </p:cNvPr>
          <p:cNvSpPr txBox="1"/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D8050B4-2528-49FC-B01C-E5940BE30CF3}"/>
              </a:ext>
            </a:extLst>
          </p:cNvPr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50FCCEBE-BBD3-45BD-8EF0-91F854132AA0}"/>
              </a:ext>
            </a:extLst>
          </p:cNvPr>
          <p:cNvSpPr txBox="1"/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7BB8483-1F27-444C-A693-BBB5B5EBE3E1}"/>
              </a:ext>
            </a:extLst>
          </p:cNvPr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2" name="benchmarkGroup">
            <a:extLst>
              <a:ext uri="{FF2B5EF4-FFF2-40B4-BE49-F238E27FC236}">
                <a16:creationId xmlns:a16="http://schemas.microsoft.com/office/drawing/2014/main" id="{99B25E42-D932-427B-90C1-462E3CE35E08}"/>
              </a:ext>
            </a:extLst>
          </p:cNvPr>
          <p:cNvGrpSpPr/>
          <p:nvPr userDrawn="1"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3" name="benchmark">
              <a:extLst>
                <a:ext uri="{FF2B5EF4-FFF2-40B4-BE49-F238E27FC236}">
                  <a16:creationId xmlns:a16="http://schemas.microsoft.com/office/drawing/2014/main" id="{9F34B926-9D30-41D8-9A12-CC9512F42547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2016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F505FFB-9C87-496E-8FB6-FFB5DBB78B4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1D33547E-B357-497A-A1D2-8F983FF8D812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86" name="Picture 8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E4CD63-C118-44D7-8156-01D485B081C1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1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53733"/>
            <a:ext cx="609600" cy="304271"/>
          </a:xfrm>
          <a:prstGeom prst="rect">
            <a:avLst/>
          </a:prstGeom>
          <a:effectLst/>
        </p:spPr>
        <p:txBody>
          <a:bodyPr vert="horz" lIns="64008" tIns="0" rIns="0" bIns="0" rtlCol="0" anchor="ctr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ffectLst/>
                <a:latin typeface="Arial Narrow" pitchFamily="34" charset="0"/>
              </a:defRPr>
            </a:lvl1pPr>
          </a:lstStyle>
          <a:p>
            <a:fld id="{9936CF15-C2EA-4394-990A-188B1C0A99AF}" type="slidenum">
              <a:rPr lang="en-US" smtClean="0">
                <a:solidFill>
                  <a:srgbClr val="000000">
                    <a:tint val="75000"/>
                  </a:srgbClr>
                </a:solidFill>
                <a:effectLst/>
              </a:r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effectLst/>
            </a:endParaRPr>
          </a:p>
        </p:txBody>
      </p:sp>
      <p:sp>
        <p:nvSpPr>
          <p:cNvPr id="26" name="Slide Number Placeholder 1"/>
          <p:cNvSpPr txBox="1">
            <a:spLocks/>
          </p:cNvSpPr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LogoText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29" name="SlideLogoText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1" name="Slide Number Placeholder 1"/>
          <p:cNvSpPr txBox="1">
            <a:spLocks/>
          </p:cNvSpPr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LogoText"/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34" name="SlideLogoText"/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effectLst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/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effectLst/>
              </a:rPr>
              <a:t>Source:  CCNA  </a:t>
            </a:r>
            <a:r>
              <a:rPr lang="en-US" sz="800" dirty="0" err="1">
                <a:effectLst/>
              </a:rPr>
              <a:t>iSHOP</a:t>
            </a:r>
            <a:r>
              <a:rPr lang="en-US" sz="800" dirty="0">
                <a:effectLst/>
              </a:rPr>
              <a:t> Tracker</a:t>
            </a:r>
          </a:p>
        </p:txBody>
      </p:sp>
      <p:sp>
        <p:nvSpPr>
          <p:cNvPr id="41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52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4" y="2269602"/>
            <a:ext cx="7197525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dirty="0" err="1">
                <a:effectLst/>
              </a:rPr>
              <a:t>iSHOP</a:t>
            </a:r>
            <a:r>
              <a:rPr lang="en-US" dirty="0">
                <a:effectLst/>
              </a:rPr>
              <a:t> Beverage Report – Trips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592873"/>
            <a:ext cx="3860800" cy="186160"/>
          </a:xfrm>
          <a:effectLst/>
        </p:spPr>
        <p:txBody>
          <a:bodyPr/>
          <a:lstStyle/>
          <a:p>
            <a:pPr marL="0" marR="0" lvl="0" indent="0" algn="ctr" defTabSz="1088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pPr marL="0" marR="0" lvl="0" indent="0" algn="r" defTabSz="1088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10884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2333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5" name="Straight Connector 4"/>
          <p:cNvCxnSpPr/>
          <p:nvPr/>
        </p:nvCxnSpPr>
        <p:spPr>
          <a:xfrm flipV="1">
            <a:off x="335359" y="1981822"/>
            <a:ext cx="11612880" cy="6000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/>
          <p:cNvSpPr txBox="1"/>
          <p:nvPr/>
        </p:nvSpPr>
        <p:spPr>
          <a:xfrm>
            <a:off x="320040" y="155448"/>
            <a:ext cx="8229203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Scope of This Report</a:t>
            </a:r>
          </a:p>
        </p:txBody>
      </p:sp>
    </p:spTree>
    <p:extLst>
      <p:ext uri="{BB962C8B-B14F-4D97-AF65-F5344CB8AC3E}">
        <p14:creationId xmlns:p14="http://schemas.microsoft.com/office/powerpoint/2010/main" val="41247027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42" name="Straight Connector 41"/>
          <p:cNvCxnSpPr/>
          <p:nvPr/>
        </p:nvCxnSpPr>
        <p:spPr>
          <a:xfrm>
            <a:off x="263352" y="2896366"/>
            <a:ext cx="11795760" cy="295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85596" y="782886"/>
            <a:ext cx="6986669" cy="22093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5626596" y="5708539"/>
            <a:ext cx="1855872" cy="2616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Honest Tea</a:t>
            </a:r>
            <a:endParaRPr lang="en-IN" sz="110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New shape"/>
          <p:cNvSpPr/>
          <p:nvPr/>
        </p:nvSpPr>
        <p:spPr>
          <a:xfrm>
            <a:off x="9190872" y="3580453"/>
            <a:ext cx="2854800" cy="216000"/>
          </a:xfrm>
          <a:prstGeom prst="roundRect">
            <a:avLst/>
          </a:prstGeom>
          <a:solidFill>
            <a:srgbClr val="E41E2B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Arial (Body)"/>
              </a:rPr>
              <a:t>Bev Aisle; Room Temp</a:t>
            </a:r>
          </a:p>
        </p:txBody>
      </p:sp>
      <p:sp>
        <p:nvSpPr>
          <p:cNvPr id="27" name="New shape"/>
          <p:cNvSpPr/>
          <p:nvPr/>
        </p:nvSpPr>
        <p:spPr>
          <a:xfrm>
            <a:off x="9190872" y="3852481"/>
            <a:ext cx="2854800" cy="216000"/>
          </a:xfrm>
          <a:prstGeom prst="roundRect">
            <a:avLst/>
          </a:prstGeom>
          <a:solidFill>
            <a:srgbClr val="31859C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Refrigerated Case/Cooler, Back of Store; Chilled</a:t>
            </a:r>
            <a:endParaRPr sz="9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28" name="New shape"/>
          <p:cNvSpPr/>
          <p:nvPr/>
        </p:nvSpPr>
        <p:spPr>
          <a:xfrm>
            <a:off x="9190872" y="4940593"/>
            <a:ext cx="2854800" cy="216000"/>
          </a:xfrm>
          <a:prstGeom prst="roundRect">
            <a:avLst/>
          </a:prstGeom>
          <a:solidFill>
            <a:srgbClr val="7F7F7F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Display; Room Temp</a:t>
            </a:r>
            <a:endParaRPr sz="9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29" name="New shape"/>
          <p:cNvSpPr/>
          <p:nvPr/>
        </p:nvSpPr>
        <p:spPr>
          <a:xfrm>
            <a:off x="9190872" y="4396537"/>
            <a:ext cx="2854800" cy="216000"/>
          </a:xfrm>
          <a:prstGeom prst="roundRect">
            <a:avLst/>
          </a:prstGeom>
          <a:solidFill>
            <a:srgbClr val="00B05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Fountain Dispenser; Chilled</a:t>
            </a:r>
            <a:endParaRPr sz="9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30" name="New shape"/>
          <p:cNvSpPr/>
          <p:nvPr/>
        </p:nvSpPr>
        <p:spPr>
          <a:xfrm>
            <a:off x="9190872" y="4668565"/>
            <a:ext cx="2854800" cy="216000"/>
          </a:xfrm>
          <a:prstGeom prst="roundRect">
            <a:avLst/>
          </a:prstGeom>
          <a:solidFill>
            <a:srgbClr val="7030A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Refrigerated Case/Cooler, Aisle of Store; Chilled</a:t>
            </a:r>
            <a:endParaRPr sz="9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31" name="New shape"/>
          <p:cNvSpPr/>
          <p:nvPr/>
        </p:nvSpPr>
        <p:spPr>
          <a:xfrm>
            <a:off x="9190872" y="4124509"/>
            <a:ext cx="2854800" cy="216000"/>
          </a:xfrm>
          <a:prstGeom prst="roundRect">
            <a:avLst/>
          </a:prstGeom>
          <a:solidFill>
            <a:srgbClr val="FFC0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Refrigerated Case/Cooler, Near Checkout; Chilled</a:t>
            </a:r>
          </a:p>
        </p:txBody>
      </p:sp>
      <p:sp>
        <p:nvSpPr>
          <p:cNvPr id="32" name="New shape"/>
          <p:cNvSpPr/>
          <p:nvPr/>
        </p:nvSpPr>
        <p:spPr>
          <a:xfrm>
            <a:off x="9190872" y="5212621"/>
            <a:ext cx="2854800" cy="216000"/>
          </a:xfrm>
          <a:prstGeom prst="roundRect">
            <a:avLst/>
          </a:prstGeom>
          <a:solidFill>
            <a:srgbClr val="C000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Refrigerated Case/Cooler, Deli/Bakery/Café; Chilled</a:t>
            </a:r>
            <a:endParaRPr sz="9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34" name="New shape"/>
          <p:cNvSpPr/>
          <p:nvPr/>
        </p:nvSpPr>
        <p:spPr>
          <a:xfrm>
            <a:off x="9190872" y="5484649"/>
            <a:ext cx="2854800" cy="216000"/>
          </a:xfrm>
          <a:prstGeom prst="round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Other Chilled</a:t>
            </a:r>
            <a:endParaRPr sz="9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48" name="New shape"/>
          <p:cNvSpPr/>
          <p:nvPr/>
        </p:nvSpPr>
        <p:spPr>
          <a:xfrm>
            <a:off x="9190872" y="5756677"/>
            <a:ext cx="2854800" cy="216000"/>
          </a:xfrm>
          <a:prstGeom prst="roundRect">
            <a:avLst/>
          </a:prstGeom>
          <a:solidFill>
            <a:srgbClr val="FF97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Other Room Temp</a:t>
            </a:r>
            <a:endParaRPr sz="9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49" name="New shape"/>
          <p:cNvSpPr/>
          <p:nvPr/>
        </p:nvSpPr>
        <p:spPr>
          <a:xfrm>
            <a:off x="9190872" y="6028701"/>
            <a:ext cx="2854800" cy="216000"/>
          </a:xfrm>
          <a:prstGeom prst="roundRect">
            <a:avLst/>
          </a:prstGeom>
          <a:solidFill>
            <a:srgbClr val="D2D9DF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Barrel Cooler/Bin with Ice, Front of Store; Chilled</a:t>
            </a:r>
            <a:endParaRPr sz="900" b="1" dirty="0">
              <a:solidFill>
                <a:srgbClr val="FFFFFF"/>
              </a:solidFill>
              <a:latin typeface="Arial (Body)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132230" y="2924944"/>
            <a:ext cx="298" cy="32918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New shape"/>
          <p:cNvSpPr/>
          <p:nvPr/>
        </p:nvSpPr>
        <p:spPr>
          <a:xfrm>
            <a:off x="9162474" y="1890749"/>
            <a:ext cx="2854800" cy="216000"/>
          </a:xfrm>
          <a:prstGeom prst="roundRect">
            <a:avLst/>
          </a:prstGeom>
          <a:solidFill>
            <a:srgbClr val="E41E2B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Arial (Body)"/>
              </a:rPr>
              <a:t>Chilled</a:t>
            </a:r>
          </a:p>
        </p:txBody>
      </p:sp>
      <p:sp>
        <p:nvSpPr>
          <p:cNvPr id="53" name="New shape"/>
          <p:cNvSpPr/>
          <p:nvPr/>
        </p:nvSpPr>
        <p:spPr>
          <a:xfrm>
            <a:off x="9162474" y="2173099"/>
            <a:ext cx="2854800" cy="216000"/>
          </a:xfrm>
          <a:prstGeom prst="roundRect">
            <a:avLst/>
          </a:prstGeom>
          <a:solidFill>
            <a:srgbClr val="31859C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900" b="1" dirty="0">
                <a:solidFill>
                  <a:srgbClr val="FFFFFF"/>
                </a:solidFill>
                <a:latin typeface="Arial (Body)"/>
              </a:rPr>
              <a:t>Room Temperature</a:t>
            </a:r>
            <a:endParaRPr sz="900" b="1" dirty="0">
              <a:solidFill>
                <a:srgbClr val="FFFFFF"/>
              </a:solidFill>
              <a:latin typeface="Arial (Body)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9120336" y="1052736"/>
            <a:ext cx="298" cy="173736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3354" y="1052736"/>
            <a:ext cx="117957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New shape"/>
          <p:cNvSpPr/>
          <p:nvPr/>
        </p:nvSpPr>
        <p:spPr>
          <a:xfrm>
            <a:off x="9162474" y="1486684"/>
            <a:ext cx="2735961" cy="35814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700" b="0" dirty="0">
                <a:solidFill>
                  <a:srgbClr val="595959"/>
                </a:solidFill>
                <a:effectLst/>
                <a:latin typeface="Arial (Body)"/>
              </a:rPr>
              <a:t>Chilled and room temperature proportions may aggregate to more than 100% due to more than one beverage being purchased on the trip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0848" y="5661248"/>
            <a:ext cx="8748000" cy="246221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  <a:latin typeface="Arial (Body)"/>
              </a:rPr>
              <a:t>Temperature and location are only asked of the following categories: SSD, RTD Coffee, RTD Tea, Enhanced Milk, Protein Drinks, RTD Smoothies, Juice/Juice Drinks, Packaged Water, Spots Drinks and Energy Shots/Drinks.</a:t>
            </a:r>
          </a:p>
        </p:txBody>
      </p:sp>
    </p:spTree>
    <p:extLst>
      <p:ext uri="{BB962C8B-B14F-4D97-AF65-F5344CB8AC3E}">
        <p14:creationId xmlns:p14="http://schemas.microsoft.com/office/powerpoint/2010/main" val="22314298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4" name="New shape"/>
          <p:cNvSpPr/>
          <p:nvPr/>
        </p:nvSpPr>
        <p:spPr>
          <a:xfrm>
            <a:off x="9296320" y="1556792"/>
            <a:ext cx="2560320" cy="274320"/>
          </a:xfrm>
          <a:prstGeom prst="roundRect">
            <a:avLst/>
          </a:prstGeom>
          <a:solidFill>
            <a:srgbClr val="E41E2B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(Body)"/>
              </a:rPr>
              <a:t>Myself</a:t>
            </a:r>
          </a:p>
        </p:txBody>
      </p:sp>
      <p:sp>
        <p:nvSpPr>
          <p:cNvPr id="65" name="New shape"/>
          <p:cNvSpPr/>
          <p:nvPr/>
        </p:nvSpPr>
        <p:spPr>
          <a:xfrm>
            <a:off x="9296320" y="1897284"/>
            <a:ext cx="2560320" cy="274320"/>
          </a:xfrm>
          <a:prstGeom prst="roundRect">
            <a:avLst/>
          </a:prstGeom>
          <a:solidFill>
            <a:srgbClr val="31859C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Adults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66" name="New shape"/>
          <p:cNvSpPr/>
          <p:nvPr/>
        </p:nvSpPr>
        <p:spPr>
          <a:xfrm>
            <a:off x="9296320" y="2237776"/>
            <a:ext cx="2560320" cy="274320"/>
          </a:xfrm>
          <a:prstGeom prst="roundRect">
            <a:avLst/>
          </a:prstGeom>
          <a:solidFill>
            <a:srgbClr val="FFC0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Teen 12-17 Years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67" name="New shape"/>
          <p:cNvSpPr/>
          <p:nvPr/>
        </p:nvSpPr>
        <p:spPr>
          <a:xfrm>
            <a:off x="9296320" y="2578268"/>
            <a:ext cx="2560320" cy="274320"/>
          </a:xfrm>
          <a:prstGeom prst="roundRect">
            <a:avLst/>
          </a:prstGeom>
          <a:solidFill>
            <a:srgbClr val="00B05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Children 0-11 Years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54" name="New shape"/>
          <p:cNvSpPr/>
          <p:nvPr/>
        </p:nvSpPr>
        <p:spPr>
          <a:xfrm>
            <a:off x="9387760" y="4149080"/>
            <a:ext cx="2468880" cy="557784"/>
          </a:xfrm>
          <a:prstGeom prst="roundRect">
            <a:avLst/>
          </a:prstGeom>
          <a:solidFill>
            <a:srgbClr val="E41E2B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(Body)"/>
              </a:rPr>
              <a:t>Immediate Consumption </a:t>
            </a:r>
            <a:r>
              <a:rPr lang="en-US" sz="1000" b="1" dirty="0">
                <a:solidFill>
                  <a:srgbClr val="FFFFFF"/>
                </a:solidFill>
                <a:latin typeface="Arial (Body)"/>
              </a:rPr>
              <a:t>(consumption within 1 hour)</a:t>
            </a:r>
          </a:p>
        </p:txBody>
      </p:sp>
      <p:sp>
        <p:nvSpPr>
          <p:cNvPr id="55" name="New shape"/>
          <p:cNvSpPr/>
          <p:nvPr/>
        </p:nvSpPr>
        <p:spPr>
          <a:xfrm>
            <a:off x="9387760" y="4778943"/>
            <a:ext cx="2468880" cy="557784"/>
          </a:xfrm>
          <a:prstGeom prst="roundRect">
            <a:avLst/>
          </a:prstGeom>
          <a:solidFill>
            <a:srgbClr val="31859C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Imminent Consumption </a:t>
            </a:r>
            <a:r>
              <a:rPr lang="en-IN" sz="1000" b="1" dirty="0">
                <a:solidFill>
                  <a:srgbClr val="FFFFFF"/>
                </a:solidFill>
                <a:latin typeface="Arial (Body)"/>
              </a:rPr>
              <a:t>(consumption between 1 - 4 hours)</a:t>
            </a:r>
            <a:endParaRPr sz="10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59" name="New shape"/>
          <p:cNvSpPr/>
          <p:nvPr/>
        </p:nvSpPr>
        <p:spPr>
          <a:xfrm>
            <a:off x="9387760" y="5408806"/>
            <a:ext cx="2468880" cy="557784"/>
          </a:xfrm>
          <a:prstGeom prst="roundRect">
            <a:avLst/>
          </a:prstGeom>
          <a:solidFill>
            <a:srgbClr val="FFC0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Future Consumption </a:t>
            </a:r>
            <a:r>
              <a:rPr lang="en-IN" sz="1000" b="1" dirty="0">
                <a:solidFill>
                  <a:srgbClr val="FFFFFF"/>
                </a:solidFill>
                <a:latin typeface="Arial (Body)"/>
              </a:rPr>
              <a:t>(consumption after 4 hours)</a:t>
            </a:r>
            <a:endParaRPr sz="1000" b="1" dirty="0">
              <a:solidFill>
                <a:srgbClr val="FFFFFF"/>
              </a:solidFill>
              <a:latin typeface="Arial (Body)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63352" y="2896366"/>
            <a:ext cx="11795760" cy="295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32230" y="2924944"/>
            <a:ext cx="298" cy="32918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20336" y="1052736"/>
            <a:ext cx="298" cy="173736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3354" y="1052736"/>
            <a:ext cx="117957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3816" y="5840978"/>
            <a:ext cx="6252323" cy="107722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  <a:effectLst/>
              </a:rPr>
              <a:t>Consumption facts determined at the category level and are not available for cross category aggregates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6815" y="5733256"/>
            <a:ext cx="8989505" cy="107717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  <a:effectLst/>
                <a:latin typeface="Arial (Body)"/>
              </a:rPr>
              <a:t>Intended consumer is only asked of the following categories: SSD, RTD Coffee, RTD Tea, Enhanced Milk, Protein Drinks, RTD Smoothies, Juice/Juice Drinks, Packaged Water, Spots Drinks and Energy Shots/Drinks.</a:t>
            </a:r>
          </a:p>
        </p:txBody>
      </p:sp>
    </p:spTree>
    <p:extLst>
      <p:ext uri="{BB962C8B-B14F-4D97-AF65-F5344CB8AC3E}">
        <p14:creationId xmlns:p14="http://schemas.microsoft.com/office/powerpoint/2010/main" val="13500913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13" name="Straight Connector 12"/>
          <p:cNvCxnSpPr/>
          <p:nvPr/>
        </p:nvCxnSpPr>
        <p:spPr>
          <a:xfrm>
            <a:off x="263352" y="2896366"/>
            <a:ext cx="11795760" cy="295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3354" y="1052736"/>
            <a:ext cx="117957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30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14" name="Straight Connector 13"/>
          <p:cNvCxnSpPr/>
          <p:nvPr/>
        </p:nvCxnSpPr>
        <p:spPr>
          <a:xfrm>
            <a:off x="263352" y="2896366"/>
            <a:ext cx="11795760" cy="295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3354" y="1052736"/>
            <a:ext cx="117957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7848" y="5828306"/>
            <a:ext cx="6759930" cy="107722"/>
          </a:xfrm>
          <a:prstGeom prst="rect">
            <a:avLst/>
          </a:prstGeom>
          <a:effectLst/>
        </p:spPr>
        <p:txBody>
          <a:bodyPr wrap="square" tIns="0" bIns="0">
            <a:spAutoFit/>
          </a:bodyPr>
          <a:lstStyle/>
          <a:p>
            <a:r>
              <a:rPr lang="en-US" sz="700" dirty="0">
                <a:solidFill>
                  <a:srgbClr val="595959"/>
                </a:solidFill>
              </a:rPr>
              <a:t>Destination item is determined at the category level and is not available for cross category aggregates</a:t>
            </a:r>
          </a:p>
        </p:txBody>
      </p:sp>
    </p:spTree>
    <p:extLst>
      <p:ext uri="{BB962C8B-B14F-4D97-AF65-F5344CB8AC3E}">
        <p14:creationId xmlns:p14="http://schemas.microsoft.com/office/powerpoint/2010/main" val="3992854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4" y="1709372"/>
            <a:ext cx="567500" cy="567500"/>
          </a:xfrm>
          <a:prstGeom prst="rect">
            <a:avLst/>
          </a:prstGeom>
          <a:effectLst/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4" y="2458255"/>
            <a:ext cx="567500" cy="567500"/>
          </a:xfrm>
          <a:prstGeom prst="rect">
            <a:avLst/>
          </a:prstGeom>
          <a:effectLst/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4" y="3207138"/>
            <a:ext cx="567500" cy="567500"/>
          </a:xfrm>
          <a:prstGeom prst="rect">
            <a:avLst/>
          </a:prstGeom>
          <a:effectLst/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4" y="3956021"/>
            <a:ext cx="567500" cy="567500"/>
          </a:xfrm>
          <a:prstGeom prst="rect">
            <a:avLst/>
          </a:prstGeom>
          <a:effectLst/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4" y="4704904"/>
            <a:ext cx="567500" cy="567500"/>
          </a:xfrm>
          <a:prstGeom prst="rect">
            <a:avLst/>
          </a:prstGeom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4" y="5453788"/>
            <a:ext cx="567500" cy="567500"/>
          </a:xfrm>
          <a:prstGeom prst="rect">
            <a:avLst/>
          </a:prstGeom>
          <a:effectLst/>
        </p:spPr>
      </p:pic>
      <p:sp>
        <p:nvSpPr>
          <p:cNvPr id="32" name="New shape"/>
          <p:cNvSpPr/>
          <p:nvPr/>
        </p:nvSpPr>
        <p:spPr>
          <a:xfrm>
            <a:off x="10117792" y="1741122"/>
            <a:ext cx="1738848" cy="504000"/>
          </a:xfrm>
          <a:prstGeom prst="roundRect">
            <a:avLst/>
          </a:prstGeom>
          <a:solidFill>
            <a:srgbClr val="E41E2B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(Body)"/>
              </a:rPr>
              <a:t>Large Stock-Up</a:t>
            </a:r>
          </a:p>
        </p:txBody>
      </p:sp>
      <p:sp>
        <p:nvSpPr>
          <p:cNvPr id="34" name="New shape"/>
          <p:cNvSpPr/>
          <p:nvPr/>
        </p:nvSpPr>
        <p:spPr>
          <a:xfrm>
            <a:off x="10117792" y="2490005"/>
            <a:ext cx="1738848" cy="504000"/>
          </a:xfrm>
          <a:prstGeom prst="roundRect">
            <a:avLst/>
          </a:prstGeom>
          <a:solidFill>
            <a:srgbClr val="31859C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Grab and Go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35" name="New shape"/>
          <p:cNvSpPr/>
          <p:nvPr/>
        </p:nvSpPr>
        <p:spPr>
          <a:xfrm>
            <a:off x="10117792" y="5485538"/>
            <a:ext cx="1738848" cy="504000"/>
          </a:xfrm>
          <a:prstGeom prst="roundRect">
            <a:avLst/>
          </a:prstGeom>
          <a:solidFill>
            <a:srgbClr val="7F7F7F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(Body)"/>
              </a:rPr>
              <a:t>Fill in Non-Food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47" name="New shape"/>
          <p:cNvSpPr/>
          <p:nvPr/>
        </p:nvSpPr>
        <p:spPr>
          <a:xfrm>
            <a:off x="10117792" y="3987771"/>
            <a:ext cx="1738848" cy="504000"/>
          </a:xfrm>
          <a:prstGeom prst="roundRect">
            <a:avLst/>
          </a:prstGeom>
          <a:solidFill>
            <a:srgbClr val="00B05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Need it Now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48" name="New shape"/>
          <p:cNvSpPr/>
          <p:nvPr/>
        </p:nvSpPr>
        <p:spPr>
          <a:xfrm>
            <a:off x="10117792" y="4736654"/>
            <a:ext cx="1738848" cy="504000"/>
          </a:xfrm>
          <a:prstGeom prst="roundRect">
            <a:avLst/>
          </a:prstGeom>
          <a:solidFill>
            <a:srgbClr val="7030A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Fill in Food and Bev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49" name="New shape"/>
          <p:cNvSpPr/>
          <p:nvPr/>
        </p:nvSpPr>
        <p:spPr>
          <a:xfrm>
            <a:off x="10117792" y="3238888"/>
            <a:ext cx="1738848" cy="504000"/>
          </a:xfrm>
          <a:prstGeom prst="roundRect">
            <a:avLst/>
          </a:prstGeom>
          <a:solidFill>
            <a:srgbClr val="FFC0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(Body)"/>
              </a:rPr>
              <a:t>Grab and Go Home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3354" y="1052736"/>
            <a:ext cx="117957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20336" y="1052736"/>
            <a:ext cx="298" cy="52120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116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aphicFrame>
        <p:nvGraphicFramePr>
          <p:cNvPr id="1033" name="New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38936"/>
              </p:ext>
            </p:extLst>
          </p:nvPr>
        </p:nvGraphicFramePr>
        <p:xfrm>
          <a:off x="479376" y="798512"/>
          <a:ext cx="11305255" cy="51507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7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5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768">
                <a:tc gridSpan="6">
                  <a:txBody>
                    <a:bodyPr/>
                    <a:lstStyle/>
                    <a:p>
                      <a:endParaRPr dirty="0">
                        <a:solidFill>
                          <a:prstClr val="black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FF"/>
                        </a:solidFill>
                        <a:effectLst/>
                        <a:latin typeface="Arial (Body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endParaRPr>
                        <a:solidFill>
                          <a:srgbClr val="595959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340298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endParaRPr>
                        <a:solidFill>
                          <a:srgbClr val="595959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340298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endParaRPr>
                        <a:solidFill>
                          <a:srgbClr val="595959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340298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551384" y="2636913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 dirty="0">
                <a:solidFill>
                  <a:srgbClr val="595959"/>
                </a:solidFill>
                <a:cs typeface="Calibri" panose="020F0502020204030204" pitchFamily="34" charset="0"/>
              </a:rPr>
              <a:t>Average Basket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 dirty="0">
                <a:solidFill>
                  <a:srgbClr val="595959"/>
                </a:solidFill>
                <a:cs typeface="Calibri" panose="020F0502020204030204" pitchFamily="34" charset="0"/>
              </a:rPr>
              <a:t>Size (Items)</a:t>
            </a:r>
          </a:p>
          <a:p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1384" y="3980142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Amount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Spent on Basket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8702" y="5378436"/>
            <a:ext cx="1414441" cy="642852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Amount of Time Spent in Store (Minutes)</a:t>
            </a:r>
            <a:endParaRPr lang="en-IN" sz="1100">
              <a:solidFill>
                <a:srgbClr val="595959"/>
              </a:solidFill>
            </a:endParaRPr>
          </a:p>
          <a:p>
            <a:pPr algn="ctr"/>
            <a:endParaRPr lang="en-US" sz="1100">
              <a:solidFill>
                <a:srgbClr val="595959"/>
              </a:solidFill>
            </a:endParaRPr>
          </a:p>
        </p:txBody>
      </p:sp>
      <p:pic>
        <p:nvPicPr>
          <p:cNvPr id="1026" name="Picture 2" descr="C:\Users\10429\Desktop\Bas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6" y="1829721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429\Desktop\Doll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15" y="3218141"/>
            <a:ext cx="785813" cy="76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10429\Desktop\Ti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6" y="4635486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791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10236496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5.16"/>
  <p:tag name="AS_TITLE" val="Aspose.Slides for .NET 4.0"/>
  <p:tag name="AS_VERSION" val="15.5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
  </Template>
  <TotalTime>8028</TotalTime>
  <Words>313</Words>
  <Application>Microsoft Office PowerPoint</Application>
  <PresentationFormat>Widescreen</PresentationFormat>
  <Paragraphs>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(Body)</vt:lpstr>
      <vt:lpstr>Arial Narrow</vt:lpstr>
      <vt:lpstr>Calibri</vt:lpstr>
      <vt:lpstr>Franklin Gothic Book</vt:lpstr>
      <vt:lpstr>1_BUPM Master</vt:lpstr>
      <vt:lpstr>2_BUPM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Groups Comparison</dc:title>
  <dc:creator>Nishanth S</dc:creator>
  <cp:lastModifiedBy>Sivakalyan S</cp:lastModifiedBy>
  <cp:revision>1042</cp:revision>
  <cp:lastPrinted>2016-01-26T18:57:19Z</cp:lastPrinted>
  <dcterms:created xsi:type="dcterms:W3CDTF">2014-11-11T09:15:21Z</dcterms:created>
  <dcterms:modified xsi:type="dcterms:W3CDTF">2019-03-05T11:00:50Z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b87da217-3cf9-4f61-a560-9859314e4185</vt:lpwstr>
  </property>
  <property fmtid="{D5CDD505-2E9C-101B-9397-08002B2CF9AE}" pid="5" name="FILEOWNER">
    <vt:lpwstr>Nishanth S</vt:lpwstr>
  </property>
  <property fmtid="{D5CDD505-2E9C-101B-9397-08002B2CF9AE}" pid="6" name="IPPCLASS">
    <vt:i4>1</vt:i4>
  </property>
  <property fmtid="{D5CDD505-2E9C-101B-9397-08002B2CF9AE}" pid="7" name="MACHINEID">
    <vt:lpwstr>A80573-1109</vt:lpwstr>
  </property>
  <property fmtid="{D5CDD505-2E9C-101B-9397-08002B2CF9AE}" pid="8" name="MODFILEGUID">
    <vt:lpwstr>fb777797-360d-4bc8-9783-84f8242b08b6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