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9"/>
  </p:notesMasterIdLst>
  <p:sldIdLst>
    <p:sldId id="416" r:id="rId2"/>
    <p:sldId id="361" r:id="rId3"/>
    <p:sldId id="395" r:id="rId4"/>
    <p:sldId id="412" r:id="rId5"/>
    <p:sldId id="403" r:id="rId6"/>
    <p:sldId id="404" r:id="rId7"/>
    <p:sldId id="415" r:id="rId8"/>
  </p:sldIdLst>
  <p:sldSz cx="12192000" cy="6858000"/>
  <p:notesSz cx="6858000" cy="9144000"/>
  <p:custDataLst>
    <p:tags r:id="rId10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3" pos="695" userDrawn="1">
          <p15:clr>
            <a:srgbClr val="A4A3A4"/>
          </p15:clr>
        </p15:guide>
        <p15:guide id="4" pos="3780" userDrawn="1">
          <p15:clr>
            <a:srgbClr val="A4A3A4"/>
          </p15:clr>
        </p15:guide>
        <p15:guide id="5" pos="1300" userDrawn="1">
          <p15:clr>
            <a:srgbClr val="A4A3A4"/>
          </p15:clr>
        </p15:guide>
        <p15:guide id="6" userDrawn="1">
          <p15:clr>
            <a:srgbClr val="A4A3A4"/>
          </p15:clr>
        </p15:guide>
        <p15:guide id="7" orient="horz" pos="36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000"/>
    <a:srgbClr val="31859C"/>
    <a:srgbClr val="E41E2B"/>
    <a:srgbClr val="595959"/>
    <a:srgbClr val="340298"/>
    <a:srgbClr val="00B0F0"/>
    <a:srgbClr val="7F7F7F"/>
    <a:srgbClr val="0C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857" autoAdjust="0"/>
  </p:normalViewPr>
  <p:slideViewPr>
    <p:cSldViewPr>
      <p:cViewPr varScale="1">
        <p:scale>
          <a:sx n="67" d="100"/>
          <a:sy n="67" d="100"/>
        </p:scale>
        <p:origin x="996" y="48"/>
      </p:cViewPr>
      <p:guideLst>
        <p:guide orient="horz" pos="1842"/>
        <p:guide pos="695"/>
        <p:guide pos="3780"/>
        <p:guide pos="1300"/>
        <p:guide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833495255362835"/>
          <c:y val="2.2558173983570264E-2"/>
          <c:w val="0.61628338782019809"/>
          <c:h val="0.96942889160053436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7813760"/>
        <c:axId val="527812640"/>
      </c:barChart>
      <c:catAx>
        <c:axId val="5278137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812640"/>
        <c:crosses val="autoZero"/>
        <c:auto val="1"/>
        <c:lblAlgn val="ctr"/>
        <c:lblOffset val="100"/>
        <c:noMultiLvlLbl val="0"/>
      </c:catAx>
      <c:valAx>
        <c:axId val="52781264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52781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684140058901555"/>
          <c:y val="2.923159977804074E-2"/>
          <c:w val="0.56315859941098445"/>
          <c:h val="0.95526112804776131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1423088"/>
        <c:axId val="447459520"/>
      </c:barChart>
      <c:catAx>
        <c:axId val="3714230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459520"/>
        <c:crosses val="autoZero"/>
        <c:auto val="1"/>
        <c:lblAlgn val="ctr"/>
        <c:lblOffset val="100"/>
        <c:noMultiLvlLbl val="0"/>
      </c:catAx>
      <c:valAx>
        <c:axId val="44745952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37142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EC1EDAE2-AFB2-4D65-B1AE-DEC4D7994C84}" type="datetimeFigureOut">
              <a:rPr lang="en-US" smtClean="0">
                <a:effectLst/>
              </a:rPr>
              <a:t>12/20/2019</a:t>
            </a:fld>
            <a:endParaRPr lang="en-US" dirty="0">
              <a:effectLst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ED92A493-055A-4B0B-A82A-B660A727D14D}" type="slidenum">
              <a:rPr lang="en-US" smtClean="0">
                <a:effectLst/>
              </a:rPr>
              <a:t>‹#›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53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2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631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5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218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6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7157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4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2" y="337345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1" y="787372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1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295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1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868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7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8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>
                <a:solidFill>
                  <a:schemeClr val="bg1"/>
                </a:solidFill>
                <a:effectLst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9604708"/>
      </p:ext>
    </p:extLst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b="13257"/>
          <a:stretch>
            <a:fillRect/>
          </a:stretch>
        </p:blipFill>
        <p:spPr>
          <a:xfrm rot="10800000">
            <a:off x="3657861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3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51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035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061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18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532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821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718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3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0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E88DB746-D323-476C-8126-EB18871B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6C5AA3-46E5-424F-AAA6-7F4E1A74031B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LogoText">
            <a:extLst>
              <a:ext uri="{FF2B5EF4-FFF2-40B4-BE49-F238E27FC236}">
                <a16:creationId xmlns:a16="http://schemas.microsoft.com/office/drawing/2014/main" id="{9A002E06-FF29-40D1-BC7B-01F90C26A524}"/>
              </a:ext>
            </a:extLst>
          </p:cNvPr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0" name="SlideLogoText">
            <a:extLst>
              <a:ext uri="{FF2B5EF4-FFF2-40B4-BE49-F238E27FC236}">
                <a16:creationId xmlns:a16="http://schemas.microsoft.com/office/drawing/2014/main" id="{7A21FA22-CB4D-4EBB-8EFC-2C34A9AA385E}"/>
              </a:ext>
            </a:extLst>
          </p:cNvPr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9089CB2-4879-4786-950E-73E7AEADBF0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48C2435D-22F7-444D-AE17-3F7C533A2BFC}"/>
              </a:ext>
            </a:extLst>
          </p:cNvPr>
          <p:cNvSpPr txBox="1"/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C9E85B-D457-4853-B482-7EF54FA28CA5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LogoText">
            <a:extLst>
              <a:ext uri="{FF2B5EF4-FFF2-40B4-BE49-F238E27FC236}">
                <a16:creationId xmlns:a16="http://schemas.microsoft.com/office/drawing/2014/main" id="{776396E7-1558-4C0C-856E-3A991FA87F9E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5" name="SlideLogoText">
            <a:extLst>
              <a:ext uri="{FF2B5EF4-FFF2-40B4-BE49-F238E27FC236}">
                <a16:creationId xmlns:a16="http://schemas.microsoft.com/office/drawing/2014/main" id="{F070D379-09C7-42A1-93E2-92C70AAD2740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D0AB18-1A35-4AAC-80B0-336E0DF489ED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84A2A210-CE87-45CE-9742-AE60B97C393C}"/>
              </a:ext>
            </a:extLst>
          </p:cNvPr>
          <p:cNvSpPr txBox="1">
            <a:spLocks/>
          </p:cNvSpPr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>
                <a:effectLst/>
              </a:defRPr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4FA38236-CC1B-403B-97E4-40CC86384981}"/>
              </a:ext>
            </a:extLst>
          </p:cNvPr>
          <p:cNvSpPr txBox="1"/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‹#›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78D1837-0D29-4907-A150-E2151765DE8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8183A253-AF94-4ACF-98AD-FA5B39DF8C87}"/>
              </a:ext>
            </a:extLst>
          </p:cNvPr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Source:  CCNA  iSHOP Tracker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FE192700-8047-4701-9B6D-086EA78887E8}"/>
              </a:ext>
            </a:extLst>
          </p:cNvPr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51E7CE52-1387-4B5D-8EC5-CD6F72FA0321}"/>
              </a:ext>
            </a:extLst>
          </p:cNvPr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54EB21B7-60D8-45BB-B300-3D91566C6EE4}"/>
              </a:ext>
            </a:extLst>
          </p:cNvPr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CB62D1-17A3-42FD-ACAD-E1C9191B0CE3}"/>
              </a:ext>
            </a:extLst>
          </p:cNvPr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503ADEE-5696-4AC7-9F22-976B6DEEF8C2}"/>
              </a:ext>
            </a:extLst>
          </p:cNvPr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id="{00442B3A-A869-405B-8618-70477D37AC5E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7" name="Footer Placeholder 2">
            <a:extLst>
              <a:ext uri="{FF2B5EF4-FFF2-40B4-BE49-F238E27FC236}">
                <a16:creationId xmlns:a16="http://schemas.microsoft.com/office/drawing/2014/main" id="{205785B1-9ECC-43B1-AB85-FDF7E4A358ED}"/>
              </a:ext>
            </a:extLst>
          </p:cNvPr>
          <p:cNvSpPr txBox="1"/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82F3F0-15A7-48D8-88E5-D86711638314}"/>
              </a:ext>
            </a:extLst>
          </p:cNvPr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Supermarket/Grocery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9530F01-9171-42C1-ABF8-87D7BD3EB18D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788A90-940B-42EF-9B1E-4B7016B31382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62FE84B-0C7F-4CE0-AF38-FE0E486E652A}"/>
              </a:ext>
            </a:extLst>
          </p:cNvPr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2" name="Footer Placeholder 4">
            <a:extLst>
              <a:ext uri="{FF2B5EF4-FFF2-40B4-BE49-F238E27FC236}">
                <a16:creationId xmlns:a16="http://schemas.microsoft.com/office/drawing/2014/main" id="{90CE46AF-1B20-4956-A78C-25B85AC1C800}"/>
              </a:ext>
            </a:extLst>
          </p:cNvPr>
          <p:cNvSpPr txBox="1"/>
          <p:nvPr userDrawn="1"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B2AFF74-C43A-4660-92DC-0D946703780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CB46866D-DBFC-4948-B8E2-65E5259D6709}"/>
              </a:ext>
            </a:extLst>
          </p:cNvPr>
          <p:cNvSpPr txBox="1"/>
          <p:nvPr userDrawn="1"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</a:t>
            </a:r>
          </a:p>
        </p:txBody>
      </p:sp>
      <p:sp>
        <p:nvSpPr>
          <p:cNvPr id="55" name="TPandFilters">
            <a:extLst>
              <a:ext uri="{FF2B5EF4-FFF2-40B4-BE49-F238E27FC236}">
                <a16:creationId xmlns:a16="http://schemas.microsoft.com/office/drawing/2014/main" id="{A86172BB-3C5F-46EE-A908-4B3CB93CB097}"/>
              </a:ext>
            </a:extLst>
          </p:cNvPr>
          <p:cNvSpPr txBox="1"/>
          <p:nvPr userDrawn="1"/>
        </p:nvSpPr>
        <p:spPr>
          <a:xfrm>
            <a:off x="646523" y="6334489"/>
            <a:ext cx="527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Source : ISHOP- Time Period : JUN 2018 12MMT ; Base – Coke Diet/Zero Brand Group;
Filters: 25-34, 35-49, 65-75,50-64 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D5B4FDE-6E45-4293-B796-4E54AFCD28BB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7" name="StatTestAgainst">
            <a:extLst>
              <a:ext uri="{FF2B5EF4-FFF2-40B4-BE49-F238E27FC236}">
                <a16:creationId xmlns:a16="http://schemas.microsoft.com/office/drawing/2014/main" id="{F91B6B1E-1202-4C6F-9F93-CB50C07BB735}"/>
              </a:ext>
            </a:extLst>
          </p:cNvPr>
          <p:cNvSpPr txBox="1"/>
          <p:nvPr userDrawn="1"/>
        </p:nvSpPr>
        <p:spPr>
          <a:xfrm>
            <a:off x="7063325" y="6333771"/>
            <a:ext cx="4870943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 * Stat tested at 95% CL against White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B432F57B-8E97-4774-8E2F-2AB632D1F8C8}"/>
              </a:ext>
            </a:extLst>
          </p:cNvPr>
          <p:cNvSpPr txBox="1"/>
          <p:nvPr userDrawn="1"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C45C560-5270-43EF-9F58-0B3223F78C7C}"/>
              </a:ext>
            </a:extLst>
          </p:cNvPr>
          <p:cNvSpPr/>
          <p:nvPr userDrawn="1"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D946454D-36C0-4387-9102-85A6D8486C0F}"/>
              </a:ext>
            </a:extLst>
          </p:cNvPr>
          <p:cNvSpPr txBox="1"/>
          <p:nvPr userDrawn="1"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D35D040-E1CD-4305-9AAD-827CD9E13134}"/>
              </a:ext>
            </a:extLst>
          </p:cNvPr>
          <p:cNvSpPr/>
          <p:nvPr userDrawn="1"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62" name="benchmarkGroup">
            <a:extLst>
              <a:ext uri="{FF2B5EF4-FFF2-40B4-BE49-F238E27FC236}">
                <a16:creationId xmlns:a16="http://schemas.microsoft.com/office/drawing/2014/main" id="{B53BF1D0-CA81-4322-8E61-03D9D3F64B2F}"/>
              </a:ext>
            </a:extLst>
          </p:cNvPr>
          <p:cNvGrpSpPr/>
          <p:nvPr userDrawn="1"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3" name="benchmark">
              <a:extLst>
                <a:ext uri="{FF2B5EF4-FFF2-40B4-BE49-F238E27FC236}">
                  <a16:creationId xmlns:a16="http://schemas.microsoft.com/office/drawing/2014/main" id="{8CB78EC8-A0FE-47D1-B229-B60D98C017E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White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FA8CC31-F5C4-47B6-8AB2-714DED3731CE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347A6064-1101-45F8-B31B-AEC4E6F32E30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66" name="Picture 6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5CE1AC-51E6-4A2A-B17C-BB478C6EAE05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  <p:sldLayoutId id="2147483686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4" y="2269602"/>
            <a:ext cx="7197525" cy="519906"/>
          </a:xfrm>
          <a:effectLst/>
        </p:spPr>
        <p:txBody>
          <a:bodyPr>
            <a:noAutofit/>
          </a:bodyPr>
          <a:lstStyle/>
          <a:p>
            <a:r>
              <a:rPr lang="en-US" dirty="0" err="1">
                <a:effectLst/>
              </a:rPr>
              <a:t>iSHOP</a:t>
            </a:r>
            <a:r>
              <a:rPr lang="en-US" dirty="0">
                <a:effectLst/>
              </a:rPr>
              <a:t> Beverage Report – Shopper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592873"/>
            <a:ext cx="3860800" cy="186160"/>
          </a:xfrm>
          <a:effectLst/>
        </p:spPr>
        <p:txBody>
          <a:bodyPr/>
          <a:lstStyle/>
          <a:p>
            <a:pPr defTabSz="1088473"/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92873"/>
            <a:ext cx="2844800" cy="186160"/>
          </a:xfrm>
          <a:effectLst/>
        </p:spPr>
        <p:txBody>
          <a:bodyPr/>
          <a:lstStyle/>
          <a:p>
            <a:pPr defTabSz="1088473"/>
            <a:fld id="{65DA1A64-D6F7-42C0-8C10-DEEFBBD022AB}" type="slidenum">
              <a:rPr lang="en-US">
                <a:solidFill>
                  <a:srgbClr val="FFFFFF"/>
                </a:solidFill>
                <a:latin typeface="Arial"/>
                <a:cs typeface="Arial"/>
              </a:rPr>
              <a:pPr defTabSz="1088473"/>
              <a:t>1</a:t>
            </a:fld>
            <a:endParaRPr lang="en-US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2333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" name="Title 1"/>
          <p:cNvSpPr txBox="1"/>
          <p:nvPr/>
        </p:nvSpPr>
        <p:spPr>
          <a:xfrm>
            <a:off x="1676400" y="92679"/>
            <a:ext cx="3852933" cy="3448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effectLst/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>
                <a:solidFill>
                  <a:schemeClr val="bg1"/>
                </a:solidFill>
                <a:latin typeface="Rockwell" panose="02060603020205020403" pitchFamily="18" charset="0"/>
              </a:rPr>
              <a:t>Intro Slide</a:t>
            </a:r>
            <a:endParaRPr lang="en-US" sz="1800">
              <a:solidFill>
                <a:schemeClr val="bg1"/>
              </a:solidFill>
              <a:latin typeface="Rockwell" panose="02060603020205020403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39416" y="2255738"/>
            <a:ext cx="3749040" cy="32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42663" y="2255738"/>
            <a:ext cx="3749040" cy="32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"/>
          <p:cNvSpPr txBox="1"/>
          <p:nvPr/>
        </p:nvSpPr>
        <p:spPr>
          <a:xfrm>
            <a:off x="320040" y="155448"/>
            <a:ext cx="11608608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Scope of This Report</a:t>
            </a:r>
          </a:p>
        </p:txBody>
      </p:sp>
    </p:spTree>
    <p:extLst>
      <p:ext uri="{BB962C8B-B14F-4D97-AF65-F5344CB8AC3E}">
        <p14:creationId xmlns:p14="http://schemas.microsoft.com/office/powerpoint/2010/main" val="7315779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/>
          </p:cNvSpPr>
          <p:nvPr/>
        </p:nvSpPr>
        <p:spPr>
          <a:xfrm>
            <a:off x="1676400" y="92679"/>
            <a:ext cx="3852933" cy="344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Shopper Demographics</a:t>
            </a:r>
            <a:endParaRPr lang="en-US" sz="1800" dirty="0">
              <a:solidFill>
                <a:schemeClr val="bg1"/>
              </a:solidFill>
              <a:latin typeface="Rockwell" panose="02060603020205020403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96752"/>
            <a:ext cx="674780" cy="6747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622980"/>
            <a:ext cx="674780" cy="6701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2893639"/>
            <a:ext cx="674780" cy="67478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241714"/>
              </p:ext>
            </p:extLst>
          </p:nvPr>
        </p:nvGraphicFramePr>
        <p:xfrm>
          <a:off x="263352" y="1893579"/>
          <a:ext cx="1148038" cy="308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Gender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84036"/>
              </p:ext>
            </p:extLst>
          </p:nvPr>
        </p:nvGraphicFramePr>
        <p:xfrm>
          <a:off x="263352" y="4293099"/>
          <a:ext cx="1148038" cy="308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333813"/>
              </p:ext>
            </p:extLst>
          </p:nvPr>
        </p:nvGraphicFramePr>
        <p:xfrm>
          <a:off x="5308002" y="3547864"/>
          <a:ext cx="100402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Household Size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6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2899792"/>
            <a:ext cx="674780" cy="6747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" y="2899792"/>
            <a:ext cx="674780" cy="674780"/>
          </a:xfrm>
          <a:prstGeom prst="rect">
            <a:avLst/>
          </a:prstGeom>
        </p:spPr>
      </p:pic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142342"/>
              </p:ext>
            </p:extLst>
          </p:nvPr>
        </p:nvGraphicFramePr>
        <p:xfrm>
          <a:off x="263352" y="3547872"/>
          <a:ext cx="1260593" cy="308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Race/Ethnicity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982697"/>
              </p:ext>
            </p:extLst>
          </p:nvPr>
        </p:nvGraphicFramePr>
        <p:xfrm>
          <a:off x="5235994" y="3547872"/>
          <a:ext cx="114803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Household </a:t>
                      </a:r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Income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5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55" name="Group 54"/>
          <p:cNvGrpSpPr/>
          <p:nvPr/>
        </p:nvGrpSpPr>
        <p:grpSpPr>
          <a:xfrm>
            <a:off x="604912" y="5347932"/>
            <a:ext cx="475324" cy="475324"/>
            <a:chOff x="539552" y="5351323"/>
            <a:chExt cx="475324" cy="475324"/>
          </a:xfrm>
          <a:effectLst/>
        </p:grpSpPr>
        <p:sp>
          <p:nvSpPr>
            <p:cNvPr id="56" name="Oval 55"/>
            <p:cNvSpPr/>
            <p:nvPr/>
          </p:nvSpPr>
          <p:spPr>
            <a:xfrm>
              <a:off x="539552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70" y="5477221"/>
              <a:ext cx="276232" cy="276232"/>
            </a:xfrm>
            <a:prstGeom prst="rect">
              <a:avLst/>
            </a:prstGeom>
            <a:effectLst/>
          </p:spPr>
        </p:pic>
      </p:grpSp>
      <p:grpSp>
        <p:nvGrpSpPr>
          <p:cNvPr id="58" name="Group 57"/>
          <p:cNvGrpSpPr/>
          <p:nvPr/>
        </p:nvGrpSpPr>
        <p:grpSpPr>
          <a:xfrm>
            <a:off x="1635514" y="5347932"/>
            <a:ext cx="475324" cy="475324"/>
            <a:chOff x="1256664" y="5351323"/>
            <a:chExt cx="475324" cy="475324"/>
          </a:xfrm>
          <a:effectLst/>
        </p:grpSpPr>
        <p:sp>
          <p:nvSpPr>
            <p:cNvPr id="69" name="Oval 68"/>
            <p:cNvSpPr/>
            <p:nvPr/>
          </p:nvSpPr>
          <p:spPr>
            <a:xfrm>
              <a:off x="1256664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496" y="5477221"/>
              <a:ext cx="250665" cy="250665"/>
            </a:xfrm>
            <a:prstGeom prst="rect">
              <a:avLst/>
            </a:prstGeom>
            <a:effectLst/>
          </p:spPr>
        </p:pic>
      </p:grpSp>
      <p:grpSp>
        <p:nvGrpSpPr>
          <p:cNvPr id="77" name="Group 76"/>
          <p:cNvGrpSpPr/>
          <p:nvPr/>
        </p:nvGrpSpPr>
        <p:grpSpPr>
          <a:xfrm>
            <a:off x="2666116" y="5347932"/>
            <a:ext cx="475324" cy="475324"/>
            <a:chOff x="1955825" y="5351323"/>
            <a:chExt cx="475324" cy="475324"/>
          </a:xfrm>
          <a:effectLst/>
        </p:grpSpPr>
        <p:sp>
          <p:nvSpPr>
            <p:cNvPr id="78" name="Oval 77"/>
            <p:cNvSpPr/>
            <p:nvPr/>
          </p:nvSpPr>
          <p:spPr>
            <a:xfrm>
              <a:off x="1955825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474" y="5445727"/>
              <a:ext cx="307726" cy="307726"/>
            </a:xfrm>
            <a:prstGeom prst="rect">
              <a:avLst/>
            </a:prstGeom>
            <a:effectLst/>
          </p:spPr>
        </p:pic>
      </p:grpSp>
      <p:grpSp>
        <p:nvGrpSpPr>
          <p:cNvPr id="80" name="Group 79"/>
          <p:cNvGrpSpPr/>
          <p:nvPr/>
        </p:nvGrpSpPr>
        <p:grpSpPr>
          <a:xfrm>
            <a:off x="5757922" y="5347932"/>
            <a:ext cx="475324" cy="475324"/>
            <a:chOff x="4053578" y="5351323"/>
            <a:chExt cx="475324" cy="475324"/>
          </a:xfrm>
          <a:effectLst/>
        </p:grpSpPr>
        <p:sp>
          <p:nvSpPr>
            <p:cNvPr id="81" name="Oval 80"/>
            <p:cNvSpPr/>
            <p:nvPr/>
          </p:nvSpPr>
          <p:spPr>
            <a:xfrm>
              <a:off x="4053578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539" y="5481410"/>
              <a:ext cx="236712" cy="236712"/>
            </a:xfrm>
            <a:prstGeom prst="rect">
              <a:avLst/>
            </a:prstGeom>
            <a:effectLst/>
          </p:spPr>
        </p:pic>
      </p:grpSp>
      <p:grpSp>
        <p:nvGrpSpPr>
          <p:cNvPr id="91" name="Group 90"/>
          <p:cNvGrpSpPr/>
          <p:nvPr/>
        </p:nvGrpSpPr>
        <p:grpSpPr>
          <a:xfrm>
            <a:off x="6788524" y="5347932"/>
            <a:ext cx="475324" cy="475324"/>
            <a:chOff x="4741112" y="5351323"/>
            <a:chExt cx="475324" cy="475324"/>
          </a:xfrm>
          <a:effectLst/>
        </p:grpSpPr>
        <p:sp>
          <p:nvSpPr>
            <p:cNvPr id="92" name="Oval 91"/>
            <p:cNvSpPr/>
            <p:nvPr/>
          </p:nvSpPr>
          <p:spPr>
            <a:xfrm>
              <a:off x="4741112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403" y="5473985"/>
              <a:ext cx="253901" cy="253901"/>
            </a:xfrm>
            <a:prstGeom prst="rect">
              <a:avLst/>
            </a:prstGeom>
            <a:effectLst/>
          </p:spPr>
        </p:pic>
      </p:grpSp>
      <p:grpSp>
        <p:nvGrpSpPr>
          <p:cNvPr id="94" name="Group 93"/>
          <p:cNvGrpSpPr/>
          <p:nvPr/>
        </p:nvGrpSpPr>
        <p:grpSpPr>
          <a:xfrm>
            <a:off x="7819126" y="5347932"/>
            <a:ext cx="475324" cy="475324"/>
            <a:chOff x="5433495" y="5351323"/>
            <a:chExt cx="475324" cy="475324"/>
          </a:xfrm>
          <a:effectLst/>
        </p:grpSpPr>
        <p:sp>
          <p:nvSpPr>
            <p:cNvPr id="95" name="Oval 94"/>
            <p:cNvSpPr/>
            <p:nvPr/>
          </p:nvSpPr>
          <p:spPr>
            <a:xfrm>
              <a:off x="5433495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984" y="5395735"/>
              <a:ext cx="391339" cy="391339"/>
            </a:xfrm>
            <a:prstGeom prst="rect">
              <a:avLst/>
            </a:prstGeom>
            <a:effectLst/>
          </p:spPr>
        </p:pic>
      </p:grpSp>
      <p:grpSp>
        <p:nvGrpSpPr>
          <p:cNvPr id="97" name="Group 96"/>
          <p:cNvGrpSpPr/>
          <p:nvPr/>
        </p:nvGrpSpPr>
        <p:grpSpPr>
          <a:xfrm>
            <a:off x="8849728" y="5347932"/>
            <a:ext cx="475324" cy="475324"/>
            <a:chOff x="6125878" y="5351323"/>
            <a:chExt cx="475324" cy="475324"/>
          </a:xfrm>
          <a:effectLst/>
        </p:grpSpPr>
        <p:sp>
          <p:nvSpPr>
            <p:cNvPr id="98" name="Oval 97"/>
            <p:cNvSpPr/>
            <p:nvPr/>
          </p:nvSpPr>
          <p:spPr>
            <a:xfrm>
              <a:off x="6125878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661" y="5368871"/>
              <a:ext cx="400079" cy="400079"/>
            </a:xfrm>
            <a:prstGeom prst="rect">
              <a:avLst/>
            </a:prstGeom>
            <a:effectLst/>
          </p:spPr>
        </p:pic>
      </p:grpSp>
      <p:grpSp>
        <p:nvGrpSpPr>
          <p:cNvPr id="100" name="Group 99"/>
          <p:cNvGrpSpPr/>
          <p:nvPr/>
        </p:nvGrpSpPr>
        <p:grpSpPr>
          <a:xfrm>
            <a:off x="4727320" y="5347932"/>
            <a:ext cx="475324" cy="475324"/>
            <a:chOff x="3340592" y="5351323"/>
            <a:chExt cx="475324" cy="475324"/>
          </a:xfrm>
          <a:effectLst/>
        </p:grpSpPr>
        <p:sp>
          <p:nvSpPr>
            <p:cNvPr id="101" name="Oval 100"/>
            <p:cNvSpPr/>
            <p:nvPr/>
          </p:nvSpPr>
          <p:spPr>
            <a:xfrm>
              <a:off x="3340592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238" y="5445224"/>
              <a:ext cx="288032" cy="288032"/>
            </a:xfrm>
            <a:prstGeom prst="rect">
              <a:avLst/>
            </a:prstGeom>
            <a:effectLst/>
          </p:spPr>
        </p:pic>
      </p:grpSp>
      <p:grpSp>
        <p:nvGrpSpPr>
          <p:cNvPr id="103" name="Group 102"/>
          <p:cNvGrpSpPr/>
          <p:nvPr/>
        </p:nvGrpSpPr>
        <p:grpSpPr>
          <a:xfrm>
            <a:off x="3696718" y="5347932"/>
            <a:ext cx="475324" cy="475324"/>
            <a:chOff x="2632455" y="5351323"/>
            <a:chExt cx="475324" cy="475324"/>
          </a:xfrm>
          <a:effectLst/>
        </p:grpSpPr>
        <p:sp>
          <p:nvSpPr>
            <p:cNvPr id="104" name="Oval 103"/>
            <p:cNvSpPr/>
            <p:nvPr/>
          </p:nvSpPr>
          <p:spPr>
            <a:xfrm>
              <a:off x="2632455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501" y="5453222"/>
              <a:ext cx="245290" cy="245290"/>
            </a:xfrm>
            <a:prstGeom prst="rect">
              <a:avLst/>
            </a:prstGeom>
            <a:effectLst/>
          </p:spPr>
        </p:pic>
      </p:grpSp>
      <p:cxnSp>
        <p:nvCxnSpPr>
          <p:cNvPr id="106" name="Straight Connector 105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834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46" name="Straight Connector 45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A725CC6-AFB4-440A-8541-211DE3115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56" y="5250317"/>
            <a:ext cx="554947" cy="554947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FADDAB-9266-4F41-8F43-4A1F5C09D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91" y="5250317"/>
            <a:ext cx="554947" cy="554947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779536-FF60-4796-8FB3-81BC61659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17" y="5250317"/>
            <a:ext cx="554947" cy="554947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BE6E5A-CAF0-4FBC-BE71-70F2E782B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78" y="5250317"/>
            <a:ext cx="554947" cy="554947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B22C36-393E-46E7-8EDF-1133FA139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30" y="5250317"/>
            <a:ext cx="554947" cy="554947"/>
          </a:xfrm>
          <a:prstGeom prst="rect">
            <a:avLst/>
          </a:prstGeom>
          <a:effectLst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46E873-319E-4CC8-93D0-DDFB1F3064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43" y="5250317"/>
            <a:ext cx="554947" cy="554947"/>
          </a:xfrm>
          <a:prstGeom prst="rect">
            <a:avLst/>
          </a:prstGeom>
          <a:effectLst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AEE6DA-88D3-4280-8939-7AAC3AF636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5250317"/>
            <a:ext cx="554947" cy="5549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972008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886295487"/>
              </p:ext>
            </p:extLst>
          </p:nvPr>
        </p:nvGraphicFramePr>
        <p:xfrm>
          <a:off x="1818713" y="1379240"/>
          <a:ext cx="1658244" cy="452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059241725"/>
              </p:ext>
            </p:extLst>
          </p:nvPr>
        </p:nvGraphicFramePr>
        <p:xfrm>
          <a:off x="3369025" y="1376867"/>
          <a:ext cx="1728191" cy="44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52627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4.23"/>
  <p:tag name="AS_TITLE" val="Aspose.Slides for .NET 4.0"/>
  <p:tag name="AS_VERSION" val="15.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
  </Template>
  <TotalTime>6923</TotalTime>
  <Words>32</Words>
  <Application>Microsoft Office PowerPoint</Application>
  <PresentationFormat>Widescreen</PresentationFormat>
  <Paragraphs>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Franklin Gothic Book</vt:lpstr>
      <vt:lpstr>Rockwell</vt:lpstr>
      <vt:lpstr>1_BUPM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Groups Comparison</dc:title>
  <dc:creator>Nishanth S</dc:creator>
  <cp:lastModifiedBy>Harshavardhan Reddy KV</cp:lastModifiedBy>
  <cp:revision>856</cp:revision>
  <cp:lastPrinted>2016-01-26T18:57:11Z</cp:lastPrinted>
  <dcterms:created xsi:type="dcterms:W3CDTF">2014-11-11T09:15:21Z</dcterms:created>
  <dcterms:modified xsi:type="dcterms:W3CDTF">2019-12-20T05:48:50Z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b87da217-3cf9-4f61-a560-9859314e4185</vt:lpwstr>
  </property>
  <property fmtid="{D5CDD505-2E9C-101B-9397-08002B2CF9AE}" pid="5" name="FILEOWNER">
    <vt:lpwstr>Nishanth S</vt:lpwstr>
  </property>
  <property fmtid="{D5CDD505-2E9C-101B-9397-08002B2CF9AE}" pid="6" name="IPPCLASS">
    <vt:i4>1</vt:i4>
  </property>
  <property fmtid="{D5CDD505-2E9C-101B-9397-08002B2CF9AE}" pid="7" name="MACHINEID">
    <vt:lpwstr>A80573-1109</vt:lpwstr>
  </property>
  <property fmtid="{D5CDD505-2E9C-101B-9397-08002B2CF9AE}" pid="8" name="MODFILEGUID">
    <vt:lpwstr>b50dba64-d163-4844-a1ea-b21a39afecec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