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428" r:id="rId3"/>
    <p:sldId id="396" r:id="rId4"/>
    <p:sldId id="414" r:id="rId5"/>
    <p:sldId id="418" r:id="rId6"/>
    <p:sldId id="425" r:id="rId7"/>
    <p:sldId id="426" r:id="rId8"/>
    <p:sldId id="417" r:id="rId9"/>
    <p:sldId id="429" r:id="rId10"/>
    <p:sldId id="427" r:id="rId11"/>
  </p:sldIdLst>
  <p:sldSz cx="12192000" cy="6858000"/>
  <p:notesSz cx="6858000" cy="9144000"/>
  <p:custDataLst>
    <p:tags r:id="rId1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91" userDrawn="1">
          <p15:clr>
            <a:srgbClr val="A4A3A4"/>
          </p15:clr>
        </p15:guide>
        <p15:guide id="5" pos="1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26262"/>
    <a:srgbClr val="FFFFFF"/>
    <a:srgbClr val="5C5C5C"/>
    <a:srgbClr val="00B050"/>
    <a:srgbClr val="3B0C9A"/>
    <a:srgbClr val="7030A0"/>
    <a:srgbClr val="FFC000"/>
    <a:srgbClr val="31859C"/>
    <a:srgbClr val="E4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66" y="48"/>
      </p:cViewPr>
      <p:guideLst>
        <p:guide orient="horz" pos="210"/>
        <p:guide pos="3840"/>
        <p:guide pos="695"/>
        <p:guide pos="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B348-2B4E-4A0D-A676-B4A88616851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3442-8C61-45FB-B418-3DCC605D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1/18/2022</a:t>
            </a:fld>
            <a:endParaRPr lang="en-US" dirty="0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2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43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3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340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4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7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7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810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8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913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9464504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6970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012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318508689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26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85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955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674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4402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444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927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234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9312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5139A98F-46F8-40EB-97FB-87924788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04CBB8-FE34-4CF6-B5E1-AF30164C916D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LogoText">
            <a:extLst>
              <a:ext uri="{FF2B5EF4-FFF2-40B4-BE49-F238E27FC236}">
                <a16:creationId xmlns:a16="http://schemas.microsoft.com/office/drawing/2014/main" id="{8A48DCAE-B69F-4CDC-8C3A-6D659B723870}"/>
              </a:ext>
            </a:extLst>
          </p:cNvPr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0" name="SlideLogoText">
            <a:extLst>
              <a:ext uri="{FF2B5EF4-FFF2-40B4-BE49-F238E27FC236}">
                <a16:creationId xmlns:a16="http://schemas.microsoft.com/office/drawing/2014/main" id="{0417241C-E4FD-438A-B8CF-7ADED74C3DEB}"/>
              </a:ext>
            </a:extLst>
          </p:cNvPr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C6FBA3-F481-4C92-A926-4C7A3C65206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0387D176-F00B-44F4-8C1C-B1A9295CC6C9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68B09-D9E8-405B-A8D7-5BB72B641933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LogoText">
            <a:extLst>
              <a:ext uri="{FF2B5EF4-FFF2-40B4-BE49-F238E27FC236}">
                <a16:creationId xmlns:a16="http://schemas.microsoft.com/office/drawing/2014/main" id="{8705F54F-E90D-48A7-984F-68EBF404CFF1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5" name="SlideLogoText">
            <a:extLst>
              <a:ext uri="{FF2B5EF4-FFF2-40B4-BE49-F238E27FC236}">
                <a16:creationId xmlns:a16="http://schemas.microsoft.com/office/drawing/2014/main" id="{15FCE8A3-29A9-4191-A509-22ECF9203564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4DEAD69-4D8F-41E7-98FA-2B97A3254DF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D18D9DD-3851-4EEA-8451-B4AC44CF251F}"/>
              </a:ext>
            </a:extLst>
          </p:cNvPr>
          <p:cNvSpPr txBox="1">
            <a:spLocks/>
          </p:cNvSpPr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32D095C4-D75E-4738-9F47-5C7D118A3B97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ECD610-F9C4-4066-A309-4E84F5B708D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BFD74E2-B509-4433-A03C-6040559F43B1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A931C6DE-8A76-42C2-8033-BC2404D662DB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D108A8CC-8ABF-4142-9024-A8A1C2B4EFDE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8B28073E-DB99-489D-93A2-8F4D681B8A6E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1FEFA0-C3A9-4F18-91F9-A063F71FAA90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1C389E-F499-418D-93D8-1309A0A9438A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4863EB68-7F74-4F50-9839-AD0A71893A8E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BD01434D-0E69-4412-8D7D-D0572E12879A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6ACFF6-2483-4FC0-BEFB-0D92F472FA50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F1D8B6-4536-44A2-BB28-D2D98ECE9480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EBC61-91EB-4655-8176-B59017EE4E61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8F4F363-B94C-47BA-BC16-A10EE4C9B330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BE81219F-E62D-4F7F-BD9D-49D2C5847980}"/>
              </a:ext>
            </a:extLst>
          </p:cNvPr>
          <p:cNvSpPr txBox="1"/>
          <p:nvPr userDrawn="1"/>
        </p:nvSpPr>
        <p:spPr>
          <a:xfrm>
            <a:off x="6029139" y="6509559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83455D7-2D57-4C31-B935-4F592D4B6C0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66EE5094-F039-4B73-9E6A-8E81C338DB7F}"/>
              </a:ext>
            </a:extLst>
          </p:cNvPr>
          <p:cNvSpPr txBox="1"/>
          <p:nvPr userDrawn="1"/>
        </p:nvSpPr>
        <p:spPr>
          <a:xfrm>
            <a:off x="623392" y="6698059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55" name="TPandFilters">
            <a:extLst>
              <a:ext uri="{FF2B5EF4-FFF2-40B4-BE49-F238E27FC236}">
                <a16:creationId xmlns:a16="http://schemas.microsoft.com/office/drawing/2014/main" id="{59FD0B54-9B1C-4BF2-9818-DB9EC849193B}"/>
              </a:ext>
            </a:extLst>
          </p:cNvPr>
          <p:cNvSpPr txBox="1"/>
          <p:nvPr userDrawn="1"/>
        </p:nvSpPr>
        <p:spPr>
          <a:xfrm>
            <a:off x="646523" y="6334489"/>
            <a:ext cx="54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 : ISHOP- Time Period : YTD Jun 2018; Base –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Dr.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 Pepper; 
Filters: Morning (6AM to 11AM), Mid-Day (11AM to 2PM),Afternoon(2PM to 5PM) ,Evening (5PM To 10PM) , Night 10 PM To 6 AM   Where Purchased : Total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FF6847-AA3A-46BE-896F-F5081D7BC2B6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7" name="StatTestAgainst">
            <a:extLst>
              <a:ext uri="{FF2B5EF4-FFF2-40B4-BE49-F238E27FC236}">
                <a16:creationId xmlns:a16="http://schemas.microsoft.com/office/drawing/2014/main" id="{08B92C8D-92B7-4D59-BC10-76DB8E3E3DE9}"/>
              </a:ext>
            </a:extLst>
          </p:cNvPr>
          <p:cNvSpPr txBox="1"/>
          <p:nvPr userDrawn="1"/>
        </p:nvSpPr>
        <p:spPr>
          <a:xfrm>
            <a:off x="7188615" y="6310400"/>
            <a:ext cx="50033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Male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3CD535A-7BB8-43A6-A70F-D844DF446AA4}"/>
              </a:ext>
            </a:extLst>
          </p:cNvPr>
          <p:cNvSpPr txBox="1"/>
          <p:nvPr userDrawn="1"/>
        </p:nvSpPr>
        <p:spPr>
          <a:xfrm>
            <a:off x="8420105" y="666106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0CF13F-089D-43A9-9889-2B2B80FD95DB}"/>
              </a:ext>
            </a:extLst>
          </p:cNvPr>
          <p:cNvSpPr/>
          <p:nvPr userDrawn="1"/>
        </p:nvSpPr>
        <p:spPr>
          <a:xfrm>
            <a:off x="831340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E5095D-0F4C-4DA6-A262-30A7134DA2D7}"/>
              </a:ext>
            </a:extLst>
          </p:cNvPr>
          <p:cNvSpPr txBox="1"/>
          <p:nvPr userDrawn="1"/>
        </p:nvSpPr>
        <p:spPr>
          <a:xfrm>
            <a:off x="7328153" y="665006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86AFB9-31AB-4DA4-B2CA-795585262931}"/>
              </a:ext>
            </a:extLst>
          </p:cNvPr>
          <p:cNvSpPr/>
          <p:nvPr userDrawn="1"/>
        </p:nvSpPr>
        <p:spPr>
          <a:xfrm>
            <a:off x="7247466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2" name="benchmarkGroup">
            <a:extLst>
              <a:ext uri="{FF2B5EF4-FFF2-40B4-BE49-F238E27FC236}">
                <a16:creationId xmlns:a16="http://schemas.microsoft.com/office/drawing/2014/main" id="{A80CCACE-08E3-4C5E-933C-473CA509766C}"/>
              </a:ext>
            </a:extLst>
          </p:cNvPr>
          <p:cNvGrpSpPr/>
          <p:nvPr userDrawn="1"/>
        </p:nvGrpSpPr>
        <p:grpSpPr>
          <a:xfrm>
            <a:off x="7250800" y="6503186"/>
            <a:ext cx="2788677" cy="159425"/>
            <a:chOff x="7250800" y="6503186"/>
            <a:chExt cx="2788677" cy="159425"/>
          </a:xfrm>
        </p:grpSpPr>
        <p:sp>
          <p:nvSpPr>
            <p:cNvPr id="63" name="benchmark">
              <a:extLst>
                <a:ext uri="{FF2B5EF4-FFF2-40B4-BE49-F238E27FC236}">
                  <a16:creationId xmlns:a16="http://schemas.microsoft.com/office/drawing/2014/main" id="{8CFF628C-133C-488C-9461-F16DF367BA82}"/>
                </a:ext>
              </a:extLst>
            </p:cNvPr>
            <p:cNvSpPr txBox="1"/>
            <p:nvPr/>
          </p:nvSpPr>
          <p:spPr>
            <a:xfrm>
              <a:off x="7345652" y="650318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Male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EAB61D-71E8-453C-AFE0-42B6D4EAB464}"/>
                </a:ext>
              </a:extLst>
            </p:cNvPr>
            <p:cNvSpPr/>
            <p:nvPr/>
          </p:nvSpPr>
          <p:spPr>
            <a:xfrm>
              <a:off x="7250800" y="6531468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F1EF1E10-5242-46E3-BD7B-6DEF5877E267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66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FD2C1C-F24D-49C3-9110-000C59847803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53733"/>
            <a:ext cx="609600" cy="304271"/>
          </a:xfrm>
          <a:prstGeom prst="rect">
            <a:avLst/>
          </a:prstGeom>
          <a:effectLst/>
        </p:spPr>
        <p:txBody>
          <a:bodyPr vert="horz" lIns="64008" tIns="0" rIns="0" bIns="0" rtlCol="0" anchor="ctr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ffectLst/>
                <a:latin typeface="Arial Narrow" pitchFamily="34" charset="0"/>
              </a:defRPr>
            </a:lvl1pPr>
          </a:lstStyle>
          <a:p>
            <a:fld id="{9936CF15-C2EA-4394-990A-188B1C0A99AF}" type="slidenum">
              <a:rPr lang="en-US" smtClean="0">
                <a:solidFill>
                  <a:srgbClr val="000000">
                    <a:tint val="75000"/>
                  </a:srgbClr>
                </a:solidFill>
                <a:effectLst/>
              </a:r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effectLst/>
            </a:endParaRPr>
          </a:p>
        </p:txBody>
      </p:sp>
      <p:sp>
        <p:nvSpPr>
          <p:cNvPr id="26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LogoText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29" name="SlideLogoText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1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LogoText"/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4" name="SlideLogoText"/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effectLst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/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effectLst/>
              </a:rPr>
              <a:t>Source:  CCNA  </a:t>
            </a:r>
            <a:r>
              <a:rPr lang="en-US" sz="800" dirty="0" err="1">
                <a:effectLst/>
              </a:rPr>
              <a:t>iSHOP</a:t>
            </a:r>
            <a:r>
              <a:rPr lang="en-US" sz="800" dirty="0">
                <a:effectLst/>
              </a:rPr>
              <a:t> Tracker</a:t>
            </a:r>
          </a:p>
        </p:txBody>
      </p:sp>
      <p:sp>
        <p:nvSpPr>
          <p:cNvPr id="41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36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dirty="0" err="1">
                <a:effectLst/>
              </a:rPr>
              <a:t>iSHOP</a:t>
            </a:r>
            <a:r>
              <a:rPr lang="en-US" dirty="0">
                <a:effectLst/>
              </a:rPr>
              <a:t> Beverage Report – Trips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marL="0" marR="0" lvl="0" indent="0" algn="ct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marL="0" marR="0" lvl="0" indent="0" algn="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10884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9" name="Title 1"/>
          <p:cNvSpPr txBox="1">
            <a:spLocks/>
          </p:cNvSpPr>
          <p:nvPr/>
        </p:nvSpPr>
        <p:spPr>
          <a:xfrm>
            <a:off x="1676400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Intro Slide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15240" y="1981822"/>
            <a:ext cx="10881360" cy="600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Scope of This Report</a:t>
            </a:r>
          </a:p>
        </p:txBody>
      </p:sp>
    </p:spTree>
    <p:extLst>
      <p:ext uri="{BB962C8B-B14F-4D97-AF65-F5344CB8AC3E}">
        <p14:creationId xmlns:p14="http://schemas.microsoft.com/office/powerpoint/2010/main" val="4207884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Rectangle 2"/>
          <p:cNvSpPr/>
          <p:nvPr/>
        </p:nvSpPr>
        <p:spPr>
          <a:xfrm>
            <a:off x="1485596" y="782886"/>
            <a:ext cx="6986669" cy="220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5626596" y="5708539"/>
            <a:ext cx="1855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Honest Tea</a:t>
            </a:r>
            <a:endParaRPr lang="en-IN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6336" y="1052736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6336" y="3717032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ew shape"/>
          <p:cNvSpPr/>
          <p:nvPr/>
        </p:nvSpPr>
        <p:spPr>
          <a:xfrm>
            <a:off x="7416000" y="1301798"/>
            <a:ext cx="4572000" cy="151806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700" b="0" dirty="0">
                <a:solidFill>
                  <a:srgbClr val="595959"/>
                </a:solidFill>
                <a:effectLst/>
                <a:latin typeface="Arial (Body)"/>
              </a:rPr>
              <a:t>Chilled and room temperature proportions may aggregate to more than 100% due to more than one beverage being purchased on the trip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352" y="5661248"/>
            <a:ext cx="8910496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latin typeface="Arial (Body)"/>
              </a:rPr>
              <a:t>Temperature and location are only asked of the following categories: SSD, RTD Coffee, RTD Tea, Enhanced Milk, Protein Drinks, RTD Smoothies, Juice/Juice Drinks, Packaged Water, Spots Drinks and Energy Shots/Drinks.</a:t>
            </a:r>
          </a:p>
        </p:txBody>
      </p:sp>
    </p:spTree>
    <p:extLst>
      <p:ext uri="{BB962C8B-B14F-4D97-AF65-F5344CB8AC3E}">
        <p14:creationId xmlns:p14="http://schemas.microsoft.com/office/powerpoint/2010/main" val="3701703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33" name="Straight Connector 32"/>
          <p:cNvCxnSpPr/>
          <p:nvPr/>
        </p:nvCxnSpPr>
        <p:spPr>
          <a:xfrm>
            <a:off x="296336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6336" y="3717032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3432" y="52292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of beverage within 1 hour)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9170" y="52292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I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consumption between 1 - 4 hours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3506" y="5229200"/>
            <a:ext cx="1796790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after 4 hours)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1752" y="5704112"/>
            <a:ext cx="8989505" cy="10771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  <a:latin typeface="Arial (Body)"/>
              </a:rPr>
              <a:t>Intended consumer is only asked of the following categories: SSD, RTD Coffee, RTD Tea, Enhanced Milk, Protein Drinks, RTD Smoothies, Juice/Juice Drinks, Packaged Water, Spots Drinks and Energy Shots/Drinks.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752" y="5588672"/>
            <a:ext cx="6252323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</a:rPr>
              <a:t>Consumption facts determined at the category level and are not available for cross category aggregates</a:t>
            </a:r>
          </a:p>
        </p:txBody>
      </p:sp>
    </p:spTree>
    <p:extLst>
      <p:ext uri="{BB962C8B-B14F-4D97-AF65-F5344CB8AC3E}">
        <p14:creationId xmlns:p14="http://schemas.microsoft.com/office/powerpoint/2010/main" val="13500913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022" y="5755262"/>
            <a:ext cx="6759930" cy="107722"/>
          </a:xfrm>
          <a:prstGeom prst="rect">
            <a:avLst/>
          </a:prstGeom>
          <a:effectLst/>
        </p:spPr>
        <p:txBody>
          <a:bodyPr wrap="square" t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</a:rPr>
              <a:t>Destination item is determined at the category level and is not available for cross category aggregates</a:t>
            </a:r>
          </a:p>
        </p:txBody>
      </p:sp>
    </p:spTree>
    <p:extLst>
      <p:ext uri="{BB962C8B-B14F-4D97-AF65-F5344CB8AC3E}">
        <p14:creationId xmlns:p14="http://schemas.microsoft.com/office/powerpoint/2010/main" val="399285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31" name="Straight Connector 30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157192"/>
            <a:ext cx="567500" cy="56750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4" y="5157192"/>
            <a:ext cx="567500" cy="56750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0" y="5157192"/>
            <a:ext cx="567500" cy="5675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6" y="5157192"/>
            <a:ext cx="567500" cy="5675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2" y="5157192"/>
            <a:ext cx="567500" cy="567500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89" y="5157192"/>
            <a:ext cx="567500" cy="5675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024116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31" name="Straight Connector 30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157192"/>
            <a:ext cx="567500" cy="567500"/>
          </a:xfrm>
          <a:prstGeom prst="rect">
            <a:avLst/>
          </a:prstGeom>
          <a:effectLst/>
        </p:spPr>
      </p:pic>
      <p:pic>
        <p:nvPicPr>
          <p:cNvPr id="11" name="Picture 10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4" y="5157192"/>
            <a:ext cx="567500" cy="567500"/>
          </a:xfrm>
          <a:prstGeom prst="rect">
            <a:avLst/>
          </a:prstGeom>
          <a:effectLst/>
        </p:spPr>
      </p:pic>
      <p:pic>
        <p:nvPicPr>
          <p:cNvPr id="12" name="Picture 11" hidden="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0" y="5157192"/>
            <a:ext cx="567500" cy="567500"/>
          </a:xfrm>
          <a:prstGeom prst="rect">
            <a:avLst/>
          </a:prstGeom>
          <a:effectLst/>
        </p:spPr>
      </p:pic>
      <p:pic>
        <p:nvPicPr>
          <p:cNvPr id="13" name="Picture 12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6" y="5157192"/>
            <a:ext cx="567500" cy="567500"/>
          </a:xfrm>
          <a:prstGeom prst="rect">
            <a:avLst/>
          </a:prstGeom>
          <a:effectLst/>
        </p:spPr>
      </p:pic>
      <p:pic>
        <p:nvPicPr>
          <p:cNvPr id="14" name="Picture 13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2" y="5157192"/>
            <a:ext cx="567500" cy="567500"/>
          </a:xfrm>
          <a:prstGeom prst="rect">
            <a:avLst/>
          </a:prstGeom>
          <a:effectLst/>
        </p:spPr>
      </p:pic>
      <p:pic>
        <p:nvPicPr>
          <p:cNvPr id="15" name="Picture 14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89" y="5157192"/>
            <a:ext cx="567500" cy="5675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88331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7317" y="2659783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Basket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Size (Items)</a:t>
            </a:r>
          </a:p>
          <a:p>
            <a:endParaRPr lang="en-US" sz="110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317" y="3945292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Spent on Basket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368" y="5248708"/>
            <a:ext cx="1826567" cy="642852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 dirty="0">
                <a:solidFill>
                  <a:srgbClr val="595959"/>
                </a:solidFill>
                <a:cs typeface="Calibri" panose="020F0502020204030204" pitchFamily="34" charset="0"/>
              </a:rPr>
              <a:t>Average Amount of Time Spent in Store (Minutes)</a:t>
            </a:r>
            <a:endParaRPr lang="en-IN" sz="1100" dirty="0">
              <a:solidFill>
                <a:srgbClr val="595959"/>
              </a:solidFill>
            </a:endParaRPr>
          </a:p>
          <a:p>
            <a:pPr algn="ctr"/>
            <a:endParaRPr lang="en-US" sz="1100" dirty="0">
              <a:solidFill>
                <a:srgbClr val="595959"/>
              </a:solidFill>
            </a:endParaRPr>
          </a:p>
        </p:txBody>
      </p:sp>
      <p:pic>
        <p:nvPicPr>
          <p:cNvPr id="11" name="Picture 3" descr="C:\Users\10429\Desktop\Dol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155256"/>
            <a:ext cx="785813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10429\Desktop\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500538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10429\Desktop\Bask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844824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4.23"/>
  <p:tag name="AS_TITLE" val="Aspose.Slides for .NET 4.0"/>
  <p:tag name="AS_VERSION" val="15.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
  </Template>
  <TotalTime>7588</TotalTime>
  <Words>209</Words>
  <Application>Microsoft Office PowerPoint</Application>
  <PresentationFormat>Widescreen</PresentationFormat>
  <Paragraphs>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(Body)</vt:lpstr>
      <vt:lpstr>Arial Narrow</vt:lpstr>
      <vt:lpstr>Calibri</vt:lpstr>
      <vt:lpstr>Franklin Gothic Book</vt:lpstr>
      <vt:lpstr>Rockwell</vt:lpstr>
      <vt:lpstr>1_BUPM Master</vt:lpstr>
      <vt:lpstr>2_BUPM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Groups Comparison</dc:title>
  <dc:creator>Nishanth S</dc:creator>
  <cp:lastModifiedBy>Sabat Ullah</cp:lastModifiedBy>
  <cp:revision>970</cp:revision>
  <cp:lastPrinted>2016-01-26T18:57:19Z</cp:lastPrinted>
  <dcterms:created xsi:type="dcterms:W3CDTF">2014-11-11T09:15:21Z</dcterms:created>
  <dcterms:modified xsi:type="dcterms:W3CDTF">2022-01-18T11:22:27Z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c5e1d6db-e30d-4dab-8dd7-35b80ac7def1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