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5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notesSlides/notesSlide8.xml" ContentType="application/vnd.openxmlformats-officedocument.presentationml.notesSl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9.xml" ContentType="application/vnd.openxmlformats-officedocument.presentationml.notesSl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notesSlides/notesSlide10.xml" ContentType="application/vnd.openxmlformats-officedocument.presentationml.notesSlid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notesSlides/notesSlide11.xml" ContentType="application/vnd.openxmlformats-officedocument.presentationml.notesSl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notesSlides/notesSlide12.xml" ContentType="application/vnd.openxmlformats-officedocument.presentationml.notesSlid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notesSlides/notesSlide13.xml" ContentType="application/vnd.openxmlformats-officedocument.presentationml.notesSlide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notesSlides/notesSlide14.xml" ContentType="application/vnd.openxmlformats-officedocument.presentationml.notesSlide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notesSlides/notesSlide15.xml" ContentType="application/vnd.openxmlformats-officedocument.presentationml.notesSlide+xml"/>
  <Override PartName="/ppt/charts/chart30.xml" ContentType="application/vnd.openxmlformats-officedocument.drawingml.chart+xml"/>
  <Override PartName="/ppt/notesSlides/notesSlide16.xml" ContentType="application/vnd.openxmlformats-officedocument.presentationml.notesSlide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notesSlides/notesSlide17.xml" ContentType="application/vnd.openxmlformats-officedocument.presentationml.notesSlide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notesSlides/notesSlide18.xml" ContentType="application/vnd.openxmlformats-officedocument.presentationml.notesSlide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notesSlides/notesSlide19.xml" ContentType="application/vnd.openxmlformats-officedocument.presentationml.notesSlide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notesSlides/notesSlide20.xml" ContentType="application/vnd.openxmlformats-officedocument.presentationml.notesSlide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notesSlides/notesSlide21.xml" ContentType="application/vnd.openxmlformats-officedocument.presentationml.notesSlide+xml"/>
  <Override PartName="/ppt/charts/chart41.xml" ContentType="application/vnd.openxmlformats-officedocument.drawingml.chart+xml"/>
  <Override PartName="/ppt/notesSlides/notesSlide22.xml" ContentType="application/vnd.openxmlformats-officedocument.presentationml.notesSlide+xml"/>
  <Override PartName="/ppt/charts/chart42.xml" ContentType="application/vnd.openxmlformats-officedocument.drawingml.chart+xml"/>
  <Override PartName="/ppt/notesSlides/notesSlide23.xml" ContentType="application/vnd.openxmlformats-officedocument.presentationml.notesSlide+xml"/>
  <Override PartName="/ppt/charts/chart43.xml" ContentType="application/vnd.openxmlformats-officedocument.drawingml.chart+xml"/>
  <Override PartName="/ppt/notesSlides/notesSlide24.xml" ContentType="application/vnd.openxmlformats-officedocument.presentationml.notesSlide+xml"/>
  <Override PartName="/ppt/charts/chart44.xml" ContentType="application/vnd.openxmlformats-officedocument.drawingml.chart+xml"/>
  <Override PartName="/ppt/notesSlides/notesSlide25.xml" ContentType="application/vnd.openxmlformats-officedocument.presentationml.notesSlide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notesSlides/notesSlide26.xml" ContentType="application/vnd.openxmlformats-officedocument.presentationml.notesSlide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notesSlides/notesSlide27.xml" ContentType="application/vnd.openxmlformats-officedocument.presentationml.notesSlide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notesSlides/notesSlide28.xml" ContentType="application/vnd.openxmlformats-officedocument.presentationml.notesSlide+xml"/>
  <Override PartName="/ppt/charts/chart51.xml" ContentType="application/vnd.openxmlformats-officedocument.drawingml.chart+xml"/>
  <Override PartName="/ppt/notesSlides/notesSlide29.xml" ContentType="application/vnd.openxmlformats-officedocument.presentationml.notesSlide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48" r:id="rId2"/>
    <p:sldId id="449" r:id="rId3"/>
    <p:sldId id="450" r:id="rId4"/>
    <p:sldId id="451" r:id="rId5"/>
    <p:sldId id="452" r:id="rId6"/>
    <p:sldId id="453" r:id="rId7"/>
    <p:sldId id="454" r:id="rId8"/>
    <p:sldId id="579" r:id="rId9"/>
    <p:sldId id="529" r:id="rId10"/>
    <p:sldId id="527" r:id="rId11"/>
    <p:sldId id="530" r:id="rId12"/>
    <p:sldId id="455" r:id="rId13"/>
    <p:sldId id="566" r:id="rId14"/>
    <p:sldId id="580" r:id="rId15"/>
    <p:sldId id="456" r:id="rId16"/>
    <p:sldId id="528" r:id="rId17"/>
    <p:sldId id="567" r:id="rId18"/>
    <p:sldId id="459" r:id="rId19"/>
    <p:sldId id="577" r:id="rId20"/>
    <p:sldId id="511" r:id="rId21"/>
    <p:sldId id="512" r:id="rId22"/>
    <p:sldId id="568" r:id="rId23"/>
    <p:sldId id="514" r:id="rId24"/>
    <p:sldId id="523" r:id="rId25"/>
    <p:sldId id="516" r:id="rId26"/>
    <p:sldId id="517" r:id="rId27"/>
    <p:sldId id="573" r:id="rId28"/>
    <p:sldId id="572" r:id="rId29"/>
    <p:sldId id="578" r:id="rId30"/>
    <p:sldId id="574" r:id="rId31"/>
    <p:sldId id="569" r:id="rId32"/>
    <p:sldId id="575" r:id="rId33"/>
    <p:sldId id="524" r:id="rId34"/>
    <p:sldId id="52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pos="7656" userDrawn="1">
          <p15:clr>
            <a:srgbClr val="A4A3A4"/>
          </p15:clr>
        </p15:guide>
        <p15:guide id="10" pos="3727" userDrawn="1">
          <p15:clr>
            <a:srgbClr val="A4A3A4"/>
          </p15:clr>
        </p15:guide>
        <p15:guide id="12" orient="horz" pos="799" userDrawn="1">
          <p15:clr>
            <a:srgbClr val="A4A3A4"/>
          </p15:clr>
        </p15:guide>
        <p15:guide id="13" orient="horz" pos="1230" userDrawn="1">
          <p15:clr>
            <a:srgbClr val="A4A3A4"/>
          </p15:clr>
        </p15:guide>
        <p15:guide id="14" pos="4271" userDrawn="1">
          <p15:clr>
            <a:srgbClr val="A4A3A4"/>
          </p15:clr>
        </p15:guide>
        <p15:guide id="15" pos="7512" userDrawn="1">
          <p15:clr>
            <a:srgbClr val="A4A3A4"/>
          </p15:clr>
        </p15:guide>
        <p15:guide id="16" pos="302" userDrawn="1">
          <p15:clr>
            <a:srgbClr val="A4A3A4"/>
          </p15:clr>
        </p15:guide>
        <p15:guide id="19" orient="horz" pos="3498" userDrawn="1">
          <p15:clr>
            <a:srgbClr val="A4A3A4"/>
          </p15:clr>
        </p15:guide>
        <p15:guide id="20" orient="horz" pos="3407" userDrawn="1">
          <p15:clr>
            <a:srgbClr val="A4A3A4"/>
          </p15:clr>
        </p15:guide>
        <p15:guide id="21" orient="horz" pos="2040" userDrawn="1">
          <p15:clr>
            <a:srgbClr val="A4A3A4"/>
          </p15:clr>
        </p15:guide>
        <p15:guide id="22" orient="horz" pos="1680" userDrawn="1">
          <p15:clr>
            <a:srgbClr val="A4A3A4"/>
          </p15:clr>
        </p15:guide>
        <p15:guide id="23" orient="horz" pos="2616" userDrawn="1">
          <p15:clr>
            <a:srgbClr val="A4A3A4"/>
          </p15:clr>
        </p15:guide>
        <p15:guide id="24" orient="horz" pos="2472" userDrawn="1">
          <p15:clr>
            <a:srgbClr val="A4A3A4"/>
          </p15:clr>
        </p15:guide>
        <p15:guide id="25" orient="horz" pos="31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666699"/>
    <a:srgbClr val="996633"/>
    <a:srgbClr val="008080"/>
    <a:srgbClr val="FFCCFF"/>
    <a:srgbClr val="FF66FF"/>
    <a:srgbClr val="BFBFBF"/>
    <a:srgbClr val="F1A78A"/>
    <a:srgbClr val="CC3300"/>
    <a:srgbClr val="936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6" autoAdjust="0"/>
    <p:restoredTop sz="93191" autoAdjust="0"/>
  </p:normalViewPr>
  <p:slideViewPr>
    <p:cSldViewPr snapToGrid="0" showGuides="1">
      <p:cViewPr varScale="1">
        <p:scale>
          <a:sx n="68" d="100"/>
          <a:sy n="68" d="100"/>
        </p:scale>
        <p:origin x="-1074" y="-108"/>
      </p:cViewPr>
      <p:guideLst>
        <p:guide orient="horz" pos="799"/>
        <p:guide orient="horz" pos="1230"/>
        <p:guide orient="horz" pos="3498"/>
        <p:guide orient="horz" pos="3407"/>
        <p:guide orient="horz" pos="2040"/>
        <p:guide orient="horz" pos="1680"/>
        <p:guide orient="horz" pos="2616"/>
        <p:guide orient="horz" pos="2472"/>
        <p:guide orient="horz" pos="3168"/>
        <p:guide pos="7656"/>
        <p:guide pos="3727"/>
        <p:guide pos="4271"/>
        <p:guide pos="7512"/>
        <p:guide pos="3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6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7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9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1.xlsx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2.xlsx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3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50418852987202E-2"/>
          <c:y val="0.30628452209289708"/>
          <c:w val="0.94739022369511194"/>
          <c:h val="0.36473095854739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Rural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5EE3-49D1-BEF2-ABEBCEC15FD7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5EE3-49D1-BEF2-ABEBCEC15FD7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5EE3-49D1-BEF2-ABEBCEC15FD7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5EE3-49D1-BEF2-ABEBCEC15FD7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E3-49D1-BEF2-ABEBCEC15FD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EE3-49D1-BEF2-ABEBCEC15FD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E3-49D1-BEF2-ABEBCEC15FD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EE3-49D1-BEF2-ABEBCEC15FD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EE3-49D1-BEF2-ABEBCEC15FD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EE3-49D1-BEF2-ABEBCEC15F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0.13</c:v>
                </c:pt>
                <c:pt idx="1">
                  <c:v>0.13</c:v>
                </c:pt>
                <c:pt idx="2">
                  <c:v>0.13</c:v>
                </c:pt>
                <c:pt idx="3">
                  <c:v>0.14000000000000001</c:v>
                </c:pt>
                <c:pt idx="4">
                  <c:v>0.15</c:v>
                </c:pt>
                <c:pt idx="5">
                  <c:v>0.14000000000000001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5EE3-49D1-BEF2-ABEBCEC15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Towns</c:v>
                </c:pt>
              </c:strCache>
            </c:strRef>
          </c:tx>
          <c:spPr>
            <a:ln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Pt>
            <c:idx val="5"/>
            <c:bubble3D val="0"/>
            <c:spPr>
              <a:ln w="28575">
                <a:solidFill>
                  <a:srgbClr val="3FA3C0"/>
                </a:solidFill>
                <a:prstDash val="sysDot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5EE3-49D1-BEF2-ABEBCEC15FD7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EE3-49D1-BEF2-ABEBCEC15FD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EE3-49D1-BEF2-ABEBCEC15FD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EE3-49D1-BEF2-ABEBCEC15FD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EE3-49D1-BEF2-ABEBCEC15FD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EE3-49D1-BEF2-ABEBCEC15FD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EE3-49D1-BEF2-ABEBCEC15F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0.38</c:v>
                </c:pt>
                <c:pt idx="1">
                  <c:v>0.39</c:v>
                </c:pt>
                <c:pt idx="2">
                  <c:v>0.38</c:v>
                </c:pt>
                <c:pt idx="3">
                  <c:v>0.37</c:v>
                </c:pt>
                <c:pt idx="4">
                  <c:v>0.37</c:v>
                </c:pt>
                <c:pt idx="5">
                  <c:v>0.37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5EE3-49D1-BEF2-ABEBCEC15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Urban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EE3-49D1-BEF2-ABEBCEC15FD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EE3-49D1-BEF2-ABEBCEC15FD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EE3-49D1-BEF2-ABEBCEC15FD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EE3-49D1-BEF2-ABEBCEC15FD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EE3-49D1-BEF2-ABEBCEC15FD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EE3-49D1-BEF2-ABEBCEC15F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0.18</c:v>
                </c:pt>
                <c:pt idx="1">
                  <c:v>0.18</c:v>
                </c:pt>
                <c:pt idx="2">
                  <c:v>0.19</c:v>
                </c:pt>
                <c:pt idx="3">
                  <c:v>0.19</c:v>
                </c:pt>
                <c:pt idx="4">
                  <c:v>0.18</c:v>
                </c:pt>
                <c:pt idx="5">
                  <c:v>0.18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5EE3-49D1-BEF2-ABEBCEC15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Suburban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EE3-49D1-BEF2-ABEBCEC15FD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EE3-49D1-BEF2-ABEBCEC15FD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EE3-49D1-BEF2-ABEBCEC15FD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EE3-49D1-BEF2-ABEBCEC15FD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EE3-49D1-BEF2-ABEBCEC15FD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5EE3-49D1-BEF2-ABEBCEC15F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0.31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  <c:pt idx="4">
                  <c:v>0.3</c:v>
                </c:pt>
                <c:pt idx="5">
                  <c:v>0.32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5EE3-49D1-BEF2-ABEBCEC15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849600"/>
        <c:axId val="189851136"/>
      </c:lineChart>
      <c:catAx>
        <c:axId val="189849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189851136"/>
        <c:crosses val="autoZero"/>
        <c:auto val="1"/>
        <c:lblAlgn val="ctr"/>
        <c:lblOffset val="100"/>
        <c:noMultiLvlLbl val="0"/>
      </c:catAx>
      <c:valAx>
        <c:axId val="189851136"/>
        <c:scaling>
          <c:orientation val="minMax"/>
          <c:max val="0.5"/>
        </c:scaling>
        <c:delete val="1"/>
        <c:axPos val="l"/>
        <c:numFmt formatCode="0%" sourceLinked="1"/>
        <c:majorTickMark val="out"/>
        <c:minorTickMark val="none"/>
        <c:tickLblPos val="nextTo"/>
        <c:crossAx val="1898496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77090333689752766"/>
          <c:w val="1"/>
          <c:h val="0.19871012544802871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50418852987202E-2"/>
          <c:y val="0.30860507902250184"/>
          <c:w val="0.94739022369511194"/>
          <c:h val="0.3624103751145493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8207-4C17-A2FD-31EECFA24885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8207-4C17-A2FD-31EECFA24885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8207-4C17-A2FD-31EECFA24885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8207-4C17-A2FD-31EECFA24885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207-4C17-A2FD-31EECFA24885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207-4C17-A2FD-31EECFA24885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207-4C17-A2FD-31EECFA24885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207-4C17-A2FD-31EECFA24885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207-4C17-A2FD-31EECFA24885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207-4C17-A2FD-31EECFA248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0.537502509205386</c:v>
                </c:pt>
                <c:pt idx="1">
                  <c:v>0.53676105808487196</c:v>
                </c:pt>
                <c:pt idx="2">
                  <c:v>0.52378635576280497</c:v>
                </c:pt>
                <c:pt idx="3">
                  <c:v>0.52301185369235903</c:v>
                </c:pt>
                <c:pt idx="4">
                  <c:v>0.525615668175478</c:v>
                </c:pt>
                <c:pt idx="5">
                  <c:v>0.5169573386313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8207-4C17-A2FD-31EECFA248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Living with Partner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207-4C17-A2FD-31EECFA24885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207-4C17-A2FD-31EECFA24885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207-4C17-A2FD-31EECFA24885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207-4C17-A2FD-31EECFA24885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207-4C17-A2FD-31EECFA24885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207-4C17-A2FD-31EECFA248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7.9905477155171101E-2</c:v>
                </c:pt>
                <c:pt idx="1">
                  <c:v>7.9905477155171101E-2</c:v>
                </c:pt>
                <c:pt idx="2">
                  <c:v>7.9905477155171101E-2</c:v>
                </c:pt>
                <c:pt idx="3">
                  <c:v>7.9905477155171101E-2</c:v>
                </c:pt>
                <c:pt idx="4">
                  <c:v>7.9905477155171101E-2</c:v>
                </c:pt>
                <c:pt idx="5">
                  <c:v>7.9905477155171101E-2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8207-4C17-A2FD-31EECFA248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Single/Never Married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207-4C17-A2FD-31EECFA24885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207-4C17-A2FD-31EECFA24885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207-4C17-A2FD-31EECFA24885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207-4C17-A2FD-31EECFA24885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207-4C17-A2FD-31EECFA24885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207-4C17-A2FD-31EECFA248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0.26519678085803999</c:v>
                </c:pt>
                <c:pt idx="1">
                  <c:v>0.26381454792303799</c:v>
                </c:pt>
                <c:pt idx="2">
                  <c:v>0.27222916502069999</c:v>
                </c:pt>
                <c:pt idx="3">
                  <c:v>0.27643323801210501</c:v>
                </c:pt>
                <c:pt idx="4">
                  <c:v>0.28222240012824101</c:v>
                </c:pt>
                <c:pt idx="5">
                  <c:v>0.28745858012352199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8207-4C17-A2FD-31EECFA2488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Divorced/Seperated/Widowed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207-4C17-A2FD-31EECFA24885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207-4C17-A2FD-31EECFA24885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207-4C17-A2FD-31EECFA24885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207-4C17-A2FD-31EECFA24885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207-4C17-A2FD-31EECFA24885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8207-4C17-A2FD-31EECFA248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0.117395232781403</c:v>
                </c:pt>
                <c:pt idx="1">
                  <c:v>0.120683954530437</c:v>
                </c:pt>
                <c:pt idx="2">
                  <c:v>0.124495751057416</c:v>
                </c:pt>
                <c:pt idx="3">
                  <c:v>0.11909054974482999</c:v>
                </c:pt>
                <c:pt idx="4">
                  <c:v>0.11357060972437399</c:v>
                </c:pt>
                <c:pt idx="5">
                  <c:v>0.11924502154397899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8207-4C17-A2FD-31EECFA24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7617792"/>
        <c:axId val="267619328"/>
      </c:lineChart>
      <c:catAx>
        <c:axId val="267617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267619328"/>
        <c:crosses val="autoZero"/>
        <c:auto val="1"/>
        <c:lblAlgn val="ctr"/>
        <c:lblOffset val="100"/>
        <c:noMultiLvlLbl val="0"/>
      </c:catAx>
      <c:valAx>
        <c:axId val="267619328"/>
        <c:scaling>
          <c:orientation val="minMax"/>
          <c:max val="0.70000000000000007"/>
        </c:scaling>
        <c:delete val="1"/>
        <c:axPos val="l"/>
        <c:numFmt formatCode="0%" sourceLinked="1"/>
        <c:majorTickMark val="out"/>
        <c:minorTickMark val="none"/>
        <c:tickLblPos val="nextTo"/>
        <c:crossAx val="26761779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77090333689752766"/>
          <c:w val="1"/>
          <c:h val="0.19871012544802871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031359437304282E-2"/>
          <c:y val="0.41802613105535524"/>
          <c:w val="0.97596864056269572"/>
          <c:h val="0.3123272346053114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Monday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3CE8-4611-89DC-CEE52A1F0798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3CE8-4611-89DC-CEE52A1F0798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3CE8-4611-89DC-CEE52A1F0798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3CE8-4611-89DC-CEE52A1F0798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CE8-4611-89DC-CEE52A1F0798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E8-4611-89DC-CEE52A1F0798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CE8-4611-89DC-CEE52A1F0798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E8-4611-89DC-CEE52A1F0798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CE8-4611-89DC-CEE52A1F0798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CE8-4611-89DC-CEE52A1F07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0.123016097129519</c:v>
                </c:pt>
                <c:pt idx="1">
                  <c:v>0.12429396758493</c:v>
                </c:pt>
                <c:pt idx="2">
                  <c:v>0.13600942541934699</c:v>
                </c:pt>
                <c:pt idx="3">
                  <c:v>0.132873881154876</c:v>
                </c:pt>
                <c:pt idx="4">
                  <c:v>0.1356284947168</c:v>
                </c:pt>
                <c:pt idx="5">
                  <c:v>0.13543732645505399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3CE8-4611-89DC-CEE52A1F07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Tuesday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CE8-4611-89DC-CEE52A1F0798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CE8-4611-89DC-CEE52A1F0798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CE8-4611-89DC-CEE52A1F0798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CE8-4611-89DC-CEE52A1F0798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CE8-4611-89DC-CEE52A1F0798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CE8-4611-89DC-CEE52A1F07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0.123830223993462</c:v>
                </c:pt>
                <c:pt idx="1">
                  <c:v>0.12745491027674999</c:v>
                </c:pt>
                <c:pt idx="2">
                  <c:v>0.126562014105118</c:v>
                </c:pt>
                <c:pt idx="3">
                  <c:v>0.13001520002665401</c:v>
                </c:pt>
                <c:pt idx="4">
                  <c:v>0.13224074110725401</c:v>
                </c:pt>
                <c:pt idx="5">
                  <c:v>0.13232210137651601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3CE8-4611-89DC-CEE52A1F07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Wednesday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CE8-4611-89DC-CEE52A1F0798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CE8-4611-89DC-CEE52A1F0798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CE8-4611-89DC-CEE52A1F0798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CE8-4611-89DC-CEE52A1F0798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CE8-4611-89DC-CEE52A1F07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0.13138819705073301</c:v>
                </c:pt>
                <c:pt idx="1">
                  <c:v>0.14237443640403499</c:v>
                </c:pt>
                <c:pt idx="2">
                  <c:v>0.13120090760286901</c:v>
                </c:pt>
                <c:pt idx="3">
                  <c:v>0.13913765860304</c:v>
                </c:pt>
                <c:pt idx="4">
                  <c:v>0.13631919147021301</c:v>
                </c:pt>
                <c:pt idx="5">
                  <c:v>0.123483996000513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3CE8-4611-89DC-CEE52A1F07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Thursday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CE8-4611-89DC-CEE52A1F0798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CE8-4611-89DC-CEE52A1F0798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CE8-4611-89DC-CEE52A1F0798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CE8-4611-89DC-CEE52A1F0798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CE8-4611-89DC-CEE52A1F0798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CE8-4611-89DC-CEE52A1F07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0.132873881154876</c:v>
                </c:pt>
                <c:pt idx="1">
                  <c:v>0.125084240169518</c:v>
                </c:pt>
                <c:pt idx="2">
                  <c:v>0.124090551655438</c:v>
                </c:pt>
                <c:pt idx="3">
                  <c:v>0.11994067994789601</c:v>
                </c:pt>
                <c:pt idx="4">
                  <c:v>0.11946731215673</c:v>
                </c:pt>
                <c:pt idx="5">
                  <c:v>0.122501762173627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3CE8-4611-89DC-CEE52A1F079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Friday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CE8-4611-89DC-CEE52A1F0798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3CE8-4611-89DC-CEE52A1F0798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3CE8-4611-89DC-CEE52A1F0798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3CE8-4611-89DC-CEE52A1F0798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CE8-4611-89DC-CEE52A1F0798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3CE8-4611-89DC-CEE52A1F07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0.149900217684305</c:v>
                </c:pt>
                <c:pt idx="1">
                  <c:v>0.146451894411153</c:v>
                </c:pt>
                <c:pt idx="2">
                  <c:v>0.15084450893564899</c:v>
                </c:pt>
                <c:pt idx="3">
                  <c:v>0.14984420289429301</c:v>
                </c:pt>
                <c:pt idx="4">
                  <c:v>0.15209011022881899</c:v>
                </c:pt>
                <c:pt idx="5">
                  <c:v>0.15813538369086799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3CE8-4611-89DC-CEE52A1F079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Saturday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CE8-4611-89DC-CEE52A1F0798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3CE8-4611-89DC-CEE52A1F0798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3CE8-4611-89DC-CEE52A1F0798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3CE8-4611-89DC-CEE52A1F0798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3CE8-4611-89DC-CEE52A1F0798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3CE8-4611-89DC-CEE52A1F07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0.174857854991645</c:v>
                </c:pt>
                <c:pt idx="1">
                  <c:v>0.176849217607225</c:v>
                </c:pt>
                <c:pt idx="2">
                  <c:v>0.172975203361765</c:v>
                </c:pt>
                <c:pt idx="3">
                  <c:v>0.168460363674209</c:v>
                </c:pt>
                <c:pt idx="4">
                  <c:v>0.16138942289602601</c:v>
                </c:pt>
                <c:pt idx="5">
                  <c:v>0.161988344357959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3CE8-4611-89DC-CEE52A1F079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Sunday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0.163179910824714</c:v>
                </c:pt>
                <c:pt idx="1">
                  <c:v>0.157491333546388</c:v>
                </c:pt>
                <c:pt idx="2">
                  <c:v>0.15831738891981401</c:v>
                </c:pt>
                <c:pt idx="3">
                  <c:v>0.159728013699032</c:v>
                </c:pt>
                <c:pt idx="4">
                  <c:v>0.162864727424159</c:v>
                </c:pt>
                <c:pt idx="5">
                  <c:v>0.166131085945463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3CE8-4611-89DC-CEE52A1F0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3848832"/>
        <c:axId val="383850368"/>
      </c:lineChart>
      <c:catAx>
        <c:axId val="383848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83850368"/>
        <c:crosses val="autoZero"/>
        <c:auto val="1"/>
        <c:lblAlgn val="ctr"/>
        <c:lblOffset val="100"/>
        <c:noMultiLvlLbl val="0"/>
      </c:catAx>
      <c:valAx>
        <c:axId val="383850368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3838488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8470250896057356"/>
          <c:w val="0.62057411909709437"/>
          <c:h val="4.2999222597692059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825227230108489E-2"/>
          <c:y val="0.28484108924272233"/>
          <c:w val="0.97850691195527317"/>
          <c:h val="0.386174591251107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 (6AM to 11AM)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8F7F-47A3-AA5E-6DD0889D586E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8F7F-47A3-AA5E-6DD0889D586E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8F7F-47A3-AA5E-6DD0889D586E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8F7F-47A3-AA5E-6DD0889D586E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F7F-47A3-AA5E-6DD0889D586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F7F-47A3-AA5E-6DD0889D586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F7F-47A3-AA5E-6DD0889D586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F7F-47A3-AA5E-6DD0889D586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F7F-47A3-AA5E-6DD0889D586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7F-47A3-AA5E-6DD0889D58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0.23225052484549599</c:v>
                </c:pt>
                <c:pt idx="1">
                  <c:v>0.23876144085488901</c:v>
                </c:pt>
                <c:pt idx="2">
                  <c:v>0.23431163031078001</c:v>
                </c:pt>
                <c:pt idx="3">
                  <c:v>0.23554150095866699</c:v>
                </c:pt>
                <c:pt idx="4">
                  <c:v>0.24273762047411199</c:v>
                </c:pt>
                <c:pt idx="5">
                  <c:v>0.24820908001932199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8F7F-47A3-AA5E-6DD0889D58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Mid-Day(11amAfternoon (2 PM - 5 PM)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F7F-47A3-AA5E-6DD0889D586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F7F-47A3-AA5E-6DD0889D586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F7F-47A3-AA5E-6DD0889D586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F7F-47A3-AA5E-6DD0889D586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F7F-47A3-AA5E-6DD0889D586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F7F-47A3-AA5E-6DD0889D58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0.25540227442528202</c:v>
                </c:pt>
                <c:pt idx="1">
                  <c:v>0.25366473219298002</c:v>
                </c:pt>
                <c:pt idx="2">
                  <c:v>0.247106931018932</c:v>
                </c:pt>
                <c:pt idx="3">
                  <c:v>0.23603722923871101</c:v>
                </c:pt>
                <c:pt idx="4">
                  <c:v>0.243452059528768</c:v>
                </c:pt>
                <c:pt idx="5">
                  <c:v>0.246755090424749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8F7F-47A3-AA5E-6DD0889D58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Afternoon (2 PM - 5 PM)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F7F-47A3-AA5E-6DD0889D586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F7F-47A3-AA5E-6DD0889D586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F7F-47A3-AA5E-6DD0889D586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F7F-47A3-AA5E-6DD0889D586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F7F-47A3-AA5E-6DD0889D586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F7F-47A3-AA5E-6DD0889D58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0.283537035710408</c:v>
                </c:pt>
                <c:pt idx="1">
                  <c:v>0.28536062107709598</c:v>
                </c:pt>
                <c:pt idx="2">
                  <c:v>0.29356567380874998</c:v>
                </c:pt>
                <c:pt idx="3">
                  <c:v>0.29802770730662198</c:v>
                </c:pt>
                <c:pt idx="4">
                  <c:v>0.29186825258333299</c:v>
                </c:pt>
                <c:pt idx="5">
                  <c:v>0.29173985533920599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8F7F-47A3-AA5E-6DD0889D586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Evening (5 PM - 10 PM)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F7F-47A3-AA5E-6DD0889D586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F7F-47A3-AA5E-6DD0889D586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F7F-47A3-AA5E-6DD0889D586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F7F-47A3-AA5E-6DD0889D586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F7F-47A3-AA5E-6DD0889D586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8F7F-47A3-AA5E-6DD0889D58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0.21329588742186001</c:v>
                </c:pt>
                <c:pt idx="1">
                  <c:v>0.20757941121616</c:v>
                </c:pt>
                <c:pt idx="2">
                  <c:v>0.21216612958212</c:v>
                </c:pt>
                <c:pt idx="3">
                  <c:v>0.21900938773134501</c:v>
                </c:pt>
                <c:pt idx="4">
                  <c:v>0.20927326633964</c:v>
                </c:pt>
                <c:pt idx="5">
                  <c:v>0.199873816595277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8F7F-47A3-AA5E-6DD0889D586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Night (10 PM - 6 AM)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8F7F-47A3-AA5E-6DD0889D586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8F7F-47A3-AA5E-6DD0889D586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8F7F-47A3-AA5E-6DD0889D586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8F7F-47A3-AA5E-6DD0889D586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F7F-47A3-AA5E-6DD0889D586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8F7F-47A3-AA5E-6DD0889D58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1.5514277596953599E-2</c:v>
                </c:pt>
                <c:pt idx="1">
                  <c:v>1.46337946588744E-2</c:v>
                </c:pt>
                <c:pt idx="2">
                  <c:v>1.28496352794171E-2</c:v>
                </c:pt>
                <c:pt idx="3">
                  <c:v>1.13841747646553E-2</c:v>
                </c:pt>
                <c:pt idx="4">
                  <c:v>1.2668801074147701E-2</c:v>
                </c:pt>
                <c:pt idx="5">
                  <c:v>1.34221576214464E-2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8F7F-47A3-AA5E-6DD0889D58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4348160"/>
        <c:axId val="384349696"/>
      </c:lineChart>
      <c:catAx>
        <c:axId val="384348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84349696"/>
        <c:crosses val="autoZero"/>
        <c:auto val="1"/>
        <c:lblAlgn val="ctr"/>
        <c:lblOffset val="100"/>
        <c:noMultiLvlLbl val="0"/>
      </c:catAx>
      <c:valAx>
        <c:axId val="384349696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3843481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77090322580645176"/>
          <c:w val="1"/>
          <c:h val="0.19871012544802871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686924043553906E-3"/>
          <c:y val="7.4907460403364698E-2"/>
          <c:w val="0.99495827006460924"/>
          <c:h val="0.6817463211360476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Alone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1503-4876-98F8-187728FEFC9B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1503-4876-98F8-187728FEFC9B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1503-4876-98F8-187728FEFC9B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1503-4876-98F8-187728FEFC9B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03-4876-98F8-187728FEFC9B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03-4876-98F8-187728FEFC9B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03-4876-98F8-187728FEFC9B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03-4876-98F8-187728FEFC9B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503-4876-98F8-187728FEFC9B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503-4876-98F8-187728FEFC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0.61938690324065904</c:v>
                </c:pt>
                <c:pt idx="1">
                  <c:v>0.62488300141203401</c:v>
                </c:pt>
                <c:pt idx="2">
                  <c:v>0.62488300141203401</c:v>
                </c:pt>
                <c:pt idx="3">
                  <c:v>0.62488300141203401</c:v>
                </c:pt>
                <c:pt idx="4">
                  <c:v>0.61</c:v>
                </c:pt>
                <c:pt idx="5">
                  <c:v>0.6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1503-4876-98F8-187728FEFC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Spouse/Other Adult Family Members 18+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03-4876-98F8-187728FEFC9B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503-4876-98F8-187728FEFC9B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503-4876-98F8-187728FEFC9B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503-4876-98F8-187728FEFC9B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503-4876-98F8-187728FEFC9B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503-4876-98F8-187728FEFC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0.27660695980978101</c:v>
                </c:pt>
                <c:pt idx="1">
                  <c:v>0.27273568946043703</c:v>
                </c:pt>
                <c:pt idx="2">
                  <c:v>0.28058144838756899</c:v>
                </c:pt>
                <c:pt idx="3">
                  <c:v>0.282538808770876</c:v>
                </c:pt>
                <c:pt idx="4">
                  <c:v>0.29372941464435198</c:v>
                </c:pt>
                <c:pt idx="5">
                  <c:v>0.29750472628371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1503-4876-98F8-187728FEFC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My Children &lt;18 Years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503-4876-98F8-187728FEFC9B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503-4876-98F8-187728FEFC9B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503-4876-98F8-187728FEFC9B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503-4876-98F8-187728FEFC9B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503-4876-98F8-187728FEFC9B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503-4876-98F8-187728FEFC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7.8561194422183594E-2</c:v>
                </c:pt>
                <c:pt idx="1">
                  <c:v>7.8561194422183594E-2</c:v>
                </c:pt>
                <c:pt idx="2">
                  <c:v>7.8561194422183594E-2</c:v>
                </c:pt>
                <c:pt idx="3">
                  <c:v>7.8561194422183594E-2</c:v>
                </c:pt>
                <c:pt idx="4">
                  <c:v>7.8561194422183594E-2</c:v>
                </c:pt>
                <c:pt idx="5">
                  <c:v>7.8561194422183594E-2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1503-4876-98F8-187728FEFC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 Family Members &lt;18 Years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503-4876-98F8-187728FEFC9B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503-4876-98F8-187728FEFC9B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503-4876-98F8-187728FEFC9B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503-4876-98F8-187728FEFC9B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503-4876-98F8-187728FEFC9B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1503-4876-98F8-187728FEFC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0.03</c:v>
                </c:pt>
                <c:pt idx="1">
                  <c:v>0.03</c:v>
                </c:pt>
                <c:pt idx="2">
                  <c:v>0.03</c:v>
                </c:pt>
                <c:pt idx="3">
                  <c:v>0.03</c:v>
                </c:pt>
                <c:pt idx="4">
                  <c:v>0.03</c:v>
                </c:pt>
                <c:pt idx="5">
                  <c:v>0.03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1503-4876-98F8-187728FEFC9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 Non-Family Members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1503-4876-98F8-187728FEFC9B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1503-4876-98F8-187728FEFC9B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1503-4876-98F8-187728FEFC9B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1503-4876-98F8-187728FEFC9B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503-4876-98F8-187728FEFC9B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1503-4876-98F8-187728FEFC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0.03</c:v>
                </c:pt>
                <c:pt idx="1">
                  <c:v>3.0794701455113999E-2</c:v>
                </c:pt>
                <c:pt idx="2">
                  <c:v>3.1202897531802901E-2</c:v>
                </c:pt>
                <c:pt idx="3">
                  <c:v>3.3793870721218998E-2</c:v>
                </c:pt>
                <c:pt idx="4">
                  <c:v>3.3586073531411999E-2</c:v>
                </c:pt>
                <c:pt idx="5">
                  <c:v>3.7784616132297E-2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1503-4876-98F8-187728FEFC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4472960"/>
        <c:axId val="384474496"/>
      </c:lineChart>
      <c:catAx>
        <c:axId val="3844729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84474496"/>
        <c:crosses val="autoZero"/>
        <c:auto val="1"/>
        <c:lblAlgn val="ctr"/>
        <c:lblOffset val="100"/>
        <c:noMultiLvlLbl val="0"/>
      </c:catAx>
      <c:valAx>
        <c:axId val="384474496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3844729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2437117772239266"/>
          <c:w val="1"/>
          <c:h val="9.5070316739698055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 w="28575"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916187201042123E-3"/>
          <c:y val="6.1596481402545672E-2"/>
          <c:w val="0.99610838127989576"/>
          <c:h val="0.6950006021068002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Home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CC4B-4AFD-A18A-7D4E518E3E87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CC4B-4AFD-A18A-7D4E518E3E87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CC4B-4AFD-A18A-7D4E518E3E87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CC4B-4AFD-A18A-7D4E518E3E87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C4B-4AFD-A18A-7D4E518E3E8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4B-4AFD-A18A-7D4E518E3E8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C4B-4AFD-A18A-7D4E518E3E8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4B-4AFD-A18A-7D4E518E3E8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C4B-4AFD-A18A-7D4E518E3E8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C4B-4AFD-A18A-7D4E518E3E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0.47111241052983199</c:v>
                </c:pt>
                <c:pt idx="1">
                  <c:v>0.47746865726360299</c:v>
                </c:pt>
                <c:pt idx="2">
                  <c:v>0.48762547868714201</c:v>
                </c:pt>
                <c:pt idx="3">
                  <c:v>0.49791014240366199</c:v>
                </c:pt>
                <c:pt idx="4">
                  <c:v>0.49814289454992899</c:v>
                </c:pt>
                <c:pt idx="5">
                  <c:v>0.51728723456615999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CC4B-4AFD-A18A-7D4E518E3E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Work or Job Site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C4B-4AFD-A18A-7D4E518E3E8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C4B-4AFD-A18A-7D4E518E3E8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C4B-4AFD-A18A-7D4E518E3E8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C4B-4AFD-A18A-7D4E518E3E8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C4B-4AFD-A18A-7D4E518E3E8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C4B-4AFD-A18A-7D4E518E3E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0.136862087228933</c:v>
                </c:pt>
                <c:pt idx="1">
                  <c:v>0.131049278275294</c:v>
                </c:pt>
                <c:pt idx="2">
                  <c:v>0.12852050499939099</c:v>
                </c:pt>
                <c:pt idx="3">
                  <c:v>0.12662436973918401</c:v>
                </c:pt>
                <c:pt idx="4">
                  <c:v>0.118162772198823</c:v>
                </c:pt>
                <c:pt idx="5">
                  <c:v>0.113166986845801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CC4B-4AFD-A18A-7D4E518E3E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School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C4B-4AFD-A18A-7D4E518E3E8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C4B-4AFD-A18A-7D4E518E3E8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C4B-4AFD-A18A-7D4E518E3E8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C4B-4AFD-A18A-7D4E518E3E8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C4B-4AFD-A18A-7D4E518E3E8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C4B-4AFD-A18A-7D4E518E3E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8.9413165312155294E-3</c:v>
                </c:pt>
                <c:pt idx="1">
                  <c:v>1.37177224395267E-2</c:v>
                </c:pt>
                <c:pt idx="2">
                  <c:v>1.46832526220047E-2</c:v>
                </c:pt>
                <c:pt idx="3">
                  <c:v>1.5861091825694399E-2</c:v>
                </c:pt>
                <c:pt idx="4">
                  <c:v>1.9400989251888202E-2</c:v>
                </c:pt>
                <c:pt idx="5">
                  <c:v>1.71566497025771E-2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CC4B-4AFD-A18A-7D4E518E3E8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Another Store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C4B-4AFD-A18A-7D4E518E3E8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C4B-4AFD-A18A-7D4E518E3E8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C4B-4AFD-A18A-7D4E518E3E8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C4B-4AFD-A18A-7D4E518E3E8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C4B-4AFD-A18A-7D4E518E3E8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CC4B-4AFD-A18A-7D4E518E3E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0.20330661917215301</c:v>
                </c:pt>
                <c:pt idx="1">
                  <c:v>0.20666380601116199</c:v>
                </c:pt>
                <c:pt idx="2">
                  <c:v>0.20251505618412899</c:v>
                </c:pt>
                <c:pt idx="3">
                  <c:v>0.199839103764019</c:v>
                </c:pt>
                <c:pt idx="4">
                  <c:v>0.20618449105293299</c:v>
                </c:pt>
                <c:pt idx="5">
                  <c:v>0.204334992716385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CC4B-4AFD-A18A-7D4E518E3E8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Restaurant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CC4B-4AFD-A18A-7D4E518E3E8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CC4B-4AFD-A18A-7D4E518E3E8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CC4B-4AFD-A18A-7D4E518E3E8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CC4B-4AFD-A18A-7D4E518E3E8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C4B-4AFD-A18A-7D4E518E3E8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CC4B-4AFD-A18A-7D4E518E3E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3.2964749242619502E-2</c:v>
                </c:pt>
                <c:pt idx="1">
                  <c:v>2.73902860176173E-2</c:v>
                </c:pt>
                <c:pt idx="2">
                  <c:v>2.3874124104794701E-2</c:v>
                </c:pt>
                <c:pt idx="3">
                  <c:v>2.3450648053582102E-2</c:v>
                </c:pt>
                <c:pt idx="4">
                  <c:v>2.3410907990054301E-2</c:v>
                </c:pt>
                <c:pt idx="5">
                  <c:v>2.0916162218466101E-2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CC4B-4AFD-A18A-7D4E518E3E8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Someone Else's Home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CC4B-4AFD-A18A-7D4E518E3E8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CC4B-4AFD-A18A-7D4E518E3E8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CC4B-4AFD-A18A-7D4E518E3E8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CC4B-4AFD-A18A-7D4E518E3E8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CC4B-4AFD-A18A-7D4E518E3E8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CC4B-4AFD-A18A-7D4E518E3E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3.1106320423744799E-2</c:v>
                </c:pt>
                <c:pt idx="1">
                  <c:v>3.1932437915629303E-2</c:v>
                </c:pt>
                <c:pt idx="2">
                  <c:v>3.1850710520849201E-2</c:v>
                </c:pt>
                <c:pt idx="3">
                  <c:v>2.9991767897471201E-2</c:v>
                </c:pt>
                <c:pt idx="4">
                  <c:v>2.97822196224251E-2</c:v>
                </c:pt>
                <c:pt idx="5">
                  <c:v>2.6306701083735999E-2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CC4B-4AFD-A18A-7D4E518E3E8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Somewhere Else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0.115706496871501</c:v>
                </c:pt>
                <c:pt idx="1">
                  <c:v>0.111777812077168</c:v>
                </c:pt>
                <c:pt idx="2">
                  <c:v>0.11093087288169</c:v>
                </c:pt>
                <c:pt idx="3">
                  <c:v>0.106322876316388</c:v>
                </c:pt>
                <c:pt idx="4">
                  <c:v>0.104915725333947</c:v>
                </c:pt>
                <c:pt idx="5">
                  <c:v>0.100831272866874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CC4B-4AFD-A18A-7D4E518E3E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8487808"/>
        <c:axId val="388510080"/>
      </c:lineChart>
      <c:catAx>
        <c:axId val="388487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88510080"/>
        <c:crosses val="autoZero"/>
        <c:auto val="1"/>
        <c:lblAlgn val="ctr"/>
        <c:lblOffset val="100"/>
        <c:noMultiLvlLbl val="0"/>
      </c:catAx>
      <c:valAx>
        <c:axId val="38851008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884878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8470250896057356"/>
          <c:w val="1"/>
          <c:h val="4.2999222597692059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411777230110807E-3"/>
          <c:y val="6.7474844080239432E-2"/>
          <c:w val="0.98977617075727187"/>
          <c:h val="0.7104901502065825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Large Stock-Up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BAC1-4005-9840-34593D0CF057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BAC1-4005-9840-34593D0CF057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BAC1-4005-9840-34593D0CF057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BAC1-4005-9840-34593D0CF057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AC1-4005-9840-34593D0CF05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AC1-4005-9840-34593D0CF05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AC1-4005-9840-34593D0CF05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AC1-4005-9840-34593D0CF05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AC1-4005-9840-34593D0CF05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AC1-4005-9840-34593D0CF0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0.23277441804968599</c:v>
                </c:pt>
                <c:pt idx="1">
                  <c:v>0.229011913151772</c:v>
                </c:pt>
                <c:pt idx="2">
                  <c:v>0.23486100414826699</c:v>
                </c:pt>
                <c:pt idx="3">
                  <c:v>0.2377311171101</c:v>
                </c:pt>
                <c:pt idx="4">
                  <c:v>0.24238120921463599</c:v>
                </c:pt>
                <c:pt idx="5">
                  <c:v>0.24414935773424901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BAC1-4005-9840-34593D0CF0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Grab and Go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AC1-4005-9840-34593D0CF05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AC1-4005-9840-34593D0CF05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AC1-4005-9840-34593D0CF05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AC1-4005-9840-34593D0CF05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AC1-4005-9840-34593D0CF05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AC1-4005-9840-34593D0CF0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1.15357881284053E-2</c:v>
                </c:pt>
                <c:pt idx="1">
                  <c:v>1.3538014584347099E-2</c:v>
                </c:pt>
                <c:pt idx="2">
                  <c:v>1.19512238745425E-2</c:v>
                </c:pt>
                <c:pt idx="3">
                  <c:v>1.2623157077997899E-2</c:v>
                </c:pt>
                <c:pt idx="4">
                  <c:v>1.5654195543528999E-2</c:v>
                </c:pt>
                <c:pt idx="5">
                  <c:v>1.51357682172571E-2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BAC1-4005-9840-34593D0CF0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Grab and Go Home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AC1-4005-9840-34593D0CF05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AC1-4005-9840-34593D0CF05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AC1-4005-9840-34593D0CF05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AC1-4005-9840-34593D0CF05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AC1-4005-9840-34593D0CF05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AC1-4005-9840-34593D0CF0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0.25163261379393298</c:v>
                </c:pt>
                <c:pt idx="1">
                  <c:v>0.24514271967035101</c:v>
                </c:pt>
                <c:pt idx="2">
                  <c:v>0.24167399761512301</c:v>
                </c:pt>
                <c:pt idx="3">
                  <c:v>0.24344521612155501</c:v>
                </c:pt>
                <c:pt idx="4">
                  <c:v>0.22871127442483</c:v>
                </c:pt>
                <c:pt idx="5">
                  <c:v>0.22203222506492101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BAC1-4005-9840-34593D0CF05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Need It Now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AC1-4005-9840-34593D0CF05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AC1-4005-9840-34593D0CF05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AC1-4005-9840-34593D0CF05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AC1-4005-9840-34593D0CF05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AC1-4005-9840-34593D0CF05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BAC1-4005-9840-34593D0CF0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4.2448346565041803E-2</c:v>
                </c:pt>
                <c:pt idx="1">
                  <c:v>4.0436528721630498E-2</c:v>
                </c:pt>
                <c:pt idx="2">
                  <c:v>4.3644020470803298E-2</c:v>
                </c:pt>
                <c:pt idx="3">
                  <c:v>4.6156147111993902E-2</c:v>
                </c:pt>
                <c:pt idx="4">
                  <c:v>4.8546447789428598E-2</c:v>
                </c:pt>
                <c:pt idx="5">
                  <c:v>5.2296282132176901E-2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BAC1-4005-9840-34593D0CF05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Fill in Food and Bev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BAC1-4005-9840-34593D0CF05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BAC1-4005-9840-34593D0CF05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BAC1-4005-9840-34593D0CF05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BAC1-4005-9840-34593D0CF05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AC1-4005-9840-34593D0CF05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BAC1-4005-9840-34593D0CF0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0.424419180833848</c:v>
                </c:pt>
                <c:pt idx="1">
                  <c:v>0.43624592663342598</c:v>
                </c:pt>
                <c:pt idx="2">
                  <c:v>0.43252548142318997</c:v>
                </c:pt>
                <c:pt idx="3">
                  <c:v>0.42255461199379701</c:v>
                </c:pt>
                <c:pt idx="4">
                  <c:v>0.42258661377092099</c:v>
                </c:pt>
                <c:pt idx="5">
                  <c:v>0.42108536955317399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BAC1-4005-9840-34593D0CF05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Fill in Non-Food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BAC1-4005-9840-34593D0CF05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BAC1-4005-9840-34593D0CF05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BAC1-4005-9840-34593D0CF05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BAC1-4005-9840-34593D0CF05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BAC1-4005-9840-34593D0CF05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BAC1-4005-9840-34593D0CF0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3.7189652629085301E-2</c:v>
                </c:pt>
                <c:pt idx="1">
                  <c:v>3.5624897238473403E-2</c:v>
                </c:pt>
                <c:pt idx="2">
                  <c:v>3.5344272468074402E-2</c:v>
                </c:pt>
                <c:pt idx="3">
                  <c:v>3.7489750584555698E-2</c:v>
                </c:pt>
                <c:pt idx="4">
                  <c:v>4.2120259256655503E-2</c:v>
                </c:pt>
                <c:pt idx="5">
                  <c:v>4.5300997298223102E-2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BAC1-4005-9840-34593D0CF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17440"/>
        <c:axId val="389118976"/>
      </c:lineChart>
      <c:catAx>
        <c:axId val="3891174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89118976"/>
        <c:crosses val="autoZero"/>
        <c:auto val="1"/>
        <c:lblAlgn val="ctr"/>
        <c:lblOffset val="100"/>
        <c:noMultiLvlLbl val="0"/>
      </c:catAx>
      <c:valAx>
        <c:axId val="389118976"/>
        <c:scaling>
          <c:orientation val="minMax"/>
          <c:max val="0.60000000000000009"/>
        </c:scaling>
        <c:delete val="1"/>
        <c:axPos val="l"/>
        <c:numFmt formatCode="0%" sourceLinked="1"/>
        <c:majorTickMark val="out"/>
        <c:minorTickMark val="none"/>
        <c:tickLblPos val="nextTo"/>
        <c:crossAx val="3891174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6046832029517706"/>
          <c:w val="1"/>
          <c:h val="0.11529749103942653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8516315784"/>
          <c:y val="5.8403916368843338E-2"/>
          <c:w val="0.565906969962088"/>
          <c:h val="0.565906969962088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706286575844938E-2"/>
          <c:y val="0.16400908808364206"/>
          <c:w val="0.95615851974592669"/>
          <c:h val="0.553788093370675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Get A Quick Drink Or Snack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F29-45F4-906D-535D484DF6FF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F29-45F4-906D-535D484DF6FF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AF29-45F4-906D-535D484DF6FF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AF29-45F4-906D-535D484DF6FF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F29-45F4-906D-535D484DF6FF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29-45F4-906D-535D484DF6FF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F29-45F4-906D-535D484DF6FF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F29-45F4-906D-535D484DF6FF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F29-45F4-906D-535D484DF6FF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F29-45F4-906D-535D484DF6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1.9802096434058902E-2</c:v>
                </c:pt>
                <c:pt idx="1">
                  <c:v>2.15273714700649E-2</c:v>
                </c:pt>
                <c:pt idx="2">
                  <c:v>1.81805302046508E-2</c:v>
                </c:pt>
                <c:pt idx="3">
                  <c:v>1.7776103861161501E-2</c:v>
                </c:pt>
                <c:pt idx="4">
                  <c:v>1.50810376634452E-2</c:v>
                </c:pt>
                <c:pt idx="5">
                  <c:v>1.5158929680947101E-2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AF29-45F4-906D-535D484DF6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Take Advantage Of Coupon Or Promo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F29-45F4-906D-535D484DF6FF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F29-45F4-906D-535D484DF6FF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F29-45F4-906D-535D484DF6FF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F29-45F4-906D-535D484DF6FF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F29-45F4-906D-535D484DF6FF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F29-45F4-906D-535D484DF6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6.41784304791327E-2</c:v>
                </c:pt>
                <c:pt idx="1">
                  <c:v>5.7767496954291501E-2</c:v>
                </c:pt>
                <c:pt idx="2">
                  <c:v>5.8042163364599698E-2</c:v>
                </c:pt>
                <c:pt idx="3">
                  <c:v>5.7387665255313199E-2</c:v>
                </c:pt>
                <c:pt idx="4">
                  <c:v>5.9021175703921201E-2</c:v>
                </c:pt>
                <c:pt idx="5">
                  <c:v>5.9021175703921201E-2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AF29-45F4-906D-535D484DF6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Get In And Out Quickly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F29-45F4-906D-535D484DF6FF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F29-45F4-906D-535D484DF6FF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F29-45F4-906D-535D484DF6FF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F29-45F4-906D-535D484DF6FF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F29-45F4-906D-535D484DF6FF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F29-45F4-906D-535D484DF6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0.23143084288097601</c:v>
                </c:pt>
                <c:pt idx="1">
                  <c:v>0.229859999961054</c:v>
                </c:pt>
                <c:pt idx="2">
                  <c:v>0.233034513524494</c:v>
                </c:pt>
                <c:pt idx="3">
                  <c:v>0.23097213072696199</c:v>
                </c:pt>
                <c:pt idx="4">
                  <c:v>0.22560683368610099</c:v>
                </c:pt>
                <c:pt idx="5">
                  <c:v>0.21982601592148701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AF29-45F4-906D-535D484DF6F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Buy Specific Items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F29-45F4-906D-535D484DF6FF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F29-45F4-906D-535D484DF6FF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F29-45F4-906D-535D484DF6FF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F29-45F4-906D-535D484DF6FF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F29-45F4-906D-535D484DF6FF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AF29-45F4-906D-535D484DF6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0.12120028795843001</c:v>
                </c:pt>
                <c:pt idx="1">
                  <c:v>0.125925307959731</c:v>
                </c:pt>
                <c:pt idx="2">
                  <c:v>0.12487477469280001</c:v>
                </c:pt>
                <c:pt idx="3">
                  <c:v>0.12736174148846799</c:v>
                </c:pt>
                <c:pt idx="4">
                  <c:v>0.13132615023109101</c:v>
                </c:pt>
                <c:pt idx="5">
                  <c:v>0.12615690243461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AF29-45F4-906D-535D484DF6F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Get The Best Everyday Value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F29-45F4-906D-535D484DF6FF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AF29-45F4-906D-535D484DF6FF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F29-45F4-906D-535D484DF6FF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AF29-45F4-906D-535D484DF6FF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F29-45F4-906D-535D484DF6FF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AF29-45F4-906D-535D484DF6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0.53041697185534797</c:v>
                </c:pt>
                <c:pt idx="1">
                  <c:v>0.529485627688697</c:v>
                </c:pt>
                <c:pt idx="2">
                  <c:v>0.53088948506163203</c:v>
                </c:pt>
                <c:pt idx="3">
                  <c:v>0.53551424092216504</c:v>
                </c:pt>
                <c:pt idx="4">
                  <c:v>0.53560682817268801</c:v>
                </c:pt>
                <c:pt idx="5">
                  <c:v>0.54388193969264798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AF29-45F4-906D-535D484DF6F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Get This Over With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AF29-45F4-906D-535D484DF6FF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F29-45F4-906D-535D484DF6FF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AF29-45F4-906D-535D484DF6FF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F29-45F4-906D-535D484DF6FF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AF29-45F4-906D-535D484DF6FF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F29-45F4-906D-535D484DF6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3.2971370392054403E-2</c:v>
                </c:pt>
                <c:pt idx="1">
                  <c:v>3.54341959661605E-2</c:v>
                </c:pt>
                <c:pt idx="2">
                  <c:v>3.4978533151823303E-2</c:v>
                </c:pt>
                <c:pt idx="3">
                  <c:v>3.0988117745929002E-2</c:v>
                </c:pt>
                <c:pt idx="4">
                  <c:v>3.3357974542753799E-2</c:v>
                </c:pt>
                <c:pt idx="5">
                  <c:v>3.3088041249248398E-2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AF29-45F4-906D-535D484DF6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309504"/>
        <c:axId val="386507904"/>
      </c:lineChart>
      <c:catAx>
        <c:axId val="3863095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86507904"/>
        <c:crosses val="autoZero"/>
        <c:auto val="1"/>
        <c:lblAlgn val="ctr"/>
        <c:lblOffset val="100"/>
        <c:noMultiLvlLbl val="0"/>
      </c:catAx>
      <c:valAx>
        <c:axId val="386507904"/>
        <c:scaling>
          <c:orientation val="minMax"/>
          <c:max val="0.70000000000000007"/>
        </c:scaling>
        <c:delete val="1"/>
        <c:axPos val="l"/>
        <c:numFmt formatCode="0%" sourceLinked="1"/>
        <c:majorTickMark val="out"/>
        <c:minorTickMark val="none"/>
        <c:tickLblPos val="nextTo"/>
        <c:crossAx val="38630950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8470250896057356"/>
          <c:w val="1"/>
          <c:h val="0.11529749103942653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208439490764901E-2"/>
          <c:y val="0.11555218543530685"/>
          <c:w val="0.94785160181970973"/>
          <c:h val="0.5135236980825598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Easily Find Items I needed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E932-49E2-A5E2-81838A246708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E932-49E2-A5E2-81838A246708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E932-49E2-A5E2-81838A246708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E932-49E2-A5E2-81838A246708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932-49E2-A5E2-81838A246708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932-49E2-A5E2-81838A246708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932-49E2-A5E2-81838A246708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932-49E2-A5E2-81838A246708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932-49E2-A5E2-81838A246708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932-49E2-A5E2-81838A246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1.70265098839429E-2</c:v>
                </c:pt>
                <c:pt idx="1">
                  <c:v>2.25937408457377E-2</c:v>
                </c:pt>
                <c:pt idx="2">
                  <c:v>2.2421661110875599E-2</c:v>
                </c:pt>
                <c:pt idx="3">
                  <c:v>2.06760857350019E-2</c:v>
                </c:pt>
                <c:pt idx="4">
                  <c:v>2.5530394799678599E-2</c:v>
                </c:pt>
                <c:pt idx="5">
                  <c:v>2.8062486766167401E-2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E932-49E2-A5E2-81838A2467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Buy All Items Needs in One Trip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932-49E2-A5E2-81838A246708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932-49E2-A5E2-81838A246708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932-49E2-A5E2-81838A246708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932-49E2-A5E2-81838A246708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932-49E2-A5E2-81838A246708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932-49E2-A5E2-81838A246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7.8266236570316602E-2</c:v>
                </c:pt>
                <c:pt idx="1">
                  <c:v>8.5358894529872095E-2</c:v>
                </c:pt>
                <c:pt idx="2">
                  <c:v>8.8122792100727002E-2</c:v>
                </c:pt>
                <c:pt idx="3">
                  <c:v>8.8065329676377202E-2</c:v>
                </c:pt>
                <c:pt idx="4">
                  <c:v>8.5762982251454803E-2</c:v>
                </c:pt>
                <c:pt idx="5">
                  <c:v>9.0176974269931501E-2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E932-49E2-A5E2-81838A2467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Get in and out quickly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932-49E2-A5E2-81838A246708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932-49E2-A5E2-81838A246708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932-49E2-A5E2-81838A246708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932-49E2-A5E2-81838A246708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932-49E2-A5E2-81838A246708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932-49E2-A5E2-81838A246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0.14303560504785301</c:v>
                </c:pt>
                <c:pt idx="1">
                  <c:v>0.13873100585303699</c:v>
                </c:pt>
                <c:pt idx="2">
                  <c:v>0.13734419318339799</c:v>
                </c:pt>
                <c:pt idx="3">
                  <c:v>0.14175241263237401</c:v>
                </c:pt>
                <c:pt idx="4">
                  <c:v>0.14581262782513599</c:v>
                </c:pt>
                <c:pt idx="5">
                  <c:v>0.14693517486463001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E932-49E2-A5E2-81838A24670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Closest Store That Had What I needed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932-49E2-A5E2-81838A246708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932-49E2-A5E2-81838A246708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932-49E2-A5E2-81838A246708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932-49E2-A5E2-81838A246708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932-49E2-A5E2-81838A246708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E932-49E2-A5E2-81838A246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0.25</c:v>
                </c:pt>
                <c:pt idx="1">
                  <c:v>0.251</c:v>
                </c:pt>
                <c:pt idx="2">
                  <c:v>0.26</c:v>
                </c:pt>
                <c:pt idx="3">
                  <c:v>0.27</c:v>
                </c:pt>
                <c:pt idx="4">
                  <c:v>0.28000000000000003</c:v>
                </c:pt>
                <c:pt idx="5">
                  <c:v>0.28999999999999998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E932-49E2-A5E2-81838A24670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Get Best Overall Value Possible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E932-49E2-A5E2-81838A246708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E932-49E2-A5E2-81838A246708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E932-49E2-A5E2-81838A246708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E932-49E2-A5E2-81838A246708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932-49E2-A5E2-81838A246708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E932-49E2-A5E2-81838A246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0.32815817370827099</c:v>
                </c:pt>
                <c:pt idx="1">
                  <c:v>0.32815817370827099</c:v>
                </c:pt>
                <c:pt idx="2">
                  <c:v>0.32815817370827099</c:v>
                </c:pt>
                <c:pt idx="3">
                  <c:v>0.32815817370827099</c:v>
                </c:pt>
                <c:pt idx="4">
                  <c:v>0.32815817370827099</c:v>
                </c:pt>
                <c:pt idx="5">
                  <c:v>0.32815817370827099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E932-49E2-A5E2-81838A24670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High-Quality Products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E932-49E2-A5E2-81838A246708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E932-49E2-A5E2-81838A246708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E932-49E2-A5E2-81838A246708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E932-49E2-A5E2-81838A246708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E932-49E2-A5E2-81838A246708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E932-49E2-A5E2-81838A246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0.20100000000000001</c:v>
                </c:pt>
                <c:pt idx="1">
                  <c:v>0.20100000000000001</c:v>
                </c:pt>
                <c:pt idx="2">
                  <c:v>0.20100000000000001</c:v>
                </c:pt>
                <c:pt idx="3">
                  <c:v>0.20100000000000001</c:v>
                </c:pt>
                <c:pt idx="4">
                  <c:v>0.20100000000000001</c:v>
                </c:pt>
                <c:pt idx="5">
                  <c:v>0.20100000000000001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E932-49E2-A5E2-81838A24670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Save As Much Money As Possible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0.4</c:v>
                </c:pt>
                <c:pt idx="1">
                  <c:v>0.41</c:v>
                </c:pt>
                <c:pt idx="2">
                  <c:v>0.42</c:v>
                </c:pt>
                <c:pt idx="3">
                  <c:v>0.43</c:v>
                </c:pt>
                <c:pt idx="4">
                  <c:v>0.44</c:v>
                </c:pt>
                <c:pt idx="5">
                  <c:v>0.45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E932-49E2-A5E2-81838A24670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Buy Items to Prepare Next Meal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0.48</c:v>
                </c:pt>
                <c:pt idx="1">
                  <c:v>0.49</c:v>
                </c:pt>
                <c:pt idx="2">
                  <c:v>0.5</c:v>
                </c:pt>
                <c:pt idx="3">
                  <c:v>0.51</c:v>
                </c:pt>
                <c:pt idx="4">
                  <c:v>0.52</c:v>
                </c:pt>
                <c:pt idx="5">
                  <c:v>0.53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5-E932-49E2-A5E2-81838A24670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Look For Bargains/Deals</c:v>
                </c:pt>
              </c:strCache>
            </c:strRef>
          </c:tx>
          <c:spPr>
            <a:ln w="28575">
              <a:solidFill>
                <a:srgbClr val="BFBFBF"/>
              </a:solidFill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0.54</c:v>
                </c:pt>
                <c:pt idx="1">
                  <c:v>0.55000000000000004</c:v>
                </c:pt>
                <c:pt idx="2">
                  <c:v>0.56000000000000005</c:v>
                </c:pt>
                <c:pt idx="3">
                  <c:v>0.56999999999999995</c:v>
                </c:pt>
                <c:pt idx="4">
                  <c:v>0.57999999999999996</c:v>
                </c:pt>
                <c:pt idx="5">
                  <c:v>0.59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B-E932-49E2-A5E2-81838A246708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Take Advantage of Store Loyalty Program</c:v>
                </c:pt>
              </c:strCache>
            </c:strRef>
          </c:tx>
          <c:spPr>
            <a:ln w="28575">
              <a:solidFill>
                <a:srgbClr val="FF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CFF"/>
              </a:solidFill>
              <a:ln w="38100">
                <a:solidFill>
                  <a:srgbClr val="FF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0.65</c:v>
                </c:pt>
                <c:pt idx="1">
                  <c:v>0.67</c:v>
                </c:pt>
                <c:pt idx="2">
                  <c:v>0.68</c:v>
                </c:pt>
                <c:pt idx="3">
                  <c:v>0.69</c:v>
                </c:pt>
                <c:pt idx="4">
                  <c:v>0.7</c:v>
                </c:pt>
                <c:pt idx="5">
                  <c:v>0.63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1-E932-49E2-A5E2-81838A246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5945600"/>
        <c:axId val="385947136"/>
      </c:lineChart>
      <c:catAx>
        <c:axId val="385945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85947136"/>
        <c:crosses val="autoZero"/>
        <c:auto val="1"/>
        <c:lblAlgn val="ctr"/>
        <c:lblOffset val="100"/>
        <c:noMultiLvlLbl val="0"/>
      </c:catAx>
      <c:valAx>
        <c:axId val="38594713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859456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72607029651712185"/>
          <c:w val="0.98766894229832602"/>
          <c:h val="0.2239326865525145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5156024967805759E-2"/>
          <c:w val="0.98977617075727187"/>
          <c:h val="0.7084307232311427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Has Highest Quality Items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22E9-4AEB-8105-46B39A2D73CD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22E9-4AEB-8105-46B39A2D73CD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22E9-4AEB-8105-46B39A2D73CD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22E9-4AEB-8105-46B39A2D73CD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2E9-4AEB-8105-46B39A2D73CD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2E9-4AEB-8105-46B39A2D73CD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2E9-4AEB-8105-46B39A2D73CD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E9-4AEB-8105-46B39A2D73CD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2E9-4AEB-8105-46B39A2D73CD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2E9-4AEB-8105-46B39A2D73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1.32241724485858E-2</c:v>
                </c:pt>
                <c:pt idx="1">
                  <c:v>1.46940800941807E-2</c:v>
                </c:pt>
                <c:pt idx="2">
                  <c:v>1.4643795323410201E-2</c:v>
                </c:pt>
                <c:pt idx="3">
                  <c:v>1.7505283856938399E-2</c:v>
                </c:pt>
                <c:pt idx="4">
                  <c:v>1.8769435652324001E-2</c:v>
                </c:pt>
                <c:pt idx="5">
                  <c:v>2.10466768416998E-2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22E9-4AEB-8105-46B39A2D73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Convenient,Saved Me The Most Time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2E9-4AEB-8105-46B39A2D73CD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2E9-4AEB-8105-46B39A2D73CD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2E9-4AEB-8105-46B39A2D73CD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2E9-4AEB-8105-46B39A2D73CD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2E9-4AEB-8105-46B39A2D73CD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2E9-4AEB-8105-46B39A2D73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0.14356007782458299</c:v>
                </c:pt>
                <c:pt idx="1">
                  <c:v>0.14210372034843799</c:v>
                </c:pt>
                <c:pt idx="2">
                  <c:v>0.13489769101118201</c:v>
                </c:pt>
                <c:pt idx="3">
                  <c:v>0.13801110235581299</c:v>
                </c:pt>
                <c:pt idx="4">
                  <c:v>0.135049920169105</c:v>
                </c:pt>
                <c:pt idx="5">
                  <c:v>0.12362620223387701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22E9-4AEB-8105-46B39A2D73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Has The Best Price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2E9-4AEB-8105-46B39A2D73CD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2E9-4AEB-8105-46B39A2D73CD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2E9-4AEB-8105-46B39A2D73CD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2E9-4AEB-8105-46B39A2D73CD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2E9-4AEB-8105-46B39A2D73CD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2E9-4AEB-8105-46B39A2D73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0.72736459975161205</c:v>
                </c:pt>
                <c:pt idx="1">
                  <c:v>0.72672669596256201</c:v>
                </c:pt>
                <c:pt idx="2">
                  <c:v>0.72905750298350303</c:v>
                </c:pt>
                <c:pt idx="3">
                  <c:v>0.72314345798868296</c:v>
                </c:pt>
                <c:pt idx="4">
                  <c:v>0.72414958157422205</c:v>
                </c:pt>
                <c:pt idx="5">
                  <c:v>0.736952488912754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22E9-4AEB-8105-46B39A2D73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Has Specific Items Hard To Find In Other Places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2E9-4AEB-8105-46B39A2D73CD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2E9-4AEB-8105-46B39A2D73CD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2E9-4AEB-8105-46B39A2D73CD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2E9-4AEB-8105-46B39A2D73CD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2E9-4AEB-8105-46B39A2D73CD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2E9-4AEB-8105-46B39A2D73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7.67992342145873E-2</c:v>
                </c:pt>
                <c:pt idx="1">
                  <c:v>7.9574278435756096E-2</c:v>
                </c:pt>
                <c:pt idx="2">
                  <c:v>7.91637827288071E-2</c:v>
                </c:pt>
                <c:pt idx="3">
                  <c:v>7.7052775055866704E-2</c:v>
                </c:pt>
                <c:pt idx="4">
                  <c:v>7.7576532675210197E-2</c:v>
                </c:pt>
                <c:pt idx="5">
                  <c:v>7.4983965249365903E-2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22E9-4AEB-8105-46B39A2D73C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Has Pharmacy/Other Services I need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22E9-4AEB-8105-46B39A2D73CD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2E9-4AEB-8105-46B39A2D73CD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22E9-4AEB-8105-46B39A2D73CD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22E9-4AEB-8105-46B39A2D73CD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2E9-4AEB-8105-46B39A2D73CD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22E9-4AEB-8105-46B39A2D73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3.14633902175648E-3</c:v>
                </c:pt>
                <c:pt idx="1">
                  <c:v>3.14633902175648E-3</c:v>
                </c:pt>
                <c:pt idx="2">
                  <c:v>3.14633902175648E-3</c:v>
                </c:pt>
                <c:pt idx="3">
                  <c:v>3.14633902175648E-3</c:v>
                </c:pt>
                <c:pt idx="4">
                  <c:v>3.14633902175648E-3</c:v>
                </c:pt>
                <c:pt idx="5">
                  <c:v>3.14633902175648E-3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22E9-4AEB-8105-46B39A2D73C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 Motivation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22E9-4AEB-8105-46B39A2D73CD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22E9-4AEB-8105-46B39A2D73CD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22E9-4AEB-8105-46B39A2D73CD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22E9-4AEB-8105-46B39A2D73CD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22E9-4AEB-8105-46B39A2D73CD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22E9-4AEB-8105-46B39A2D73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3.59055767388749E-2</c:v>
                </c:pt>
                <c:pt idx="1">
                  <c:v>3.3924969846335903E-2</c:v>
                </c:pt>
                <c:pt idx="2">
                  <c:v>3.8006994921892301E-2</c:v>
                </c:pt>
                <c:pt idx="3">
                  <c:v>3.9979181007179801E-2</c:v>
                </c:pt>
                <c:pt idx="4">
                  <c:v>4.0077318577027898E-2</c:v>
                </c:pt>
                <c:pt idx="5">
                  <c:v>3.8990847561126599E-2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22E9-4AEB-8105-46B39A2D73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1134208"/>
        <c:axId val="391156480"/>
      </c:lineChart>
      <c:catAx>
        <c:axId val="3911342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91156480"/>
        <c:crosses val="autoZero"/>
        <c:auto val="1"/>
        <c:lblAlgn val="ctr"/>
        <c:lblOffset val="100"/>
        <c:noMultiLvlLbl val="0"/>
      </c:catAx>
      <c:valAx>
        <c:axId val="391156480"/>
        <c:scaling>
          <c:orientation val="minMax"/>
          <c:max val="0.9"/>
        </c:scaling>
        <c:delete val="1"/>
        <c:axPos val="l"/>
        <c:numFmt formatCode="0%" sourceLinked="1"/>
        <c:majorTickMark val="out"/>
        <c:minorTickMark val="none"/>
        <c:tickLblPos val="nextTo"/>
        <c:crossAx val="3911342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5529046123632457"/>
          <c:w val="1"/>
          <c:h val="0.11284649850083527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50418852987202E-2"/>
          <c:y val="0.30333889161105226"/>
          <c:w val="0.94739022369511194"/>
          <c:h val="0.3676764837583917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White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0340-4712-91C0-A75FF61C42A5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0340-4712-91C0-A75FF61C42A5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0340-4712-91C0-A75FF61C42A5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0340-4712-91C0-A75FF61C42A5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340-4712-91C0-A75FF61C42A5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40-4712-91C0-A75FF61C42A5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40-4712-91C0-A75FF61C42A5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40-4712-91C0-A75FF61C42A5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340-4712-91C0-A75FF61C42A5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340-4712-91C0-A75FF61C42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0.65663081132898105</c:v>
                </c:pt>
                <c:pt idx="1">
                  <c:v>0.65453553338782899</c:v>
                </c:pt>
                <c:pt idx="2">
                  <c:v>0.64374374572417004</c:v>
                </c:pt>
                <c:pt idx="3">
                  <c:v>0.64865144822494702</c:v>
                </c:pt>
                <c:pt idx="4">
                  <c:v>0.64817276066389395</c:v>
                </c:pt>
                <c:pt idx="5">
                  <c:v>0.64604707381940096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0340-4712-91C0-A75FF61C42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African American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340-4712-91C0-A75FF61C42A5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340-4712-91C0-A75FF61C42A5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340-4712-91C0-A75FF61C42A5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340-4712-91C0-A75FF61C42A5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340-4712-91C0-A75FF61C42A5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340-4712-91C0-A75FF61C42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0.12</c:v>
                </c:pt>
                <c:pt idx="1">
                  <c:v>0.12</c:v>
                </c:pt>
                <c:pt idx="2">
                  <c:v>0.12</c:v>
                </c:pt>
                <c:pt idx="3">
                  <c:v>0.12</c:v>
                </c:pt>
                <c:pt idx="4">
                  <c:v>0.11</c:v>
                </c:pt>
                <c:pt idx="5">
                  <c:v>0.1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0340-4712-91C0-A75FF61C42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Hispanic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340-4712-91C0-A75FF61C42A5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340-4712-91C0-A75FF61C42A5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340-4712-91C0-A75FF61C42A5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340-4712-91C0-A75FF61C42A5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340-4712-91C0-A75FF61C42A5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340-4712-91C0-A75FF61C42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0.15</c:v>
                </c:pt>
                <c:pt idx="1">
                  <c:v>0.16</c:v>
                </c:pt>
                <c:pt idx="2">
                  <c:v>0.17</c:v>
                </c:pt>
                <c:pt idx="3">
                  <c:v>0.17</c:v>
                </c:pt>
                <c:pt idx="4">
                  <c:v>0.18</c:v>
                </c:pt>
                <c:pt idx="5">
                  <c:v>0.19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0340-4712-91C0-A75FF61C42A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340-4712-91C0-A75FF61C42A5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340-4712-91C0-A75FF61C42A5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340-4712-91C0-A75FF61C42A5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340-4712-91C0-A75FF61C42A5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340-4712-91C0-A75FF61C42A5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0340-4712-91C0-A75FF61C42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0.04</c:v>
                </c:pt>
                <c:pt idx="4">
                  <c:v>0.04</c:v>
                </c:pt>
                <c:pt idx="5">
                  <c:v>0.04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0340-4712-91C0-A75FF61C42A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0340-4712-91C0-A75FF61C42A5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0340-4712-91C0-A75FF61C42A5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0340-4712-91C0-A75FF61C42A5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0340-4712-91C0-A75FF61C42A5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340-4712-91C0-A75FF61C42A5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0340-4712-91C0-A75FF61C42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0340-4712-91C0-A75FF61C4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162816"/>
        <c:axId val="190164352"/>
      </c:lineChart>
      <c:catAx>
        <c:axId val="1901628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190164352"/>
        <c:crosses val="autoZero"/>
        <c:auto val="1"/>
        <c:lblAlgn val="ctr"/>
        <c:lblOffset val="100"/>
        <c:noMultiLvlLbl val="0"/>
      </c:catAx>
      <c:valAx>
        <c:axId val="190164352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1901628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77090322580645176"/>
          <c:w val="1"/>
          <c:h val="0.19871012544802871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 w="28575"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8516315784"/>
          <c:y val="5.8403916368843338E-2"/>
          <c:w val="0.565906969962088"/>
          <c:h val="0.565906969962088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174859615207585E-2"/>
          <c:y val="0.1475383205579596"/>
          <c:w val="0.95854945966856664"/>
          <c:h val="0.56399681160852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Other Store Considered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EC60-4C44-B034-2C93DBD24E2A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EC60-4C44-B034-2C93DBD24E2A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EC60-4C44-B034-2C93DBD24E2A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EC60-4C44-B034-2C93DBD24E2A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C60-4C44-B034-2C93DBD24E2A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60-4C44-B034-2C93DBD24E2A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C60-4C44-B034-2C93DBD24E2A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C60-4C44-B034-2C93DBD24E2A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C60-4C44-B034-2C93DBD24E2A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C60-4C44-B034-2C93DBD24E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0.11281826335346699</c:v>
                </c:pt>
                <c:pt idx="1">
                  <c:v>0.120846404457099</c:v>
                </c:pt>
                <c:pt idx="2">
                  <c:v>0.124335111130451</c:v>
                </c:pt>
                <c:pt idx="3">
                  <c:v>0.12876423380504301</c:v>
                </c:pt>
                <c:pt idx="4">
                  <c:v>0.124175843164841</c:v>
                </c:pt>
                <c:pt idx="5">
                  <c:v>0.122469467448517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EC60-4C44-B034-2C93DBD24E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2349952"/>
        <c:axId val="390598656"/>
      </c:lineChart>
      <c:catAx>
        <c:axId val="392349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90598656"/>
        <c:crosses val="autoZero"/>
        <c:auto val="1"/>
        <c:lblAlgn val="ctr"/>
        <c:lblOffset val="100"/>
        <c:noMultiLvlLbl val="0"/>
      </c:catAx>
      <c:valAx>
        <c:axId val="390598656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392349952"/>
        <c:crosses val="autoZero"/>
        <c:crossBetween val="between"/>
      </c:valAx>
      <c:spPr>
        <a:ln>
          <a:noFill/>
          <a:prstDash val="sysDot"/>
        </a:ln>
      </c:spPr>
    </c:plotArea>
    <c:legend>
      <c:legendPos val="b"/>
      <c:layout>
        <c:manualLayout>
          <c:xMode val="edge"/>
          <c:yMode val="edge"/>
          <c:x val="3.8230892809841439E-2"/>
          <c:y val="0.91741093474426805"/>
          <c:w val="0.85869511184755587"/>
          <c:h val="8.258915770609318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  <a:prstDash val="sysDot"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166825268565936E-2"/>
          <c:y val="0.19609210589426049"/>
          <c:w val="0.95772827284411666"/>
          <c:h val="0.447791057097574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Bondega or Tinedita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9F16-4EC0-9BEA-5CB45D106459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9F16-4EC0-9BEA-5CB45D106459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9F16-4EC0-9BEA-5CB45D106459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9F16-4EC0-9BEA-5CB45D106459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F16-4EC0-9BEA-5CB45D106459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F16-4EC0-9BEA-5CB45D106459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F16-4EC0-9BEA-5CB45D106459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F16-4EC0-9BEA-5CB45D106459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F16-4EC0-9BEA-5CB45D106459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F16-4EC0-9BEA-5CB45D1064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1.28409804380045E-3</c:v>
                </c:pt>
                <c:pt idx="1">
                  <c:v>1.28409804380045E-3</c:v>
                </c:pt>
                <c:pt idx="2">
                  <c:v>1.28409804380045E-3</c:v>
                </c:pt>
                <c:pt idx="3">
                  <c:v>1.28409804380045E-3</c:v>
                </c:pt>
                <c:pt idx="4">
                  <c:v>1.28409804380045E-3</c:v>
                </c:pt>
                <c:pt idx="5">
                  <c:v>1.28409804380045E-3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9F16-4EC0-9BEA-5CB45D1064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Commissary/Military commissary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F16-4EC0-9BEA-5CB45D106459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F16-4EC0-9BEA-5CB45D106459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F16-4EC0-9BEA-5CB45D106459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F16-4EC0-9BEA-5CB45D106459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F16-4EC0-9BEA-5CB45D106459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F16-4EC0-9BEA-5CB45D1064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9F16-4EC0-9BEA-5CB45D1064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Military Shopette/Mini Mart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F16-4EC0-9BEA-5CB45D106459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F16-4EC0-9BEA-5CB45D106459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F16-4EC0-9BEA-5CB45D106459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F16-4EC0-9BEA-5CB45D106459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F16-4EC0-9BEA-5CB45D106459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F16-4EC0-9BEA-5CB45D1064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9F16-4EC0-9BEA-5CB45D10645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Local Farmers Market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F16-4EC0-9BEA-5CB45D106459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F16-4EC0-9BEA-5CB45D106459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F16-4EC0-9BEA-5CB45D106459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F16-4EC0-9BEA-5CB45D106459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F16-4EC0-9BEA-5CB45D106459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9F16-4EC0-9BEA-5CB45D1064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9F16-4EC0-9BEA-5CB45D10645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Ethnic Store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9F16-4EC0-9BEA-5CB45D106459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9F16-4EC0-9BEA-5CB45D106459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9F16-4EC0-9BEA-5CB45D106459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9F16-4EC0-9BEA-5CB45D106459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F16-4EC0-9BEA-5CB45D106459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9F16-4EC0-9BEA-5CB45D1064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9F16-4EC0-9BEA-5CB45D10645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Natural Health or Organic Food Store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9F16-4EC0-9BEA-5CB45D106459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9F16-4EC0-9BEA-5CB45D106459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9F16-4EC0-9BEA-5CB45D106459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9F16-4EC0-9BEA-5CB45D106459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9F16-4EC0-9BEA-5CB45D106459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9F16-4EC0-9BEA-5CB45D1064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9F16-4EC0-9BEA-5CB45D10645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Supermarket or Grocery Store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5.9332806248676401E-2</c:v>
                </c:pt>
                <c:pt idx="1">
                  <c:v>6.6682586709391797E-2</c:v>
                </c:pt>
                <c:pt idx="2">
                  <c:v>6.9413358239407905E-2</c:v>
                </c:pt>
                <c:pt idx="3">
                  <c:v>7.4094692329769396E-2</c:v>
                </c:pt>
                <c:pt idx="4">
                  <c:v>7.3316955901648106E-2</c:v>
                </c:pt>
                <c:pt idx="5">
                  <c:v>7.0054424758855899E-2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9F16-4EC0-9BEA-5CB45D10645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Convenience Store or Gas Station Food Mart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1.16824496109009E-3</c:v>
                </c:pt>
                <c:pt idx="1">
                  <c:v>1.16824496109009E-3</c:v>
                </c:pt>
                <c:pt idx="2">
                  <c:v>1.16824496109009E-3</c:v>
                </c:pt>
                <c:pt idx="3">
                  <c:v>1.16824496109009E-3</c:v>
                </c:pt>
                <c:pt idx="4">
                  <c:v>1.16824496109009E-3</c:v>
                </c:pt>
                <c:pt idx="5">
                  <c:v>1.16824496109009E-3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5-9F16-4EC0-9BEA-5CB45D10645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Dollar Store</c:v>
                </c:pt>
              </c:strCache>
            </c:strRef>
          </c:tx>
          <c:spPr>
            <a:ln w="28575">
              <a:solidFill>
                <a:srgbClr val="BFBFBF"/>
              </a:solidFill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1.90689482508945E-3</c:v>
                </c:pt>
                <c:pt idx="1">
                  <c:v>1.90689482508945E-3</c:v>
                </c:pt>
                <c:pt idx="2">
                  <c:v>1.90689482508945E-3</c:v>
                </c:pt>
                <c:pt idx="3">
                  <c:v>1.90689482508945E-3</c:v>
                </c:pt>
                <c:pt idx="4">
                  <c:v>1.90689482508945E-3</c:v>
                </c:pt>
                <c:pt idx="5">
                  <c:v>1.90689482508945E-3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B-9F16-4EC0-9BEA-5CB45D106459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Drug Store</c:v>
                </c:pt>
              </c:strCache>
            </c:strRef>
          </c:tx>
          <c:spPr>
            <a:ln w="28575">
              <a:solidFill>
                <a:srgbClr val="FF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CFF"/>
              </a:solidFill>
              <a:ln w="38100">
                <a:solidFill>
                  <a:srgbClr val="FF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2.6008277669436501E-3</c:v>
                </c:pt>
                <c:pt idx="1">
                  <c:v>2.6008277669436501E-3</c:v>
                </c:pt>
                <c:pt idx="2">
                  <c:v>2.6008277669436501E-3</c:v>
                </c:pt>
                <c:pt idx="3">
                  <c:v>2.6008277669436501E-3</c:v>
                </c:pt>
                <c:pt idx="4">
                  <c:v>2.6008277669436501E-3</c:v>
                </c:pt>
                <c:pt idx="5">
                  <c:v>2.6008277669436501E-3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1-9F16-4EC0-9BEA-5CB45D1064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2170496"/>
        <c:axId val="392192768"/>
      </c:lineChart>
      <c:catAx>
        <c:axId val="392170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92192768"/>
        <c:crosses val="autoZero"/>
        <c:auto val="1"/>
        <c:lblAlgn val="ctr"/>
        <c:lblOffset val="100"/>
        <c:noMultiLvlLbl val="0"/>
      </c:catAx>
      <c:valAx>
        <c:axId val="392192768"/>
        <c:scaling>
          <c:orientation val="minMax"/>
          <c:max val="0.2"/>
        </c:scaling>
        <c:delete val="1"/>
        <c:axPos val="l"/>
        <c:numFmt formatCode="0%" sourceLinked="1"/>
        <c:majorTickMark val="out"/>
        <c:minorTickMark val="none"/>
        <c:tickLblPos val="nextTo"/>
        <c:crossAx val="3921704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73714824069143492"/>
          <c:w val="0.99378772472136923"/>
          <c:h val="0.20060385369851638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247695187644261E-2"/>
          <c:y val="6.4816290787943723E-2"/>
          <c:w val="1"/>
          <c:h val="0.688695549969179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The Visit Ahead Of Time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C809-4DF5-8D41-883E30DEA316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C809-4DF5-8D41-883E30DEA316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C809-4DF5-8D41-883E30DEA316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C809-4DF5-8D41-883E30DEA316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09-4DF5-8D41-883E30DEA316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809-4DF5-8D41-883E30DEA316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809-4DF5-8D41-883E30DEA316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809-4DF5-8D41-883E30DEA316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809-4DF5-8D41-883E30DEA316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809-4DF5-8D41-883E30DEA3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0.68843799644817605</c:v>
                </c:pt>
                <c:pt idx="1">
                  <c:v>0.671669066397935</c:v>
                </c:pt>
                <c:pt idx="2">
                  <c:v>0.67411569847594799</c:v>
                </c:pt>
                <c:pt idx="3">
                  <c:v>0.66866196924632004</c:v>
                </c:pt>
                <c:pt idx="4">
                  <c:v>0.67657760274354595</c:v>
                </c:pt>
                <c:pt idx="5">
                  <c:v>0.66805066042335604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C809-4DF5-8D41-883E30DEA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Somewhat Had The Visit Planned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809-4DF5-8D41-883E30DEA316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809-4DF5-8D41-883E30DEA316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809-4DF5-8D41-883E30DEA316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809-4DF5-8D41-883E30DEA316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809-4DF5-8D41-883E30DEA316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809-4DF5-8D41-883E30DEA3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0.21041402572207399</c:v>
                </c:pt>
                <c:pt idx="1">
                  <c:v>0.22735280166962801</c:v>
                </c:pt>
                <c:pt idx="2">
                  <c:v>0.22221871191457501</c:v>
                </c:pt>
                <c:pt idx="3">
                  <c:v>0.22194341520749</c:v>
                </c:pt>
                <c:pt idx="4">
                  <c:v>0.214355970853602</c:v>
                </c:pt>
                <c:pt idx="5">
                  <c:v>0.223391704620061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C809-4DF5-8D41-883E30DEA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Was Somewhat Unexpected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809-4DF5-8D41-883E30DEA316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809-4DF5-8D41-883E30DEA316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809-4DF5-8D41-883E30DEA316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809-4DF5-8D41-883E30DEA316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809-4DF5-8D41-883E30DEA316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809-4DF5-8D41-883E30DEA3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6.3839950173298493E-2</c:v>
                </c:pt>
                <c:pt idx="1">
                  <c:v>6.33336851426929E-2</c:v>
                </c:pt>
                <c:pt idx="2">
                  <c:v>6.5353576221464399E-2</c:v>
                </c:pt>
                <c:pt idx="3">
                  <c:v>6.7313258182440994E-2</c:v>
                </c:pt>
                <c:pt idx="4">
                  <c:v>6.7888489470461402E-2</c:v>
                </c:pt>
                <c:pt idx="5">
                  <c:v>6.8661723333811597E-2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C809-4DF5-8D41-883E30DEA3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Was Completely Spur Of The Moment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809-4DF5-8D41-883E30DEA316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809-4DF5-8D41-883E30DEA316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809-4DF5-8D41-883E30DEA316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809-4DF5-8D41-883E30DEA316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809-4DF5-8D41-883E30DEA316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C809-4DF5-8D41-883E30DEA3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3.7308027656451602E-2</c:v>
                </c:pt>
                <c:pt idx="1">
                  <c:v>3.7644446789743602E-2</c:v>
                </c:pt>
                <c:pt idx="2">
                  <c:v>3.8312013388012697E-2</c:v>
                </c:pt>
                <c:pt idx="3">
                  <c:v>4.2081357363748899E-2</c:v>
                </c:pt>
                <c:pt idx="4">
                  <c:v>4.1177936932390302E-2</c:v>
                </c:pt>
                <c:pt idx="5">
                  <c:v>3.9895911622771403E-2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C809-4DF5-8D41-883E30DEA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3330688"/>
        <c:axId val="393332224"/>
      </c:lineChart>
      <c:catAx>
        <c:axId val="393330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93332224"/>
        <c:crosses val="autoZero"/>
        <c:auto val="1"/>
        <c:lblAlgn val="ctr"/>
        <c:lblOffset val="100"/>
        <c:noMultiLvlLbl val="0"/>
      </c:catAx>
      <c:valAx>
        <c:axId val="393332224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3933306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4421090064255844"/>
          <c:w val="1"/>
          <c:h val="0.1557890993574416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8516315784"/>
          <c:y val="5.8403916368843338E-2"/>
          <c:w val="0.565906969962088"/>
          <c:h val="0.565906969962088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 baseline="0"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247695187644261E-2"/>
          <c:y val="0.15126127744598439"/>
          <c:w val="1"/>
          <c:h val="0.602250450221495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Used Computer To Prepare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ECBE-444D-825F-1BCBA3142BED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ECBE-444D-825F-1BCBA3142BED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ECBE-444D-825F-1BCBA3142BED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ECBE-444D-825F-1BCBA3142BED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CBE-444D-825F-1BCBA3142BED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BE-444D-825F-1BCBA3142BED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CBE-444D-825F-1BCBA3142BED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CBE-444D-825F-1BCBA3142BED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CBE-444D-825F-1BCBA3142BED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CBE-444D-825F-1BCBA3142B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5.9562509771990103E-2</c:v>
                </c:pt>
                <c:pt idx="1">
                  <c:v>6.3762356927548003E-2</c:v>
                </c:pt>
                <c:pt idx="2">
                  <c:v>6.4202671084671398E-2</c:v>
                </c:pt>
                <c:pt idx="3">
                  <c:v>6.5163050260459501E-2</c:v>
                </c:pt>
                <c:pt idx="4">
                  <c:v>6.4016226344795604E-2</c:v>
                </c:pt>
                <c:pt idx="5">
                  <c:v>6.4984940709071001E-2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ECBE-444D-825F-1BCBA3142B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Used Smartphone To Prepare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CBE-444D-825F-1BCBA3142BED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CBE-444D-825F-1BCBA3142BED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CBE-444D-825F-1BCBA3142BED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CBE-444D-825F-1BCBA3142BED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CBE-444D-825F-1BCBA3142BED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CBE-444D-825F-1BCBA3142B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0.10481489439679099</c:v>
                </c:pt>
                <c:pt idx="1">
                  <c:v>0.10740429001490299</c:v>
                </c:pt>
                <c:pt idx="2">
                  <c:v>0.10834454908779501</c:v>
                </c:pt>
                <c:pt idx="3">
                  <c:v>0.11439552400511099</c:v>
                </c:pt>
                <c:pt idx="4">
                  <c:v>0.11748310089492001</c:v>
                </c:pt>
                <c:pt idx="5">
                  <c:v>0.11532214663858401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ECBE-444D-825F-1BCBA3142B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Used Tablet To Prepare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CBE-444D-825F-1BCBA3142BED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CBE-444D-825F-1BCBA3142BED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CBE-444D-825F-1BCBA3142BED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CBE-444D-825F-1BCBA3142BED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CBE-444D-825F-1BCBA3142BED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CBE-444D-825F-1BCBA3142B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8.4591900424777593E-3</c:v>
                </c:pt>
                <c:pt idx="1">
                  <c:v>6.5495134293976597E-3</c:v>
                </c:pt>
                <c:pt idx="2">
                  <c:v>6.5271002684958099E-3</c:v>
                </c:pt>
                <c:pt idx="3">
                  <c:v>7.8113294838963003E-3</c:v>
                </c:pt>
                <c:pt idx="4">
                  <c:v>8.9314075627125195E-3</c:v>
                </c:pt>
                <c:pt idx="5">
                  <c:v>8.9775373695412403E-3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ECBE-444D-825F-1BCBA3142B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2396160"/>
        <c:axId val="392410240"/>
      </c:lineChart>
      <c:catAx>
        <c:axId val="392396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92410240"/>
        <c:crosses val="autoZero"/>
        <c:auto val="1"/>
        <c:lblAlgn val="ctr"/>
        <c:lblOffset val="100"/>
        <c:noMultiLvlLbl val="0"/>
      </c:catAx>
      <c:valAx>
        <c:axId val="392410240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3923961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8925702189988654"/>
          <c:w val="1"/>
          <c:h val="7.5556132254516337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728893846917865E-4"/>
          <c:y val="0.12503366398207949"/>
          <c:w val="0.99927274080859896"/>
          <c:h val="0.504042542869290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Wrote A Shopping List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6693-47B4-826C-0F02D6B2DFEC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6693-47B4-826C-0F02D6B2DFEC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6693-47B4-826C-0F02D6B2DFEC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6693-47B4-826C-0F02D6B2DFEC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693-47B4-826C-0F02D6B2DFEC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693-47B4-826C-0F02D6B2DFEC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693-47B4-826C-0F02D6B2DFEC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93-47B4-826C-0F02D6B2DFEC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693-47B4-826C-0F02D6B2DFEC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693-47B4-826C-0F02D6B2DF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0.38601946540388699</c:v>
                </c:pt>
                <c:pt idx="1">
                  <c:v>0.37695750623999102</c:v>
                </c:pt>
                <c:pt idx="2">
                  <c:v>0.364305177551559</c:v>
                </c:pt>
                <c:pt idx="3">
                  <c:v>0.37016657211313803</c:v>
                </c:pt>
                <c:pt idx="4">
                  <c:v>0.37179090544525401</c:v>
                </c:pt>
                <c:pt idx="5">
                  <c:v>0.36408014469151601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6693-47B4-826C-0F02D6B2DF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Searched For/ Gathered Paper Coupons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693-47B4-826C-0F02D6B2DFEC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693-47B4-826C-0F02D6B2DFEC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693-47B4-826C-0F02D6B2DFEC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693-47B4-826C-0F02D6B2DFEC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693-47B4-826C-0F02D6B2DFEC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693-47B4-826C-0F02D6B2DF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1.4494787163296E-2</c:v>
                </c:pt>
                <c:pt idx="1">
                  <c:v>1.7317722845638699E-2</c:v>
                </c:pt>
                <c:pt idx="2">
                  <c:v>1.84345707727799E-2</c:v>
                </c:pt>
                <c:pt idx="3">
                  <c:v>1.8104319004537898E-2</c:v>
                </c:pt>
                <c:pt idx="4">
                  <c:v>1.92827477281464E-2</c:v>
                </c:pt>
                <c:pt idx="5">
                  <c:v>2.1843256827013199E-2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6693-47B4-826C-0F02D6B2DF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Reviewed A Printed Store Circular/Retailer Ad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693-47B4-826C-0F02D6B2DFEC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693-47B4-826C-0F02D6B2DFEC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693-47B4-826C-0F02D6B2DFEC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693-47B4-826C-0F02D6B2DFEC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693-47B4-826C-0F02D6B2DFEC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693-47B4-826C-0F02D6B2DF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0.17231677159879899</c:v>
                </c:pt>
                <c:pt idx="1">
                  <c:v>0.163785112287201</c:v>
                </c:pt>
                <c:pt idx="2">
                  <c:v>0.16180649963920901</c:v>
                </c:pt>
                <c:pt idx="3">
                  <c:v>0.15941747431020201</c:v>
                </c:pt>
                <c:pt idx="4">
                  <c:v>0.158965990475578</c:v>
                </c:pt>
                <c:pt idx="5">
                  <c:v>0.16369701449818899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6693-47B4-826C-0F02D6B2DFE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Checked The Pantry/Refrigerator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693-47B4-826C-0F02D6B2DFEC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693-47B4-826C-0F02D6B2DFEC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693-47B4-826C-0F02D6B2DFEC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693-47B4-826C-0F02D6B2DFEC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693-47B4-826C-0F02D6B2DFEC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6693-47B4-826C-0F02D6B2DF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0.239544599288911</c:v>
                </c:pt>
                <c:pt idx="1">
                  <c:v>0.237141216842465</c:v>
                </c:pt>
                <c:pt idx="2">
                  <c:v>0.22547178985642399</c:v>
                </c:pt>
                <c:pt idx="3">
                  <c:v>0.234390835077604</c:v>
                </c:pt>
                <c:pt idx="4">
                  <c:v>0.24150261461001499</c:v>
                </c:pt>
                <c:pt idx="5">
                  <c:v>0.245575553762024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6693-47B4-826C-0F02D6B2DFE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Planned For Specific Menu Or Dish(es)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6693-47B4-826C-0F02D6B2DFEC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6693-47B4-826C-0F02D6B2DFEC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6693-47B4-826C-0F02D6B2DFEC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6693-47B4-826C-0F02D6B2DFEC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693-47B4-826C-0F02D6B2DFEC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6693-47B4-826C-0F02D6B2DF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0.14170553572671099</c:v>
                </c:pt>
                <c:pt idx="1">
                  <c:v>0.14720205249575299</c:v>
                </c:pt>
                <c:pt idx="2">
                  <c:v>0.14268184884384899</c:v>
                </c:pt>
                <c:pt idx="3">
                  <c:v>0.147510473755637</c:v>
                </c:pt>
                <c:pt idx="4">
                  <c:v>0.15508287810773499</c:v>
                </c:pt>
                <c:pt idx="5">
                  <c:v>0.16157792456266501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6693-47B4-826C-0F02D6B2DFE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Received/ Solicited A Recommendation About Where To Shop From  A Friend Or Family 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6693-47B4-826C-0F02D6B2DFEC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6693-47B4-826C-0F02D6B2DFEC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6693-47B4-826C-0F02D6B2DFEC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6693-47B4-826C-0F02D6B2DFEC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6693-47B4-826C-0F02D6B2DFEC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6693-47B4-826C-0F02D6B2DF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1.01618153442803E-2</c:v>
                </c:pt>
                <c:pt idx="1">
                  <c:v>1.1549178655525801E-2</c:v>
                </c:pt>
                <c:pt idx="2">
                  <c:v>1.1509656086058501E-2</c:v>
                </c:pt>
                <c:pt idx="3">
                  <c:v>1.10544178485381E-2</c:v>
                </c:pt>
                <c:pt idx="4">
                  <c:v>1.12314948860606E-2</c:v>
                </c:pt>
                <c:pt idx="5">
                  <c:v>8.6196186676248607E-3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6693-47B4-826C-0F02D6B2DFE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Compared Prices Across Stores (Not Online Or Via Smartphone/Tablet)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3.0332239434310598E-2</c:v>
                </c:pt>
                <c:pt idx="1">
                  <c:v>3.4739183105638803E-2</c:v>
                </c:pt>
                <c:pt idx="2">
                  <c:v>3.5767068718532601E-2</c:v>
                </c:pt>
                <c:pt idx="3">
                  <c:v>3.9053753896085702E-2</c:v>
                </c:pt>
                <c:pt idx="4">
                  <c:v>4.0152249867739798E-2</c:v>
                </c:pt>
                <c:pt idx="5">
                  <c:v>4.0053507250583202E-2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6693-47B4-826C-0F02D6B2DFE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I Did'nt Do Any of These Things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4.3833461357947003E-2</c:v>
                </c:pt>
                <c:pt idx="1">
                  <c:v>4.2146785256255002E-2</c:v>
                </c:pt>
                <c:pt idx="2">
                  <c:v>4.1032363671847497E-2</c:v>
                </c:pt>
                <c:pt idx="3">
                  <c:v>4.4983346889618199E-2</c:v>
                </c:pt>
                <c:pt idx="4">
                  <c:v>4.5693506051713503E-2</c:v>
                </c:pt>
                <c:pt idx="5">
                  <c:v>4.8299189620605101E-2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5-6693-47B4-826C-0F02D6B2D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5544448"/>
        <c:axId val="395545984"/>
      </c:lineChart>
      <c:catAx>
        <c:axId val="395544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95545984"/>
        <c:crosses val="autoZero"/>
        <c:auto val="1"/>
        <c:lblAlgn val="ctr"/>
        <c:lblOffset val="100"/>
        <c:noMultiLvlLbl val="0"/>
      </c:catAx>
      <c:valAx>
        <c:axId val="395545984"/>
        <c:scaling>
          <c:orientation val="minMax"/>
          <c:max val="0.5"/>
        </c:scaling>
        <c:delete val="1"/>
        <c:axPos val="l"/>
        <c:numFmt formatCode="0%" sourceLinked="1"/>
        <c:majorTickMark val="out"/>
        <c:minorTickMark val="none"/>
        <c:tickLblPos val="nextTo"/>
        <c:crossAx val="3955444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74603051513437135"/>
          <c:w val="0.98766894229832602"/>
          <c:h val="0.18482549814043525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728098482805436E-4"/>
          <c:y val="0.15066644560904704"/>
          <c:w val="0.99927274080859896"/>
          <c:h val="0.4784094512322982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Fresh Meat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426A-4DDA-8829-C02E2A429E97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426A-4DDA-8829-C02E2A429E97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426A-4DDA-8829-C02E2A429E97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426A-4DDA-8829-C02E2A429E97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26A-4DDA-8829-C02E2A429E9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26A-4DDA-8829-C02E2A429E9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26A-4DDA-8829-C02E2A429E9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6A-4DDA-8829-C02E2A429E9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26A-4DDA-8829-C02E2A429E9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26A-4DDA-8829-C02E2A429E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0.117983832938999</c:v>
                </c:pt>
                <c:pt idx="1">
                  <c:v>0.123844458729142</c:v>
                </c:pt>
                <c:pt idx="2">
                  <c:v>0.127277427276941</c:v>
                </c:pt>
                <c:pt idx="3">
                  <c:v>0.13492812552449299</c:v>
                </c:pt>
                <c:pt idx="4">
                  <c:v>0.13789677020609001</c:v>
                </c:pt>
                <c:pt idx="5">
                  <c:v>0.14036563161156301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426A-4DDA-8829-C02E2A429E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Eggs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26A-4DDA-8829-C02E2A429E9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26A-4DDA-8829-C02E2A429E9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26A-4DDA-8829-C02E2A429E9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26A-4DDA-8829-C02E2A429E9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26A-4DDA-8829-C02E2A429E9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26A-4DDA-8829-C02E2A429E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0.189229987621608</c:v>
                </c:pt>
                <c:pt idx="1">
                  <c:v>0.18702652921501001</c:v>
                </c:pt>
                <c:pt idx="2">
                  <c:v>0.19322887696185301</c:v>
                </c:pt>
                <c:pt idx="3">
                  <c:v>0.18663153075528599</c:v>
                </c:pt>
                <c:pt idx="4">
                  <c:v>0.18890572960236601</c:v>
                </c:pt>
                <c:pt idx="5">
                  <c:v>0.17070560057582401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426A-4DDA-8829-C02E2A429E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Milk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26A-4DDA-8829-C02E2A429E9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26A-4DDA-8829-C02E2A429E9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26A-4DDA-8829-C02E2A429E9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26A-4DDA-8829-C02E2A429E9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26A-4DDA-8829-C02E2A429E9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26A-4DDA-8829-C02E2A429E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0.26245588576447598</c:v>
                </c:pt>
                <c:pt idx="1">
                  <c:v>0.25852421003236198</c:v>
                </c:pt>
                <c:pt idx="2">
                  <c:v>0.25972666986124499</c:v>
                </c:pt>
                <c:pt idx="3">
                  <c:v>0.25271146373958098</c:v>
                </c:pt>
                <c:pt idx="4">
                  <c:v>0.25044457323379798</c:v>
                </c:pt>
                <c:pt idx="5">
                  <c:v>0.25079099430052998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426A-4DDA-8829-C02E2A429E9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 Dairy Products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26A-4DDA-8829-C02E2A429E9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26A-4DDA-8829-C02E2A429E9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26A-4DDA-8829-C02E2A429E9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26A-4DDA-8829-C02E2A429E9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26A-4DDA-8829-C02E2A429E9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426A-4DDA-8829-C02E2A429E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0.119560270459631</c:v>
                </c:pt>
                <c:pt idx="1">
                  <c:v>0.114256739864889</c:v>
                </c:pt>
                <c:pt idx="2">
                  <c:v>0.118740053954745</c:v>
                </c:pt>
                <c:pt idx="3">
                  <c:v>0.11732039415772801</c:v>
                </c:pt>
                <c:pt idx="4">
                  <c:v>0.118095376085878</c:v>
                </c:pt>
                <c:pt idx="5">
                  <c:v>0.114719491034738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426A-4DDA-8829-C02E2A429E9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Packaged Bread/Bagels/Rolls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426A-4DDA-8829-C02E2A429E9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426A-4DDA-8829-C02E2A429E9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426A-4DDA-8829-C02E2A429E9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426A-4DDA-8829-C02E2A429E9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26A-4DDA-8829-C02E2A429E9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426A-4DDA-8829-C02E2A429E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0.13759242631320201</c:v>
                </c:pt>
                <c:pt idx="1">
                  <c:v>0.13536587704293901</c:v>
                </c:pt>
                <c:pt idx="2">
                  <c:v>0.12898512342943</c:v>
                </c:pt>
                <c:pt idx="3">
                  <c:v>0.126931752958585</c:v>
                </c:pt>
                <c:pt idx="4">
                  <c:v>0.11624844108679901</c:v>
                </c:pt>
                <c:pt idx="5">
                  <c:v>0.12038188538050699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426A-4DDA-8829-C02E2A429E9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Fresh Produce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426A-4DDA-8829-C02E2A429E9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426A-4DDA-8829-C02E2A429E9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426A-4DDA-8829-C02E2A429E9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426A-4DDA-8829-C02E2A429E9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426A-4DDA-8829-C02E2A429E9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426A-4DDA-8829-C02E2A429E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0.37342614012992398</c:v>
                </c:pt>
                <c:pt idx="1">
                  <c:v>0.36500455714695301</c:v>
                </c:pt>
                <c:pt idx="2">
                  <c:v>0.365597573784256</c:v>
                </c:pt>
                <c:pt idx="3">
                  <c:v>0.35389627522925599</c:v>
                </c:pt>
                <c:pt idx="4">
                  <c:v>0.36342479915873599</c:v>
                </c:pt>
                <c:pt idx="5">
                  <c:v>0.369736993870106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426A-4DDA-8829-C02E2A429E9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Shelf-Stable/Canned Goods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8.4622851504980695E-2</c:v>
                </c:pt>
                <c:pt idx="1">
                  <c:v>7.8740573016166507E-2</c:v>
                </c:pt>
                <c:pt idx="2">
                  <c:v>7.5065672873997694E-2</c:v>
                </c:pt>
                <c:pt idx="3">
                  <c:v>7.9952865881379398E-2</c:v>
                </c:pt>
                <c:pt idx="4">
                  <c:v>8.6182694485537295E-2</c:v>
                </c:pt>
                <c:pt idx="5">
                  <c:v>8.2998796591108495E-2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426A-4DDA-8829-C02E2A429E9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Cereal And Breakfast Foods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9.8888469485459096E-2</c:v>
                </c:pt>
                <c:pt idx="1">
                  <c:v>9.2885422850444599E-2</c:v>
                </c:pt>
                <c:pt idx="2">
                  <c:v>9.9370185767717001E-2</c:v>
                </c:pt>
                <c:pt idx="3">
                  <c:v>9.5527928492194894E-2</c:v>
                </c:pt>
                <c:pt idx="4">
                  <c:v>9.3911834895204896E-2</c:v>
                </c:pt>
                <c:pt idx="5">
                  <c:v>9.9083299962983595E-2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5-426A-4DDA-8829-C02E2A429E9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Salty Snacks</c:v>
                </c:pt>
              </c:strCache>
            </c:strRef>
          </c:tx>
          <c:spPr>
            <a:ln w="28575">
              <a:solidFill>
                <a:srgbClr val="BFBFBF"/>
              </a:solidFill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0.13164627380202901</c:v>
                </c:pt>
                <c:pt idx="1">
                  <c:v>0.124299909082401</c:v>
                </c:pt>
                <c:pt idx="2">
                  <c:v>0.131327630996323</c:v>
                </c:pt>
                <c:pt idx="3">
                  <c:v>0.13233739230026201</c:v>
                </c:pt>
                <c:pt idx="4">
                  <c:v>0.12860706006851799</c:v>
                </c:pt>
                <c:pt idx="5">
                  <c:v>0.127030363876831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B-426A-4DDA-8829-C02E2A429E97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100% Juice</c:v>
                </c:pt>
              </c:strCache>
            </c:strRef>
          </c:tx>
          <c:spPr>
            <a:ln w="28575">
              <a:solidFill>
                <a:srgbClr val="FF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CFF"/>
              </a:solidFill>
              <a:ln w="38100">
                <a:solidFill>
                  <a:srgbClr val="FF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5.1387754562196103E-2</c:v>
                </c:pt>
                <c:pt idx="1">
                  <c:v>5.3244079392972703E-2</c:v>
                </c:pt>
                <c:pt idx="2">
                  <c:v>5.0679761451913302E-2</c:v>
                </c:pt>
                <c:pt idx="3">
                  <c:v>5.1260188132942697E-2</c:v>
                </c:pt>
                <c:pt idx="4">
                  <c:v>4.8275019644468099E-2</c:v>
                </c:pt>
                <c:pt idx="5">
                  <c:v>4.8131721731063198E-2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1-426A-4DDA-8829-C02E2A429E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3161728"/>
        <c:axId val="393188096"/>
      </c:lineChart>
      <c:catAx>
        <c:axId val="3931617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93188096"/>
        <c:crosses val="autoZero"/>
        <c:auto val="1"/>
        <c:lblAlgn val="ctr"/>
        <c:lblOffset val="100"/>
        <c:noMultiLvlLbl val="0"/>
      </c:catAx>
      <c:valAx>
        <c:axId val="393188096"/>
        <c:scaling>
          <c:orientation val="minMax"/>
          <c:max val="0.5"/>
        </c:scaling>
        <c:delete val="1"/>
        <c:axPos val="l"/>
        <c:numFmt formatCode="0%" sourceLinked="1"/>
        <c:majorTickMark val="out"/>
        <c:minorTickMark val="none"/>
        <c:tickLblPos val="nextTo"/>
        <c:crossAx val="39316172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0877732826950603E-3"/>
          <c:y val="0.75162497784881033"/>
          <c:w val="0.98766894229832602"/>
          <c:h val="0.18482549814043525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6053301613944049"/>
          <c:w val="0.99927274080859896"/>
          <c:h val="0.4685428027858673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Fresh Meat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FB62-4DBF-814A-89CE53F4D9FE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FB62-4DBF-814A-89CE53F4D9FE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FB62-4DBF-814A-89CE53F4D9FE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FB62-4DBF-814A-89CE53F4D9FE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B62-4DBF-814A-89CE53F4D9F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62-4DBF-814A-89CE53F4D9F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B62-4DBF-814A-89CE53F4D9F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B62-4DBF-814A-89CE53F4D9F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B62-4DBF-814A-89CE53F4D9F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B62-4DBF-814A-89CE53F4D9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4.9376400202198703E-2</c:v>
                </c:pt>
                <c:pt idx="1">
                  <c:v>5.4715725650351703E-2</c:v>
                </c:pt>
                <c:pt idx="2">
                  <c:v>5.7926148326769303E-2</c:v>
                </c:pt>
                <c:pt idx="3">
                  <c:v>6.1358180932989698E-2</c:v>
                </c:pt>
                <c:pt idx="4">
                  <c:v>5.8923490665255998E-2</c:v>
                </c:pt>
                <c:pt idx="5">
                  <c:v>6.2404411321320803E-2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FB62-4DBF-814A-89CE53F4D9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Eggs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B62-4DBF-814A-89CE53F4D9F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B62-4DBF-814A-89CE53F4D9F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B62-4DBF-814A-89CE53F4D9F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B62-4DBF-814A-89CE53F4D9F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B62-4DBF-814A-89CE53F4D9F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B62-4DBF-814A-89CE53F4D9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4.8467112745927E-2</c:v>
                </c:pt>
                <c:pt idx="1">
                  <c:v>4.8700888714169999E-2</c:v>
                </c:pt>
                <c:pt idx="2">
                  <c:v>5.0309224759283497E-2</c:v>
                </c:pt>
                <c:pt idx="3">
                  <c:v>5.2712971413360697E-2</c:v>
                </c:pt>
                <c:pt idx="4">
                  <c:v>4.8076189269675301E-2</c:v>
                </c:pt>
                <c:pt idx="5">
                  <c:v>3.77539714434511E-2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FB62-4DBF-814A-89CE53F4D9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Milk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B62-4DBF-814A-89CE53F4D9F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B62-4DBF-814A-89CE53F4D9F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B62-4DBF-814A-89CE53F4D9F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B62-4DBF-814A-89CE53F4D9F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B62-4DBF-814A-89CE53F4D9F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B62-4DBF-814A-89CE53F4D9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0.11249382934260301</c:v>
                </c:pt>
                <c:pt idx="1">
                  <c:v>0.1093637187653</c:v>
                </c:pt>
                <c:pt idx="2">
                  <c:v>0.104797003099127</c:v>
                </c:pt>
                <c:pt idx="3">
                  <c:v>9.6262240624906695E-2</c:v>
                </c:pt>
                <c:pt idx="4">
                  <c:v>9.5995010701502098E-2</c:v>
                </c:pt>
                <c:pt idx="5">
                  <c:v>9.1632922793336902E-2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FB62-4DBF-814A-89CE53F4D9F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 Dairy Products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B62-4DBF-814A-89CE53F4D9F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B62-4DBF-814A-89CE53F4D9F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B62-4DBF-814A-89CE53F4D9F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B62-4DBF-814A-89CE53F4D9F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B62-4DBF-814A-89CE53F4D9F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FB62-4DBF-814A-89CE53F4D9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2.02685163173347E-2</c:v>
                </c:pt>
                <c:pt idx="1">
                  <c:v>2.11300713180178E-2</c:v>
                </c:pt>
                <c:pt idx="2">
                  <c:v>2.34738204311217E-2</c:v>
                </c:pt>
                <c:pt idx="3">
                  <c:v>2.46744867579759E-2</c:v>
                </c:pt>
                <c:pt idx="4">
                  <c:v>2.6189817555987899E-2</c:v>
                </c:pt>
                <c:pt idx="5">
                  <c:v>2.177443833332E-2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FB62-4DBF-814A-89CE53F4D9F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Packaged Bread/Bagels/Rolls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FB62-4DBF-814A-89CE53F4D9F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FB62-4DBF-814A-89CE53F4D9F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FB62-4DBF-814A-89CE53F4D9F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FB62-4DBF-814A-89CE53F4D9F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B62-4DBF-814A-89CE53F4D9F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FB62-4DBF-814A-89CE53F4D9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2.49923336664888E-2</c:v>
                </c:pt>
                <c:pt idx="1">
                  <c:v>2.7044947069871698E-2</c:v>
                </c:pt>
                <c:pt idx="2">
                  <c:v>2.6016641383863399E-2</c:v>
                </c:pt>
                <c:pt idx="3">
                  <c:v>2.3333103005682899E-2</c:v>
                </c:pt>
                <c:pt idx="4">
                  <c:v>2.3333103005682899E-2</c:v>
                </c:pt>
                <c:pt idx="5">
                  <c:v>2.1549852219321802E-2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FB62-4DBF-814A-89CE53F4D9F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Fresh Produce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FB62-4DBF-814A-89CE53F4D9F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FB62-4DBF-814A-89CE53F4D9F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FB62-4DBF-814A-89CE53F4D9F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FB62-4DBF-814A-89CE53F4D9F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FB62-4DBF-814A-89CE53F4D9F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FB62-4DBF-814A-89CE53F4D9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0.206514518297755</c:v>
                </c:pt>
                <c:pt idx="1">
                  <c:v>0.20467309629736199</c:v>
                </c:pt>
                <c:pt idx="2">
                  <c:v>0.205108740703146</c:v>
                </c:pt>
                <c:pt idx="3">
                  <c:v>0.20127963152464001</c:v>
                </c:pt>
                <c:pt idx="4">
                  <c:v>0.20495053809424699</c:v>
                </c:pt>
                <c:pt idx="5">
                  <c:v>0.215334699441594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FB62-4DBF-814A-89CE53F4D9F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Shelf-Stable/Canned Goods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2.3072531487147999E-2</c:v>
                </c:pt>
                <c:pt idx="1">
                  <c:v>2.0058941903830799E-2</c:v>
                </c:pt>
                <c:pt idx="2">
                  <c:v>1.7805983023141899E-2</c:v>
                </c:pt>
                <c:pt idx="3">
                  <c:v>2.1133537070202001E-2</c:v>
                </c:pt>
                <c:pt idx="4">
                  <c:v>2.3930054921203901E-2</c:v>
                </c:pt>
                <c:pt idx="5">
                  <c:v>2.2040527098081301E-2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FB62-4DBF-814A-89CE53F4D9F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Cereal And Breakfast Foods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1.6705615157587499E-2</c:v>
                </c:pt>
                <c:pt idx="1">
                  <c:v>1.6323753421821501E-2</c:v>
                </c:pt>
                <c:pt idx="2">
                  <c:v>2.0562167860599799E-2</c:v>
                </c:pt>
                <c:pt idx="3">
                  <c:v>1.7930168977125099E-2</c:v>
                </c:pt>
                <c:pt idx="4">
                  <c:v>1.8217386381808798E-2</c:v>
                </c:pt>
                <c:pt idx="5">
                  <c:v>2.1891434614804601E-2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5-FB62-4DBF-814A-89CE53F4D9F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Salty Snacks</c:v>
                </c:pt>
              </c:strCache>
            </c:strRef>
          </c:tx>
          <c:spPr>
            <a:ln w="28575">
              <a:solidFill>
                <a:srgbClr val="BFBFBF"/>
              </a:solidFill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2.0914736830261599E-2</c:v>
                </c:pt>
                <c:pt idx="1">
                  <c:v>2.2481071928864501E-2</c:v>
                </c:pt>
                <c:pt idx="2">
                  <c:v>2.3208662281498999E-2</c:v>
                </c:pt>
                <c:pt idx="3">
                  <c:v>2.22957156541168E-2</c:v>
                </c:pt>
                <c:pt idx="4">
                  <c:v>2.36481159969106E-2</c:v>
                </c:pt>
                <c:pt idx="5">
                  <c:v>2.1312959166514201E-2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B-FB62-4DBF-814A-89CE53F4D9F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Other Food Item</c:v>
                </c:pt>
              </c:strCache>
            </c:strRef>
          </c:tx>
          <c:spPr>
            <a:ln w="28575">
              <a:solidFill>
                <a:srgbClr val="FF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CFF"/>
              </a:solidFill>
              <a:ln w="38100">
                <a:solidFill>
                  <a:srgbClr val="FF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1.4621446726757E-2</c:v>
                </c:pt>
                <c:pt idx="1">
                  <c:v>1.52837545441345E-2</c:v>
                </c:pt>
                <c:pt idx="2">
                  <c:v>1.39732088083863E-2</c:v>
                </c:pt>
                <c:pt idx="3">
                  <c:v>1.57670179738492E-2</c:v>
                </c:pt>
                <c:pt idx="4">
                  <c:v>1.3252456745471399E-2</c:v>
                </c:pt>
                <c:pt idx="5">
                  <c:v>1.18312287131234E-2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1-FB62-4DBF-814A-89CE53F4D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651520"/>
        <c:axId val="394653056"/>
      </c:lineChart>
      <c:catAx>
        <c:axId val="394651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94653056"/>
        <c:crosses val="autoZero"/>
        <c:auto val="1"/>
        <c:lblAlgn val="ctr"/>
        <c:lblOffset val="100"/>
        <c:noMultiLvlLbl val="0"/>
      </c:catAx>
      <c:valAx>
        <c:axId val="394653056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3946515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0877732826950603E-3"/>
          <c:y val="0.75162497784881033"/>
          <c:w val="0.98766894229832602"/>
          <c:h val="0.18482549814043525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8516315784"/>
          <c:y val="5.8403916368843338E-2"/>
          <c:w val="0.565906969962088"/>
          <c:h val="0.565906969962088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50"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706286575844938E-2"/>
          <c:y val="0.31708423696170795"/>
          <c:w val="0.95615851974592669"/>
          <c:h val="0.4007129444926091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16-18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B095-4AF1-844E-F9B991AF1FBE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B095-4AF1-844E-F9B991AF1FBE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B095-4AF1-844E-F9B991AF1FBE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B095-4AF1-844E-F9B991AF1FBE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095-4AF1-844E-F9B991AF1FB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095-4AF1-844E-F9B991AF1FB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95-4AF1-844E-F9B991AF1FB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95-4AF1-844E-F9B991AF1FB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095-4AF1-844E-F9B991AF1FB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095-4AF1-844E-F9B991AF1F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1.70265098839429E-2</c:v>
                </c:pt>
                <c:pt idx="1">
                  <c:v>2.51991276358495E-2</c:v>
                </c:pt>
                <c:pt idx="2">
                  <c:v>2.74958228063126E-2</c:v>
                </c:pt>
                <c:pt idx="3">
                  <c:v>2.8613382661620401E-2</c:v>
                </c:pt>
                <c:pt idx="4">
                  <c:v>3.2255823570769497E-2</c:v>
                </c:pt>
                <c:pt idx="5">
                  <c:v>3.2961293568293103E-2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B095-4AF1-844E-F9B991AF1F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095-4AF1-844E-F9B991AF1FB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095-4AF1-844E-F9B991AF1FB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095-4AF1-844E-F9B991AF1FB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095-4AF1-844E-F9B991AF1FB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095-4AF1-844E-F9B991AF1FB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095-4AF1-844E-F9B991AF1F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9.2586604664789698E-2</c:v>
                </c:pt>
                <c:pt idx="1">
                  <c:v>9.08040107463923E-2</c:v>
                </c:pt>
                <c:pt idx="2">
                  <c:v>9.5838294490644002E-2</c:v>
                </c:pt>
                <c:pt idx="3">
                  <c:v>0.104920955693145</c:v>
                </c:pt>
                <c:pt idx="4">
                  <c:v>0.110803177012458</c:v>
                </c:pt>
                <c:pt idx="5">
                  <c:v>0.108287652732259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B095-4AF1-844E-F9B991AF1F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095-4AF1-844E-F9B991AF1FB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095-4AF1-844E-F9B991AF1FB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095-4AF1-844E-F9B991AF1FB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095-4AF1-844E-F9B991AF1FB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095-4AF1-844E-F9B991AF1FB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095-4AF1-844E-F9B991AF1F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0.164706604297401</c:v>
                </c:pt>
                <c:pt idx="1">
                  <c:v>0.171893087414172</c:v>
                </c:pt>
                <c:pt idx="2">
                  <c:v>0.168981953977108</c:v>
                </c:pt>
                <c:pt idx="3">
                  <c:v>0.17378373086823901</c:v>
                </c:pt>
                <c:pt idx="4">
                  <c:v>0.17291071287472601</c:v>
                </c:pt>
                <c:pt idx="5">
                  <c:v>0.17462440736288401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B095-4AF1-844E-F9B991AF1FB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095-4AF1-844E-F9B991AF1FB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095-4AF1-844E-F9B991AF1FB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095-4AF1-844E-F9B991AF1FB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095-4AF1-844E-F9B991AF1FB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095-4AF1-844E-F9B991AF1FB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B095-4AF1-844E-F9B991AF1F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0.26243607212443798</c:v>
                </c:pt>
                <c:pt idx="1">
                  <c:v>0.273479294193885</c:v>
                </c:pt>
                <c:pt idx="2">
                  <c:v>0.27041230751141299</c:v>
                </c:pt>
                <c:pt idx="3">
                  <c:v>0.26163369656926699</c:v>
                </c:pt>
                <c:pt idx="4">
                  <c:v>0.255671014997776</c:v>
                </c:pt>
                <c:pt idx="5">
                  <c:v>0.250593938523752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B095-4AF1-844E-F9B991AF1FB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B095-4AF1-844E-F9B991AF1FB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B095-4AF1-844E-F9B991AF1FB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B095-4AF1-844E-F9B991AF1FB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B095-4AF1-844E-F9B991AF1FB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095-4AF1-844E-F9B991AF1FB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B095-4AF1-844E-F9B991AF1F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0.29108962011566603</c:v>
                </c:pt>
                <c:pt idx="1">
                  <c:v>0.28672889557528303</c:v>
                </c:pt>
                <c:pt idx="2">
                  <c:v>0.28656181916856599</c:v>
                </c:pt>
                <c:pt idx="3">
                  <c:v>0.278002545028258</c:v>
                </c:pt>
                <c:pt idx="4">
                  <c:v>0.27435190153946898</c:v>
                </c:pt>
                <c:pt idx="5">
                  <c:v>0.286848469475315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B095-4AF1-844E-F9B991AF1FB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B095-4AF1-844E-F9B991AF1FB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B095-4AF1-844E-F9B991AF1FB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B095-4AF1-844E-F9B991AF1FB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B095-4AF1-844E-F9B991AF1FB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B095-4AF1-844E-F9B991AF1FB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B095-4AF1-844E-F9B991AF1F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0.165105567038102</c:v>
                </c:pt>
                <c:pt idx="1">
                  <c:v>0.151895584434418</c:v>
                </c:pt>
                <c:pt idx="2">
                  <c:v>0.15070980204595699</c:v>
                </c:pt>
                <c:pt idx="3">
                  <c:v>0.15304568917947001</c:v>
                </c:pt>
                <c:pt idx="4">
                  <c:v>0.154007370004802</c:v>
                </c:pt>
                <c:pt idx="5">
                  <c:v>0.146684238337497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B095-4AF1-844E-F9B991AF1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019840"/>
        <c:axId val="190050304"/>
      </c:lineChart>
      <c:catAx>
        <c:axId val="190019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190050304"/>
        <c:crosses val="autoZero"/>
        <c:auto val="1"/>
        <c:lblAlgn val="ctr"/>
        <c:lblOffset val="100"/>
        <c:noMultiLvlLbl val="0"/>
      </c:catAx>
      <c:valAx>
        <c:axId val="190050304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1900198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8470250896057356"/>
          <c:w val="1"/>
          <c:h val="0.11529749103942653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108154840435346E-2"/>
          <c:y val="0.13175073631879675"/>
          <c:w val="0.98389184515956463"/>
          <c:h val="0.6231930653002674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Fresh Meat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4FEE-4C68-A2B8-286477A51F4C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4FEE-4C68-A2B8-286477A51F4C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4FEE-4C68-A2B8-286477A51F4C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4FEE-4C68-A2B8-286477A51F4C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FEE-4C68-A2B8-286477A51F4C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FEE-4C68-A2B8-286477A51F4C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FEE-4C68-A2B8-286477A51F4C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FEE-4C68-A2B8-286477A51F4C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FEE-4C68-A2B8-286477A51F4C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FEE-4C68-A2B8-286477A51F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0.21904577885791199</c:v>
                </c:pt>
                <c:pt idx="1">
                  <c:v>0.22623823739379301</c:v>
                </c:pt>
                <c:pt idx="2">
                  <c:v>0.24030491670484699</c:v>
                </c:pt>
                <c:pt idx="3">
                  <c:v>0.24631456574660099</c:v>
                </c:pt>
                <c:pt idx="4">
                  <c:v>0.25531536602926502</c:v>
                </c:pt>
                <c:pt idx="5">
                  <c:v>0.25763470976703101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4FEE-4C68-A2B8-286477A51F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Eggs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FEE-4C68-A2B8-286477A51F4C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FEE-4C68-A2B8-286477A51F4C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FEE-4C68-A2B8-286477A51F4C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FEE-4C68-A2B8-286477A51F4C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FEE-4C68-A2B8-286477A51F4C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FEE-4C68-A2B8-286477A51F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0.31810291047457701</c:v>
                </c:pt>
                <c:pt idx="1">
                  <c:v>0.32601671189953202</c:v>
                </c:pt>
                <c:pt idx="2">
                  <c:v>0.33452161639106398</c:v>
                </c:pt>
                <c:pt idx="3">
                  <c:v>0.32362808119644099</c:v>
                </c:pt>
                <c:pt idx="4">
                  <c:v>0.32819383717969902</c:v>
                </c:pt>
                <c:pt idx="5">
                  <c:v>0.30565042536728698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4FEE-4C68-A2B8-286477A51F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Milk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FEE-4C68-A2B8-286477A51F4C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FEE-4C68-A2B8-286477A51F4C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FEE-4C68-A2B8-286477A51F4C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FEE-4C68-A2B8-286477A51F4C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FEE-4C68-A2B8-286477A51F4C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FEE-4C68-A2B8-286477A51F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0.38645971355075798</c:v>
                </c:pt>
                <c:pt idx="1">
                  <c:v>0.37848975401725299</c:v>
                </c:pt>
                <c:pt idx="2">
                  <c:v>0.37953139706066402</c:v>
                </c:pt>
                <c:pt idx="3">
                  <c:v>0.37001652941394497</c:v>
                </c:pt>
                <c:pt idx="4">
                  <c:v>0.36665904499766599</c:v>
                </c:pt>
                <c:pt idx="5">
                  <c:v>0.35867180406763999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4FEE-4C68-A2B8-286477A51F4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 Dairy Products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FEE-4C68-A2B8-286477A51F4C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FEE-4C68-A2B8-286477A51F4C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FEE-4C68-A2B8-286477A51F4C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FEE-4C68-A2B8-286477A51F4C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FEE-4C68-A2B8-286477A51F4C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4FEE-4C68-A2B8-286477A51F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0.35080082415352498</c:v>
                </c:pt>
                <c:pt idx="1">
                  <c:v>0.35003198699205101</c:v>
                </c:pt>
                <c:pt idx="2">
                  <c:v>0.35137076286070901</c:v>
                </c:pt>
                <c:pt idx="3">
                  <c:v>0.34001082693852802</c:v>
                </c:pt>
                <c:pt idx="4">
                  <c:v>0.35002536456608602</c:v>
                </c:pt>
                <c:pt idx="5">
                  <c:v>0.34712023237545497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4FEE-4C68-A2B8-286477A51F4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Packaged Bread/Bagels/Rolls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4FEE-4C68-A2B8-286477A51F4C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4FEE-4C68-A2B8-286477A51F4C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4FEE-4C68-A2B8-286477A51F4C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4FEE-4C68-A2B8-286477A51F4C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FEE-4C68-A2B8-286477A51F4C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4FEE-4C68-A2B8-286477A51F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0.298636842929077</c:v>
                </c:pt>
                <c:pt idx="1">
                  <c:v>0.29411663244906899</c:v>
                </c:pt>
                <c:pt idx="2">
                  <c:v>0.28575187162652599</c:v>
                </c:pt>
                <c:pt idx="3">
                  <c:v>0.28527632379281997</c:v>
                </c:pt>
                <c:pt idx="4">
                  <c:v>0.27405248496986001</c:v>
                </c:pt>
                <c:pt idx="5">
                  <c:v>0.26983840732044601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4FEE-4C68-A2B8-286477A51F4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Fresh Produce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4FEE-4C68-A2B8-286477A51F4C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4FEE-4C68-A2B8-286477A51F4C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4FEE-4C68-A2B8-286477A51F4C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4FEE-4C68-A2B8-286477A51F4C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4FEE-4C68-A2B8-286477A51F4C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4FEE-4C68-A2B8-286477A51F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0.58912477988296297</c:v>
                </c:pt>
                <c:pt idx="1">
                  <c:v>0.58058532152831899</c:v>
                </c:pt>
                <c:pt idx="2">
                  <c:v>0.58935282673896106</c:v>
                </c:pt>
                <c:pt idx="3">
                  <c:v>0.57401020467210795</c:v>
                </c:pt>
                <c:pt idx="4">
                  <c:v>0.58127607089429101</c:v>
                </c:pt>
                <c:pt idx="5">
                  <c:v>0.58888683388150997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4FEE-4C68-A2B8-286477A51F4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Refrigerated Packaged Meats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0.147540150055574</c:v>
                </c:pt>
                <c:pt idx="1">
                  <c:v>0.14293755276423201</c:v>
                </c:pt>
                <c:pt idx="2">
                  <c:v>0.13063445458628001</c:v>
                </c:pt>
                <c:pt idx="3">
                  <c:v>0.131957340667607</c:v>
                </c:pt>
                <c:pt idx="4">
                  <c:v>0.116742229431258</c:v>
                </c:pt>
                <c:pt idx="5">
                  <c:v>0.12120110571457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4FEE-4C68-A2B8-286477A51F4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Shelf-Stable/Canned Goods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0.208915990978815</c:v>
                </c:pt>
                <c:pt idx="1">
                  <c:v>0.197495270266694</c:v>
                </c:pt>
                <c:pt idx="2">
                  <c:v>0.188356601365437</c:v>
                </c:pt>
                <c:pt idx="3">
                  <c:v>0.19098914631049399</c:v>
                </c:pt>
                <c:pt idx="4">
                  <c:v>0.19822667452126899</c:v>
                </c:pt>
                <c:pt idx="5">
                  <c:v>0.19714352013148601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5-4FEE-4C68-A2B8-286477A51F4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Cereal and Breakfast Foods</c:v>
                </c:pt>
              </c:strCache>
            </c:strRef>
          </c:tx>
          <c:spPr>
            <a:ln w="28575">
              <a:solidFill>
                <a:srgbClr val="BFBFBF"/>
              </a:solidFill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0.204433247672687</c:v>
                </c:pt>
                <c:pt idx="1">
                  <c:v>0.199303189449549</c:v>
                </c:pt>
                <c:pt idx="2">
                  <c:v>0.205853040538544</c:v>
                </c:pt>
                <c:pt idx="3">
                  <c:v>0.205154529073171</c:v>
                </c:pt>
                <c:pt idx="4">
                  <c:v>0.20690183163671999</c:v>
                </c:pt>
                <c:pt idx="5">
                  <c:v>0.209293210978511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B-4FEE-4C68-A2B8-286477A51F4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Salty Snacks</c:v>
                </c:pt>
              </c:strCache>
            </c:strRef>
          </c:tx>
          <c:spPr>
            <a:ln w="28575">
              <a:solidFill>
                <a:srgbClr val="FF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CFF"/>
              </a:solidFill>
              <a:ln w="38100">
                <a:solidFill>
                  <a:srgbClr val="FF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0.31395117439035802</c:v>
                </c:pt>
                <c:pt idx="1">
                  <c:v>0.30599275707905599</c:v>
                </c:pt>
                <c:pt idx="2">
                  <c:v>0.30845578809563201</c:v>
                </c:pt>
                <c:pt idx="3">
                  <c:v>0.31098855206134401</c:v>
                </c:pt>
                <c:pt idx="4">
                  <c:v>0.31207730640775599</c:v>
                </c:pt>
                <c:pt idx="5">
                  <c:v>0.30953417018079499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1-4FEE-4C68-A2B8-286477A51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247552"/>
        <c:axId val="394253440"/>
      </c:lineChart>
      <c:catAx>
        <c:axId val="394247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94253440"/>
        <c:crosses val="autoZero"/>
        <c:auto val="1"/>
        <c:lblAlgn val="ctr"/>
        <c:lblOffset val="100"/>
        <c:noMultiLvlLbl val="0"/>
      </c:catAx>
      <c:valAx>
        <c:axId val="394253440"/>
        <c:scaling>
          <c:orientation val="minMax"/>
          <c:max val="0.70000000000000007"/>
        </c:scaling>
        <c:delete val="1"/>
        <c:axPos val="l"/>
        <c:numFmt formatCode="0%" sourceLinked="1"/>
        <c:majorTickMark val="out"/>
        <c:minorTickMark val="none"/>
        <c:tickLblPos val="nextTo"/>
        <c:crossAx val="3942475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2056074305707627E-3"/>
          <c:y val="0.83565438879493037"/>
          <c:w val="0.99772926030163633"/>
          <c:h val="0.1573078361437175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993626660714917E-2"/>
          <c:y val="8.7721051940150022E-2"/>
          <c:w val="0.97527909336723928"/>
          <c:h val="0.7165008694353963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 Items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70D7-4A77-ABD1-D76D3FC1748A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70D7-4A77-ABD1-D76D3FC1748A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70D7-4A77-ABD1-D76D3FC1748A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70D7-4A77-ABD1-D76D3FC1748A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0D7-4A77-ABD1-D76D3FC1748A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D7-4A77-ABD1-D76D3FC1748A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0D7-4A77-ABD1-D76D3FC1748A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D7-4A77-ABD1-D76D3FC1748A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D7-4A77-ABD1-D76D3FC1748A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D7-4A77-ABD1-D76D3FC174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0.94508377302539004</c:v>
                </c:pt>
                <c:pt idx="1">
                  <c:v>0.94271522451723799</c:v>
                </c:pt>
                <c:pt idx="2">
                  <c:v>0.94431605411003305</c:v>
                </c:pt>
                <c:pt idx="3">
                  <c:v>0.942392847057687</c:v>
                </c:pt>
                <c:pt idx="4">
                  <c:v>0.94103934974035197</c:v>
                </c:pt>
                <c:pt idx="5">
                  <c:v>0.939525565650701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70D7-4A77-ABD1-D76D3FC174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Beverage Items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D7-4A77-ABD1-D76D3FC1748A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D7-4A77-ABD1-D76D3FC1748A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0D7-4A77-ABD1-D76D3FC1748A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0D7-4A77-ABD1-D76D3FC1748A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0D7-4A77-ABD1-D76D3FC1748A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0D7-4A77-ABD1-D76D3FC174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0.56178213137734501</c:v>
                </c:pt>
                <c:pt idx="1">
                  <c:v>0.55373841025103099</c:v>
                </c:pt>
                <c:pt idx="2">
                  <c:v>0.55761790073791095</c:v>
                </c:pt>
                <c:pt idx="3">
                  <c:v>0.55376646389041195</c:v>
                </c:pt>
                <c:pt idx="4">
                  <c:v>0.54860031509510798</c:v>
                </c:pt>
                <c:pt idx="5">
                  <c:v>0.54128401275845806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70D7-4A77-ABD1-D76D3FC174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House Hold Paper Goods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0D7-4A77-ABD1-D76D3FC1748A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0D7-4A77-ABD1-D76D3FC1748A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0D7-4A77-ABD1-D76D3FC1748A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0D7-4A77-ABD1-D76D3FC1748A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0D7-4A77-ABD1-D76D3FC1748A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0D7-4A77-ABD1-D76D3FC174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0.12243197021850299</c:v>
                </c:pt>
                <c:pt idx="1">
                  <c:v>0.113234630122302</c:v>
                </c:pt>
                <c:pt idx="2">
                  <c:v>0.117646056714428</c:v>
                </c:pt>
                <c:pt idx="3">
                  <c:v>0.128838404768328</c:v>
                </c:pt>
                <c:pt idx="4">
                  <c:v>0.13460107343193101</c:v>
                </c:pt>
                <c:pt idx="5">
                  <c:v>0.138168335871693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70D7-4A77-ABD1-D76D3FC1748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Beverage Ingredients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0D7-4A77-ABD1-D76D3FC1748A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0D7-4A77-ABD1-D76D3FC1748A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0D7-4A77-ABD1-D76D3FC1748A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0D7-4A77-ABD1-D76D3FC1748A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0D7-4A77-ABD1-D76D3FC1748A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70D7-4A77-ABD1-D76D3FC174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0.107835696130967</c:v>
                </c:pt>
                <c:pt idx="1">
                  <c:v>9.5527771742885598E-2</c:v>
                </c:pt>
                <c:pt idx="2">
                  <c:v>8.6670867595470699E-2</c:v>
                </c:pt>
                <c:pt idx="3">
                  <c:v>8.7890454328942602E-2</c:v>
                </c:pt>
                <c:pt idx="4">
                  <c:v>9.3501794863985702E-2</c:v>
                </c:pt>
                <c:pt idx="5">
                  <c:v>9.4646887091498502E-2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70D7-4A77-ABD1-D76D3FC1748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Household Cleaning Products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70D7-4A77-ABD1-D76D3FC1748A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70D7-4A77-ABD1-D76D3FC1748A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70D7-4A77-ABD1-D76D3FC1748A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70D7-4A77-ABD1-D76D3FC1748A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0D7-4A77-ABD1-D76D3FC1748A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70D7-4A77-ABD1-D76D3FC174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5.7041687560923003E-2</c:v>
                </c:pt>
                <c:pt idx="1">
                  <c:v>5.6566439533455699E-2</c:v>
                </c:pt>
                <c:pt idx="2">
                  <c:v>5.64804584286768E-2</c:v>
                </c:pt>
                <c:pt idx="3">
                  <c:v>5.6786107927067599E-2</c:v>
                </c:pt>
                <c:pt idx="4">
                  <c:v>6.1392969602506398E-2</c:v>
                </c:pt>
                <c:pt idx="5">
                  <c:v>5.9870670671291003E-2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70D7-4A77-ABD1-D76D3FC1748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Pet Food and Care Items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70D7-4A77-ABD1-D76D3FC1748A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70D7-4A77-ABD1-D76D3FC1748A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70D7-4A77-ABD1-D76D3FC1748A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70D7-4A77-ABD1-D76D3FC1748A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70D7-4A77-ABD1-D76D3FC1748A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70D7-4A77-ABD1-D76D3FC174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5.0191401204793401E-2</c:v>
                </c:pt>
                <c:pt idx="1">
                  <c:v>5.0191401204793401E-2</c:v>
                </c:pt>
                <c:pt idx="2">
                  <c:v>5.0191401204793401E-2</c:v>
                </c:pt>
                <c:pt idx="3">
                  <c:v>5.0191401204793401E-2</c:v>
                </c:pt>
                <c:pt idx="4">
                  <c:v>5.0191401204793401E-2</c:v>
                </c:pt>
                <c:pt idx="5">
                  <c:v>5.0191401204793401E-2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70D7-4A77-ABD1-D76D3FC1748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Personal Care Items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3.8778310475024502E-2</c:v>
                </c:pt>
                <c:pt idx="1">
                  <c:v>3.68273157959641E-2</c:v>
                </c:pt>
                <c:pt idx="2">
                  <c:v>3.9281908129699401E-2</c:v>
                </c:pt>
                <c:pt idx="3">
                  <c:v>4.5199380555212797E-2</c:v>
                </c:pt>
                <c:pt idx="4">
                  <c:v>4.6281675301295497E-2</c:v>
                </c:pt>
                <c:pt idx="5">
                  <c:v>4.7740081954502502E-2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70D7-4A77-ABD1-D76D3FC1748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Other Replenished Items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1.80726990114831E-2</c:v>
                </c:pt>
                <c:pt idx="1">
                  <c:v>1.83522399935113E-2</c:v>
                </c:pt>
                <c:pt idx="2">
                  <c:v>1.6646139937486201E-2</c:v>
                </c:pt>
                <c:pt idx="3">
                  <c:v>1.7895188031586198E-2</c:v>
                </c:pt>
                <c:pt idx="4">
                  <c:v>1.7895280142045999E-2</c:v>
                </c:pt>
                <c:pt idx="5">
                  <c:v>1.7494907833246798E-2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5-70D7-4A77-ABD1-D76D3FC1748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Gasoline/diesel</c:v>
                </c:pt>
              </c:strCache>
            </c:strRef>
          </c:tx>
          <c:spPr>
            <a:ln w="28575">
              <a:solidFill>
                <a:srgbClr val="BFBFBF"/>
              </a:solidFill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1.6016814493688001E-2</c:v>
                </c:pt>
                <c:pt idx="1">
                  <c:v>1.9942007310274599E-2</c:v>
                </c:pt>
                <c:pt idx="2">
                  <c:v>1.86866831629387E-2</c:v>
                </c:pt>
                <c:pt idx="3">
                  <c:v>2.0658045216232102E-2</c:v>
                </c:pt>
                <c:pt idx="4">
                  <c:v>1.9610288797193301E-2</c:v>
                </c:pt>
                <c:pt idx="5">
                  <c:v>2.0889600070930301E-2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B-70D7-4A77-ABD1-D76D3FC1748A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Baby Food And Care Items</c:v>
                </c:pt>
              </c:strCache>
            </c:strRef>
          </c:tx>
          <c:spPr>
            <a:ln w="28575">
              <a:solidFill>
                <a:srgbClr val="FF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CFF"/>
              </a:solidFill>
              <a:ln w="38100">
                <a:solidFill>
                  <a:srgbClr val="FF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1.46024197901667E-2</c:v>
                </c:pt>
                <c:pt idx="1">
                  <c:v>1.47636760048079E-2</c:v>
                </c:pt>
                <c:pt idx="2">
                  <c:v>1.5924762105347899E-2</c:v>
                </c:pt>
                <c:pt idx="3">
                  <c:v>1.73037918319821E-2</c:v>
                </c:pt>
                <c:pt idx="4">
                  <c:v>1.5911380091545899E-2</c:v>
                </c:pt>
                <c:pt idx="5">
                  <c:v>1.5945271340806901E-2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1-70D7-4A77-ABD1-D76D3FC17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8333056"/>
        <c:axId val="398334592"/>
      </c:lineChart>
      <c:catAx>
        <c:axId val="3983330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98334592"/>
        <c:crosses val="autoZero"/>
        <c:auto val="1"/>
        <c:lblAlgn val="ctr"/>
        <c:lblOffset val="100"/>
        <c:noMultiLvlLbl val="0"/>
      </c:catAx>
      <c:valAx>
        <c:axId val="39833459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983330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3990792767802235E-2"/>
          <c:y val="0.88396312507471642"/>
          <c:w val="0.97482627163000968"/>
          <c:h val="9.4919878844879985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8516315784"/>
          <c:y val="5.8403916368843338E-2"/>
          <c:w val="0.565906969962088"/>
          <c:h val="0.565906969962088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407490049352526E-2"/>
          <c:y val="8.5327319046385658E-2"/>
          <c:w val="0.98286524041796119"/>
          <c:h val="0.731863165923363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Fresh Meat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1E61-44C6-B277-19578E5D7C59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1E61-44C6-B277-19578E5D7C59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1E61-44C6-B277-19578E5D7C59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1E61-44C6-B277-19578E5D7C59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E61-44C6-B277-19578E5D7C5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61-44C6-B277-19578E5D7C5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E61-44C6-B277-19578E5D7C5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E61-44C6-B277-19578E5D7C59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E61-44C6-B277-19578E5D7C5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E61-44C6-B277-19578E5D7C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0.21904577885791199</c:v>
                </c:pt>
                <c:pt idx="1">
                  <c:v>0.22623823739379301</c:v>
                </c:pt>
                <c:pt idx="2">
                  <c:v>0.24030491670484699</c:v>
                </c:pt>
                <c:pt idx="3">
                  <c:v>0.24631456574660099</c:v>
                </c:pt>
                <c:pt idx="4">
                  <c:v>0.25531536602926502</c:v>
                </c:pt>
                <c:pt idx="5">
                  <c:v>0.25763470976703101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1E61-44C6-B277-19578E5D7C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Eggs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E61-44C6-B277-19578E5D7C5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E61-44C6-B277-19578E5D7C5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E61-44C6-B277-19578E5D7C5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E61-44C6-B277-19578E5D7C59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E61-44C6-B277-19578E5D7C5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E61-44C6-B277-19578E5D7C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0.31810291047457701</c:v>
                </c:pt>
                <c:pt idx="1">
                  <c:v>0.32601671189953202</c:v>
                </c:pt>
                <c:pt idx="2">
                  <c:v>0.33452161639106398</c:v>
                </c:pt>
                <c:pt idx="3">
                  <c:v>0.32362808119644099</c:v>
                </c:pt>
                <c:pt idx="4">
                  <c:v>0.32819383717969902</c:v>
                </c:pt>
                <c:pt idx="5">
                  <c:v>0.30565042536728698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1E61-44C6-B277-19578E5D7C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Milk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E61-44C6-B277-19578E5D7C5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E61-44C6-B277-19578E5D7C5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E61-44C6-B277-19578E5D7C5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E61-44C6-B277-19578E5D7C59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E61-44C6-B277-19578E5D7C5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E61-44C6-B277-19578E5D7C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0.38645971355075798</c:v>
                </c:pt>
                <c:pt idx="1">
                  <c:v>0.37848975401725299</c:v>
                </c:pt>
                <c:pt idx="2">
                  <c:v>0.37953139706066402</c:v>
                </c:pt>
                <c:pt idx="3">
                  <c:v>0.37001652941394497</c:v>
                </c:pt>
                <c:pt idx="4">
                  <c:v>0.36665904499766599</c:v>
                </c:pt>
                <c:pt idx="5">
                  <c:v>0.35867180406763999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1E61-44C6-B277-19578E5D7C5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 Dairy Products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E61-44C6-B277-19578E5D7C5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E61-44C6-B277-19578E5D7C5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E61-44C6-B277-19578E5D7C5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E61-44C6-B277-19578E5D7C59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E61-44C6-B277-19578E5D7C5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1E61-44C6-B277-19578E5D7C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0.35080082415352498</c:v>
                </c:pt>
                <c:pt idx="1">
                  <c:v>0.35003198699205101</c:v>
                </c:pt>
                <c:pt idx="2">
                  <c:v>0.35137076286070901</c:v>
                </c:pt>
                <c:pt idx="3">
                  <c:v>0.34001082693852802</c:v>
                </c:pt>
                <c:pt idx="4">
                  <c:v>0.35002536456608602</c:v>
                </c:pt>
                <c:pt idx="5">
                  <c:v>0.34712023237545497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1E61-44C6-B277-19578E5D7C5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Packaged Bread/Bagels/Rolls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1E61-44C6-B277-19578E5D7C5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1E61-44C6-B277-19578E5D7C5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1E61-44C6-B277-19578E5D7C5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1E61-44C6-B277-19578E5D7C59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E61-44C6-B277-19578E5D7C5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1E61-44C6-B277-19578E5D7C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0.298636842929077</c:v>
                </c:pt>
                <c:pt idx="1">
                  <c:v>0.29411663244906899</c:v>
                </c:pt>
                <c:pt idx="2">
                  <c:v>0.28575187162652599</c:v>
                </c:pt>
                <c:pt idx="3">
                  <c:v>0.28527632379281997</c:v>
                </c:pt>
                <c:pt idx="4">
                  <c:v>0.27405248496986001</c:v>
                </c:pt>
                <c:pt idx="5">
                  <c:v>0.26983840732044601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1E61-44C6-B277-19578E5D7C5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Fresh Produce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1E61-44C6-B277-19578E5D7C5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1E61-44C6-B277-19578E5D7C5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1E61-44C6-B277-19578E5D7C5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1E61-44C6-B277-19578E5D7C59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1E61-44C6-B277-19578E5D7C5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1E61-44C6-B277-19578E5D7C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0.58912477988296297</c:v>
                </c:pt>
                <c:pt idx="1">
                  <c:v>0.58058532152831899</c:v>
                </c:pt>
                <c:pt idx="2">
                  <c:v>0.58935282673896106</c:v>
                </c:pt>
                <c:pt idx="3">
                  <c:v>0.57401020467210795</c:v>
                </c:pt>
                <c:pt idx="4">
                  <c:v>0.58127607089429101</c:v>
                </c:pt>
                <c:pt idx="5">
                  <c:v>0.58888683388150997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1E61-44C6-B277-19578E5D7C5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Refrigerated Packaged Meats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0.147540150055574</c:v>
                </c:pt>
                <c:pt idx="1">
                  <c:v>0.14293755276423201</c:v>
                </c:pt>
                <c:pt idx="2">
                  <c:v>0.13063445458628001</c:v>
                </c:pt>
                <c:pt idx="3">
                  <c:v>0.131957340667607</c:v>
                </c:pt>
                <c:pt idx="4">
                  <c:v>0.116742229431258</c:v>
                </c:pt>
                <c:pt idx="5">
                  <c:v>0.12120110571457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1E61-44C6-B277-19578E5D7C5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Shelf-Stable/Canned Goods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0.208915990978815</c:v>
                </c:pt>
                <c:pt idx="1">
                  <c:v>0.197495270266694</c:v>
                </c:pt>
                <c:pt idx="2">
                  <c:v>0.188356601365437</c:v>
                </c:pt>
                <c:pt idx="3">
                  <c:v>0.19098914631049399</c:v>
                </c:pt>
                <c:pt idx="4">
                  <c:v>0.19822667452126899</c:v>
                </c:pt>
                <c:pt idx="5">
                  <c:v>0.19714352013148601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5-1E61-44C6-B277-19578E5D7C5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Cereal and Breakfast Foods</c:v>
                </c:pt>
              </c:strCache>
            </c:strRef>
          </c:tx>
          <c:spPr>
            <a:ln w="28575">
              <a:solidFill>
                <a:srgbClr val="BFBFBF"/>
              </a:solidFill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0.204433247672687</c:v>
                </c:pt>
                <c:pt idx="1">
                  <c:v>0.199303189449549</c:v>
                </c:pt>
                <c:pt idx="2">
                  <c:v>0.205853040538544</c:v>
                </c:pt>
                <c:pt idx="3">
                  <c:v>0.205154529073171</c:v>
                </c:pt>
                <c:pt idx="4">
                  <c:v>0.20690183163671999</c:v>
                </c:pt>
                <c:pt idx="5">
                  <c:v>0.209293210978511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B-1E61-44C6-B277-19578E5D7C59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Salty Snacks</c:v>
                </c:pt>
              </c:strCache>
            </c:strRef>
          </c:tx>
          <c:spPr>
            <a:ln w="28575">
              <a:solidFill>
                <a:srgbClr val="FF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CFF"/>
              </a:solidFill>
              <a:ln w="38100">
                <a:solidFill>
                  <a:srgbClr val="FF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0.31395117439035802</c:v>
                </c:pt>
                <c:pt idx="1">
                  <c:v>0.30599275707905599</c:v>
                </c:pt>
                <c:pt idx="2">
                  <c:v>0.30845578809563201</c:v>
                </c:pt>
                <c:pt idx="3">
                  <c:v>0.31098855206134401</c:v>
                </c:pt>
                <c:pt idx="4">
                  <c:v>0.31207730640775599</c:v>
                </c:pt>
                <c:pt idx="5">
                  <c:v>0.30953417018079499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1-1E61-44C6-B277-19578E5D7C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4961536"/>
        <c:axId val="254963072"/>
      </c:lineChart>
      <c:catAx>
        <c:axId val="2549615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254963072"/>
        <c:crosses val="autoZero"/>
        <c:auto val="1"/>
        <c:lblAlgn val="ctr"/>
        <c:lblOffset val="100"/>
        <c:noMultiLvlLbl val="0"/>
      </c:catAx>
      <c:valAx>
        <c:axId val="254963072"/>
        <c:scaling>
          <c:orientation val="minMax"/>
          <c:max val="0.70000000000000007"/>
        </c:scaling>
        <c:delete val="1"/>
        <c:axPos val="l"/>
        <c:numFmt formatCode="0%" sourceLinked="1"/>
        <c:majorTickMark val="out"/>
        <c:minorTickMark val="none"/>
        <c:tickLblPos val="nextTo"/>
        <c:crossAx val="2549615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312599203948202E-2"/>
          <c:y val="0.89550704261992475"/>
          <c:w val="0.98460322856339888"/>
          <c:h val="8.7878829008679452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8516315784"/>
          <c:y val="5.8403916368843338E-2"/>
          <c:w val="0.565906969962088"/>
          <c:h val="0.565906969962088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935299620751755E-2"/>
          <c:y val="6.2441599075582756E-2"/>
          <c:w val="0.98177628012965645"/>
          <c:h val="0.7233353384590411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Tea Bags, Tea Leaves, or Powdered Tea Mix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B38E-49CB-A10F-2E1335CA8D40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B38E-49CB-A10F-2E1335CA8D40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B38E-49CB-A10F-2E1335CA8D40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B38E-49CB-A10F-2E1335CA8D40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38E-49CB-A10F-2E1335CA8D4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8E-49CB-A10F-2E1335CA8D4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38E-49CB-A10F-2E1335CA8D4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38E-49CB-A10F-2E1335CA8D4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38E-49CB-A10F-2E1335CA8D4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38E-49CB-A10F-2E1335CA8D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3.2061723050028502E-2</c:v>
                </c:pt>
                <c:pt idx="1">
                  <c:v>3.1842147109708098E-2</c:v>
                </c:pt>
                <c:pt idx="2">
                  <c:v>3.5364041519159201E-2</c:v>
                </c:pt>
                <c:pt idx="3">
                  <c:v>3.6062721941213398E-2</c:v>
                </c:pt>
                <c:pt idx="4">
                  <c:v>3.5293862718711502E-2</c:v>
                </c:pt>
                <c:pt idx="5">
                  <c:v>3.7782885047522898E-2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B38E-49CB-A10F-2E1335CA8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Coffee Beans,Grinds Or Powdered/Instant Coffee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38E-49CB-A10F-2E1335CA8D4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38E-49CB-A10F-2E1335CA8D4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38E-49CB-A10F-2E1335CA8D4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38E-49CB-A10F-2E1335CA8D4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38E-49CB-A10F-2E1335CA8D4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38E-49CB-A10F-2E1335CA8D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5.1119867887706297E-2</c:v>
                </c:pt>
                <c:pt idx="1">
                  <c:v>5.4321893410824697E-2</c:v>
                </c:pt>
                <c:pt idx="2">
                  <c:v>5.3905393372829402E-2</c:v>
                </c:pt>
                <c:pt idx="3">
                  <c:v>5.5050107909265601E-2</c:v>
                </c:pt>
                <c:pt idx="4">
                  <c:v>5.96101839782903E-2</c:v>
                </c:pt>
                <c:pt idx="5">
                  <c:v>6.1361244996491697E-2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B38E-49CB-A10F-2E1335CA8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Powdered Protein Drinks or Shakes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38E-49CB-A10F-2E1335CA8D4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38E-49CB-A10F-2E1335CA8D4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38E-49CB-A10F-2E1335CA8D4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38E-49CB-A10F-2E1335CA8D4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38E-49CB-A10F-2E1335CA8D4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38E-49CB-A10F-2E1335CA8D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7.3554081705125805E-4</c:v>
                </c:pt>
                <c:pt idx="5">
                  <c:v>7.3933981016258696E-4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B38E-49CB-A10F-2E1335CA8D4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Frozen Concentrate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38E-49CB-A10F-2E1335CA8D4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38E-49CB-A10F-2E1335CA8D4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38E-49CB-A10F-2E1335CA8D4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38E-49CB-A10F-2E1335CA8D4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38E-49CB-A10F-2E1335CA8D4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B38E-49CB-A10F-2E1335CA8D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1.93400587605514E-2</c:v>
                </c:pt>
                <c:pt idx="1">
                  <c:v>1.8294580538368702E-2</c:v>
                </c:pt>
                <c:pt idx="2">
                  <c:v>2.0019268056524299E-2</c:v>
                </c:pt>
                <c:pt idx="3">
                  <c:v>2.03882397754802E-2</c:v>
                </c:pt>
                <c:pt idx="4">
                  <c:v>2.09457926152802E-2</c:v>
                </c:pt>
                <c:pt idx="5">
                  <c:v>1.8582280450340601E-2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B38E-49CB-A10F-2E1335CA8D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Powdered Soft Drinks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B38E-49CB-A10F-2E1335CA8D4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B38E-49CB-A10F-2E1335CA8D4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B38E-49CB-A10F-2E1335CA8D4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B38E-49CB-A10F-2E1335CA8D4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38E-49CB-A10F-2E1335CA8D4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B38E-49CB-A10F-2E1335CA8D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1.9102783349608101E-2</c:v>
                </c:pt>
                <c:pt idx="1">
                  <c:v>1.6292809279664599E-2</c:v>
                </c:pt>
                <c:pt idx="2">
                  <c:v>1.6366359573241999E-2</c:v>
                </c:pt>
                <c:pt idx="3">
                  <c:v>1.6366359573241999E-2</c:v>
                </c:pt>
                <c:pt idx="4">
                  <c:v>1.56398464392353E-2</c:v>
                </c:pt>
                <c:pt idx="5">
                  <c:v>1.5720624646926199E-2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B38E-49CB-A10F-2E1335CA8D4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Powdered Hot Chocolate/Cocoa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B38E-49CB-A10F-2E1335CA8D4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B38E-49CB-A10F-2E1335CA8D4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B38E-49CB-A10F-2E1335CA8D4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B38E-49CB-A10F-2E1335CA8D4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B38E-49CB-A10F-2E1335CA8D4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B38E-49CB-A10F-2E1335CA8D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6.8975965064018803E-3</c:v>
                </c:pt>
                <c:pt idx="1">
                  <c:v>9.6089863170462399E-3</c:v>
                </c:pt>
                <c:pt idx="2">
                  <c:v>1.07084685919964E-2</c:v>
                </c:pt>
                <c:pt idx="3">
                  <c:v>1.1992761342199501E-2</c:v>
                </c:pt>
                <c:pt idx="4">
                  <c:v>1.3544781021056799E-2</c:v>
                </c:pt>
                <c:pt idx="5">
                  <c:v>1.4623288032368001E-2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B38E-49CB-A10F-2E1335CA8D4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Liquid Flavor Enhancers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3.3257934702654399E-3</c:v>
                </c:pt>
                <c:pt idx="1">
                  <c:v>3.65549212730451E-3</c:v>
                </c:pt>
                <c:pt idx="2">
                  <c:v>3.64298262807103E-3</c:v>
                </c:pt>
                <c:pt idx="3">
                  <c:v>3.7101258202502201E-3</c:v>
                </c:pt>
                <c:pt idx="4">
                  <c:v>3.7695570900002102E-3</c:v>
                </c:pt>
                <c:pt idx="5">
                  <c:v>3.7283224315327202E-3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B38E-49CB-A10F-2E1335CA8D4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Other Beverage Ingredient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1.68510971874406E-2</c:v>
                </c:pt>
                <c:pt idx="1">
                  <c:v>1.67923199689054E-2</c:v>
                </c:pt>
                <c:pt idx="2">
                  <c:v>1.8402017371267301E-2</c:v>
                </c:pt>
                <c:pt idx="3">
                  <c:v>1.7171365737090299E-2</c:v>
                </c:pt>
                <c:pt idx="4">
                  <c:v>1.73833517667502E-2</c:v>
                </c:pt>
                <c:pt idx="5">
                  <c:v>1.7473135001185001E-2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5-B38E-49CB-A10F-2E1335CA8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7427584"/>
        <c:axId val="367429120"/>
      </c:lineChart>
      <c:catAx>
        <c:axId val="3674275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67429120"/>
        <c:crosses val="autoZero"/>
        <c:auto val="1"/>
        <c:lblAlgn val="ctr"/>
        <c:lblOffset val="100"/>
        <c:noMultiLvlLbl val="0"/>
      </c:catAx>
      <c:valAx>
        <c:axId val="367429120"/>
        <c:scaling>
          <c:orientation val="minMax"/>
          <c:max val="0.2"/>
        </c:scaling>
        <c:delete val="1"/>
        <c:axPos val="l"/>
        <c:numFmt formatCode="0%" sourceLinked="1"/>
        <c:majorTickMark val="out"/>
        <c:minorTickMark val="none"/>
        <c:tickLblPos val="nextTo"/>
        <c:crossAx val="3674275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3996752855070533E-2"/>
          <c:y val="0.85170344883493954"/>
          <c:w val="0.98480915711486483"/>
          <c:h val="9.4919878844879985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8516315784"/>
          <c:y val="5.8403916368843338E-2"/>
          <c:w val="0.565906969962088"/>
          <c:h val="0.565906969962088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012857475483482E-2"/>
          <c:y val="7.8145011727331709E-2"/>
          <c:w val="0.98281285087970549"/>
          <c:h val="0.7270749610439946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SSD Regular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5B13-4267-9296-F63820094324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5B13-4267-9296-F63820094324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5B13-4267-9296-F63820094324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5B13-4267-9296-F63820094324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B13-4267-9296-F6382009432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B13-4267-9296-F6382009432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B13-4267-9296-F6382009432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13-4267-9296-F6382009432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B13-4267-9296-F6382009432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B13-4267-9296-F638200943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5.3698624310813799E-2</c:v>
                </c:pt>
                <c:pt idx="1">
                  <c:v>5.2591894346266703E-2</c:v>
                </c:pt>
                <c:pt idx="2">
                  <c:v>4.5795684705734502E-2</c:v>
                </c:pt>
                <c:pt idx="3">
                  <c:v>4.8242522962692803E-2</c:v>
                </c:pt>
                <c:pt idx="4">
                  <c:v>4.7263131467828297E-2</c:v>
                </c:pt>
                <c:pt idx="5">
                  <c:v>4.4948065773571501E-2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5B13-4267-9296-F638200943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SSD Diet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B13-4267-9296-F6382009432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B13-4267-9296-F6382009432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B13-4267-9296-F6382009432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B13-4267-9296-F6382009432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B13-4267-9296-F6382009432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B13-4267-9296-F638200943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2.7076699819436102E-2</c:v>
                </c:pt>
                <c:pt idx="1">
                  <c:v>2.7974215211823101E-2</c:v>
                </c:pt>
                <c:pt idx="2">
                  <c:v>2.36152439323872E-2</c:v>
                </c:pt>
                <c:pt idx="3">
                  <c:v>2.4050492470080599E-2</c:v>
                </c:pt>
                <c:pt idx="4">
                  <c:v>2.5453897892087601E-2</c:v>
                </c:pt>
                <c:pt idx="5">
                  <c:v>2.3200702027899599E-2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5B13-4267-9296-F638200943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RTD Coffee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B13-4267-9296-F6382009432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B13-4267-9296-F6382009432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B13-4267-9296-F6382009432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B13-4267-9296-F6382009432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B13-4267-9296-F6382009432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B13-4267-9296-F638200943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2.2993549033419901E-2</c:v>
                </c:pt>
                <c:pt idx="1">
                  <c:v>2.3230627321114999E-2</c:v>
                </c:pt>
                <c:pt idx="2">
                  <c:v>2.3699795919889299E-2</c:v>
                </c:pt>
                <c:pt idx="3">
                  <c:v>2.2395747555578101E-2</c:v>
                </c:pt>
                <c:pt idx="4">
                  <c:v>2.3716587185862899E-2</c:v>
                </c:pt>
                <c:pt idx="5">
                  <c:v>2.2711036725966399E-2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5B13-4267-9296-F6382009432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RTD Tea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B13-4267-9296-F6382009432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B13-4267-9296-F6382009432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B13-4267-9296-F6382009432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B13-4267-9296-F6382009432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B13-4267-9296-F6382009432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5B13-4267-9296-F638200943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2.3555833323681798E-2</c:v>
                </c:pt>
                <c:pt idx="1">
                  <c:v>2.10518762536261E-2</c:v>
                </c:pt>
                <c:pt idx="2">
                  <c:v>2.275795800663E-2</c:v>
                </c:pt>
                <c:pt idx="3">
                  <c:v>2.5750345812399201E-2</c:v>
                </c:pt>
                <c:pt idx="4">
                  <c:v>2.6322178301396101E-2</c:v>
                </c:pt>
                <c:pt idx="5">
                  <c:v>2.5559694676117298E-2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5B13-4267-9296-F6382009432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RTD 100% Orange Juice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5B13-4267-9296-F6382009432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5B13-4267-9296-F6382009432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5B13-4267-9296-F6382009432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5B13-4267-9296-F6382009432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B13-4267-9296-F6382009432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5B13-4267-9296-F638200943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5.7732255816365097E-2</c:v>
                </c:pt>
                <c:pt idx="1">
                  <c:v>5.8100262576559002E-2</c:v>
                </c:pt>
                <c:pt idx="2">
                  <c:v>5.6637357155812501E-2</c:v>
                </c:pt>
                <c:pt idx="3">
                  <c:v>5.6269279863029702E-2</c:v>
                </c:pt>
                <c:pt idx="4">
                  <c:v>5.7576647556245697E-2</c:v>
                </c:pt>
                <c:pt idx="5">
                  <c:v>5.4796282281413401E-2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5B13-4267-9296-F6382009432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RTD 100% Apple Juice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5B13-4267-9296-F6382009432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5B13-4267-9296-F6382009432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5B13-4267-9296-F6382009432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5B13-4267-9296-F6382009432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5B13-4267-9296-F6382009432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5B13-4267-9296-F638200943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2.4747902507828299E-2</c:v>
                </c:pt>
                <c:pt idx="1">
                  <c:v>2.4293284073705599E-2</c:v>
                </c:pt>
                <c:pt idx="2">
                  <c:v>2.1815193832988501E-2</c:v>
                </c:pt>
                <c:pt idx="3">
                  <c:v>2.0817248459947899E-2</c:v>
                </c:pt>
                <c:pt idx="4">
                  <c:v>2.4093839840686901E-2</c:v>
                </c:pt>
                <c:pt idx="5">
                  <c:v>2.7973316876862501E-2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5B13-4267-9296-F6382009432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RTD 100% Cranberry Juice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1.7933452234793E-2</c:v>
                </c:pt>
                <c:pt idx="1">
                  <c:v>1.6964011862756801E-2</c:v>
                </c:pt>
                <c:pt idx="2">
                  <c:v>1.39783735350517E-2</c:v>
                </c:pt>
                <c:pt idx="3">
                  <c:v>1.4236006556242801E-2</c:v>
                </c:pt>
                <c:pt idx="4">
                  <c:v>1.20483175143396E-2</c:v>
                </c:pt>
                <c:pt idx="5">
                  <c:v>1.12671089796625E-2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5B13-4267-9296-F6382009432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Unflavored Non-Sparkling Packaged Water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4.4440448974283502E-2</c:v>
                </c:pt>
                <c:pt idx="1">
                  <c:v>4.01376966635257E-2</c:v>
                </c:pt>
                <c:pt idx="2">
                  <c:v>4.3004622442785002E-2</c:v>
                </c:pt>
                <c:pt idx="3">
                  <c:v>4.3393354684727999E-2</c:v>
                </c:pt>
                <c:pt idx="4">
                  <c:v>4.1757126895511698E-2</c:v>
                </c:pt>
                <c:pt idx="5">
                  <c:v>3.9871662808725297E-2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5-5B13-4267-9296-F63820094324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Flavored Sparkling Packaged Water</c:v>
                </c:pt>
              </c:strCache>
            </c:strRef>
          </c:tx>
          <c:spPr>
            <a:ln w="28575">
              <a:solidFill>
                <a:srgbClr val="BFBFBF"/>
              </a:solidFill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1.9102263651128999E-2</c:v>
                </c:pt>
                <c:pt idx="1">
                  <c:v>1.9760830337947202E-2</c:v>
                </c:pt>
                <c:pt idx="2">
                  <c:v>1.5799308396482001E-2</c:v>
                </c:pt>
                <c:pt idx="3">
                  <c:v>1.5878309584454599E-2</c:v>
                </c:pt>
                <c:pt idx="4">
                  <c:v>1.61326589369582E-2</c:v>
                </c:pt>
                <c:pt idx="5">
                  <c:v>1.6215982470809898E-2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B-5B13-4267-9296-F63820094324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Enhanced Milk</c:v>
                </c:pt>
              </c:strCache>
            </c:strRef>
          </c:tx>
          <c:spPr>
            <a:ln w="28575">
              <a:solidFill>
                <a:srgbClr val="FF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CFF"/>
              </a:solidFill>
              <a:ln w="38100">
                <a:solidFill>
                  <a:srgbClr val="FF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7.6171406728092195E-2</c:v>
                </c:pt>
                <c:pt idx="1">
                  <c:v>7.3729657276937297E-2</c:v>
                </c:pt>
                <c:pt idx="2">
                  <c:v>6.8892027966762803E-2</c:v>
                </c:pt>
                <c:pt idx="3">
                  <c:v>6.3749420700023096E-2</c:v>
                </c:pt>
                <c:pt idx="4">
                  <c:v>6.0528438862242601E-2</c:v>
                </c:pt>
                <c:pt idx="5">
                  <c:v>6.1311128481940799E-2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1-5B13-4267-9296-F638200943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7935488"/>
        <c:axId val="367937024"/>
      </c:lineChart>
      <c:catAx>
        <c:axId val="3679354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67937024"/>
        <c:crosses val="autoZero"/>
        <c:auto val="1"/>
        <c:lblAlgn val="ctr"/>
        <c:lblOffset val="100"/>
        <c:noMultiLvlLbl val="0"/>
      </c:catAx>
      <c:valAx>
        <c:axId val="367937024"/>
        <c:scaling>
          <c:orientation val="minMax"/>
          <c:max val="0.2"/>
        </c:scaling>
        <c:delete val="1"/>
        <c:axPos val="l"/>
        <c:numFmt formatCode="0%" sourceLinked="1"/>
        <c:majorTickMark val="out"/>
        <c:minorTickMark val="none"/>
        <c:tickLblPos val="nextTo"/>
        <c:crossAx val="3679354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873065386511806E-2"/>
          <c:y val="0.88114242798181686"/>
          <c:w val="0.98126933659040427"/>
          <c:h val="8.7878829008679452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8516315784"/>
          <c:y val="5.8403916368843338E-2"/>
          <c:w val="0.565906969962088"/>
          <c:h val="0.565906969962088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849600022042807E-2"/>
          <c:y val="9.0788315387103288E-2"/>
          <c:w val="0.98286981009173147"/>
          <c:h val="0.7128011304782957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Store Brand Enhanced Milk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C389-4E63-B14B-ECD2B7330B74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C389-4E63-B14B-ECD2B7330B74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C389-4E63-B14B-ECD2B7330B74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C389-4E63-B14B-ECD2B7330B74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389-4E63-B14B-ECD2B7330B7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89-4E63-B14B-ECD2B7330B7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389-4E63-B14B-ECD2B7330B7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89-4E63-B14B-ECD2B7330B7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89-4E63-B14B-ECD2B7330B7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389-4E63-B14B-ECD2B7330B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3.7074936501275503E-2</c:v>
                </c:pt>
                <c:pt idx="1">
                  <c:v>3.8576279638751002E-2</c:v>
                </c:pt>
                <c:pt idx="2">
                  <c:v>3.5940757535106803E-2</c:v>
                </c:pt>
                <c:pt idx="3">
                  <c:v>3.6204719911074497E-2</c:v>
                </c:pt>
                <c:pt idx="4">
                  <c:v>3.4281176389772197E-2</c:v>
                </c:pt>
                <c:pt idx="5">
                  <c:v>4.0058208528583703E-2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C389-4E63-B14B-ECD2B7330B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Store Brand RTD 100% Orange Juice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389-4E63-B14B-ECD2B7330B7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389-4E63-B14B-ECD2B7330B7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389-4E63-B14B-ECD2B7330B7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389-4E63-B14B-ECD2B7330B7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389-4E63-B14B-ECD2B7330B7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389-4E63-B14B-ECD2B7330B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3.2693455091653403E-2</c:v>
                </c:pt>
                <c:pt idx="1">
                  <c:v>3.3261654802597199E-2</c:v>
                </c:pt>
                <c:pt idx="2">
                  <c:v>2.95629178611947E-2</c:v>
                </c:pt>
                <c:pt idx="3">
                  <c:v>3.04568826882885E-2</c:v>
                </c:pt>
                <c:pt idx="4">
                  <c:v>3.29889963402452E-2</c:v>
                </c:pt>
                <c:pt idx="5">
                  <c:v>3.0851024196440702E-2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C389-4E63-B14B-ECD2B7330B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Store Brand Unflavored Non-Sparkling Packaged Water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389-4E63-B14B-ECD2B7330B7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389-4E63-B14B-ECD2B7330B7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389-4E63-B14B-ECD2B7330B7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389-4E63-B14B-ECD2B7330B7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389-4E63-B14B-ECD2B7330B7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389-4E63-B14B-ECD2B7330B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3.0778454771094199E-2</c:v>
                </c:pt>
                <c:pt idx="1">
                  <c:v>2.5888085931371201E-2</c:v>
                </c:pt>
                <c:pt idx="2">
                  <c:v>2.6788132464694601E-2</c:v>
                </c:pt>
                <c:pt idx="3">
                  <c:v>2.7819567109246102E-2</c:v>
                </c:pt>
                <c:pt idx="4">
                  <c:v>2.65112649102178E-2</c:v>
                </c:pt>
                <c:pt idx="5">
                  <c:v>2.4766445858714702E-2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C389-4E63-B14B-ECD2B7330B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Coca- Cola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389-4E63-B14B-ECD2B7330B7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389-4E63-B14B-ECD2B7330B7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389-4E63-B14B-ECD2B7330B7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389-4E63-B14B-ECD2B7330B7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389-4E63-B14B-ECD2B7330B7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C389-4E63-B14B-ECD2B7330B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2.5523397262879801E-2</c:v>
                </c:pt>
                <c:pt idx="1">
                  <c:v>2.64011099707228E-2</c:v>
                </c:pt>
                <c:pt idx="2">
                  <c:v>2.19567204534898E-2</c:v>
                </c:pt>
                <c:pt idx="3">
                  <c:v>2.4381891803168701E-2</c:v>
                </c:pt>
                <c:pt idx="4">
                  <c:v>2.1851895126019399E-2</c:v>
                </c:pt>
                <c:pt idx="5">
                  <c:v>2.0928978797690598E-2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C389-4E63-B14B-ECD2B7330B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Horizon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C389-4E63-B14B-ECD2B7330B7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C389-4E63-B14B-ECD2B7330B7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C389-4E63-B14B-ECD2B7330B7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C389-4E63-B14B-ECD2B7330B7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389-4E63-B14B-ECD2B7330B7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C389-4E63-B14B-ECD2B7330B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1.8968613022247002E-2</c:v>
                </c:pt>
                <c:pt idx="1">
                  <c:v>1.7943214285598901E-2</c:v>
                </c:pt>
                <c:pt idx="2">
                  <c:v>1.7881810617492101E-2</c:v>
                </c:pt>
                <c:pt idx="3">
                  <c:v>1.43745830888461E-2</c:v>
                </c:pt>
                <c:pt idx="4">
                  <c:v>1.4604844747476101E-2</c:v>
                </c:pt>
                <c:pt idx="5">
                  <c:v>9.5503703312455404E-3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C389-4E63-B14B-ECD2B7330B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Store Brand SSD Diet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C389-4E63-B14B-ECD2B7330B7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C389-4E63-B14B-ECD2B7330B7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C389-4E63-B14B-ECD2B7330B7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C389-4E63-B14B-ECD2B7330B7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C389-4E63-B14B-ECD2B7330B7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C389-4E63-B14B-ECD2B7330B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1.81233096236014E-2</c:v>
                </c:pt>
                <c:pt idx="1">
                  <c:v>1.80320614398847E-2</c:v>
                </c:pt>
                <c:pt idx="2">
                  <c:v>1.34916578963424E-2</c:v>
                </c:pt>
                <c:pt idx="3">
                  <c:v>1.37403203445159E-2</c:v>
                </c:pt>
                <c:pt idx="4">
                  <c:v>1.2889406030644E-2</c:v>
                </c:pt>
                <c:pt idx="5">
                  <c:v>1.15056103320828E-2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C389-4E63-B14B-ECD2B7330B7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Store Brand RTD Coffee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1.75820770754943E-2</c:v>
                </c:pt>
                <c:pt idx="1">
                  <c:v>1.66316312205592E-2</c:v>
                </c:pt>
                <c:pt idx="2">
                  <c:v>1.71233823154208E-2</c:v>
                </c:pt>
                <c:pt idx="3">
                  <c:v>1.56981251923601E-2</c:v>
                </c:pt>
                <c:pt idx="4">
                  <c:v>1.6911677840845098E-2</c:v>
                </c:pt>
                <c:pt idx="5">
                  <c:v>1.4377488055814101E-2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C389-4E63-B14B-ECD2B7330B7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Store Brand SSD Regular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1.6729943264116601E-2</c:v>
                </c:pt>
                <c:pt idx="1">
                  <c:v>1.5825561764683801E-2</c:v>
                </c:pt>
                <c:pt idx="2">
                  <c:v>1.55173783859854E-2</c:v>
                </c:pt>
                <c:pt idx="3">
                  <c:v>1.34099540506172E-2</c:v>
                </c:pt>
                <c:pt idx="4">
                  <c:v>1.47931533171943E-2</c:v>
                </c:pt>
                <c:pt idx="5">
                  <c:v>1.58048813888747E-2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5-C389-4E63-B14B-ECD2B7330B74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Other Brand Enhanced Milk</c:v>
                </c:pt>
              </c:strCache>
            </c:strRef>
          </c:tx>
          <c:spPr>
            <a:ln w="28575">
              <a:solidFill>
                <a:srgbClr val="BFBFBF"/>
              </a:solidFill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1.6112451332080401E-2</c:v>
                </c:pt>
                <c:pt idx="1">
                  <c:v>1.25067696311424E-2</c:v>
                </c:pt>
                <c:pt idx="2">
                  <c:v>1.03821616273566E-2</c:v>
                </c:pt>
                <c:pt idx="3">
                  <c:v>9.1359373173233102E-3</c:v>
                </c:pt>
                <c:pt idx="4">
                  <c:v>7.5436151503637198E-3</c:v>
                </c:pt>
                <c:pt idx="5">
                  <c:v>7.5825771512838501E-3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B-C389-4E63-B14B-ECD2B7330B74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Store Brand RTD 100% Cranberry Juice</c:v>
                </c:pt>
              </c:strCache>
            </c:strRef>
          </c:tx>
          <c:spPr>
            <a:ln w="28575">
              <a:solidFill>
                <a:srgbClr val="FF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CFF"/>
              </a:solidFill>
              <a:ln w="38100">
                <a:solidFill>
                  <a:srgbClr val="FF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1.4118023385466E-2</c:v>
                </c:pt>
                <c:pt idx="1">
                  <c:v>1.3354836149454199E-2</c:v>
                </c:pt>
                <c:pt idx="2">
                  <c:v>1.0381548821080199E-2</c:v>
                </c:pt>
                <c:pt idx="3">
                  <c:v>1.05728893787431E-2</c:v>
                </c:pt>
                <c:pt idx="4">
                  <c:v>8.3265220828805091E-3</c:v>
                </c:pt>
                <c:pt idx="5">
                  <c:v>7.5260908553520202E-3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1-C389-4E63-B14B-ECD2B7330B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8427008"/>
        <c:axId val="368428544"/>
      </c:lineChart>
      <c:catAx>
        <c:axId val="368427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68428544"/>
        <c:crosses val="autoZero"/>
        <c:auto val="1"/>
        <c:lblAlgn val="ctr"/>
        <c:lblOffset val="100"/>
        <c:noMultiLvlLbl val="0"/>
      </c:catAx>
      <c:valAx>
        <c:axId val="368428544"/>
        <c:scaling>
          <c:orientation val="minMax"/>
          <c:max val="0.2"/>
        </c:scaling>
        <c:delete val="1"/>
        <c:axPos val="l"/>
        <c:numFmt formatCode="0%" sourceLinked="1"/>
        <c:majorTickMark val="out"/>
        <c:minorTickMark val="none"/>
        <c:tickLblPos val="nextTo"/>
        <c:crossAx val="3684270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4234402022083278E-2"/>
          <c:y val="0.85887952471830853"/>
          <c:w val="0.9791392369313483"/>
          <c:h val="9.4919878844879985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174859615207585E-2"/>
          <c:y val="0.28085449735449736"/>
          <c:w val="0.93025545429439382"/>
          <c:h val="0.430680335097001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64DF-4A1A-AA65-7F2DF665B5A9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64DF-4A1A-AA65-7F2DF665B5A9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64DF-4A1A-AA65-7F2DF665B5A9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64DF-4A1A-AA65-7F2DF665B5A9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4DF-4A1A-AA65-7F2DF665B5A9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DF-4A1A-AA65-7F2DF665B5A9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4DF-4A1A-AA65-7F2DF665B5A9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4DF-4A1A-AA65-7F2DF665B5A9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4DF-4A1A-AA65-7F2DF665B5A9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4DF-4A1A-AA65-7F2DF665B5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0.430238388863525</c:v>
                </c:pt>
                <c:pt idx="1">
                  <c:v>0.43571011162669099</c:v>
                </c:pt>
                <c:pt idx="2">
                  <c:v>0.43228465228551499</c:v>
                </c:pt>
                <c:pt idx="3">
                  <c:v>0.43402015040926001</c:v>
                </c:pt>
                <c:pt idx="4">
                  <c:v>0.42407380306341003</c:v>
                </c:pt>
                <c:pt idx="5">
                  <c:v>0.42774520799045501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64DF-4A1A-AA65-7F2DF665B5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4DF-4A1A-AA65-7F2DF665B5A9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4DF-4A1A-AA65-7F2DF665B5A9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4DF-4A1A-AA65-7F2DF665B5A9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4DF-4A1A-AA65-7F2DF665B5A9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4DF-4A1A-AA65-7F2DF665B5A9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4DF-4A1A-AA65-7F2DF665B5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0.56976161113647406</c:v>
                </c:pt>
                <c:pt idx="1">
                  <c:v>0.56428988837330896</c:v>
                </c:pt>
                <c:pt idx="2">
                  <c:v>0.56771534771448495</c:v>
                </c:pt>
                <c:pt idx="3">
                  <c:v>0.56597984959073999</c:v>
                </c:pt>
                <c:pt idx="4">
                  <c:v>0.57592619693658997</c:v>
                </c:pt>
                <c:pt idx="5">
                  <c:v>0.51619617386661898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64DF-4A1A-AA65-7F2DF665B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534784"/>
        <c:axId val="190536320"/>
      </c:lineChart>
      <c:catAx>
        <c:axId val="190534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190536320"/>
        <c:crosses val="autoZero"/>
        <c:auto val="1"/>
        <c:lblAlgn val="ctr"/>
        <c:lblOffset val="100"/>
        <c:noMultiLvlLbl val="0"/>
      </c:catAx>
      <c:valAx>
        <c:axId val="19053632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90534784"/>
        <c:crosses val="autoZero"/>
        <c:crossBetween val="between"/>
      </c:valAx>
      <c:spPr>
        <a:ln>
          <a:noFill/>
          <a:prstDash val="sysDot"/>
        </a:ln>
      </c:spPr>
    </c:plotArea>
    <c:legend>
      <c:legendPos val="b"/>
      <c:layout>
        <c:manualLayout>
          <c:xMode val="edge"/>
          <c:yMode val="edge"/>
          <c:x val="3.8230892809841439E-2"/>
          <c:y val="0.91741093474426805"/>
          <c:w val="0.85869511184755587"/>
          <c:h val="8.258915770609318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  <a:prstDash val="sysDot"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8516315784"/>
          <c:y val="5.8403916368843338E-2"/>
          <c:w val="0.565906969962088"/>
          <c:h val="0.565906969962088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081001138535657E-2"/>
          <c:y val="8.9983658137633774E-2"/>
          <c:w val="0.9778036484429532"/>
          <c:h val="0.7639231606692208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Smartphone Used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382A-4B02-83CE-D60D7E4C66DD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382A-4B02-83CE-D60D7E4C66DD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382A-4B02-83CE-D60D7E4C66DD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382A-4B02-83CE-D60D7E4C66DD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82A-4B02-83CE-D60D7E4C66DD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82A-4B02-83CE-D60D7E4C66DD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82A-4B02-83CE-D60D7E4C66DD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82A-4B02-83CE-D60D7E4C66DD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82A-4B02-83CE-D60D7E4C66DD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82A-4B02-83CE-D60D7E4C66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2.2599999999999999E-2</c:v>
                </c:pt>
                <c:pt idx="1">
                  <c:v>2.6800000000000001E-2</c:v>
                </c:pt>
                <c:pt idx="2">
                  <c:v>2.64E-2</c:v>
                </c:pt>
                <c:pt idx="3">
                  <c:v>2.81E-2</c:v>
                </c:pt>
                <c:pt idx="4">
                  <c:v>2.76E-2</c:v>
                </c:pt>
                <c:pt idx="5">
                  <c:v>2.6499999999999999E-2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382A-4B02-83CE-D60D7E4C66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Tablet Used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Pt>
            <c:idx val="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382A-4B02-83CE-D60D7E4C66DD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82A-4B02-83CE-D60D7E4C66DD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82A-4B02-83CE-D60D7E4C66DD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82A-4B02-83CE-D60D7E4C66DD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82A-4B02-83CE-D60D7E4C66DD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82A-4B02-83CE-D60D7E4C66DD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82A-4B02-83CE-D60D7E4C66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1.11E-2</c:v>
                </c:pt>
                <c:pt idx="1">
                  <c:v>1.2200000000000001E-2</c:v>
                </c:pt>
                <c:pt idx="2">
                  <c:v>1.3299999999999999E-2</c:v>
                </c:pt>
                <c:pt idx="3">
                  <c:v>1.2699999999999999E-2</c:v>
                </c:pt>
                <c:pt idx="4">
                  <c:v>1.4E-2</c:v>
                </c:pt>
                <c:pt idx="5">
                  <c:v>1.4E-2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382A-4B02-83CE-D60D7E4C66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Both Used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82A-4B02-83CE-D60D7E4C66DD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82A-4B02-83CE-D60D7E4C66DD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82A-4B02-83CE-D60D7E4C66DD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82A-4B02-83CE-D60D7E4C66DD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82A-4B02-83CE-D60D7E4C66DD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82A-4B02-83CE-D60D7E4C66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5.0000000000000001E-3</c:v>
                </c:pt>
                <c:pt idx="1">
                  <c:v>6.4000000000000003E-3</c:v>
                </c:pt>
                <c:pt idx="2">
                  <c:v>6.4000000000000003E-3</c:v>
                </c:pt>
                <c:pt idx="3">
                  <c:v>6.4999999999999997E-3</c:v>
                </c:pt>
                <c:pt idx="4">
                  <c:v>6.6E-3</c:v>
                </c:pt>
                <c:pt idx="5">
                  <c:v>6.6E-3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5-382A-4B02-83CE-D60D7E4C66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Neither Used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82A-4B02-83CE-D60D7E4C66DD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82A-4B02-83CE-D60D7E4C66DD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82A-4B02-83CE-D60D7E4C66DD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82A-4B02-83CE-D60D7E4C66DD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82A-4B02-83CE-D60D7E4C66DD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82A-4B02-83CE-D60D7E4C66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0.50370000000000004</c:v>
                </c:pt>
                <c:pt idx="1">
                  <c:v>0.50560000000000005</c:v>
                </c:pt>
                <c:pt idx="2">
                  <c:v>0.50090000000000001</c:v>
                </c:pt>
                <c:pt idx="3">
                  <c:v>0.49759999999999999</c:v>
                </c:pt>
                <c:pt idx="4">
                  <c:v>0.49959999999999999</c:v>
                </c:pt>
                <c:pt idx="5">
                  <c:v>0.49969999999999998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C-382A-4B02-83CE-D60D7E4C6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9644672"/>
        <c:axId val="369646208"/>
      </c:lineChart>
      <c:catAx>
        <c:axId val="3696446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69646208"/>
        <c:crosses val="autoZero"/>
        <c:auto val="1"/>
        <c:lblAlgn val="ctr"/>
        <c:lblOffset val="100"/>
        <c:noMultiLvlLbl val="0"/>
      </c:catAx>
      <c:valAx>
        <c:axId val="369646208"/>
        <c:scaling>
          <c:orientation val="minMax"/>
          <c:max val="0.70000000000000007"/>
        </c:scaling>
        <c:delete val="1"/>
        <c:axPos val="l"/>
        <c:numFmt formatCode="0%" sourceLinked="1"/>
        <c:majorTickMark val="out"/>
        <c:minorTickMark val="none"/>
        <c:tickLblPos val="nextTo"/>
        <c:crossAx val="3696446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6730256277666399E-2"/>
          <c:y val="0.89910187942781505"/>
          <c:w val="0.98103904288531141"/>
          <c:h val="9.0615661431323033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586305909069751E-2"/>
          <c:y val="6.9332694751716911E-2"/>
          <c:w val="0.97741369409093026"/>
          <c:h val="0.755060245134075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Minute Or Less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E9E0-4A87-A9EA-4E50A6892A10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E9E0-4A87-A9EA-4E50A6892A10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E9E0-4A87-A9EA-4E50A6892A10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E9E0-4A87-A9EA-4E50A6892A10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9E0-4A87-A9EA-4E50A6892A1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9E0-4A87-A9EA-4E50A6892A1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9E0-4A87-A9EA-4E50A6892A1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9E0-4A87-A9EA-4E50A6892A1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9E0-4A87-A9EA-4E50A6892A1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9E0-4A87-A9EA-4E50A6892A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3.8768892885360198E-3</c:v>
                </c:pt>
                <c:pt idx="1">
                  <c:v>3.6673137452990401E-3</c:v>
                </c:pt>
                <c:pt idx="2">
                  <c:v>3.65476379117848E-3</c:v>
                </c:pt>
                <c:pt idx="3">
                  <c:v>3.7221241199677899E-3</c:v>
                </c:pt>
                <c:pt idx="4">
                  <c:v>3.7817475864845699E-3</c:v>
                </c:pt>
                <c:pt idx="5">
                  <c:v>5.8663163670221799E-3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E9E0-4A87-A9EA-4E50A6892A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2-3 Minutes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9E0-4A87-A9EA-4E50A6892A1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9E0-4A87-A9EA-4E50A6892A1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9E0-4A87-A9EA-4E50A6892A1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9E0-4A87-A9EA-4E50A6892A1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9E0-4A87-A9EA-4E50A6892A1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9E0-4A87-A9EA-4E50A6892A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2.5812132779479299E-2</c:v>
                </c:pt>
                <c:pt idx="1">
                  <c:v>2.6574201103824E-2</c:v>
                </c:pt>
                <c:pt idx="2">
                  <c:v>2.7532405300840002E-2</c:v>
                </c:pt>
                <c:pt idx="3">
                  <c:v>2.88718774020463E-2</c:v>
                </c:pt>
                <c:pt idx="4">
                  <c:v>3.0020804110858799E-2</c:v>
                </c:pt>
                <c:pt idx="5">
                  <c:v>1.5170387474725801E-2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E9E0-4A87-A9EA-4E50A6892A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4-5 Minutes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9E0-4A87-A9EA-4E50A6892A1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9E0-4A87-A9EA-4E50A6892A1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9E0-4A87-A9EA-4E50A6892A1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9E0-4A87-A9EA-4E50A6892A1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9E0-4A87-A9EA-4E50A6892A1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9E0-4A87-A9EA-4E50A6892A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8.9146199804437706E-2</c:v>
                </c:pt>
                <c:pt idx="1">
                  <c:v>8.6031855600470095E-2</c:v>
                </c:pt>
                <c:pt idx="2">
                  <c:v>8.3333568177892295E-2</c:v>
                </c:pt>
                <c:pt idx="3">
                  <c:v>8.5403030118017906E-2</c:v>
                </c:pt>
                <c:pt idx="4">
                  <c:v>8.3658217470601898E-2</c:v>
                </c:pt>
                <c:pt idx="5">
                  <c:v>8.1475700313026506E-2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E9E0-4A87-A9EA-4E50A6892A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6-10 Minutes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9E0-4A87-A9EA-4E50A6892A1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9E0-4A87-A9EA-4E50A6892A1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9E0-4A87-A9EA-4E50A6892A1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9E0-4A87-A9EA-4E50A6892A1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9E0-4A87-A9EA-4E50A6892A1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E9E0-4A87-A9EA-4E50A6892A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0.16998677806363599</c:v>
                </c:pt>
                <c:pt idx="1">
                  <c:v>0.168629493940748</c:v>
                </c:pt>
                <c:pt idx="2">
                  <c:v>0.16079345107460599</c:v>
                </c:pt>
                <c:pt idx="3">
                  <c:v>0.16617920279566101</c:v>
                </c:pt>
                <c:pt idx="4">
                  <c:v>0.16389526557701001</c:v>
                </c:pt>
                <c:pt idx="5">
                  <c:v>0.16252936186762801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E9E0-4A87-A9EA-4E50A6892A1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11-15 Minutes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E9E0-4A87-A9EA-4E50A6892A1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E9E0-4A87-A9EA-4E50A6892A1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E9E0-4A87-A9EA-4E50A6892A1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E9E0-4A87-A9EA-4E50A6892A1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9E0-4A87-A9EA-4E50A6892A1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E9E0-4A87-A9EA-4E50A6892A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0.17953110521686499</c:v>
                </c:pt>
                <c:pt idx="1">
                  <c:v>0.18892682372387201</c:v>
                </c:pt>
                <c:pt idx="2">
                  <c:v>0.19010684952030801</c:v>
                </c:pt>
                <c:pt idx="3">
                  <c:v>0.18800225890373301</c:v>
                </c:pt>
                <c:pt idx="4">
                  <c:v>0.18664727037534501</c:v>
                </c:pt>
                <c:pt idx="5">
                  <c:v>0.19903992529202399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E9E0-4A87-A9EA-4E50A6892A1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16-20 Minutes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E9E0-4A87-A9EA-4E50A6892A1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E9E0-4A87-A9EA-4E50A6892A1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E9E0-4A87-A9EA-4E50A6892A1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E9E0-4A87-A9EA-4E50A6892A1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E9E0-4A87-A9EA-4E50A6892A1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E9E0-4A87-A9EA-4E50A6892A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0.19550840825918001</c:v>
                </c:pt>
                <c:pt idx="1">
                  <c:v>0.19563993070032201</c:v>
                </c:pt>
                <c:pt idx="2">
                  <c:v>0.189741654134335</c:v>
                </c:pt>
                <c:pt idx="3">
                  <c:v>0.17739541172592499</c:v>
                </c:pt>
                <c:pt idx="4">
                  <c:v>0.179358432847772</c:v>
                </c:pt>
                <c:pt idx="5">
                  <c:v>0.171423770039069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E9E0-4A87-A9EA-4E50A6892A1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21-30 Minutes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0.182331294441579</c:v>
                </c:pt>
                <c:pt idx="1">
                  <c:v>0.179743114600142</c:v>
                </c:pt>
                <c:pt idx="2">
                  <c:v>0.188604529762222</c:v>
                </c:pt>
                <c:pt idx="3">
                  <c:v>0.190795422668953</c:v>
                </c:pt>
                <c:pt idx="4">
                  <c:v>0.18860980271976499</c:v>
                </c:pt>
                <c:pt idx="5">
                  <c:v>0.19211004912385299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E9E0-4A87-A9EA-4E50A6892A1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31-45 Minutes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9.7496577216060198E-2</c:v>
                </c:pt>
                <c:pt idx="1">
                  <c:v>9.5533758565142304E-2</c:v>
                </c:pt>
                <c:pt idx="2">
                  <c:v>9.6971109660061394E-2</c:v>
                </c:pt>
                <c:pt idx="3">
                  <c:v>9.8937483096934398E-2</c:v>
                </c:pt>
                <c:pt idx="4">
                  <c:v>0.106231428583591</c:v>
                </c:pt>
                <c:pt idx="5">
                  <c:v>0.10980952718503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5-E9E0-4A87-A9EA-4E50A6892A1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46-60 Minutes</c:v>
                </c:pt>
              </c:strCache>
            </c:strRef>
          </c:tx>
          <c:spPr>
            <a:ln w="28575">
              <a:solidFill>
                <a:srgbClr val="BFBFBF"/>
              </a:solidFill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5.0299828343940998E-2</c:v>
                </c:pt>
                <c:pt idx="1">
                  <c:v>4.8276838738969201E-2</c:v>
                </c:pt>
                <c:pt idx="2">
                  <c:v>5.2308874232919002E-2</c:v>
                </c:pt>
                <c:pt idx="3">
                  <c:v>5.4408614403364502E-2</c:v>
                </c:pt>
                <c:pt idx="4">
                  <c:v>5.1887890067049199E-2</c:v>
                </c:pt>
                <c:pt idx="5">
                  <c:v>4.9359473240378503E-2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B-E9E0-4A87-A9EA-4E50A6892A1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61-90 Minutes</c:v>
                </c:pt>
              </c:strCache>
            </c:strRef>
          </c:tx>
          <c:spPr>
            <a:ln w="28575">
              <a:solidFill>
                <a:srgbClr val="FF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CFF"/>
              </a:solidFill>
              <a:ln w="38100">
                <a:solidFill>
                  <a:srgbClr val="FF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6.0107865862865997E-3</c:v>
                </c:pt>
                <c:pt idx="1">
                  <c:v>6.97666928121161E-3</c:v>
                </c:pt>
                <c:pt idx="2">
                  <c:v>6.9527943456390096E-3</c:v>
                </c:pt>
                <c:pt idx="3">
                  <c:v>6.2845747653970298E-3</c:v>
                </c:pt>
                <c:pt idx="4">
                  <c:v>5.9091406615233598E-3</c:v>
                </c:pt>
                <c:pt idx="5">
                  <c:v>4.9210246995676499E-3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1-E9E0-4A87-A9EA-4E50A6892A1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91 Minutes Or More</c:v>
                </c:pt>
              </c:strCache>
            </c:strRef>
          </c:tx>
          <c:spPr>
            <a:ln w="28575">
              <a:solidFill>
                <a:srgbClr val="00808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008080"/>
              </a:solidFill>
              <a:ln>
                <a:solidFill>
                  <a:srgbClr val="008080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Sheet1!$L$2:$L$7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7-E9E0-4A87-A9EA-4E50A6892A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382720"/>
        <c:axId val="370384256"/>
      </c:lineChart>
      <c:catAx>
        <c:axId val="370382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70384256"/>
        <c:crosses val="autoZero"/>
        <c:auto val="1"/>
        <c:lblAlgn val="ctr"/>
        <c:lblOffset val="100"/>
        <c:noMultiLvlLbl val="0"/>
      </c:catAx>
      <c:valAx>
        <c:axId val="370384256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3703827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953430476310631E-2"/>
          <c:y val="0.87452830614595944"/>
          <c:w val="0.96880459645279737"/>
          <c:h val="0.11035059033685055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254698120751701E-2"/>
          <c:y val="5.1739316104012237E-2"/>
          <c:w val="0.97111077308207139"/>
          <c:h val="0.758783841700496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$1.00 Or Less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EBA1-4A18-8456-F0A21AB201C2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EBA1-4A18-8456-F0A21AB201C2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EBA1-4A18-8456-F0A21AB201C2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EBA1-4A18-8456-F0A21AB201C2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BA1-4A18-8456-F0A21AB201C2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BA1-4A18-8456-F0A21AB201C2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A1-4A18-8456-F0A21AB201C2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BA1-4A18-8456-F0A21AB201C2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BA1-4A18-8456-F0A21AB201C2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BA1-4A18-8456-F0A21AB201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6.5041311566744597E-3</c:v>
                </c:pt>
                <c:pt idx="1">
                  <c:v>6.5041311566744597E-3</c:v>
                </c:pt>
                <c:pt idx="2">
                  <c:v>6.5041311566744597E-3</c:v>
                </c:pt>
                <c:pt idx="3">
                  <c:v>6.5041311566744597E-3</c:v>
                </c:pt>
                <c:pt idx="4">
                  <c:v>6.5041311566744597E-3</c:v>
                </c:pt>
                <c:pt idx="5">
                  <c:v>6.5041311566744597E-3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EBA1-4A18-8456-F0A21AB201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$1.01 - $2.00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BA1-4A18-8456-F0A21AB201C2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BA1-4A18-8456-F0A21AB201C2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BA1-4A18-8456-F0A21AB201C2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BA1-4A18-8456-F0A21AB201C2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BA1-4A18-8456-F0A21AB201C2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BA1-4A18-8456-F0A21AB201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1.5170387474725801E-2</c:v>
                </c:pt>
                <c:pt idx="1">
                  <c:v>1.5170387474725801E-2</c:v>
                </c:pt>
                <c:pt idx="2">
                  <c:v>1.5170387474725801E-2</c:v>
                </c:pt>
                <c:pt idx="3">
                  <c:v>1.5170387474725801E-2</c:v>
                </c:pt>
                <c:pt idx="4">
                  <c:v>1.5170387474725801E-2</c:v>
                </c:pt>
                <c:pt idx="5">
                  <c:v>1.5170387474725801E-2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EBA1-4A18-8456-F0A21AB201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$2.01 - $3.00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BA1-4A18-8456-F0A21AB201C2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BA1-4A18-8456-F0A21AB201C2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BA1-4A18-8456-F0A21AB201C2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BA1-4A18-8456-F0A21AB201C2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BA1-4A18-8456-F0A21AB201C2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BA1-4A18-8456-F0A21AB201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3.0192991450094998E-2</c:v>
                </c:pt>
                <c:pt idx="1">
                  <c:v>3.0192991450094998E-2</c:v>
                </c:pt>
                <c:pt idx="2">
                  <c:v>3.0192991450094998E-2</c:v>
                </c:pt>
                <c:pt idx="3">
                  <c:v>3.0192991450094998E-2</c:v>
                </c:pt>
                <c:pt idx="4">
                  <c:v>3.0192991450094998E-2</c:v>
                </c:pt>
                <c:pt idx="5">
                  <c:v>3.0192991450094998E-2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EBA1-4A18-8456-F0A21AB201C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$3.01 - $4.00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BA1-4A18-8456-F0A21AB201C2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BA1-4A18-8456-F0A21AB201C2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BA1-4A18-8456-F0A21AB201C2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BA1-4A18-8456-F0A21AB201C2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BA1-4A18-8456-F0A21AB201C2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EBA1-4A18-8456-F0A21AB201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3.70236698846131E-2</c:v>
                </c:pt>
                <c:pt idx="1">
                  <c:v>3.70236698846131E-2</c:v>
                </c:pt>
                <c:pt idx="2">
                  <c:v>3.70236698846131E-2</c:v>
                </c:pt>
                <c:pt idx="3">
                  <c:v>3.70236698846131E-2</c:v>
                </c:pt>
                <c:pt idx="4">
                  <c:v>3.70236698846131E-2</c:v>
                </c:pt>
                <c:pt idx="5">
                  <c:v>3.70236698846131E-2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EBA1-4A18-8456-F0A21AB201C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$4.01 - $5.00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EBA1-4A18-8456-F0A21AB201C2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EBA1-4A18-8456-F0A21AB201C2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EBA1-4A18-8456-F0A21AB201C2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EBA1-4A18-8456-F0A21AB201C2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BA1-4A18-8456-F0A21AB201C2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EBA1-4A18-8456-F0A21AB201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4.18177053863679E-2</c:v>
                </c:pt>
                <c:pt idx="1">
                  <c:v>4.0677888260308402E-2</c:v>
                </c:pt>
                <c:pt idx="2">
                  <c:v>3.79605436263869E-2</c:v>
                </c:pt>
                <c:pt idx="3">
                  <c:v>3.7755409819331398E-2</c:v>
                </c:pt>
                <c:pt idx="4">
                  <c:v>3.6787426100383401E-2</c:v>
                </c:pt>
                <c:pt idx="5">
                  <c:v>3.4238664979103599E-2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EBA1-4A18-8456-F0A21AB201C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$5.01 - $10.00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EBA1-4A18-8456-F0A21AB201C2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EBA1-4A18-8456-F0A21AB201C2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EBA1-4A18-8456-F0A21AB201C2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EBA1-4A18-8456-F0A21AB201C2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EBA1-4A18-8456-F0A21AB201C2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EBA1-4A18-8456-F0A21AB201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0.12569082867945899</c:v>
                </c:pt>
                <c:pt idx="1">
                  <c:v>0.13722344556503199</c:v>
                </c:pt>
                <c:pt idx="2">
                  <c:v>0.128194555005092</c:v>
                </c:pt>
                <c:pt idx="3">
                  <c:v>0.12647526570523099</c:v>
                </c:pt>
                <c:pt idx="4">
                  <c:v>0.126137953218774</c:v>
                </c:pt>
                <c:pt idx="5">
                  <c:v>0.119633104487367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EBA1-4A18-8456-F0A21AB201C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$10.01 - $15.00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0.140567696646233</c:v>
                </c:pt>
                <c:pt idx="1">
                  <c:v>0.13210763140062501</c:v>
                </c:pt>
                <c:pt idx="2">
                  <c:v>0.13603353036657401</c:v>
                </c:pt>
                <c:pt idx="3">
                  <c:v>0.134764076786279</c:v>
                </c:pt>
                <c:pt idx="4">
                  <c:v>0.13438975595448099</c:v>
                </c:pt>
                <c:pt idx="5">
                  <c:v>0.13261496660411501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EBA1-4A18-8456-F0A21AB201C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$15.01 - $20.00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0.11278737068592</c:v>
                </c:pt>
                <c:pt idx="1">
                  <c:v>0.103242326602023</c:v>
                </c:pt>
                <c:pt idx="2">
                  <c:v>9.7052485387895696E-2</c:v>
                </c:pt>
                <c:pt idx="3">
                  <c:v>9.4602240324249007E-2</c:v>
                </c:pt>
                <c:pt idx="4">
                  <c:v>8.8494995490228504E-2</c:v>
                </c:pt>
                <c:pt idx="5">
                  <c:v>8.9764363977818104E-2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5-EBA1-4A18-8456-F0A21AB201C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$20.01 - $25.00</c:v>
                </c:pt>
              </c:strCache>
            </c:strRef>
          </c:tx>
          <c:spPr>
            <a:ln w="28575">
              <a:solidFill>
                <a:srgbClr val="BFBFBF"/>
              </a:solidFill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9.4250335632262705E-2</c:v>
                </c:pt>
                <c:pt idx="1">
                  <c:v>0.100584604780856</c:v>
                </c:pt>
                <c:pt idx="2">
                  <c:v>0.10304224729938501</c:v>
                </c:pt>
                <c:pt idx="3">
                  <c:v>0.105865555785885</c:v>
                </c:pt>
                <c:pt idx="4">
                  <c:v>0.111341650184972</c:v>
                </c:pt>
                <c:pt idx="5">
                  <c:v>0.11137086294413701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B-EBA1-4A18-8456-F0A21AB201C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$25.01 - $50.00</c:v>
                </c:pt>
              </c:strCache>
            </c:strRef>
          </c:tx>
          <c:spPr>
            <a:ln w="28575">
              <a:solidFill>
                <a:srgbClr val="FF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CFF"/>
              </a:solidFill>
              <a:ln w="38100">
                <a:solidFill>
                  <a:srgbClr val="FF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0.18968505419641801</c:v>
                </c:pt>
                <c:pt idx="1">
                  <c:v>0.192143622757146</c:v>
                </c:pt>
                <c:pt idx="2">
                  <c:v>0.199168611947838</c:v>
                </c:pt>
                <c:pt idx="3">
                  <c:v>0.20005503900455299</c:v>
                </c:pt>
                <c:pt idx="4">
                  <c:v>0.19822684152564499</c:v>
                </c:pt>
                <c:pt idx="5">
                  <c:v>0.20489151174746401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1-EBA1-4A18-8456-F0A21AB201C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$50.01 - $75.00</c:v>
                </c:pt>
              </c:strCache>
            </c:strRef>
          </c:tx>
          <c:spPr>
            <a:ln w="28575">
              <a:solidFill>
                <a:srgbClr val="00808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008080"/>
              </a:solidFill>
              <a:ln w="38100">
                <a:solidFill>
                  <a:srgbClr val="008080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Sheet1!$L$2:$L$7</c:f>
              <c:numCache>
                <c:formatCode>0%</c:formatCode>
                <c:ptCount val="6"/>
                <c:pt idx="0">
                  <c:v>0.12686949841128001</c:v>
                </c:pt>
                <c:pt idx="1">
                  <c:v>0.120497661121771</c:v>
                </c:pt>
                <c:pt idx="2">
                  <c:v>0.124161709805911</c:v>
                </c:pt>
                <c:pt idx="3">
                  <c:v>0.12465747250518899</c:v>
                </c:pt>
                <c:pt idx="4">
                  <c:v>0.121690282601937</c:v>
                </c:pt>
                <c:pt idx="5">
                  <c:v>0.119110706615511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7-EBA1-4A18-8456-F0A21AB201C2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$75.01 - $100.00</c:v>
                </c:pt>
              </c:strCache>
            </c:strRef>
          </c:tx>
          <c:spPr>
            <a:ln w="28575">
              <a:solidFill>
                <a:srgbClr val="996633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96633"/>
              </a:solidFill>
              <a:ln w="38100">
                <a:solidFill>
                  <a:srgbClr val="996633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Sheet1!$M$2:$M$7</c:f>
              <c:numCache>
                <c:formatCode>0%</c:formatCode>
                <c:ptCount val="6"/>
                <c:pt idx="0">
                  <c:v>4.49414934744021E-2</c:v>
                </c:pt>
                <c:pt idx="1">
                  <c:v>4.6340821672278897E-2</c:v>
                </c:pt>
                <c:pt idx="2">
                  <c:v>4.5230344688539099E-2</c:v>
                </c:pt>
                <c:pt idx="3">
                  <c:v>4.4495303783574698E-2</c:v>
                </c:pt>
                <c:pt idx="4">
                  <c:v>4.7708246868479798E-2</c:v>
                </c:pt>
                <c:pt idx="5">
                  <c:v>4.8695733963411099E-2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D-EBA1-4A18-8456-F0A21AB201C2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$100.01 - $150.00</c:v>
                </c:pt>
              </c:strCache>
            </c:strRef>
          </c:tx>
          <c:spPr>
            <a:ln w="28575">
              <a:solidFill>
                <a:srgbClr val="666699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666699"/>
              </a:solidFill>
              <a:ln w="38100">
                <a:solidFill>
                  <a:srgbClr val="666699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fld id="{6519F228-5D18-4068-B324-E4A4783D8DC1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4F-EBA1-4A18-8456-F0A21AB201C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Sheet1!$N$2:$N$7</c:f>
              <c:numCache>
                <c:formatCode>0%</c:formatCode>
                <c:ptCount val="6"/>
                <c:pt idx="0">
                  <c:v>2.9137675127620902E-2</c:v>
                </c:pt>
                <c:pt idx="1">
                  <c:v>2.5875615883211901E-2</c:v>
                </c:pt>
                <c:pt idx="2">
                  <c:v>2.8799528876804401E-2</c:v>
                </c:pt>
                <c:pt idx="3">
                  <c:v>2.78290688683797E-2</c:v>
                </c:pt>
                <c:pt idx="4">
                  <c:v>2.8917412695990099E-2</c:v>
                </c:pt>
                <c:pt idx="5">
                  <c:v>3.0530820325613099E-2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53-EBA1-4A18-8456-F0A21AB201C2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$150.01 - $200.00</c:v>
                </c:pt>
              </c:strCache>
            </c:strRef>
          </c:tx>
          <c:spPr>
            <a:ln w="28575">
              <a:solidFill>
                <a:srgbClr val="33CCCC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CC"/>
              </a:solidFill>
              <a:ln w="38100">
                <a:solidFill>
                  <a:srgbClr val="33CCCC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Sheet1!$O$2:$O$7</c:f>
              <c:numCache>
                <c:formatCode>0%</c:formatCode>
                <c:ptCount val="6"/>
                <c:pt idx="0">
                  <c:v>3.7200688771555999E-3</c:v>
                </c:pt>
                <c:pt idx="1">
                  <c:v>6.2756768101226096E-3</c:v>
                </c:pt>
                <c:pt idx="2">
                  <c:v>6.25420074848391E-3</c:v>
                </c:pt>
                <c:pt idx="3">
                  <c:v>8.8276985070989706E-3</c:v>
                </c:pt>
                <c:pt idx="4">
                  <c:v>8.9691064691641408E-3</c:v>
                </c:pt>
                <c:pt idx="5">
                  <c:v>6.5462719806807304E-3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59-EBA1-4A18-8456-F0A21AB201C2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$200.01 - $300.00</c:v>
                </c:pt>
              </c:strCache>
            </c:strRef>
          </c:tx>
          <c:spPr>
            <a:ln w="28575"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Sheet1!$P$2:$P$7</c:f>
              <c:numCache>
                <c:formatCode>0%</c:formatCode>
                <c:ptCount val="6"/>
                <c:pt idx="0">
                  <c:v>1.6410929167716499E-3</c:v>
                </c:pt>
                <c:pt idx="1">
                  <c:v>1.55237928222144E-3</c:v>
                </c:pt>
                <c:pt idx="2">
                  <c:v>1.5470668682523499E-3</c:v>
                </c:pt>
                <c:pt idx="3">
                  <c:v>2.6611037434358599E-3</c:v>
                </c:pt>
                <c:pt idx="4">
                  <c:v>2.7037310779444699E-3</c:v>
                </c:pt>
                <c:pt idx="5">
                  <c:v>2.7176955725066801E-3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5A-EBA1-4A18-8456-F0A21AB201C2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$300.01 - $400.00</c:v>
                </c:pt>
              </c:strCache>
            </c:strRef>
          </c:tx>
          <c:spPr>
            <a:ln w="28575"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Sheet1!$Q$2:$Q$7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5B-EBA1-4A18-8456-F0A21AB201C2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$400.01 OR MORE</c:v>
                </c:pt>
              </c:strCache>
            </c:strRef>
          </c:tx>
          <c:spPr>
            <a:ln w="28575"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Sheet1!$R$2:$R$7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5C-EBA1-4A18-8456-F0A21AB20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283776"/>
        <c:axId val="144451072"/>
      </c:lineChart>
      <c:catAx>
        <c:axId val="68283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144451072"/>
        <c:crosses val="autoZero"/>
        <c:auto val="1"/>
        <c:lblAlgn val="ctr"/>
        <c:lblOffset val="100"/>
        <c:noMultiLvlLbl val="0"/>
      </c:catAx>
      <c:valAx>
        <c:axId val="144451072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682837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5298576221685239E-2"/>
          <c:y val="0.86484652457251676"/>
          <c:w val="0.96310979955843745"/>
          <c:h val="0.12229575568779896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347962809495158E-2"/>
          <c:y val="8.8593579243658557E-2"/>
          <c:w val="0.97045088231213472"/>
          <c:h val="0.711473816332468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1-4 Items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5A25-4207-8521-1F4DC1344514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5A25-4207-8521-1F4DC1344514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5A25-4207-8521-1F4DC1344514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5A25-4207-8521-1F4DC1344514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A25-4207-8521-1F4DC134451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A25-4207-8521-1F4DC134451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A25-4207-8521-1F4DC134451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A25-4207-8521-1F4DC134451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A25-4207-8521-1F4DC134451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A25-4207-8521-1F4DC13445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0.3585408792630545</c:v>
                </c:pt>
                <c:pt idx="1">
                  <c:v>0.3672759349916736</c:v>
                </c:pt>
                <c:pt idx="2">
                  <c:v>0.35196167677163892</c:v>
                </c:pt>
                <c:pt idx="3">
                  <c:v>0.35203293336726338</c:v>
                </c:pt>
                <c:pt idx="4">
                  <c:v>0.35829159509263464</c:v>
                </c:pt>
                <c:pt idx="5">
                  <c:v>0.34873940519425273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5A25-4207-8521-1F4DC13445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5-7 Items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A25-4207-8521-1F4DC134451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A25-4207-8521-1F4DC134451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A25-4207-8521-1F4DC134451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A25-4207-8521-1F4DC134451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A25-4207-8521-1F4DC134451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A25-4207-8521-1F4DC13445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0.17090021508182801</c:v>
                </c:pt>
                <c:pt idx="1">
                  <c:v>0.166812043169213</c:v>
                </c:pt>
                <c:pt idx="2">
                  <c:v>0.17439167849956</c:v>
                </c:pt>
                <c:pt idx="3">
                  <c:v>0.17695713251774201</c:v>
                </c:pt>
                <c:pt idx="4">
                  <c:v>0.17001478843974199</c:v>
                </c:pt>
                <c:pt idx="5">
                  <c:v>0.16997850800984901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5A25-4207-8521-1F4DC13445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8-10 Items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A25-4207-8521-1F4DC134451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A25-4207-8521-1F4DC134451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A25-4207-8521-1F4DC134451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A25-4207-8521-1F4DC134451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A25-4207-8521-1F4DC134451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A25-4207-8521-1F4DC13445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0.13614791678587301</c:v>
                </c:pt>
                <c:pt idx="1">
                  <c:v>0.137878752457675</c:v>
                </c:pt>
                <c:pt idx="2">
                  <c:v>0.138298956707572</c:v>
                </c:pt>
                <c:pt idx="3">
                  <c:v>0.12868640761952399</c:v>
                </c:pt>
                <c:pt idx="4">
                  <c:v>0.12726815674133399</c:v>
                </c:pt>
                <c:pt idx="5">
                  <c:v>0.13088205298438099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5A25-4207-8521-1F4DC134451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11-15 Items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A25-4207-8521-1F4DC134451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A25-4207-8521-1F4DC134451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A25-4207-8521-1F4DC134451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A25-4207-8521-1F4DC134451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A25-4207-8521-1F4DC134451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5A25-4207-8521-1F4DC13445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0.101636570819559</c:v>
                </c:pt>
                <c:pt idx="1">
                  <c:v>9.9021356229665597E-2</c:v>
                </c:pt>
                <c:pt idx="2">
                  <c:v>0.100486683872962</c:v>
                </c:pt>
                <c:pt idx="3">
                  <c:v>0.104592409385371</c:v>
                </c:pt>
                <c:pt idx="4">
                  <c:v>0.102044250511654</c:v>
                </c:pt>
                <c:pt idx="5">
                  <c:v>0.106250676077269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5A25-4207-8521-1F4DC134451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16-19 Items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5A25-4207-8521-1F4DC134451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5A25-4207-8521-1F4DC134451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5A25-4207-8521-1F4DC134451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5A25-4207-8521-1F4DC134451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A25-4207-8521-1F4DC134451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5A25-4207-8521-1F4DC13445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5.6607731391309798E-2</c:v>
                </c:pt>
                <c:pt idx="1">
                  <c:v>5.8150426175403898E-2</c:v>
                </c:pt>
                <c:pt idx="2">
                  <c:v>6.09924101529788E-2</c:v>
                </c:pt>
                <c:pt idx="3">
                  <c:v>6.2189445346084199E-2</c:v>
                </c:pt>
                <c:pt idx="4">
                  <c:v>6.1839288371924997E-2</c:v>
                </c:pt>
                <c:pt idx="5">
                  <c:v>7.0185549158539806E-2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5A25-4207-8521-1F4DC134451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20-34 Items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5A25-4207-8521-1F4DC134451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5A25-4207-8521-1F4DC134451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5A25-4207-8521-1F4DC134451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5A25-4207-8521-1F4DC134451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5A25-4207-8521-1F4DC134451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5A25-4207-8521-1F4DC13445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0.130167741711051</c:v>
                </c:pt>
                <c:pt idx="1">
                  <c:v>0.12569936712843</c:v>
                </c:pt>
                <c:pt idx="2">
                  <c:v>0.12664534147190001</c:v>
                </c:pt>
                <c:pt idx="3">
                  <c:v>0.12506823406150899</c:v>
                </c:pt>
                <c:pt idx="4">
                  <c:v>0.120756912637452</c:v>
                </c:pt>
                <c:pt idx="5">
                  <c:v>0.119805358817704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5A25-4207-8521-1F4DC134451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35-49 Items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2.6795941767306101E-2</c:v>
                </c:pt>
                <c:pt idx="1">
                  <c:v>2.8376724685273899E-2</c:v>
                </c:pt>
                <c:pt idx="2">
                  <c:v>3.1657573326863302E-2</c:v>
                </c:pt>
                <c:pt idx="3">
                  <c:v>3.3326571816792099E-2</c:v>
                </c:pt>
                <c:pt idx="4">
                  <c:v>4.0939384918399997E-2</c:v>
                </c:pt>
                <c:pt idx="5">
                  <c:v>3.7301882053208099E-2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5A25-4207-8521-1F4DC134451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50-74 Items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1.4283134365634701E-2</c:v>
                </c:pt>
                <c:pt idx="1">
                  <c:v>1.21314829187904E-2</c:v>
                </c:pt>
                <c:pt idx="2">
                  <c:v>1.20899676395918E-2</c:v>
                </c:pt>
                <c:pt idx="3">
                  <c:v>1.23127957734429E-2</c:v>
                </c:pt>
                <c:pt idx="4">
                  <c:v>1.3934117815585401E-2</c:v>
                </c:pt>
                <c:pt idx="5">
                  <c:v>1.39256570987788E-2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5-5A25-4207-8521-1F4DC1344514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75-99 Items</c:v>
                </c:pt>
              </c:strCache>
            </c:strRef>
          </c:tx>
          <c:spPr>
            <a:ln w="28575">
              <a:solidFill>
                <a:srgbClr val="BFBFBF"/>
              </a:solidFill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3.91290418160421E-3</c:v>
                </c:pt>
                <c:pt idx="1">
                  <c:v>3.91290418160421E-3</c:v>
                </c:pt>
                <c:pt idx="2">
                  <c:v>3.91290418160421E-3</c:v>
                </c:pt>
                <c:pt idx="3">
                  <c:v>3.91290418160421E-3</c:v>
                </c:pt>
                <c:pt idx="4">
                  <c:v>3.91290418160421E-3</c:v>
                </c:pt>
                <c:pt idx="5">
                  <c:v>3.91290418160421E-3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B-5A25-4207-8521-1F4DC1344514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100 Items or more</c:v>
                </c:pt>
              </c:strCache>
            </c:strRef>
          </c:tx>
          <c:spPr>
            <a:ln w="28575">
              <a:solidFill>
                <a:srgbClr val="FF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CFF"/>
              </a:solidFill>
              <a:ln w="38100">
                <a:solidFill>
                  <a:srgbClr val="FF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1.0069646327801E-3</c:v>
                </c:pt>
                <c:pt idx="1">
                  <c:v>1.0069646327801E-3</c:v>
                </c:pt>
                <c:pt idx="2">
                  <c:v>1.0069646327801E-3</c:v>
                </c:pt>
                <c:pt idx="3">
                  <c:v>1.0069646327801E-3</c:v>
                </c:pt>
                <c:pt idx="4">
                  <c:v>1.0069646327801E-3</c:v>
                </c:pt>
                <c:pt idx="5">
                  <c:v>1.0069646327801E-3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1-5A25-4207-8521-1F4DC1344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363520"/>
        <c:axId val="150389888"/>
      </c:lineChart>
      <c:catAx>
        <c:axId val="150363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150389888"/>
        <c:crosses val="autoZero"/>
        <c:auto val="1"/>
        <c:lblAlgn val="ctr"/>
        <c:lblOffset val="100"/>
        <c:noMultiLvlLbl val="0"/>
      </c:catAx>
      <c:valAx>
        <c:axId val="150389888"/>
        <c:scaling>
          <c:orientation val="minMax"/>
          <c:max val="0.5"/>
        </c:scaling>
        <c:delete val="1"/>
        <c:axPos val="l"/>
        <c:numFmt formatCode="0%" sourceLinked="1"/>
        <c:majorTickMark val="out"/>
        <c:minorTickMark val="none"/>
        <c:tickLblPos val="nextTo"/>
        <c:crossAx val="1503635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9720010499682089E-2"/>
          <c:y val="0.8736533039914488"/>
          <c:w val="0.97021482145037563"/>
          <c:h val="0.11930905696309999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649347585916504E-2"/>
          <c:y val="0.13357285618931511"/>
          <c:w val="0.9836233714292556"/>
          <c:h val="0.568659451946795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Cash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B354-4F70-9D7E-E5B19C9D3020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B354-4F70-9D7E-E5B19C9D3020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B354-4F70-9D7E-E5B19C9D3020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B354-4F70-9D7E-E5B19C9D3020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354-4F70-9D7E-E5B19C9D302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54-4F70-9D7E-E5B19C9D302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354-4F70-9D7E-E5B19C9D302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354-4F70-9D7E-E5B19C9D302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354-4F70-9D7E-E5B19C9D302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354-4F70-9D7E-E5B19C9D30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0.24660224841189901</c:v>
                </c:pt>
                <c:pt idx="1">
                  <c:v>0.243373610883964</c:v>
                </c:pt>
                <c:pt idx="2">
                  <c:v>0.237959991965393</c:v>
                </c:pt>
                <c:pt idx="3">
                  <c:v>0.232967895525614</c:v>
                </c:pt>
                <c:pt idx="4">
                  <c:v>0.235689955320007</c:v>
                </c:pt>
                <c:pt idx="5">
                  <c:v>0.24186566951406799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B354-4F70-9D7E-E5B19C9D30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Credit Cards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354-4F70-9D7E-E5B19C9D302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354-4F70-9D7E-E5B19C9D302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354-4F70-9D7E-E5B19C9D302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354-4F70-9D7E-E5B19C9D302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354-4F70-9D7E-E5B19C9D302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354-4F70-9D7E-E5B19C9D30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0.34914357492118497</c:v>
                </c:pt>
                <c:pt idx="1">
                  <c:v>0.34941775354173299</c:v>
                </c:pt>
                <c:pt idx="2">
                  <c:v>0.36071653114819602</c:v>
                </c:pt>
                <c:pt idx="3">
                  <c:v>0.36601962263427001</c:v>
                </c:pt>
                <c:pt idx="4">
                  <c:v>0.35913163997025299</c:v>
                </c:pt>
                <c:pt idx="5">
                  <c:v>0.36002925086973597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B354-4F70-9D7E-E5B19C9D30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Debit Card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354-4F70-9D7E-E5B19C9D302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354-4F70-9D7E-E5B19C9D302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354-4F70-9D7E-E5B19C9D302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354-4F70-9D7E-E5B19C9D302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354-4F70-9D7E-E5B19C9D302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354-4F70-9D7E-E5B19C9D30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0.34854700972590102</c:v>
                </c:pt>
                <c:pt idx="1">
                  <c:v>0.345985665932731</c:v>
                </c:pt>
                <c:pt idx="2">
                  <c:v>0.34225250512410699</c:v>
                </c:pt>
                <c:pt idx="3">
                  <c:v>0.34009168812132801</c:v>
                </c:pt>
                <c:pt idx="4">
                  <c:v>0.34410212151387698</c:v>
                </c:pt>
                <c:pt idx="5">
                  <c:v>0.33411612455235901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B354-4F70-9D7E-E5B19C9D302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Food Stamps/Snap/WIC/EBT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354-4F70-9D7E-E5B19C9D302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354-4F70-9D7E-E5B19C9D302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354-4F70-9D7E-E5B19C9D302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354-4F70-9D7E-E5B19C9D302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354-4F70-9D7E-E5B19C9D302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B354-4F70-9D7E-E5B19C9D30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5.6128673217341697E-2</c:v>
                </c:pt>
                <c:pt idx="1">
                  <c:v>6.0603170328174999E-2</c:v>
                </c:pt>
                <c:pt idx="2">
                  <c:v>6.1784723338275303E-2</c:v>
                </c:pt>
                <c:pt idx="3">
                  <c:v>6.3153642187270598E-2</c:v>
                </c:pt>
                <c:pt idx="4">
                  <c:v>6.2180852638581197E-2</c:v>
                </c:pt>
                <c:pt idx="5">
                  <c:v>6.60642586882699E-2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B354-4F70-9D7E-E5B19C9D302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Gift Card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B354-4F70-9D7E-E5B19C9D302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B354-4F70-9D7E-E5B19C9D302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B354-4F70-9D7E-E5B19C9D302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B354-4F70-9D7E-E5B19C9D302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354-4F70-9D7E-E5B19C9D302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B354-4F70-9D7E-E5B19C9D30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B354-4F70-9D7E-E5B19C9D302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Check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B354-4F70-9D7E-E5B19C9D302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B354-4F70-9D7E-E5B19C9D302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B354-4F70-9D7E-E5B19C9D302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B354-4F70-9D7E-E5B19C9D302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B354-4F70-9D7E-E5B19C9D302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B354-4F70-9D7E-E5B19C9D30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3.5894051975362599E-3</c:v>
                </c:pt>
                <c:pt idx="1">
                  <c:v>5.4266459730838998E-3</c:v>
                </c:pt>
                <c:pt idx="2">
                  <c:v>2.8708254005809599E-3</c:v>
                </c:pt>
                <c:pt idx="3">
                  <c:v>2.9237370944492701E-3</c:v>
                </c:pt>
                <c:pt idx="4">
                  <c:v>2.9705714651301401E-3</c:v>
                </c:pt>
                <c:pt idx="5">
                  <c:v>2.9859141630078499E-3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B354-4F70-9D7E-E5B19C9D302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Payment By Smartphone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9.3568425790670293E-3</c:v>
                </c:pt>
                <c:pt idx="1">
                  <c:v>1.16322451583315E-2</c:v>
                </c:pt>
                <c:pt idx="2">
                  <c:v>1.34117374886499E-2</c:v>
                </c:pt>
                <c:pt idx="3">
                  <c:v>1.3658926937404999E-2</c:v>
                </c:pt>
                <c:pt idx="4">
                  <c:v>1.3658926937404999E-2</c:v>
                </c:pt>
                <c:pt idx="5">
                  <c:v>1.7442022141303502E-2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B354-4F70-9D7E-E5B19C9D302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Payment By Tablet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1.1051373190224E-3</c:v>
                </c:pt>
                <c:pt idx="1">
                  <c:v>1.1051373190224E-3</c:v>
                </c:pt>
                <c:pt idx="2">
                  <c:v>1.1051373190224E-3</c:v>
                </c:pt>
                <c:pt idx="3">
                  <c:v>1.1051373190224E-3</c:v>
                </c:pt>
                <c:pt idx="4">
                  <c:v>1.1051373190224E-3</c:v>
                </c:pt>
                <c:pt idx="5">
                  <c:v>5.1957227022674498E-3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5-B354-4F70-9D7E-E5B19C9D302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Store Loyalty Or Rewards Card</c:v>
                </c:pt>
              </c:strCache>
            </c:strRef>
          </c:tx>
          <c:spPr>
            <a:ln w="28575">
              <a:solidFill>
                <a:srgbClr val="BFBFBF"/>
              </a:solidFill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4.0729627137081597E-3</c:v>
                </c:pt>
                <c:pt idx="1">
                  <c:v>4.0729627137081597E-3</c:v>
                </c:pt>
                <c:pt idx="2">
                  <c:v>4.0729627137081597E-3</c:v>
                </c:pt>
                <c:pt idx="3">
                  <c:v>4.0729627137081597E-3</c:v>
                </c:pt>
                <c:pt idx="4">
                  <c:v>4.0729627137081597E-3</c:v>
                </c:pt>
                <c:pt idx="5">
                  <c:v>4.0729627137081597E-3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B-B354-4F70-9D7E-E5B19C9D302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Other</c:v>
                </c:pt>
              </c:strCache>
            </c:strRef>
          </c:tx>
          <c:spPr>
            <a:ln w="28575">
              <a:solidFill>
                <a:srgbClr val="FF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CFF"/>
              </a:solidFill>
              <a:ln w="38100">
                <a:solidFill>
                  <a:srgbClr val="FF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2.3608681811018799E-3</c:v>
                </c:pt>
                <c:pt idx="1">
                  <c:v>2.3608681811018799E-3</c:v>
                </c:pt>
                <c:pt idx="2">
                  <c:v>2.3608681811018799E-3</c:v>
                </c:pt>
                <c:pt idx="3">
                  <c:v>2.3608681811018799E-3</c:v>
                </c:pt>
                <c:pt idx="4">
                  <c:v>2.3608681811018799E-3</c:v>
                </c:pt>
                <c:pt idx="5">
                  <c:v>2.3608681811018799E-3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1-B354-4F70-9D7E-E5B19C9D30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912384"/>
        <c:axId val="255333120"/>
      </c:lineChart>
      <c:catAx>
        <c:axId val="1929123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255333120"/>
        <c:crosses val="autoZero"/>
        <c:auto val="1"/>
        <c:lblAlgn val="ctr"/>
        <c:lblOffset val="100"/>
        <c:noMultiLvlLbl val="0"/>
      </c:catAx>
      <c:valAx>
        <c:axId val="255333120"/>
        <c:scaling>
          <c:orientation val="minMax"/>
          <c:max val="0.5"/>
        </c:scaling>
        <c:delete val="1"/>
        <c:axPos val="l"/>
        <c:numFmt formatCode="0%" sourceLinked="1"/>
        <c:majorTickMark val="out"/>
        <c:minorTickMark val="none"/>
        <c:tickLblPos val="nextTo"/>
        <c:crossAx val="1929123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0211065367326861"/>
          <c:w val="0.99772926030163633"/>
          <c:h val="0.1573078361437175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827820974126508E-2"/>
          <c:y val="0.26405555555555549"/>
          <c:w val="0.93025545429439382"/>
          <c:h val="0.50347574955908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Used Self Check-Out Lane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6464-4D08-B536-89BC696A1918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6464-4D08-B536-89BC696A1918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6464-4D08-B536-89BC696A1918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6464-4D08-B536-89BC696A1918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464-4D08-B536-89BC696A1918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64-4D08-B536-89BC696A1918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464-4D08-B536-89BC696A1918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464-4D08-B536-89BC696A1918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464-4D08-B536-89BC696A1918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464-4D08-B536-89BC696A19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1.4036296658087999E-2</c:v>
                </c:pt>
                <c:pt idx="1">
                  <c:v>1.84301480604348E-2</c:v>
                </c:pt>
                <c:pt idx="2">
                  <c:v>1.8738556164035899E-2</c:v>
                </c:pt>
                <c:pt idx="3">
                  <c:v>2.20397636163337E-2</c:v>
                </c:pt>
                <c:pt idx="4">
                  <c:v>2.25301429938927E-2</c:v>
                </c:pt>
                <c:pt idx="5">
                  <c:v>2.5803396638263001E-2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6464-4D08-B536-89BC696A19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Store Employee Rang Up Purchases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464-4D08-B536-89BC696A1918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464-4D08-B536-89BC696A1918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464-4D08-B536-89BC696A1918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464-4D08-B536-89BC696A1918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464-4D08-B536-89BC696A1918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464-4D08-B536-89BC696A19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0.98596370334191197</c:v>
                </c:pt>
                <c:pt idx="1">
                  <c:v>0.98156985193956503</c:v>
                </c:pt>
                <c:pt idx="2">
                  <c:v>0.98126144383596403</c:v>
                </c:pt>
                <c:pt idx="3">
                  <c:v>0.97796023638366603</c:v>
                </c:pt>
                <c:pt idx="4">
                  <c:v>0.977469857006107</c:v>
                </c:pt>
                <c:pt idx="5">
                  <c:v>0.97419660336173697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6464-4D08-B536-89BC696A19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5383424"/>
        <c:axId val="255384960"/>
      </c:lineChart>
      <c:catAx>
        <c:axId val="255383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255384960"/>
        <c:crosses val="autoZero"/>
        <c:auto val="1"/>
        <c:lblAlgn val="ctr"/>
        <c:lblOffset val="100"/>
        <c:noMultiLvlLbl val="0"/>
      </c:catAx>
      <c:valAx>
        <c:axId val="255384960"/>
        <c:scaling>
          <c:orientation val="minMax"/>
          <c:max val="1"/>
        </c:scaling>
        <c:delete val="1"/>
        <c:axPos val="l"/>
        <c:numFmt formatCode="0%" sourceLinked="1"/>
        <c:majorTickMark val="out"/>
        <c:minorTickMark val="none"/>
        <c:tickLblPos val="nextTo"/>
        <c:crossAx val="255383424"/>
        <c:crosses val="autoZero"/>
        <c:crossBetween val="between"/>
      </c:valAx>
      <c:spPr>
        <a:ln>
          <a:noFill/>
          <a:prstDash val="sysDot"/>
        </a:ln>
      </c:spPr>
    </c:plotArea>
    <c:legend>
      <c:legendPos val="b"/>
      <c:layout>
        <c:manualLayout>
          <c:xMode val="edge"/>
          <c:yMode val="edge"/>
          <c:x val="3.8230892809841439E-2"/>
          <c:y val="0.91741093474426805"/>
          <c:w val="0.85869511184755587"/>
          <c:h val="8.258915770609318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  <a:prstDash val="sysDot"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106961911219632E-2"/>
          <c:y val="0.1607330336959639"/>
          <c:w val="0.97730576111963108"/>
          <c:h val="0.5570636880459458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Coupons Brought From Home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85DE-4BB7-9395-BD39830B9AF0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85DE-4BB7-9395-BD39830B9AF0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85DE-4BB7-9395-BD39830B9AF0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85DE-4BB7-9395-BD39830B9AF0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5DE-4BB7-9395-BD39830B9AF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DE-4BB7-9395-BD39830B9AF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5DE-4BB7-9395-BD39830B9AF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5DE-4BB7-9395-BD39830B9AF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5DE-4BB7-9395-BD39830B9AF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5DE-4BB7-9395-BD39830B9A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1.80302517919179E-2</c:v>
                </c:pt>
                <c:pt idx="1">
                  <c:v>1.80302517919179E-2</c:v>
                </c:pt>
                <c:pt idx="2">
                  <c:v>1.80302517919179E-2</c:v>
                </c:pt>
                <c:pt idx="3">
                  <c:v>1.80302517919179E-2</c:v>
                </c:pt>
                <c:pt idx="4">
                  <c:v>1.80302517919179E-2</c:v>
                </c:pt>
                <c:pt idx="5">
                  <c:v>1.80302517919179E-2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85DE-4BB7-9395-BD39830B9A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Coupons Obtained In The Store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5DE-4BB7-9395-BD39830B9AF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5DE-4BB7-9395-BD39830B9AF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5DE-4BB7-9395-BD39830B9AF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5DE-4BB7-9395-BD39830B9AF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5DE-4BB7-9395-BD39830B9AF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5DE-4BB7-9395-BD39830B9A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2.2831948995787198E-3</c:v>
                </c:pt>
                <c:pt idx="1">
                  <c:v>3.8342789607286399E-3</c:v>
                </c:pt>
                <c:pt idx="2">
                  <c:v>5.8983606160899803E-3</c:v>
                </c:pt>
                <c:pt idx="3">
                  <c:v>6.0070722957276E-3</c:v>
                </c:pt>
                <c:pt idx="4">
                  <c:v>6.1032975860038701E-3</c:v>
                </c:pt>
                <c:pt idx="5">
                  <c:v>6.1348204939759496E-3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85DE-4BB7-9395-BD39830B9A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Coupons Redeemed Via Smartphone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5DE-4BB7-9395-BD39830B9AF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5DE-4BB7-9395-BD39830B9AF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5DE-4BB7-9395-BD39830B9AF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5DE-4BB7-9395-BD39830B9AF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5DE-4BB7-9395-BD39830B9AF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5DE-4BB7-9395-BD39830B9A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2.6644279252167999E-3</c:v>
                </c:pt>
                <c:pt idx="1">
                  <c:v>2.52039519993514E-3</c:v>
                </c:pt>
                <c:pt idx="2">
                  <c:v>2.5117701282009902E-3</c:v>
                </c:pt>
                <c:pt idx="3">
                  <c:v>2.5580641355147202E-3</c:v>
                </c:pt>
                <c:pt idx="4">
                  <c:v>5.0139986417817297E-3</c:v>
                </c:pt>
                <c:pt idx="5">
                  <c:v>6.0020190660456099E-3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85DE-4BB7-9395-BD39830B9AF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Coupons Redeemed Via Tablet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5DE-4BB7-9395-BD39830B9AF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5DE-4BB7-9395-BD39830B9AF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5DE-4BB7-9395-BD39830B9AF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5DE-4BB7-9395-BD39830B9AF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5DE-4BB7-9395-BD39830B9AF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85DE-4BB7-9395-BD39830B9A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85DE-4BB7-9395-BD39830B9AF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Coupons Loaded Onto Store Loyalty Or Rewards Card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85DE-4BB7-9395-BD39830B9AF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85DE-4BB7-9395-BD39830B9AF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85DE-4BB7-9395-BD39830B9AF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85DE-4BB7-9395-BD39830B9AF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5DE-4BB7-9395-BD39830B9AF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85DE-4BB7-9395-BD39830B9A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1.7241934886548199E-3</c:v>
                </c:pt>
                <c:pt idx="1">
                  <c:v>2.6325895912560401E-3</c:v>
                </c:pt>
                <c:pt idx="2">
                  <c:v>2.6235805778791802E-3</c:v>
                </c:pt>
                <c:pt idx="3">
                  <c:v>2.6719353445422899E-3</c:v>
                </c:pt>
                <c:pt idx="4">
                  <c:v>5.1296939157785999E-3</c:v>
                </c:pt>
                <c:pt idx="5">
                  <c:v>6.11831189430289E-3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85DE-4BB7-9395-BD39830B9AF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85DE-4BB7-9395-BD39830B9AF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85DE-4BB7-9395-BD39830B9AF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85DE-4BB7-9395-BD39830B9AF0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85DE-4BB7-9395-BD39830B9AF0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85DE-4BB7-9395-BD39830B9AF0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85DE-4BB7-9395-BD39830B9A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4.6031350342072199E-3</c:v>
                </c:pt>
                <c:pt idx="1">
                  <c:v>4.3543003490796803E-3</c:v>
                </c:pt>
                <c:pt idx="2">
                  <c:v>5.53040398569387E-3</c:v>
                </c:pt>
                <c:pt idx="3">
                  <c:v>5.6323339193638002E-3</c:v>
                </c:pt>
                <c:pt idx="4">
                  <c:v>5.7225564004065397E-3</c:v>
                </c:pt>
                <c:pt idx="5">
                  <c:v>4.9086759563824797E-3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85DE-4BB7-9395-BD39830B9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5718144"/>
        <c:axId val="255719680"/>
      </c:lineChart>
      <c:catAx>
        <c:axId val="255718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255719680"/>
        <c:crosses val="autoZero"/>
        <c:auto val="1"/>
        <c:lblAlgn val="ctr"/>
        <c:lblOffset val="100"/>
        <c:noMultiLvlLbl val="0"/>
      </c:catAx>
      <c:valAx>
        <c:axId val="255719680"/>
        <c:scaling>
          <c:orientation val="minMax"/>
          <c:max val="0.1"/>
        </c:scaling>
        <c:delete val="1"/>
        <c:axPos val="l"/>
        <c:numFmt formatCode="0%" sourceLinked="1"/>
        <c:majorTickMark val="out"/>
        <c:minorTickMark val="none"/>
        <c:tickLblPos val="nextTo"/>
        <c:crossAx val="2557181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0891684111946671"/>
          <c:w val="1"/>
          <c:h val="0.11529749103942653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57770918169656E-3"/>
          <c:y val="0.23045767195767194"/>
          <c:w val="0.99525518115774814"/>
          <c:h val="0.5482729276895943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Used Coupon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1F6B-462F-A548-40A0FD943535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1F6B-462F-A548-40A0FD943535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1F6B-462F-A548-40A0FD943535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1F6B-462F-A548-40A0FD943535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F6B-462F-A548-40A0FD94353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F6B-462F-A548-40A0FD94353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F6B-462F-A548-40A0FD94353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F6B-462F-A548-40A0FD94353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F6B-462F-A548-40A0FD94353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F6B-462F-A548-40A0FD9435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2.5498349215862599E-2</c:v>
                </c:pt>
                <c:pt idx="1">
                  <c:v>2.5498349215862599E-2</c:v>
                </c:pt>
                <c:pt idx="2">
                  <c:v>2.5498349215862599E-2</c:v>
                </c:pt>
                <c:pt idx="3">
                  <c:v>2.5498349215862599E-2</c:v>
                </c:pt>
                <c:pt idx="4">
                  <c:v>2.5498349215862599E-2</c:v>
                </c:pt>
                <c:pt idx="5">
                  <c:v>2.5498349215862599E-2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1F6B-462F-A548-40A0FD9435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Did Not Use Coupon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F6B-462F-A548-40A0FD94353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F6B-462F-A548-40A0FD94353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F6B-462F-A548-40A0FD94353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F6B-462F-A548-40A0FD94353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F6B-462F-A548-40A0FD94353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F6B-462F-A548-40A0FD9435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0.97450165078413697</c:v>
                </c:pt>
                <c:pt idx="1">
                  <c:v>0.97450165078413697</c:v>
                </c:pt>
                <c:pt idx="2">
                  <c:v>0.97450165078413697</c:v>
                </c:pt>
                <c:pt idx="3">
                  <c:v>0.97450165078413697</c:v>
                </c:pt>
                <c:pt idx="4">
                  <c:v>0.97450165078413697</c:v>
                </c:pt>
                <c:pt idx="5">
                  <c:v>0.97450165078413697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1F6B-462F-A548-40A0FD943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507264"/>
        <c:axId val="257434752"/>
      </c:lineChart>
      <c:catAx>
        <c:axId val="2565072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257434752"/>
        <c:crosses val="autoZero"/>
        <c:auto val="1"/>
        <c:lblAlgn val="ctr"/>
        <c:lblOffset val="100"/>
        <c:noMultiLvlLbl val="0"/>
      </c:catAx>
      <c:valAx>
        <c:axId val="257434752"/>
        <c:scaling>
          <c:orientation val="minMax"/>
          <c:max val="1"/>
        </c:scaling>
        <c:delete val="1"/>
        <c:axPos val="l"/>
        <c:numFmt formatCode="0%" sourceLinked="1"/>
        <c:majorTickMark val="out"/>
        <c:minorTickMark val="none"/>
        <c:tickLblPos val="nextTo"/>
        <c:crossAx val="256507264"/>
        <c:crosses val="autoZero"/>
        <c:crossBetween val="between"/>
        <c:majorUnit val="0.1"/>
      </c:valAx>
      <c:spPr>
        <a:ln>
          <a:noFill/>
          <a:prstDash val="sysDot"/>
        </a:ln>
      </c:spPr>
    </c:plotArea>
    <c:legend>
      <c:legendPos val="b"/>
      <c:layout>
        <c:manualLayout>
          <c:xMode val="edge"/>
          <c:yMode val="edge"/>
          <c:x val="3.8230892809841439E-2"/>
          <c:y val="0.91741093474426805"/>
          <c:w val="0.85869511184755587"/>
          <c:h val="8.258915770609318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  <a:prstDash val="sysDot"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174859615207585E-2"/>
          <c:y val="0.21764272693760633"/>
          <c:w val="0.93025545429439382"/>
          <c:h val="0.4938921900523188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 Satisfaction - Top 2 Box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92D6-4527-9CC8-AD4A2DF13D8B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92D6-4527-9CC8-AD4A2DF13D8B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92D6-4527-9CC8-AD4A2DF13D8B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92D6-4527-9CC8-AD4A2DF13D8B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2D6-4527-9CC8-AD4A2DF13D8B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2D6-4527-9CC8-AD4A2DF13D8B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2D6-4527-9CC8-AD4A2DF13D8B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2D6-4527-9CC8-AD4A2DF13D8B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2D6-4527-9CC8-AD4A2DF13D8B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2D6-4527-9CC8-AD4A2DF13D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0.96</c:v>
                </c:pt>
                <c:pt idx="1">
                  <c:v>0.96</c:v>
                </c:pt>
                <c:pt idx="2">
                  <c:v>0.96</c:v>
                </c:pt>
                <c:pt idx="3">
                  <c:v>0.96</c:v>
                </c:pt>
                <c:pt idx="4">
                  <c:v>0.95</c:v>
                </c:pt>
                <c:pt idx="5">
                  <c:v>0.95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92D6-4527-9CC8-AD4A2DF13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8103552"/>
        <c:axId val="258113536"/>
      </c:lineChart>
      <c:catAx>
        <c:axId val="258103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258113536"/>
        <c:crosses val="autoZero"/>
        <c:auto val="1"/>
        <c:lblAlgn val="ctr"/>
        <c:lblOffset val="100"/>
        <c:noMultiLvlLbl val="0"/>
      </c:catAx>
      <c:valAx>
        <c:axId val="258113536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8103552"/>
        <c:crosses val="autoZero"/>
        <c:crossBetween val="between"/>
        <c:majorUnit val="0.1"/>
      </c:valAx>
      <c:spPr>
        <a:ln>
          <a:noFill/>
          <a:prstDash val="sysDot"/>
        </a:ln>
      </c:spPr>
    </c:plotArea>
    <c:legend>
      <c:legendPos val="b"/>
      <c:layout>
        <c:manualLayout>
          <c:xMode val="edge"/>
          <c:yMode val="edge"/>
          <c:x val="3.8230901792870545E-2"/>
          <c:y val="0.88519786125193201"/>
          <c:w val="0.85869511184755587"/>
          <c:h val="8.258915770609318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  <a:prstDash val="sysDot"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50418852987202E-2"/>
          <c:y val="0.32477856572800573"/>
          <c:w val="0.94739022369511194"/>
          <c:h val="0.346236809641438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Person Household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CE0F-47B2-9236-F28A0DAB4C3E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CE0F-47B2-9236-F28A0DAB4C3E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CE0F-47B2-9236-F28A0DAB4C3E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CE0F-47B2-9236-F28A0DAB4C3E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E0F-47B2-9236-F28A0DAB4C3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E0F-47B2-9236-F28A0DAB4C3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E0F-47B2-9236-F28A0DAB4C3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0F-47B2-9236-F28A0DAB4C3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E0F-47B2-9236-F28A0DAB4C3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E0F-47B2-9236-F28A0DAB4C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0.21</c:v>
                </c:pt>
                <c:pt idx="1">
                  <c:v>0.21</c:v>
                </c:pt>
                <c:pt idx="2">
                  <c:v>0.21</c:v>
                </c:pt>
                <c:pt idx="3">
                  <c:v>0.21</c:v>
                </c:pt>
                <c:pt idx="4">
                  <c:v>0.19</c:v>
                </c:pt>
                <c:pt idx="5">
                  <c:v>0.2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CE0F-47B2-9236-F28A0DAB4C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Person Household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E0F-47B2-9236-F28A0DAB4C3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E0F-47B2-9236-F28A0DAB4C3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E0F-47B2-9236-F28A0DAB4C3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E0F-47B2-9236-F28A0DAB4C3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E0F-47B2-9236-F28A0DAB4C3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E0F-47B2-9236-F28A0DAB4C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0.38</c:v>
                </c:pt>
                <c:pt idx="1">
                  <c:v>0.36</c:v>
                </c:pt>
                <c:pt idx="2">
                  <c:v>0.36</c:v>
                </c:pt>
                <c:pt idx="3">
                  <c:v>0.36</c:v>
                </c:pt>
                <c:pt idx="4">
                  <c:v>0.36</c:v>
                </c:pt>
                <c:pt idx="5">
                  <c:v>0.346670809410696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CE0F-47B2-9236-F28A0DAB4C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 Person Household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E0F-47B2-9236-F28A0DAB4C3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E0F-47B2-9236-F28A0DAB4C3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E0F-47B2-9236-F28A0DAB4C3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E0F-47B2-9236-F28A0DAB4C3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E0F-47B2-9236-F28A0DAB4C3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E0F-47B2-9236-F28A0DAB4C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0.17</c:v>
                </c:pt>
                <c:pt idx="1">
                  <c:v>0.17</c:v>
                </c:pt>
                <c:pt idx="2">
                  <c:v>0.17</c:v>
                </c:pt>
                <c:pt idx="3">
                  <c:v>0.17</c:v>
                </c:pt>
                <c:pt idx="4">
                  <c:v>0.18</c:v>
                </c:pt>
                <c:pt idx="5">
                  <c:v>0.18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CE0F-47B2-9236-F28A0DAB4C3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 Person Household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E0F-47B2-9236-F28A0DAB4C3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E0F-47B2-9236-F28A0DAB4C3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E0F-47B2-9236-F28A0DAB4C3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E0F-47B2-9236-F28A0DAB4C3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E0F-47B2-9236-F28A0DAB4C3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CE0F-47B2-9236-F28A0DAB4C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0.15492867714591099</c:v>
                </c:pt>
                <c:pt idx="1">
                  <c:v>0.1647718224252</c:v>
                </c:pt>
                <c:pt idx="2">
                  <c:v>0.174320112597594</c:v>
                </c:pt>
                <c:pt idx="3">
                  <c:v>0.168812993446425</c:v>
                </c:pt>
                <c:pt idx="4">
                  <c:v>0.16918703776362601</c:v>
                </c:pt>
                <c:pt idx="5">
                  <c:v>0.170110565996654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CE0F-47B2-9236-F28A0DAB4C3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5+ Person Household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CE0F-47B2-9236-F28A0DAB4C3E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CE0F-47B2-9236-F28A0DAB4C3E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CE0F-47B2-9236-F28A0DAB4C3E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CE0F-47B2-9236-F28A0DAB4C3E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E0F-47B2-9236-F28A0DAB4C3E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CE0F-47B2-9236-F28A0DAB4C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8.7992236166680393E-2</c:v>
                </c:pt>
                <c:pt idx="1">
                  <c:v>8.7992236166680393E-2</c:v>
                </c:pt>
                <c:pt idx="2">
                  <c:v>8.7992236166680393E-2</c:v>
                </c:pt>
                <c:pt idx="3">
                  <c:v>8.7992236166680393E-2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CE0F-47B2-9236-F28A0DAB4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366272"/>
        <c:axId val="189367808"/>
      </c:lineChart>
      <c:catAx>
        <c:axId val="189366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189367808"/>
        <c:crosses val="autoZero"/>
        <c:auto val="1"/>
        <c:lblAlgn val="ctr"/>
        <c:lblOffset val="100"/>
        <c:noMultiLvlLbl val="0"/>
      </c:catAx>
      <c:valAx>
        <c:axId val="189367808"/>
        <c:scaling>
          <c:orientation val="minMax"/>
          <c:max val="0.5"/>
        </c:scaling>
        <c:delete val="1"/>
        <c:axPos val="l"/>
        <c:numFmt formatCode="0%" sourceLinked="1"/>
        <c:majorTickMark val="out"/>
        <c:minorTickMark val="none"/>
        <c:tickLblPos val="nextTo"/>
        <c:crossAx val="1893662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77090322580645176"/>
          <c:w val="1"/>
          <c:h val="0.19871012544802871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 w="28575"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880936749948928E-2"/>
          <c:y val="0.22566634494023316"/>
          <c:w val="0.97730576111963108"/>
          <c:h val="0.492130834069465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 Selection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42A7-4190-ACDC-CB2FAA6C47A7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42A7-4190-ACDC-CB2FAA6C47A7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42A7-4190-ACDC-CB2FAA6C47A7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42A7-4190-ACDC-CB2FAA6C47A7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2A7-4190-ACDC-CB2FAA6C47A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2A7-4190-ACDC-CB2FAA6C47A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2A7-4190-ACDC-CB2FAA6C47A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A7-4190-ACDC-CB2FAA6C47A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2A7-4190-ACDC-CB2FAA6C47A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2A7-4190-ACDC-CB2FAA6C47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0.90303796212084797</c:v>
                </c:pt>
                <c:pt idx="1">
                  <c:v>0.90303796212084797</c:v>
                </c:pt>
                <c:pt idx="2">
                  <c:v>0.90303796212084797</c:v>
                </c:pt>
                <c:pt idx="3">
                  <c:v>0.90303796212084797</c:v>
                </c:pt>
                <c:pt idx="4">
                  <c:v>0.90303796212084797</c:v>
                </c:pt>
                <c:pt idx="5">
                  <c:v>0.90735187529425299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42A7-4190-ACDC-CB2FAA6C47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Pricing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2A7-4190-ACDC-CB2FAA6C47A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2A7-4190-ACDC-CB2FAA6C47A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2A7-4190-ACDC-CB2FAA6C47A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2A7-4190-ACDC-CB2FAA6C47A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2A7-4190-ACDC-CB2FAA6C47A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2A7-4190-ACDC-CB2FAA6C47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0.96521298500444397</c:v>
                </c:pt>
                <c:pt idx="1">
                  <c:v>0.96636833286333601</c:v>
                </c:pt>
                <c:pt idx="2">
                  <c:v>0.96392939795326704</c:v>
                </c:pt>
                <c:pt idx="3">
                  <c:v>0.96323695482194505</c:v>
                </c:pt>
                <c:pt idx="4">
                  <c:v>0.96277628224113199</c:v>
                </c:pt>
                <c:pt idx="5">
                  <c:v>0.96367536988258096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42A7-4190-ACDC-CB2FAA6C47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By Employess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2A7-4190-ACDC-CB2FAA6C47A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2A7-4190-ACDC-CB2FAA6C47A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2A7-4190-ACDC-CB2FAA6C47A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2A7-4190-ACDC-CB2FAA6C47A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2A7-4190-ACDC-CB2FAA6C47A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2A7-4190-ACDC-CB2FAA6C47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0.88335934454187304</c:v>
                </c:pt>
                <c:pt idx="1">
                  <c:v>0.88297358968710304</c:v>
                </c:pt>
                <c:pt idx="2">
                  <c:v>0.88227127909576397</c:v>
                </c:pt>
                <c:pt idx="3">
                  <c:v>0.88666624967909602</c:v>
                </c:pt>
                <c:pt idx="4">
                  <c:v>0.88551253226918902</c:v>
                </c:pt>
                <c:pt idx="5">
                  <c:v>0.88621011782275505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42A7-4190-ACDC-CB2FAA6C47A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Check-Out Experience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2A7-4190-ACDC-CB2FAA6C47A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2A7-4190-ACDC-CB2FAA6C47A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2A7-4190-ACDC-CB2FAA6C47A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2A7-4190-ACDC-CB2FAA6C47A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2A7-4190-ACDC-CB2FAA6C47A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42A7-4190-ACDC-CB2FAA6C47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0.91269147654124505</c:v>
                </c:pt>
                <c:pt idx="1">
                  <c:v>0.91920063910557903</c:v>
                </c:pt>
                <c:pt idx="2">
                  <c:v>0.91710532068946904</c:v>
                </c:pt>
                <c:pt idx="3">
                  <c:v>0.91573980234159602</c:v>
                </c:pt>
                <c:pt idx="4">
                  <c:v>0.914393181468519</c:v>
                </c:pt>
                <c:pt idx="5">
                  <c:v>0.91948955936386101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42A7-4190-ACDC-CB2FAA6C47A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Overall Store Atmosphere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0.88920779818425</c:v>
                </c:pt>
                <c:pt idx="1">
                  <c:v>0.88428018991815405</c:v>
                </c:pt>
                <c:pt idx="2">
                  <c:v>0.88521364637455802</c:v>
                </c:pt>
                <c:pt idx="3">
                  <c:v>0.88336205464724304</c:v>
                </c:pt>
                <c:pt idx="4">
                  <c:v>0.88350654879469404</c:v>
                </c:pt>
                <c:pt idx="5">
                  <c:v>0.88611393654434201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42A7-4190-ACDC-CB2FAA6C47A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Ease of Shopping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42A7-4190-ACDC-CB2FAA6C47A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42A7-4190-ACDC-CB2FAA6C47A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42A7-4190-ACDC-CB2FAA6C47A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42A7-4190-ACDC-CB2FAA6C47A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42A7-4190-ACDC-CB2FAA6C47A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42A7-4190-ACDC-CB2FAA6C47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0.93209257055513695</c:v>
                </c:pt>
                <c:pt idx="1">
                  <c:v>0.93624389777029104</c:v>
                </c:pt>
                <c:pt idx="2">
                  <c:v>0.93669735453826797</c:v>
                </c:pt>
                <c:pt idx="3">
                  <c:v>0.93800181068342803</c:v>
                </c:pt>
                <c:pt idx="4">
                  <c:v>0.93839141236335399</c:v>
                </c:pt>
                <c:pt idx="5">
                  <c:v>0.94729868617730395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42A7-4190-ACDC-CB2FAA6C47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8221568"/>
        <c:axId val="258223104"/>
      </c:lineChart>
      <c:catAx>
        <c:axId val="258221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258223104"/>
        <c:crosses val="autoZero"/>
        <c:auto val="1"/>
        <c:lblAlgn val="ctr"/>
        <c:lblOffset val="100"/>
        <c:noMultiLvlLbl val="0"/>
      </c:catAx>
      <c:valAx>
        <c:axId val="258223104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82215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1254119436771666"/>
          <c:w val="1"/>
          <c:h val="0.11529749103942653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815708328679013E-2"/>
          <c:y val="8.8713020036584211E-2"/>
          <c:w val="0.97218429167132103"/>
          <c:h val="0.691738903226442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Home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C0F0-4B25-8379-8D7D8F23EDD7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C0F0-4B25-8379-8D7D8F23EDD7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C0F0-4B25-8379-8D7D8F23EDD7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C0F0-4B25-8379-8D7D8F23EDD7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0F0-4B25-8379-8D7D8F23EDD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0F0-4B25-8379-8D7D8F23EDD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0F0-4B25-8379-8D7D8F23EDD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0F0-4B25-8379-8D7D8F23EDD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0F0-4B25-8379-8D7D8F23EDD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0F0-4B25-8379-8D7D8F23ED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0.71026603398809796</c:v>
                </c:pt>
                <c:pt idx="1">
                  <c:v>0.71247059207428598</c:v>
                </c:pt>
                <c:pt idx="2">
                  <c:v>0.711600143672937</c:v>
                </c:pt>
                <c:pt idx="3">
                  <c:v>0.71255132459471204</c:v>
                </c:pt>
                <c:pt idx="4">
                  <c:v>0.70793431939977502</c:v>
                </c:pt>
                <c:pt idx="5">
                  <c:v>0.70378758285239895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C0F0-4B25-8379-8D7D8F23ED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Work or Job Site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0F0-4B25-8379-8D7D8F23EDD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0F0-4B25-8379-8D7D8F23EDD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0F0-4B25-8379-8D7D8F23EDD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0F0-4B25-8379-8D7D8F23EDD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0F0-4B25-8379-8D7D8F23EDD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0F0-4B25-8379-8D7D8F23ED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2.1617244005777199E-2</c:v>
                </c:pt>
                <c:pt idx="1">
                  <c:v>2.1134053577651E-2</c:v>
                </c:pt>
                <c:pt idx="2">
                  <c:v>1.6930145380012501E-2</c:v>
                </c:pt>
                <c:pt idx="3">
                  <c:v>1.5860640322817199E-2</c:v>
                </c:pt>
                <c:pt idx="4">
                  <c:v>1.8118976220141601E-2</c:v>
                </c:pt>
                <c:pt idx="5">
                  <c:v>1.8200980825971099E-2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C0F0-4B25-8379-8D7D8F23ED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School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0F0-4B25-8379-8D7D8F23EDD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0F0-4B25-8379-8D7D8F23EDD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0F0-4B25-8379-8D7D8F23EDD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0F0-4B25-8379-8D7D8F23EDD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0F0-4B25-8379-8D7D8F23EDD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0F0-4B25-8379-8D7D8F23ED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1.3029811306837101E-3</c:v>
                </c:pt>
                <c:pt idx="1">
                  <c:v>4.1330372871560004E-3</c:v>
                </c:pt>
                <c:pt idx="2">
                  <c:v>5.0793207759754202E-3</c:v>
                </c:pt>
                <c:pt idx="3">
                  <c:v>5.1729368718560704E-3</c:v>
                </c:pt>
                <c:pt idx="4">
                  <c:v>5.2558004246102503E-3</c:v>
                </c:pt>
                <c:pt idx="5">
                  <c:v>5.2829460963999602E-3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C0F0-4B25-8379-8D7D8F23ED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Another Store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0F0-4B25-8379-8D7D8F23EDD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0F0-4B25-8379-8D7D8F23EDD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0F0-4B25-8379-8D7D8F23EDD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0F0-4B25-8379-8D7D8F23EDD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0F0-4B25-8379-8D7D8F23EDD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C0F0-4B25-8379-8D7D8F23ED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0.21388219502146599</c:v>
                </c:pt>
                <c:pt idx="1">
                  <c:v>0.21008547883113601</c:v>
                </c:pt>
                <c:pt idx="2">
                  <c:v>0.212802527837441</c:v>
                </c:pt>
                <c:pt idx="3">
                  <c:v>0.21016377091580299</c:v>
                </c:pt>
                <c:pt idx="4">
                  <c:v>0.21620626696298401</c:v>
                </c:pt>
                <c:pt idx="5">
                  <c:v>0.219745025569835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C0F0-4B25-8379-8D7D8F23ED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Restaurant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C0F0-4B25-8379-8D7D8F23EDD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C0F0-4B25-8379-8D7D8F23EDD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C0F0-4B25-8379-8D7D8F23EDD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C0F0-4B25-8379-8D7D8F23EDD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0F0-4B25-8379-8D7D8F23EDD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C0F0-4B25-8379-8D7D8F23ED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1.3058506088116E-2</c:v>
                </c:pt>
                <c:pt idx="1">
                  <c:v>1.46601429515919E-2</c:v>
                </c:pt>
                <c:pt idx="2">
                  <c:v>1.5562512120322799E-2</c:v>
                </c:pt>
                <c:pt idx="3">
                  <c:v>1.7853736948072001E-2</c:v>
                </c:pt>
                <c:pt idx="4">
                  <c:v>1.6475423245649001E-2</c:v>
                </c:pt>
                <c:pt idx="5">
                  <c:v>1.5716300799540402E-2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C0F0-4B25-8379-8D7D8F23ED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Someone Else's Home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C0F0-4B25-8379-8D7D8F23EDD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C0F0-4B25-8379-8D7D8F23EDD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C0F0-4B25-8379-8D7D8F23EDD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C0F0-4B25-8379-8D7D8F23EDD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C0F0-4B25-8379-8D7D8F23EDD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C0F0-4B25-8379-8D7D8F23ED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1.6202345299071701E-2</c:v>
                </c:pt>
                <c:pt idx="1">
                  <c:v>1.6178638086232301E-2</c:v>
                </c:pt>
                <c:pt idx="2">
                  <c:v>1.3832467687051E-2</c:v>
                </c:pt>
                <c:pt idx="3">
                  <c:v>1.1854863946772499E-2</c:v>
                </c:pt>
                <c:pt idx="4">
                  <c:v>1.27184156107769E-2</c:v>
                </c:pt>
                <c:pt idx="5">
                  <c:v>1.2084972308394899E-2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C0F0-4B25-8379-8D7D8F23ED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Somewhere Else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2.3670694466787601E-2</c:v>
                </c:pt>
                <c:pt idx="1">
                  <c:v>2.1338057191947601E-2</c:v>
                </c:pt>
                <c:pt idx="2">
                  <c:v>2.4192882526260701E-2</c:v>
                </c:pt>
                <c:pt idx="3">
                  <c:v>2.6542726399967201E-2</c:v>
                </c:pt>
                <c:pt idx="4">
                  <c:v>2.3290798136063402E-2</c:v>
                </c:pt>
                <c:pt idx="5">
                  <c:v>2.5182191547459602E-2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C0F0-4B25-8379-8D7D8F23ED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7333632"/>
        <c:axId val="267335168"/>
      </c:lineChart>
      <c:catAx>
        <c:axId val="267333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267335168"/>
        <c:crosses val="autoZero"/>
        <c:auto val="1"/>
        <c:lblAlgn val="ctr"/>
        <c:lblOffset val="100"/>
        <c:noMultiLvlLbl val="0"/>
      </c:catAx>
      <c:valAx>
        <c:axId val="267335168"/>
        <c:scaling>
          <c:orientation val="minMax"/>
          <c:max val="0.9"/>
        </c:scaling>
        <c:delete val="1"/>
        <c:axPos val="l"/>
        <c:numFmt formatCode="0%" sourceLinked="1"/>
        <c:majorTickMark val="out"/>
        <c:minorTickMark val="none"/>
        <c:tickLblPos val="nextTo"/>
        <c:crossAx val="2673336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7617355906534947E-2"/>
          <c:y val="0.88203277093685561"/>
          <c:w val="0.97231757057953361"/>
          <c:h val="0.1109293911897751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120767680029827E-2"/>
          <c:y val="0.18006076609954363"/>
          <c:w val="0.93930951501259285"/>
          <c:h val="0.531474014336917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Other Store Considered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9930-43B0-81FF-90C9735BDB95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9930-43B0-81FF-90C9735BDB95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9930-43B0-81FF-90C9735BDB95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9930-43B0-81FF-90C9735BDB95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930-43B0-81FF-90C9735BDB9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30-43B0-81FF-90C9735BDB9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930-43B0-81FF-90C9735BDB9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930-43B0-81FF-90C9735BDB9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930-43B0-81FF-90C9735BDB9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930-43B0-81FF-90C9735BDB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0.33329999999999999</c:v>
                </c:pt>
                <c:pt idx="1">
                  <c:v>0.32579999999999998</c:v>
                </c:pt>
                <c:pt idx="2">
                  <c:v>0.33329999999999999</c:v>
                </c:pt>
                <c:pt idx="3">
                  <c:v>0.34010000000000001</c:v>
                </c:pt>
                <c:pt idx="4">
                  <c:v>0.33100000000000002</c:v>
                </c:pt>
                <c:pt idx="5">
                  <c:v>0.3236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9930-43B0-81FF-90C9735BDB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8698752"/>
        <c:axId val="268700288"/>
      </c:lineChart>
      <c:catAx>
        <c:axId val="268698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268700288"/>
        <c:crosses val="autoZero"/>
        <c:auto val="1"/>
        <c:lblAlgn val="ctr"/>
        <c:lblOffset val="100"/>
        <c:noMultiLvlLbl val="0"/>
      </c:catAx>
      <c:valAx>
        <c:axId val="268700288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8698752"/>
        <c:crosses val="autoZero"/>
        <c:crossBetween val="between"/>
      </c:valAx>
      <c:spPr>
        <a:ln>
          <a:noFill/>
          <a:prstDash val="sysDot"/>
        </a:ln>
      </c:spPr>
    </c:plotArea>
    <c:legend>
      <c:legendPos val="b"/>
      <c:layout>
        <c:manualLayout>
          <c:xMode val="edge"/>
          <c:yMode val="edge"/>
          <c:x val="3.8230892809841439E-2"/>
          <c:y val="0.91741093474426805"/>
          <c:w val="0.85869511184755587"/>
          <c:h val="8.258915770609318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  <a:prstDash val="sysDot"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201302363702808E-2"/>
          <c:y val="0.13175073631879672"/>
          <c:w val="0.97579869763629723"/>
          <c:h val="0.6231930653002674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Fresh Produce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28EB-4452-BB7E-6526F6930423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28EB-4452-BB7E-6526F6930423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28EB-4452-BB7E-6526F6930423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28EB-4452-BB7E-6526F6930423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8EB-4452-BB7E-6526F6930423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EB-4452-BB7E-6526F6930423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8EB-4452-BB7E-6526F6930423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8EB-4452-BB7E-6526F6930423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8EB-4452-BB7E-6526F6930423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8EB-4452-BB7E-6526F69304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7.7399999999999997E-2</c:v>
                </c:pt>
                <c:pt idx="1">
                  <c:v>7.7200000000000005E-2</c:v>
                </c:pt>
                <c:pt idx="2">
                  <c:v>7.9299999999999995E-2</c:v>
                </c:pt>
                <c:pt idx="3">
                  <c:v>7.9899999999999999E-2</c:v>
                </c:pt>
                <c:pt idx="4">
                  <c:v>7.7899999999999997E-2</c:v>
                </c:pt>
                <c:pt idx="5">
                  <c:v>8.6800000000000002E-2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28EB-4452-BB7E-6526F69304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Salty Snacks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8EB-4452-BB7E-6526F6930423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8EB-4452-BB7E-6526F6930423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8EB-4452-BB7E-6526F6930423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8EB-4452-BB7E-6526F6930423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8EB-4452-BB7E-6526F6930423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8EB-4452-BB7E-6526F69304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6.2700000000000006E-2</c:v>
                </c:pt>
                <c:pt idx="1">
                  <c:v>6.1400000000000003E-2</c:v>
                </c:pt>
                <c:pt idx="2">
                  <c:v>5.9700000000000003E-2</c:v>
                </c:pt>
                <c:pt idx="3">
                  <c:v>6.1600000000000002E-2</c:v>
                </c:pt>
                <c:pt idx="4">
                  <c:v>5.6500000000000002E-2</c:v>
                </c:pt>
                <c:pt idx="5">
                  <c:v>5.2600000000000001E-2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28EB-4452-BB7E-6526F69304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Milk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8EB-4452-BB7E-6526F6930423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8EB-4452-BB7E-6526F6930423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8EB-4452-BB7E-6526F6930423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8EB-4452-BB7E-6526F6930423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8EB-4452-BB7E-6526F6930423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8EB-4452-BB7E-6526F69304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4.8399999999999999E-2</c:v>
                </c:pt>
                <c:pt idx="1">
                  <c:v>4.41E-2</c:v>
                </c:pt>
                <c:pt idx="2">
                  <c:v>4.8800000000000003E-2</c:v>
                </c:pt>
                <c:pt idx="3">
                  <c:v>4.9500000000000002E-2</c:v>
                </c:pt>
                <c:pt idx="4">
                  <c:v>4.8800000000000003E-2</c:v>
                </c:pt>
                <c:pt idx="5">
                  <c:v>4.8000000000000001E-2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28EB-4452-BB7E-6526F693042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Packaged Bread/Bagels/Rolls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8EB-4452-BB7E-6526F6930423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8EB-4452-BB7E-6526F6930423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8EB-4452-BB7E-6526F6930423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8EB-4452-BB7E-6526F6930423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8EB-4452-BB7E-6526F6930423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8EB-4452-BB7E-6526F69304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4.1399999999999999E-2</c:v>
                </c:pt>
                <c:pt idx="1">
                  <c:v>4.1000000000000002E-2</c:v>
                </c:pt>
                <c:pt idx="2">
                  <c:v>3.7100000000000001E-2</c:v>
                </c:pt>
                <c:pt idx="3">
                  <c:v>3.4099999999999998E-2</c:v>
                </c:pt>
                <c:pt idx="4">
                  <c:v>3.3300000000000003E-2</c:v>
                </c:pt>
                <c:pt idx="5">
                  <c:v>3.1099999999999999E-2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28EB-4452-BB7E-6526F693042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 Dairy Products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28EB-4452-BB7E-6526F6930423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8EB-4452-BB7E-6526F6930423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28EB-4452-BB7E-6526F6930423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28EB-4452-BB7E-6526F6930423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8EB-4452-BB7E-6526F6930423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28EB-4452-BB7E-6526F69304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2.4E-2</c:v>
                </c:pt>
                <c:pt idx="1">
                  <c:v>2.3099999999999999E-2</c:v>
                </c:pt>
                <c:pt idx="2">
                  <c:v>2.4199999999999999E-2</c:v>
                </c:pt>
                <c:pt idx="3">
                  <c:v>2.4500000000000001E-2</c:v>
                </c:pt>
                <c:pt idx="4">
                  <c:v>2.7E-2</c:v>
                </c:pt>
                <c:pt idx="5">
                  <c:v>2.3300000000000001E-2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28EB-4452-BB7E-6526F693042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Sweet Snacks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28EB-4452-BB7E-6526F6930423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28EB-4452-BB7E-6526F6930423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28EB-4452-BB7E-6526F6930423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28EB-4452-BB7E-6526F6930423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28EB-4452-BB7E-6526F6930423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28EB-4452-BB7E-6526F69304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2.8899999999999999E-2</c:v>
                </c:pt>
                <c:pt idx="1">
                  <c:v>2.64E-2</c:v>
                </c:pt>
                <c:pt idx="2">
                  <c:v>2.5000000000000001E-2</c:v>
                </c:pt>
                <c:pt idx="3">
                  <c:v>2.3699999999999999E-2</c:v>
                </c:pt>
                <c:pt idx="4">
                  <c:v>2.5000000000000001E-2</c:v>
                </c:pt>
                <c:pt idx="5">
                  <c:v>2.4799999999999999E-2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28EB-4452-BB7E-6526F693042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100% Juice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2.5899999999999999E-2</c:v>
                </c:pt>
                <c:pt idx="1">
                  <c:v>2.7199999999999998E-2</c:v>
                </c:pt>
                <c:pt idx="2">
                  <c:v>2.7900000000000001E-2</c:v>
                </c:pt>
                <c:pt idx="3">
                  <c:v>2.8400000000000002E-2</c:v>
                </c:pt>
                <c:pt idx="4">
                  <c:v>2.8899999999999999E-2</c:v>
                </c:pt>
                <c:pt idx="5">
                  <c:v>2.9100000000000001E-2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28EB-4452-BB7E-6526F693042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Fresh Meat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1.7899999999999999E-2</c:v>
                </c:pt>
                <c:pt idx="1">
                  <c:v>1.67E-2</c:v>
                </c:pt>
                <c:pt idx="2">
                  <c:v>2.0500000000000001E-2</c:v>
                </c:pt>
                <c:pt idx="3">
                  <c:v>2.07E-2</c:v>
                </c:pt>
                <c:pt idx="4">
                  <c:v>2.1899999999999999E-2</c:v>
                </c:pt>
                <c:pt idx="5">
                  <c:v>2.1700000000000001E-2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5-28EB-4452-BB7E-6526F6930423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Cereal and Breakfast Foods</c:v>
                </c:pt>
              </c:strCache>
            </c:strRef>
          </c:tx>
          <c:spPr>
            <a:ln w="28575">
              <a:solidFill>
                <a:srgbClr val="BFBFBF"/>
              </a:solidFill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1.8200000000000001E-2</c:v>
                </c:pt>
                <c:pt idx="1">
                  <c:v>1.72E-2</c:v>
                </c:pt>
                <c:pt idx="2">
                  <c:v>1.3899999999999999E-2</c:v>
                </c:pt>
                <c:pt idx="3">
                  <c:v>1.41E-2</c:v>
                </c:pt>
                <c:pt idx="4">
                  <c:v>1.43E-2</c:v>
                </c:pt>
                <c:pt idx="5">
                  <c:v>1.11E-2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B-28EB-4452-BB7E-6526F6930423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Carbonated Soft Drinks</c:v>
                </c:pt>
              </c:strCache>
            </c:strRef>
          </c:tx>
          <c:spPr>
            <a:ln w="28575">
              <a:solidFill>
                <a:srgbClr val="FF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CFF"/>
              </a:solidFill>
              <a:ln w="38100">
                <a:solidFill>
                  <a:srgbClr val="FF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1.78E-2</c:v>
                </c:pt>
                <c:pt idx="1">
                  <c:v>1.84E-2</c:v>
                </c:pt>
                <c:pt idx="2">
                  <c:v>1.6400000000000001E-2</c:v>
                </c:pt>
                <c:pt idx="3">
                  <c:v>1.7999999999999999E-2</c:v>
                </c:pt>
                <c:pt idx="4">
                  <c:v>1.7999999999999999E-2</c:v>
                </c:pt>
                <c:pt idx="5">
                  <c:v>1.7999999999999999E-2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41-28EB-4452-BB7E-6526F6930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8533760"/>
        <c:axId val="268535296"/>
      </c:lineChart>
      <c:catAx>
        <c:axId val="268533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268535296"/>
        <c:crosses val="autoZero"/>
        <c:auto val="1"/>
        <c:lblAlgn val="ctr"/>
        <c:lblOffset val="100"/>
        <c:noMultiLvlLbl val="0"/>
      </c:catAx>
      <c:valAx>
        <c:axId val="268535296"/>
        <c:scaling>
          <c:orientation val="minMax"/>
          <c:max val="0.2"/>
        </c:scaling>
        <c:delete val="1"/>
        <c:axPos val="l"/>
        <c:numFmt formatCode="0%" sourceLinked="1"/>
        <c:majorTickMark val="out"/>
        <c:minorTickMark val="none"/>
        <c:tickLblPos val="nextTo"/>
        <c:crossAx val="2685337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2056074305707627E-3"/>
          <c:y val="0.83565438879493037"/>
          <c:w val="0.99772926030163633"/>
          <c:h val="0.1573078361437175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50418852987202E-2"/>
          <c:y val="0.30237002045708627"/>
          <c:w val="0.94739022369511194"/>
          <c:h val="0.368645683105368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Less Than $25,000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B3CE-419D-A658-873A0DE00017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B3CE-419D-A658-873A0DE00017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B3CE-419D-A658-873A0DE00017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B3CE-419D-A658-873A0DE00017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3CE-419D-A658-873A0DE0001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CE-419D-A658-873A0DE0001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3CE-419D-A658-873A0DE0001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3CE-419D-A658-873A0DE0001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3CE-419D-A658-873A0DE0001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3CE-419D-A658-873A0DE00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0.18367323422736501</c:v>
                </c:pt>
                <c:pt idx="1">
                  <c:v>0.17744842430157401</c:v>
                </c:pt>
                <c:pt idx="2">
                  <c:v>0.17932826697797599</c:v>
                </c:pt>
                <c:pt idx="3">
                  <c:v>0.17712112987636</c:v>
                </c:pt>
                <c:pt idx="4">
                  <c:v>0.16925301610621399</c:v>
                </c:pt>
                <c:pt idx="5">
                  <c:v>0.17406489662868099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B3CE-419D-A658-873A0DE000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$25,000-$49,999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3CE-419D-A658-873A0DE0001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3CE-419D-A658-873A0DE0001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3CE-419D-A658-873A0DE0001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3CE-419D-A658-873A0DE0001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3CE-419D-A658-873A0DE0001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3CE-419D-A658-873A0DE00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0.25850527752574398</c:v>
                </c:pt>
                <c:pt idx="1">
                  <c:v>0.26105454186800298</c:v>
                </c:pt>
                <c:pt idx="2">
                  <c:v>0.26785222403581099</c:v>
                </c:pt>
                <c:pt idx="3">
                  <c:v>0.26080496190497099</c:v>
                </c:pt>
                <c:pt idx="4">
                  <c:v>0.26194906039817001</c:v>
                </c:pt>
                <c:pt idx="5">
                  <c:v>0.26801378412634502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B3CE-419D-A658-873A0DE0001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$50,000-$74,999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3CE-419D-A658-873A0DE0001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3CE-419D-A658-873A0DE0001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3CE-419D-A658-873A0DE0001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3CE-419D-A658-873A0DE0001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3CE-419D-A658-873A0DE0001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3CE-419D-A658-873A0DE00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0.21493282340574901</c:v>
                </c:pt>
                <c:pt idx="1">
                  <c:v>0.21658314706514001</c:v>
                </c:pt>
                <c:pt idx="2">
                  <c:v>0.21098305558083399</c:v>
                </c:pt>
                <c:pt idx="3">
                  <c:v>0.208199007309883</c:v>
                </c:pt>
                <c:pt idx="4">
                  <c:v>0.21571619773096001</c:v>
                </c:pt>
                <c:pt idx="5">
                  <c:v>0.218446097291849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B3CE-419D-A658-873A0DE0001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$75,000-$99,999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3CE-419D-A658-873A0DE0001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3CE-419D-A658-873A0DE0001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3CE-419D-A658-873A0DE0001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3CE-419D-A658-873A0DE0001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3CE-419D-A658-873A0DE0001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B3CE-419D-A658-873A0DE00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0.143264302570283</c:v>
                </c:pt>
                <c:pt idx="1">
                  <c:v>0.13813632525781999</c:v>
                </c:pt>
                <c:pt idx="2">
                  <c:v>0.13037500904697899</c:v>
                </c:pt>
                <c:pt idx="3">
                  <c:v>0.137057024107197</c:v>
                </c:pt>
                <c:pt idx="4">
                  <c:v>0.13632176469115501</c:v>
                </c:pt>
                <c:pt idx="5">
                  <c:v>0.13169397896339399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B3CE-419D-A658-873A0DE0001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$100,000+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B3CE-419D-A658-873A0DE0001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B3CE-419D-A658-873A0DE0001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B3CE-419D-A658-873A0DE0001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B3CE-419D-A658-873A0DE0001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3CE-419D-A658-873A0DE0001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B3CE-419D-A658-873A0DE00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0.199624362270858</c:v>
                </c:pt>
                <c:pt idx="1">
                  <c:v>0.20677756150746401</c:v>
                </c:pt>
                <c:pt idx="2">
                  <c:v>0.2114614443584</c:v>
                </c:pt>
                <c:pt idx="3">
                  <c:v>0.21681787680158901</c:v>
                </c:pt>
                <c:pt idx="4">
                  <c:v>0.21675996107350001</c:v>
                </c:pt>
                <c:pt idx="5">
                  <c:v>0.207781242989731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B3CE-419D-A658-873A0DE00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16480"/>
        <c:axId val="190918016"/>
      </c:lineChart>
      <c:catAx>
        <c:axId val="190916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190918016"/>
        <c:crosses val="autoZero"/>
        <c:auto val="1"/>
        <c:lblAlgn val="ctr"/>
        <c:lblOffset val="100"/>
        <c:noMultiLvlLbl val="0"/>
      </c:catAx>
      <c:valAx>
        <c:axId val="190918016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1909164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77090322580645176"/>
          <c:w val="1"/>
          <c:h val="0.19871012544802871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 w="28575"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50418852987202E-2"/>
          <c:y val="0.35069887714768372"/>
          <c:w val="0.94739022369511194"/>
          <c:h val="0.320316661282641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 Low Income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4C7C-4FDD-9CD3-37282E153D87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4C7C-4FDD-9CD3-37282E153D87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4C7C-4FDD-9CD3-37282E153D87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4C7C-4FDD-9CD3-37282E153D87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C7C-4FDD-9CD3-37282E153D8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7C-4FDD-9CD3-37282E153D8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C7C-4FDD-9CD3-37282E153D8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7C-4FDD-9CD3-37282E153D8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C7C-4FDD-9CD3-37282E153D8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C7C-4FDD-9CD3-37282E153D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0.08</c:v>
                </c:pt>
                <c:pt idx="1">
                  <c:v>0.08</c:v>
                </c:pt>
                <c:pt idx="2">
                  <c:v>0.08</c:v>
                </c:pt>
                <c:pt idx="3">
                  <c:v>0.08</c:v>
                </c:pt>
                <c:pt idx="4">
                  <c:v>7.0000000000000007E-2</c:v>
                </c:pt>
                <c:pt idx="5">
                  <c:v>0.08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4C7C-4FDD-9CD3-37282E153D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Strugglers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C7C-4FDD-9CD3-37282E153D8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C7C-4FDD-9CD3-37282E153D8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C7C-4FDD-9CD3-37282E153D8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C7C-4FDD-9CD3-37282E153D8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C7C-4FDD-9CD3-37282E153D8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C7C-4FDD-9CD3-37282E153D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0.201840836982249</c:v>
                </c:pt>
                <c:pt idx="1">
                  <c:v>0.201237189932578</c:v>
                </c:pt>
                <c:pt idx="2">
                  <c:v>0.20651373150914401</c:v>
                </c:pt>
                <c:pt idx="3">
                  <c:v>0.19911683434758901</c:v>
                </c:pt>
                <c:pt idx="4">
                  <c:v>0.20563897836894601</c:v>
                </c:pt>
                <c:pt idx="5">
                  <c:v>0.21215522086076799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4C7C-4FDD-9CD3-37282E153D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Middle Class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C7C-4FDD-9CD3-37282E153D8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C7C-4FDD-9CD3-37282E153D8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C7C-4FDD-9CD3-37282E153D8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C7C-4FDD-9CD3-37282E153D87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C7C-4FDD-9CD3-37282E153D8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C7C-4FDD-9CD3-37282E153D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0.421905698258493</c:v>
                </c:pt>
                <c:pt idx="1">
                  <c:v>0.41913213994752802</c:v>
                </c:pt>
                <c:pt idx="2">
                  <c:v>0.408336595635026</c:v>
                </c:pt>
                <c:pt idx="3">
                  <c:v>0.41036289892656502</c:v>
                </c:pt>
                <c:pt idx="4">
                  <c:v>0.40711587948321698</c:v>
                </c:pt>
                <c:pt idx="5">
                  <c:v>0.403118992551731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4C7C-4FDD-9CD3-37282E153D8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Affluent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C7C-4FDD-9CD3-37282E153D87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C7C-4FDD-9CD3-37282E153D87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C7C-4FDD-9CD3-37282E153D87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C7C-4FDD-9CD3-37282E153D87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4C7C-4FDD-9CD3-37282E153D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0.29739495081806799</c:v>
                </c:pt>
                <c:pt idx="1">
                  <c:v>0.30017579151337398</c:v>
                </c:pt>
                <c:pt idx="2">
                  <c:v>0.306158194195918</c:v>
                </c:pt>
                <c:pt idx="3">
                  <c:v>0.31176879081363501</c:v>
                </c:pt>
                <c:pt idx="4">
                  <c:v>0.31176879081363501</c:v>
                </c:pt>
                <c:pt idx="5">
                  <c:v>0.31176879081363501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4C7C-4FDD-9CD3-37282E153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094976"/>
        <c:axId val="192096512"/>
      </c:lineChart>
      <c:catAx>
        <c:axId val="192094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192096512"/>
        <c:crosses val="autoZero"/>
        <c:auto val="1"/>
        <c:lblAlgn val="ctr"/>
        <c:lblOffset val="100"/>
        <c:noMultiLvlLbl val="0"/>
      </c:catAx>
      <c:valAx>
        <c:axId val="192096512"/>
        <c:scaling>
          <c:orientation val="minMax"/>
          <c:max val="0.60000000000000009"/>
        </c:scaling>
        <c:delete val="1"/>
        <c:axPos val="l"/>
        <c:numFmt formatCode="0%" sourceLinked="1"/>
        <c:majorTickMark val="out"/>
        <c:minorTickMark val="none"/>
        <c:tickLblPos val="nextTo"/>
        <c:crossAx val="1920949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0128989808904205"/>
          <c:w val="1"/>
          <c:h val="0.19871012544802871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74162346987017E-2"/>
          <c:y val="0.19647403982997086"/>
          <c:w val="0.99382591248523877"/>
          <c:h val="0.471300913810905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Pleasure Shoppers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D7B4-433E-9FDE-121D36C138B2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7B4-433E-9FDE-121D36C138B2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D7B4-433E-9FDE-121D36C138B2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D7B4-433E-9FDE-121D36C138B2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B4-433E-9FDE-121D36C138B2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B4-433E-9FDE-121D36C138B2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7B4-433E-9FDE-121D36C138B2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B4-433E-9FDE-121D36C138B2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7B4-433E-9FDE-121D36C138B2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7B4-433E-9FDE-121D36C138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0.18</c:v>
                </c:pt>
                <c:pt idx="1">
                  <c:v>0.18</c:v>
                </c:pt>
                <c:pt idx="2">
                  <c:v>0.18</c:v>
                </c:pt>
                <c:pt idx="3">
                  <c:v>0.18</c:v>
                </c:pt>
                <c:pt idx="4">
                  <c:v>0.18</c:v>
                </c:pt>
                <c:pt idx="5">
                  <c:v>0.18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D7B4-433E-9FDE-121D36C138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Payday Shoppers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7B4-433E-9FDE-121D36C138B2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7B4-433E-9FDE-121D36C138B2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7B4-433E-9FDE-121D36C138B2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7B4-433E-9FDE-121D36C138B2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7B4-433E-9FDE-121D36C138B2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7B4-433E-9FDE-121D36C138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7.8266236570316602E-2</c:v>
                </c:pt>
                <c:pt idx="1">
                  <c:v>7.8266236570316602E-2</c:v>
                </c:pt>
                <c:pt idx="2">
                  <c:v>7.3319353400970205E-2</c:v>
                </c:pt>
                <c:pt idx="3">
                  <c:v>7.3105684708232505E-2</c:v>
                </c:pt>
                <c:pt idx="4">
                  <c:v>6.7189613533207002E-2</c:v>
                </c:pt>
                <c:pt idx="5">
                  <c:v>6.1972071387568002E-2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D7B4-433E-9FDE-121D36C138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Quality Comparers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7B4-433E-9FDE-121D36C138B2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7B4-433E-9FDE-121D36C138B2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7B4-433E-9FDE-121D36C138B2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7B4-433E-9FDE-121D36C138B2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7B4-433E-9FDE-121D36C138B2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7B4-433E-9FDE-121D36C138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6.1313513315478699E-2</c:v>
                </c:pt>
                <c:pt idx="1">
                  <c:v>5.6836091101232597E-2</c:v>
                </c:pt>
                <c:pt idx="2">
                  <c:v>5.8959770882945399E-2</c:v>
                </c:pt>
                <c:pt idx="3">
                  <c:v>5.4227961130418001E-2</c:v>
                </c:pt>
                <c:pt idx="4">
                  <c:v>5.3004159071979598E-2</c:v>
                </c:pt>
                <c:pt idx="5">
                  <c:v>5.4576955391792803E-2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D7B4-433E-9FDE-121D36C138B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Social Shoppers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7B4-433E-9FDE-121D36C138B2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7B4-433E-9FDE-121D36C138B2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7B4-433E-9FDE-121D36C138B2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7B4-433E-9FDE-121D36C138B2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7B4-433E-9FDE-121D36C138B2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D7B4-433E-9FDE-121D36C138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8.7473050460373694E-2</c:v>
                </c:pt>
                <c:pt idx="1">
                  <c:v>9.1179674791926596E-2</c:v>
                </c:pt>
                <c:pt idx="2">
                  <c:v>0.101136306988598</c:v>
                </c:pt>
                <c:pt idx="3">
                  <c:v>9.7242189132452805E-2</c:v>
                </c:pt>
                <c:pt idx="4">
                  <c:v>0.10763309508013599</c:v>
                </c:pt>
                <c:pt idx="5">
                  <c:v>0.11022209671959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D7B4-433E-9FDE-121D36C138B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Technology Embracers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D7B4-433E-9FDE-121D36C138B2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D7B4-433E-9FDE-121D36C138B2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D7B4-433E-9FDE-121D36C138B2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D7B4-433E-9FDE-121D36C138B2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7B4-433E-9FDE-121D36C138B2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D7B4-433E-9FDE-121D36C138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6.9073778704470901E-2</c:v>
                </c:pt>
                <c:pt idx="1">
                  <c:v>7.3609942633717104E-2</c:v>
                </c:pt>
                <c:pt idx="2">
                  <c:v>7.5065105859475803E-2</c:v>
                </c:pt>
                <c:pt idx="3">
                  <c:v>7.33326134675997E-2</c:v>
                </c:pt>
                <c:pt idx="4">
                  <c:v>7.7268465120109098E-2</c:v>
                </c:pt>
                <c:pt idx="5">
                  <c:v>7.78038345344986E-2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2-D7B4-433E-9FDE-121D36C138B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Advance Planners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D7B4-433E-9FDE-121D36C138B2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D7B4-433E-9FDE-121D36C138B2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D7B4-433E-9FDE-121D36C138B2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D7B4-433E-9FDE-121D36C138B2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D7B4-433E-9FDE-121D36C138B2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D7B4-433E-9FDE-121D36C138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0.16982961651459799</c:v>
                </c:pt>
                <c:pt idx="1">
                  <c:v>0.18283574290355301</c:v>
                </c:pt>
                <c:pt idx="2">
                  <c:v>0.18996214300768099</c:v>
                </c:pt>
                <c:pt idx="3">
                  <c:v>0.19317400212601901</c:v>
                </c:pt>
                <c:pt idx="4">
                  <c:v>0.18995958803187299</c:v>
                </c:pt>
                <c:pt idx="5">
                  <c:v>0.195556704807853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D7B4-433E-9FDE-121D36C138B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Brand Buyers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0.100841212465724</c:v>
                </c:pt>
                <c:pt idx="1">
                  <c:v>9.5758092272458906E-2</c:v>
                </c:pt>
                <c:pt idx="2">
                  <c:v>9.24281930541863E-2</c:v>
                </c:pt>
                <c:pt idx="3">
                  <c:v>9.2503598537625895E-2</c:v>
                </c:pt>
                <c:pt idx="4">
                  <c:v>9.19272017579984E-2</c:v>
                </c:pt>
                <c:pt idx="5">
                  <c:v>8.9346984558777598E-2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D7B4-433E-9FDE-121D36C138B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Price Seekers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0.180100155851938</c:v>
                </c:pt>
                <c:pt idx="1">
                  <c:v>0.17755115938095301</c:v>
                </c:pt>
                <c:pt idx="2">
                  <c:v>0.16839259733814599</c:v>
                </c:pt>
                <c:pt idx="3">
                  <c:v>0.17099292800777099</c:v>
                </c:pt>
                <c:pt idx="4">
                  <c:v>0.17063897940044301</c:v>
                </c:pt>
                <c:pt idx="5">
                  <c:v>0.17162218080515401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5-D7B4-433E-9FDE-121D36C138B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Errand Runners</c:v>
                </c:pt>
              </c:strCache>
            </c:strRef>
          </c:tx>
          <c:spPr>
            <a:ln w="28575">
              <a:solidFill>
                <a:srgbClr val="BFBFBF"/>
              </a:solidFill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6.5828523789842497E-2</c:v>
                </c:pt>
                <c:pt idx="1">
                  <c:v>6.3611633942851104E-2</c:v>
                </c:pt>
                <c:pt idx="2">
                  <c:v>6.0864791688976697E-2</c:v>
                </c:pt>
                <c:pt idx="3">
                  <c:v>6.1826333879320697E-2</c:v>
                </c:pt>
                <c:pt idx="4">
                  <c:v>6.5407875368907104E-2</c:v>
                </c:pt>
                <c:pt idx="5">
                  <c:v>6.1372901144195101E-2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B-D7B4-433E-9FDE-121D36C138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453632"/>
        <c:axId val="192480768"/>
      </c:lineChart>
      <c:catAx>
        <c:axId val="192453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192480768"/>
        <c:crosses val="autoZero"/>
        <c:auto val="1"/>
        <c:lblAlgn val="ctr"/>
        <c:lblOffset val="100"/>
        <c:noMultiLvlLbl val="0"/>
      </c:catAx>
      <c:valAx>
        <c:axId val="192480768"/>
        <c:scaling>
          <c:orientation val="minMax"/>
          <c:max val="0.3000000000000000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924536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74692407170010733"/>
          <c:w val="0.9992266918366095"/>
          <c:h val="0.17037970889278756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174859615207585E-2"/>
          <c:y val="0.3173407403065146"/>
          <c:w val="0.93025545429439382"/>
          <c:h val="0.3941939075400542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Parents of Child &lt;18 in HH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0B6A-43CF-ADD6-78C55410A8C5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0B6A-43CF-ADD6-78C55410A8C5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0B6A-43CF-ADD6-78C55410A8C5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0B6A-43CF-ADD6-78C55410A8C5}"/>
              </c:ext>
            </c:extLst>
          </c:dPt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B6A-43CF-ADD6-78C55410A8C5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B6A-43CF-ADD6-78C55410A8C5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B6A-43CF-ADD6-78C55410A8C5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B6A-43CF-ADD6-78C55410A8C5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B6A-43CF-ADD6-78C55410A8C5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B6A-43CF-ADD6-78C55410A8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0.25</c:v>
                </c:pt>
                <c:pt idx="1">
                  <c:v>0.25</c:v>
                </c:pt>
                <c:pt idx="2">
                  <c:v>0.24</c:v>
                </c:pt>
                <c:pt idx="3">
                  <c:v>0.24</c:v>
                </c:pt>
                <c:pt idx="4">
                  <c:v>0.25</c:v>
                </c:pt>
                <c:pt idx="5">
                  <c:v>0.26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0B6A-43CF-ADD6-78C55410A8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Parents of Child not &lt;18 in HH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B6A-43CF-ADD6-78C55410A8C5}"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B6A-43CF-ADD6-78C55410A8C5}"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B6A-43CF-ADD6-78C55410A8C5}"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B6A-43CF-ADD6-78C55410A8C5}"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B6A-43CF-ADD6-78C55410A8C5}"/>
                </c:ext>
              </c:extLst>
            </c:dLbl>
            <c:dLbl>
              <c:idx val="5"/>
              <c:layout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B6A-43CF-ADD6-78C55410A8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0.75</c:v>
                </c:pt>
                <c:pt idx="1">
                  <c:v>0.75</c:v>
                </c:pt>
                <c:pt idx="2">
                  <c:v>0.76</c:v>
                </c:pt>
                <c:pt idx="3">
                  <c:v>0.76</c:v>
                </c:pt>
                <c:pt idx="4">
                  <c:v>0.75</c:v>
                </c:pt>
                <c:pt idx="5">
                  <c:v>0.74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0B6A-43CF-ADD6-78C55410A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785344"/>
        <c:axId val="247786880"/>
      </c:lineChart>
      <c:catAx>
        <c:axId val="247785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247786880"/>
        <c:crosses val="autoZero"/>
        <c:auto val="1"/>
        <c:lblAlgn val="ctr"/>
        <c:lblOffset val="100"/>
        <c:noMultiLvlLbl val="0"/>
      </c:catAx>
      <c:valAx>
        <c:axId val="247786880"/>
        <c:scaling>
          <c:orientation val="minMax"/>
          <c:max val="0.9"/>
        </c:scaling>
        <c:delete val="1"/>
        <c:axPos val="l"/>
        <c:numFmt formatCode="0%" sourceLinked="1"/>
        <c:majorTickMark val="out"/>
        <c:minorTickMark val="none"/>
        <c:tickLblPos val="nextTo"/>
        <c:crossAx val="247785344"/>
        <c:crosses val="autoZero"/>
        <c:crossBetween val="between"/>
      </c:valAx>
      <c:spPr>
        <a:ln>
          <a:noFill/>
          <a:prstDash val="sysDot"/>
        </a:ln>
      </c:spPr>
    </c:plotArea>
    <c:legend>
      <c:legendPos val="b"/>
      <c:layout>
        <c:manualLayout>
          <c:xMode val="edge"/>
          <c:yMode val="edge"/>
          <c:x val="3.6046427625400335E-2"/>
          <c:y val="0.85933070330906614"/>
          <c:w val="0.85869511184755587"/>
          <c:h val="8.258915770609318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  <a:prstDash val="sysDot"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6B5B478-9391-402C-8E47-9835272355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7A816A4-2417-4744-8450-9674526EF1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78034-096A-4FED-9FFE-70D2CB52F43A}" type="datetimeFigureOut">
              <a:rPr lang="en-AU" smtClean="0"/>
              <a:t>27/07/2018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0870BC-4AE4-4FB9-B7DF-7FB20A48D8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36C32ED-7E96-4D75-9847-B1FBEA3FB7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1F6B4-3AF3-4AFC-9A7F-095E97DA89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3135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ranklin Gothic Book" panose="020B05030201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ranklin Gothic Book" panose="020B0503020102020204" pitchFamily="34" charset="0"/>
              </a:defRPr>
            </a:lvl1pPr>
          </a:lstStyle>
          <a:p>
            <a:fld id="{31CEFA39-3E36-4400-A799-1B4F79DEC1B6}" type="datetimeFigureOut">
              <a:rPr lang="en-IN" smtClean="0"/>
              <a:pPr/>
              <a:t>27-07-2018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ranklin Gothic Book" panose="020B05030201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ranklin Gothic Book" panose="020B0503020102020204" pitchFamily="34" charset="0"/>
              </a:defRPr>
            </a:lvl1pPr>
          </a:lstStyle>
          <a:p>
            <a:fld id="{2E68A9C0-8D56-4279-9FF5-CD4924E624E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7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77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83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25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471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54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940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838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91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717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85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598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786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81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23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30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87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28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12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35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82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57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2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38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52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16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897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00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6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62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4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6"/>
          <a:stretch>
            <a:fillRect/>
          </a:stretch>
        </p:blipFill>
        <p:spPr>
          <a:xfrm>
            <a:off x="0" y="0"/>
            <a:ext cx="12192000" cy="6419022"/>
          </a:xfrm>
          <a:prstGeom prst="rect">
            <a:avLst/>
          </a:prstGeom>
          <a:effectLst/>
        </p:spPr>
      </p:pic>
      <p:sp>
        <p:nvSpPr>
          <p:cNvPr id="14" name="Rectangle 13"/>
          <p:cNvSpPr/>
          <p:nvPr userDrawn="1"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5798390" y="255662"/>
            <a:ext cx="6203111" cy="952500"/>
          </a:xfrm>
          <a:prstGeom prst="rect">
            <a:avLst/>
          </a:prstGeom>
          <a:effectLst/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99051" y="1558028"/>
            <a:ext cx="4935558" cy="2674386"/>
          </a:xfrm>
          <a:effectLst/>
        </p:spPr>
        <p:txBody>
          <a:bodyPr lIns="0" anchor="ctr">
            <a:normAutofit/>
          </a:bodyPr>
          <a:lstStyle>
            <a:lvl1pPr marL="0" indent="0" algn="l">
              <a:buNone/>
              <a:defRPr sz="4000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8526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bg>
      <p:bgPr>
        <a:solidFill>
          <a:srgbClr val="E3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203157" cy="519906"/>
          </a:xfrm>
          <a:effectLst/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333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  <p:sp>
        <p:nvSpPr>
          <p:cNvPr id="2" name="Selections"/>
          <p:cNvSpPr>
            <a:spLocks noGrp="1"/>
          </p:cNvSpPr>
          <p:nvPr>
            <p:ph type="title" hasCustomPrompt="1"/>
          </p:nvPr>
        </p:nvSpPr>
        <p:spPr>
          <a:xfrm>
            <a:off x="829425" y="4612599"/>
            <a:ext cx="10998678" cy="1362075"/>
          </a:xfrm>
          <a:effectLst/>
        </p:spPr>
        <p:txBody>
          <a:bodyPr anchor="t"/>
          <a:lstStyle>
            <a:lvl1pPr algn="l">
              <a:defRPr sz="3000" b="0" i="0" cap="none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  <a:effectLst/>
        </p:spPr>
        <p:txBody>
          <a:bodyPr lIns="0" anchor="b">
            <a:normAutofit/>
          </a:bodyPr>
          <a:lstStyle>
            <a:lvl1pPr marL="0" indent="0" algn="l">
              <a:buNone/>
              <a:defRPr sz="3333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9426" y="2226038"/>
            <a:ext cx="6206892" cy="0"/>
          </a:xfrm>
          <a:prstGeom prst="line">
            <a:avLst/>
          </a:prstGeom>
          <a:ln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29426" y="1173069"/>
            <a:ext cx="6203111" cy="952500"/>
          </a:xfrm>
          <a:prstGeom prst="rect">
            <a:avLst/>
          </a:prstGeom>
          <a:effectLst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726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4" t="24460" r="16127" b="7689"/>
          <a:stretch>
            <a:fillRect/>
          </a:stretch>
        </p:blipFill>
        <p:spPr>
          <a:xfrm>
            <a:off x="6104660" y="902804"/>
            <a:ext cx="6087341" cy="5514929"/>
          </a:xfrm>
          <a:prstGeom prst="rect">
            <a:avLst/>
          </a:prstGeom>
          <a:effectLst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4" t="11145" r="25348" b="20925"/>
          <a:stretch>
            <a:fillRect/>
          </a:stretch>
        </p:blipFill>
        <p:spPr>
          <a:xfrm>
            <a:off x="0" y="905934"/>
            <a:ext cx="6121400" cy="5521371"/>
          </a:xfrm>
          <a:prstGeom prst="rect">
            <a:avLst/>
          </a:prstGeom>
          <a:effectLst/>
        </p:spPr>
      </p:pic>
      <p:sp>
        <p:nvSpPr>
          <p:cNvPr id="13" name="Rectangle 12"/>
          <p:cNvSpPr/>
          <p:nvPr userDrawn="1"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62768" y="131383"/>
            <a:ext cx="11719027" cy="685800"/>
          </a:xfrm>
          <a:effectLst/>
        </p:spPr>
        <p:txBody>
          <a:bodyPr/>
          <a:lstStyle>
            <a:lvl1pPr>
              <a:defRPr i="0"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effectLst/>
              </a:rPr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2767" y="1027042"/>
            <a:ext cx="11647623" cy="5239924"/>
          </a:xfrm>
          <a:effectLst/>
        </p:spPr>
        <p:txBody>
          <a:bodyPr numCol="2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  <a:lvl2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2pPr>
            <a:lvl3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3pPr>
            <a:lvl4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4pPr>
            <a:lvl5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  <a:p>
            <a:pPr lvl="1"/>
            <a:r>
              <a:rPr lang="en-US" dirty="0">
                <a:effectLst/>
              </a:rPr>
              <a:t>Second level</a:t>
            </a:r>
          </a:p>
          <a:p>
            <a:pPr lvl="2"/>
            <a:r>
              <a:rPr lang="en-US" dirty="0">
                <a:effectLst/>
              </a:rPr>
              <a:t>Third level</a:t>
            </a:r>
          </a:p>
          <a:p>
            <a:pPr lvl="3"/>
            <a:r>
              <a:rPr lang="en-US" dirty="0">
                <a:effectLst/>
              </a:rPr>
              <a:t>Fourth level</a:t>
            </a:r>
          </a:p>
          <a:p>
            <a:pPr lvl="4"/>
            <a:r>
              <a:rPr lang="en-US" dirty="0">
                <a:effectLst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6310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IN" dirty="0"/>
              <a:t>Classified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9F8A0184-F35C-4CB6-947E-E95194273F2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5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1" r:id="rId2"/>
    <p:sldLayoutId id="2147483662" r:id="rId3"/>
    <p:sldLayoutId id="2147483672" r:id="rId4"/>
    <p:sldLayoutId id="214748367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14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hart" Target="../charts/chart15.xm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hart" Target="../charts/chart16.xml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hart" Target="../charts/chart17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chart" Target="../charts/chart18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hart" Target="../charts/chart19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0.xml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hart" Target="../charts/chart21.xml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chart" Target="../charts/chart22.xml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hart" Target="../charts/chart23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4.xml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hart" Target="../charts/chart25.xml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chart" Target="../charts/chart26.xml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hart" Target="../charts/chart27.xml"/><Relationship Id="rId7" Type="http://schemas.openxmlformats.org/officeDocument/2006/relationships/chart" Target="../charts/chart2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chart" Target="../charts/chart28.xml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30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hart" Target="../charts/chart31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2.xml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hart" Target="../charts/chart33.xm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4.xml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hart" Target="../charts/chart35.xm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6.xml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hart" Target="../charts/chart37.xm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8.xml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hart" Target="../charts/chart39.xm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0.xml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4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42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43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44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hart" Target="../charts/chart45.xml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chart" Target="../charts/chart46.xml"/><Relationship Id="rId9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hart" Target="../charts/chart47.xml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chart" Target="../charts/chart48.xml"/><Relationship Id="rId9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chart" Target="../charts/chart49.xml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chart" Target="../charts/chart50.xml"/><Relationship Id="rId9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1.xml"/><Relationship Id="rId5" Type="http://schemas.openxmlformats.org/officeDocument/2006/relationships/image" Target="../media/image47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hart" Target="../charts/chart52.xml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chart" Target="../charts/chart53.xml"/><Relationship Id="rId9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openxmlformats.org/officeDocument/2006/relationships/image" Target="../media/image13.png"/><Relationship Id="rId2" Type="http://schemas.openxmlformats.org/officeDocument/2006/relationships/chart" Target="../charts/chart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chart" Target="../charts/chart4.xml"/><Relationship Id="rId1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chart" Target="../charts/chart3.xml"/><Relationship Id="rId9" Type="http://schemas.openxmlformats.org/officeDocument/2006/relationships/image" Target="../media/image8.png"/><Relationship Id="rId1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.png"/><Relationship Id="rId3" Type="http://schemas.openxmlformats.org/officeDocument/2006/relationships/chart" Target="../charts/chart6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openxmlformats.org/officeDocument/2006/relationships/chart" Target="../charts/chart7.xml"/><Relationship Id="rId9" Type="http://schemas.openxmlformats.org/officeDocument/2006/relationships/image" Target="../media/image17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chart" Target="../charts/chart8.xml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chart" Target="../charts/chart10.xml"/><Relationship Id="rId10" Type="http://schemas.openxmlformats.org/officeDocument/2006/relationships/image" Target="../media/image20.png"/><Relationship Id="rId4" Type="http://schemas.openxmlformats.org/officeDocument/2006/relationships/chart" Target="../charts/chart9.xml"/><Relationship Id="rId9" Type="http://schemas.openxmlformats.org/officeDocument/2006/relationships/image" Target="../media/image1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3.png"/><Relationship Id="rId3" Type="http://schemas.openxmlformats.org/officeDocument/2006/relationships/chart" Target="../charts/chart11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0" Type="http://schemas.openxmlformats.org/officeDocument/2006/relationships/image" Target="../media/image23.png"/><Relationship Id="rId4" Type="http://schemas.openxmlformats.org/officeDocument/2006/relationships/chart" Target="../charts/chart12.xml"/><Relationship Id="rId9" Type="http://schemas.microsoft.com/office/2007/relationships/hdphoto" Target="../media/hdphoto5.wdp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13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7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2422F08-125B-42B7-A79F-4FE98897D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">
            <a:extLst>
              <a:ext uri="{FF2B5EF4-FFF2-40B4-BE49-F238E27FC236}">
                <a16:creationId xmlns="" xmlns:a16="http://schemas.microsoft.com/office/drawing/2014/main" id="{7DE463CD-E523-4C41-8430-A97EF071FD0D}"/>
              </a:ext>
            </a:extLst>
          </p:cNvPr>
          <p:cNvSpPr txBox="1">
            <a:spLocks/>
          </p:cNvSpPr>
          <p:nvPr/>
        </p:nvSpPr>
        <p:spPr>
          <a:xfrm>
            <a:off x="780785" y="2513837"/>
            <a:ext cx="10677326" cy="519906"/>
          </a:xfrm>
          <a:prstGeom prst="rect">
            <a:avLst/>
          </a:prstGeom>
          <a:effectLst/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0" i="0" kern="120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 err="1">
                <a:cs typeface="Arial" pitchFamily="34" charset="0"/>
              </a:rPr>
              <a:t>iSHOP</a:t>
            </a:r>
            <a:r>
              <a:rPr lang="en-US" sz="4000" dirty="0">
                <a:cs typeface="Arial" pitchFamily="34" charset="0"/>
              </a:rPr>
              <a:t> – Retailer Deep </a:t>
            </a:r>
            <a:r>
              <a:rPr lang="en-US" sz="4000" dirty="0" smtClean="0">
                <a:cs typeface="Arial" pitchFamily="34" charset="0"/>
              </a:rPr>
              <a:t>Dive</a:t>
            </a:r>
            <a:r>
              <a:rPr lang="en-US" sz="4000" dirty="0"/>
              <a:t> – </a:t>
            </a:r>
            <a:r>
              <a:rPr lang="en-US" sz="4000" dirty="0" smtClean="0">
                <a:cs typeface="Arial" pitchFamily="34" charset="0"/>
              </a:rPr>
              <a:t>Trends </a:t>
            </a:r>
            <a:r>
              <a:rPr lang="en-US" sz="4000" dirty="0">
                <a:cs typeface="Arial" pitchFamily="34" charset="0"/>
              </a:rPr>
              <a:t>Report</a:t>
            </a:r>
          </a:p>
        </p:txBody>
      </p:sp>
      <p:sp>
        <p:nvSpPr>
          <p:cNvPr id="8" name="Filter_Timeperiod">
            <a:extLst>
              <a:ext uri="{FF2B5EF4-FFF2-40B4-BE49-F238E27FC236}">
                <a16:creationId xmlns="" xmlns:a16="http://schemas.microsoft.com/office/drawing/2014/main" id="{65CFC145-0FB1-40DE-AA44-77D14D65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25" y="3569410"/>
            <a:ext cx="10998678" cy="2625328"/>
          </a:xfrm>
        </p:spPr>
        <p:txBody>
          <a:bodyPr>
            <a:noAutofit/>
          </a:bodyPr>
          <a:lstStyle/>
          <a:p>
            <a:r>
              <a:rPr lang="en-IN" sz="3600" dirty="0"/>
              <a:t>Time Period: OCT 2017 12MMT To MAR 2018 12MMT</a:t>
            </a:r>
            <a:br>
              <a:rPr lang="en-IN" sz="3600" dirty="0"/>
            </a:br>
            <a:r>
              <a:rPr lang="en-IN" sz="3600" dirty="0"/>
              <a:t>Filters: NONE</a:t>
            </a:r>
            <a:br>
              <a:rPr lang="en-IN" sz="3600" dirty="0"/>
            </a:br>
            <a:r>
              <a:rPr lang="en-IN" sz="3600" dirty="0"/>
              <a:t>Base: MONTHLY + Shoppers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32193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Pre-Visit_Origin_Chart">
            <a:extLst>
              <a:ext uri="{FF2B5EF4-FFF2-40B4-BE49-F238E27FC236}">
                <a16:creationId xmlns="" xmlns:a16="http://schemas.microsoft.com/office/drawing/2014/main" id="{D851A7B8-0642-48E5-A687-739C4B948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670884"/>
              </p:ext>
            </p:extLst>
          </p:nvPr>
        </p:nvGraphicFramePr>
        <p:xfrm>
          <a:off x="373831" y="967623"/>
          <a:ext cx="11444338" cy="5231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8" name="Rectangle 77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95" name="Picture 9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4" y="4911736"/>
            <a:ext cx="11353492" cy="215442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29919" y="742218"/>
            <a:ext cx="11584420" cy="552243"/>
            <a:chOff x="329919" y="742218"/>
            <a:chExt cx="11584420" cy="552243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919" y="742218"/>
              <a:ext cx="372822" cy="358062"/>
            </a:xfrm>
            <a:prstGeom prst="rect">
              <a:avLst/>
            </a:prstGeom>
          </p:spPr>
        </p:pic>
        <p:sp>
          <p:nvSpPr>
            <p:cNvPr id="81" name="Header"/>
            <p:cNvSpPr txBox="1"/>
            <p:nvPr/>
          </p:nvSpPr>
          <p:spPr>
            <a:xfrm>
              <a:off x="797718" y="764116"/>
              <a:ext cx="10877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Pre-Trip Origin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escription">
              <a:extLst>
                <a:ext uri="{FF2B5EF4-FFF2-40B4-BE49-F238E27FC236}">
                  <a16:creationId xmlns="" xmlns:a16="http://schemas.microsoft.com/office/drawing/2014/main" id="{56972358-508D-4789-A6DF-D7B50949CB5F}"/>
                </a:ext>
              </a:extLst>
            </p:cNvPr>
            <p:cNvSpPr txBox="1"/>
            <p:nvPr/>
          </p:nvSpPr>
          <p:spPr>
            <a:xfrm>
              <a:off x="729793" y="1079017"/>
              <a:ext cx="108388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Trips To _retailer In _objective Have Origin At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41" name="TrendSampleSize">
            <a:extLst>
              <a:ext uri="{FF2B5EF4-FFF2-40B4-BE49-F238E27FC236}">
                <a16:creationId xmlns="" xmlns:a16="http://schemas.microsoft.com/office/drawing/2014/main" id="{7BA414C3-2066-40BB-BC6B-247E16076659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42" name="Slide Number Placeholder 3">
            <a:extLst>
              <a:ext uri="{FF2B5EF4-FFF2-40B4-BE49-F238E27FC236}">
                <a16:creationId xmlns="" xmlns:a16="http://schemas.microsoft.com/office/drawing/2014/main" id="{10B39390-17CE-471B-8129-A1E9747CF59D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Footer Placeholder 2">
            <a:extLst>
              <a:ext uri="{FF2B5EF4-FFF2-40B4-BE49-F238E27FC236}">
                <a16:creationId xmlns="" xmlns:a16="http://schemas.microsoft.com/office/drawing/2014/main" id="{C5D7144F-914F-4D74-A3E5-3F004E95150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1230B45-BCF4-4387-A60A-326196EA95CB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90BFBD99-3CEC-45C1-B461-687BE95781D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FCBC2C36-690D-4203-8D08-E1BD0DA90C31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8390FE9C-71E5-4507-9482-17054A86384F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8" name="Footer Placeholder 4">
            <a:extLst>
              <a:ext uri="{FF2B5EF4-FFF2-40B4-BE49-F238E27FC236}">
                <a16:creationId xmlns="" xmlns:a16="http://schemas.microsoft.com/office/drawing/2014/main" id="{0043795B-9364-400B-90F9-BB8F13362802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A579FCC9-1527-4DD4-B1DA-B11920D3ABDA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50" name="Text Placeholder 6">
            <a:extLst>
              <a:ext uri="{FF2B5EF4-FFF2-40B4-BE49-F238E27FC236}">
                <a16:creationId xmlns="" xmlns:a16="http://schemas.microsoft.com/office/drawing/2014/main" id="{41FCB348-2B57-4BCB-8DC9-17FC7E83EB3B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51" name="TPandFilters">
            <a:extLst>
              <a:ext uri="{FF2B5EF4-FFF2-40B4-BE49-F238E27FC236}">
                <a16:creationId xmlns="" xmlns:a16="http://schemas.microsoft.com/office/drawing/2014/main" id="{FE69B539-C4C2-4205-831C-0851CF5CCD11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30DB153E-77A4-4AAD-9758-F41D18BDE7FF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tatTestAgainst">
            <a:extLst>
              <a:ext uri="{FF2B5EF4-FFF2-40B4-BE49-F238E27FC236}">
                <a16:creationId xmlns="" xmlns:a16="http://schemas.microsoft.com/office/drawing/2014/main" id="{C130F0CD-B390-4B46-811C-9806124AA631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55" name="Text Placeholder 6">
            <a:extLst>
              <a:ext uri="{FF2B5EF4-FFF2-40B4-BE49-F238E27FC236}">
                <a16:creationId xmlns="" xmlns:a16="http://schemas.microsoft.com/office/drawing/2014/main" id="{B3963015-D284-41B9-ADFC-63DBBA3B140A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5CEF9C7B-8BF8-4BC4-AC58-0463D0BC4A8C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7" name="Text Placeholder 6">
            <a:extLst>
              <a:ext uri="{FF2B5EF4-FFF2-40B4-BE49-F238E27FC236}">
                <a16:creationId xmlns="" xmlns:a16="http://schemas.microsoft.com/office/drawing/2014/main" id="{EC3ACDF5-06DC-4C9B-8A3C-A0DD163AF814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2DDDEC18-F1D3-4C46-A35E-0398F1E58989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59" name="benchmarkGroup">
            <a:extLst>
              <a:ext uri="{FF2B5EF4-FFF2-40B4-BE49-F238E27FC236}">
                <a16:creationId xmlns="" xmlns:a16="http://schemas.microsoft.com/office/drawing/2014/main" id="{5B5AA950-8F54-41A7-8331-C3CEF07A9EED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60" name="benchmark">
              <a:extLst>
                <a:ext uri="{FF2B5EF4-FFF2-40B4-BE49-F238E27FC236}">
                  <a16:creationId xmlns="" xmlns:a16="http://schemas.microsoft.com/office/drawing/2014/main" id="{AB503FA2-530B-4B92-961F-6B22B413FE59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="" xmlns:a16="http://schemas.microsoft.com/office/drawing/2014/main" id="{A4001FA7-7E2E-48EF-8A56-8D13E594C181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2" name="Slide Number Placeholder 5">
            <a:extLst>
              <a:ext uri="{FF2B5EF4-FFF2-40B4-BE49-F238E27FC236}">
                <a16:creationId xmlns="" xmlns:a16="http://schemas.microsoft.com/office/drawing/2014/main" id="{99E4E537-2A22-4D5D-92E4-AAEDD8AC4EE3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3" name="Picture 6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E2FD15B-7F29-42C9-9F0F-A18A9C0316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40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Pre-Shop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5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ripMission_Chart">
            <a:extLst>
              <a:ext uri="{FF2B5EF4-FFF2-40B4-BE49-F238E27FC236}">
                <a16:creationId xmlns="" xmlns:a16="http://schemas.microsoft.com/office/drawing/2014/main" id="{A1FAC99C-2FEA-4507-B434-EF5C1AC90A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191781"/>
              </p:ext>
            </p:extLst>
          </p:nvPr>
        </p:nvGraphicFramePr>
        <p:xfrm>
          <a:off x="477672" y="921443"/>
          <a:ext cx="11333327" cy="5240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57" name="Chart 56"/>
          <p:cNvGraphicFramePr/>
          <p:nvPr>
            <p:extLst>
              <p:ext uri="{D42A27DB-BD31-4B8C-83A1-F6EECF244321}">
                <p14:modId xmlns:p14="http://schemas.microsoft.com/office/powerpoint/2010/main" val="2589115161"/>
              </p:ext>
            </p:extLst>
          </p:nvPr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B2816FC-2575-45B4-BD35-98CB5C0DF1E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2" y="4990419"/>
            <a:ext cx="11236656" cy="221230"/>
          </a:xfrm>
          <a:prstGeom prst="rect">
            <a:avLst/>
          </a:prstGeom>
        </p:spPr>
      </p:pic>
      <p:grpSp>
        <p:nvGrpSpPr>
          <p:cNvPr id="6" name="Header1"/>
          <p:cNvGrpSpPr/>
          <p:nvPr/>
        </p:nvGrpSpPr>
        <p:grpSpPr>
          <a:xfrm>
            <a:off x="350646" y="696037"/>
            <a:ext cx="11563693" cy="590552"/>
            <a:chOff x="350646" y="696037"/>
            <a:chExt cx="11563693" cy="590552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90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Trip Mission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46" y="696037"/>
              <a:ext cx="396000" cy="396000"/>
            </a:xfrm>
            <a:prstGeom prst="rect">
              <a:avLst/>
            </a:prstGeom>
          </p:spPr>
        </p:pic>
        <p:sp>
          <p:nvSpPr>
            <p:cNvPr id="23" name="Description">
              <a:extLst>
                <a:ext uri="{FF2B5EF4-FFF2-40B4-BE49-F238E27FC236}">
                  <a16:creationId xmlns="" xmlns:a16="http://schemas.microsoft.com/office/drawing/2014/main" id="{AB359131-06E8-456E-995A-0C3B97F8A1CC}"/>
                </a:ext>
              </a:extLst>
            </p:cNvPr>
            <p:cNvSpPr txBox="1"/>
            <p:nvPr/>
          </p:nvSpPr>
          <p:spPr>
            <a:xfrm>
              <a:off x="710016" y="1071151"/>
              <a:ext cx="10985248" cy="215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Are For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50" name="TrendSampleSize">
            <a:extLst>
              <a:ext uri="{FF2B5EF4-FFF2-40B4-BE49-F238E27FC236}">
                <a16:creationId xmlns="" xmlns:a16="http://schemas.microsoft.com/office/drawing/2014/main" id="{2BCE7458-F3F0-4E45-9A74-25486A125378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51" name="Slide Number Placeholder 3">
            <a:extLst>
              <a:ext uri="{FF2B5EF4-FFF2-40B4-BE49-F238E27FC236}">
                <a16:creationId xmlns="" xmlns:a16="http://schemas.microsoft.com/office/drawing/2014/main" id="{616FAAE9-AFD2-4D17-A46C-68E0FBEC354A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Footer Placeholder 2">
            <a:extLst>
              <a:ext uri="{FF2B5EF4-FFF2-40B4-BE49-F238E27FC236}">
                <a16:creationId xmlns="" xmlns:a16="http://schemas.microsoft.com/office/drawing/2014/main" id="{12207EAB-C0F0-486D-B221-4C64C013D20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89225F0C-AC18-4C28-9C26-25EA23BE32F5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B079A377-2125-429E-8146-5669A184FD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31A9F19F-9879-471C-ADC0-5F3585937FA9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6F840308-D798-4C5C-B2E4-17A2D698CB96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8" name="Footer Placeholder 4">
            <a:extLst>
              <a:ext uri="{FF2B5EF4-FFF2-40B4-BE49-F238E27FC236}">
                <a16:creationId xmlns="" xmlns:a16="http://schemas.microsoft.com/office/drawing/2014/main" id="{7317B021-FD6C-4DBF-B6F6-8F54886F56B8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="" xmlns:a16="http://schemas.microsoft.com/office/drawing/2014/main" id="{B15D3C62-63C7-4142-8730-2962493B6C20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60" name="Text Placeholder 6">
            <a:extLst>
              <a:ext uri="{FF2B5EF4-FFF2-40B4-BE49-F238E27FC236}">
                <a16:creationId xmlns="" xmlns:a16="http://schemas.microsoft.com/office/drawing/2014/main" id="{014D0F34-42D0-4836-8AD6-69CEA22D0688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61" name="TPandFilters">
            <a:extLst>
              <a:ext uri="{FF2B5EF4-FFF2-40B4-BE49-F238E27FC236}">
                <a16:creationId xmlns="" xmlns:a16="http://schemas.microsoft.com/office/drawing/2014/main" id="{2626198A-B586-489C-B181-9D5E6C9E20D2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B0A827CF-75FB-496E-A3C9-6A154208B868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tatTestAgainst">
            <a:extLst>
              <a:ext uri="{FF2B5EF4-FFF2-40B4-BE49-F238E27FC236}">
                <a16:creationId xmlns="" xmlns:a16="http://schemas.microsoft.com/office/drawing/2014/main" id="{BCAF36EE-EDAC-40E7-B3A2-4AA67F167A4F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="" xmlns:a16="http://schemas.microsoft.com/office/drawing/2014/main" id="{750520A9-5C89-4012-AC79-E55CD34C5AE1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1FD78F45-9E89-4731-A6E4-3D1FDB523188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6" name="Text Placeholder 6">
            <a:extLst>
              <a:ext uri="{FF2B5EF4-FFF2-40B4-BE49-F238E27FC236}">
                <a16:creationId xmlns="" xmlns:a16="http://schemas.microsoft.com/office/drawing/2014/main" id="{3A16A12F-BC15-4015-A4E6-73B32EAC59B3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AF7BA613-235F-4191-AACC-163E34D647CD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8" name="benchmarkGroup">
            <a:extLst>
              <a:ext uri="{FF2B5EF4-FFF2-40B4-BE49-F238E27FC236}">
                <a16:creationId xmlns="" xmlns:a16="http://schemas.microsoft.com/office/drawing/2014/main" id="{923ECD03-033C-4C6A-BE74-0FE2655FABE6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69" name="benchmark">
              <a:extLst>
                <a:ext uri="{FF2B5EF4-FFF2-40B4-BE49-F238E27FC236}">
                  <a16:creationId xmlns="" xmlns:a16="http://schemas.microsoft.com/office/drawing/2014/main" id="{D4979021-3AA3-482C-AD8C-0639B2DEC91D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C3BB5339-5E09-467E-A1B7-22947151EA0D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2" name="Slide Number Placeholder 5">
            <a:extLst>
              <a:ext uri="{FF2B5EF4-FFF2-40B4-BE49-F238E27FC236}">
                <a16:creationId xmlns="" xmlns:a16="http://schemas.microsoft.com/office/drawing/2014/main" id="{D925E2BF-2D60-4851-80FA-47F0233C6979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3" name="Picture 7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A0BDAF92-2C76-4568-ABF6-7697708E9E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41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Pre-Shop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3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Reason_For_Store_Choice_Chart">
            <a:extLst>
              <a:ext uri="{FF2B5EF4-FFF2-40B4-BE49-F238E27FC236}">
                <a16:creationId xmlns="" xmlns:a16="http://schemas.microsoft.com/office/drawing/2014/main" id="{E67A7BCF-088C-4F3B-A397-A24828A25E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105716"/>
              </p:ext>
            </p:extLst>
          </p:nvPr>
        </p:nvGraphicFramePr>
        <p:xfrm>
          <a:off x="283200" y="885205"/>
          <a:ext cx="11348982" cy="2323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5" name="Reason_For_Store_Choice_Top2Box_Chart">
            <a:extLst>
              <a:ext uri="{FF2B5EF4-FFF2-40B4-BE49-F238E27FC236}">
                <a16:creationId xmlns="" xmlns:a16="http://schemas.microsoft.com/office/drawing/2014/main" id="{83C3B9F4-9BBC-4DC1-894A-5B040C2447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046924"/>
              </p:ext>
            </p:extLst>
          </p:nvPr>
        </p:nvGraphicFramePr>
        <p:xfrm>
          <a:off x="216987" y="3658051"/>
          <a:ext cx="11479413" cy="2597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6" name="Picture 4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6" y="2549864"/>
            <a:ext cx="10906406" cy="183680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>
            <a:off x="8712958" y="56160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3313874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8723523" y="5808497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10282390" y="5731599"/>
            <a:ext cx="43712" cy="12717"/>
          </a:xfrm>
          <a:prstGeom prst="line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703144" y="5336471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1934227" y="5393476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703144" y="5336471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11934227" y="5393476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508943" y="5393476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24773" y="55652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24773" y="55652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5" y="5281181"/>
            <a:ext cx="10812447" cy="237143"/>
          </a:xfrm>
          <a:prstGeom prst="rect">
            <a:avLst/>
          </a:prstGeom>
        </p:spPr>
      </p:pic>
      <p:grpSp>
        <p:nvGrpSpPr>
          <p:cNvPr id="7" name="Header1"/>
          <p:cNvGrpSpPr/>
          <p:nvPr/>
        </p:nvGrpSpPr>
        <p:grpSpPr>
          <a:xfrm>
            <a:off x="406146" y="708413"/>
            <a:ext cx="11509329" cy="577844"/>
            <a:chOff x="406146" y="708413"/>
            <a:chExt cx="11509329" cy="577844"/>
          </a:xfrm>
        </p:grpSpPr>
        <p:sp>
          <p:nvSpPr>
            <p:cNvPr id="26" name="Header"/>
            <p:cNvSpPr txBox="1"/>
            <p:nvPr/>
          </p:nvSpPr>
          <p:spPr>
            <a:xfrm>
              <a:off x="743020" y="795627"/>
              <a:ext cx="10926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Reason for Store Choice Segment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696400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>
              <a:extLst>
                <a:ext uri="{FF2B5EF4-FFF2-40B4-BE49-F238E27FC236}">
                  <a16:creationId xmlns="" xmlns:a16="http://schemas.microsoft.com/office/drawing/2014/main" id="{5C62F9B6-5006-4812-B27F-0740B7054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146" y="708413"/>
              <a:ext cx="374400" cy="374400"/>
            </a:xfrm>
            <a:prstGeom prst="rect">
              <a:avLst/>
            </a:prstGeom>
          </p:spPr>
        </p:pic>
        <p:sp>
          <p:nvSpPr>
            <p:cNvPr id="37" name="Description">
              <a:extLst>
                <a:ext uri="{FF2B5EF4-FFF2-40B4-BE49-F238E27FC236}">
                  <a16:creationId xmlns="" xmlns:a16="http://schemas.microsoft.com/office/drawing/2014/main" id="{AA2DCCC8-F033-4E19-BCD7-B26C2A1C47C6}"/>
                </a:ext>
              </a:extLst>
            </p:cNvPr>
            <p:cNvSpPr txBox="1"/>
            <p:nvPr/>
          </p:nvSpPr>
          <p:spPr>
            <a:xfrm>
              <a:off x="664145" y="1070813"/>
              <a:ext cx="109680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Are To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" name="Header2"/>
          <p:cNvGrpSpPr/>
          <p:nvPr/>
        </p:nvGrpSpPr>
        <p:grpSpPr>
          <a:xfrm>
            <a:off x="403144" y="3396930"/>
            <a:ext cx="11512331" cy="566129"/>
            <a:chOff x="403144" y="3396930"/>
            <a:chExt cx="11512331" cy="566129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734400" y="3770519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77544" y="3455228"/>
              <a:ext cx="10918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Reason for Store Choice-Top 2 Box (Top 10 for _objective) 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1700620" y="3897743"/>
              <a:ext cx="207297" cy="0"/>
            </a:xfrm>
            <a:prstGeom prst="line">
              <a:avLst/>
            </a:prstGeom>
            <a:ln w="508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1696400" y="376415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700620" y="3897743"/>
              <a:ext cx="207297" cy="0"/>
            </a:xfrm>
            <a:prstGeom prst="line">
              <a:avLst/>
            </a:prstGeom>
            <a:ln w="508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>
              <a:extLst>
                <a:ext uri="{FF2B5EF4-FFF2-40B4-BE49-F238E27FC236}">
                  <a16:creationId xmlns="" xmlns:a16="http://schemas.microsoft.com/office/drawing/2014/main" id="{E5D49E1A-E446-4A23-83C4-845BF3EC5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44" y="3396930"/>
              <a:ext cx="374400" cy="374400"/>
            </a:xfrm>
            <a:prstGeom prst="rect">
              <a:avLst/>
            </a:prstGeom>
          </p:spPr>
        </p:pic>
        <p:sp>
          <p:nvSpPr>
            <p:cNvPr id="38" name="Description">
              <a:extLst>
                <a:ext uri="{FF2B5EF4-FFF2-40B4-BE49-F238E27FC236}">
                  <a16:creationId xmlns="" xmlns:a16="http://schemas.microsoft.com/office/drawing/2014/main" id="{94B96616-D595-4AA9-B6F0-B2BBDBCA0B70}"/>
                </a:ext>
              </a:extLst>
            </p:cNvPr>
            <p:cNvSpPr txBox="1"/>
            <p:nvPr/>
          </p:nvSpPr>
          <p:spPr>
            <a:xfrm>
              <a:off x="712592" y="3747615"/>
              <a:ext cx="109195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Are Because Items Were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76" name="TrendSampleSize">
            <a:extLst>
              <a:ext uri="{FF2B5EF4-FFF2-40B4-BE49-F238E27FC236}">
                <a16:creationId xmlns="" xmlns:a16="http://schemas.microsoft.com/office/drawing/2014/main" id="{A8382568-2790-4888-BF58-A62846E2131A}"/>
              </a:ext>
            </a:extLst>
          </p:cNvPr>
          <p:cNvSpPr txBox="1"/>
          <p:nvPr/>
        </p:nvSpPr>
        <p:spPr>
          <a:xfrm>
            <a:off x="225287" y="6096000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78" name="Slide Number Placeholder 3">
            <a:extLst>
              <a:ext uri="{FF2B5EF4-FFF2-40B4-BE49-F238E27FC236}">
                <a16:creationId xmlns="" xmlns:a16="http://schemas.microsoft.com/office/drawing/2014/main" id="{398E4E76-6FEF-4B1D-85BD-E5DAC80F4519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9" name="Footer Placeholder 2">
            <a:extLst>
              <a:ext uri="{FF2B5EF4-FFF2-40B4-BE49-F238E27FC236}">
                <a16:creationId xmlns="" xmlns:a16="http://schemas.microsoft.com/office/drawing/2014/main" id="{5D0542E3-75C3-4EDE-B2EB-88B3F6E7709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93056D3E-ABAF-42A6-8322-CD60C35932D0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="" xmlns:a16="http://schemas.microsoft.com/office/drawing/2014/main" id="{058B31CD-BEAC-4E8F-8331-FA8111138A3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="" xmlns:a16="http://schemas.microsoft.com/office/drawing/2014/main" id="{D59C442A-2F8C-4E78-B317-48E3F86D6807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92DA0F89-5E4D-4951-911A-080C091CB8C6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7" name="Footer Placeholder 4">
            <a:extLst>
              <a:ext uri="{FF2B5EF4-FFF2-40B4-BE49-F238E27FC236}">
                <a16:creationId xmlns="" xmlns:a16="http://schemas.microsoft.com/office/drawing/2014/main" id="{D6C2ED3A-7D34-46B5-8C18-677FA68A8F6F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="" xmlns:a16="http://schemas.microsoft.com/office/drawing/2014/main" id="{E81B25D1-F903-4FF4-87D2-ED0042586C27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89" name="Text Placeholder 6">
            <a:extLst>
              <a:ext uri="{FF2B5EF4-FFF2-40B4-BE49-F238E27FC236}">
                <a16:creationId xmlns="" xmlns:a16="http://schemas.microsoft.com/office/drawing/2014/main" id="{D9B8CBD2-7236-4B33-8886-E2E78641E2D9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90" name="TPandFilters">
            <a:extLst>
              <a:ext uri="{FF2B5EF4-FFF2-40B4-BE49-F238E27FC236}">
                <a16:creationId xmlns="" xmlns:a16="http://schemas.microsoft.com/office/drawing/2014/main" id="{515ED626-27B4-479D-A1BE-73CBCDF0BD4E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="" xmlns:a16="http://schemas.microsoft.com/office/drawing/2014/main" id="{ECD616DD-CDC4-4BB0-BDBC-CAD2ADC8D8D0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tatTestAgainst">
            <a:extLst>
              <a:ext uri="{FF2B5EF4-FFF2-40B4-BE49-F238E27FC236}">
                <a16:creationId xmlns="" xmlns:a16="http://schemas.microsoft.com/office/drawing/2014/main" id="{08D3617B-037F-4AE1-818D-DF93B879A5D3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94" name="Text Placeholder 6">
            <a:extLst>
              <a:ext uri="{FF2B5EF4-FFF2-40B4-BE49-F238E27FC236}">
                <a16:creationId xmlns="" xmlns:a16="http://schemas.microsoft.com/office/drawing/2014/main" id="{202A19F3-EE8D-4F45-8971-653400CB9307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95" name="Oval 94">
            <a:extLst>
              <a:ext uri="{FF2B5EF4-FFF2-40B4-BE49-F238E27FC236}">
                <a16:creationId xmlns="" xmlns:a16="http://schemas.microsoft.com/office/drawing/2014/main" id="{8EF8C561-9DB0-4D74-8721-A15AF7E01A92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96" name="Text Placeholder 6">
            <a:extLst>
              <a:ext uri="{FF2B5EF4-FFF2-40B4-BE49-F238E27FC236}">
                <a16:creationId xmlns="" xmlns:a16="http://schemas.microsoft.com/office/drawing/2014/main" id="{8B492CD2-F33F-43CC-9925-A2546760D6EE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97" name="Oval 96">
            <a:extLst>
              <a:ext uri="{FF2B5EF4-FFF2-40B4-BE49-F238E27FC236}">
                <a16:creationId xmlns="" xmlns:a16="http://schemas.microsoft.com/office/drawing/2014/main" id="{CEEB119E-FCC7-44D1-B004-7B5D0AD72103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98" name="benchmarkGroup">
            <a:extLst>
              <a:ext uri="{FF2B5EF4-FFF2-40B4-BE49-F238E27FC236}">
                <a16:creationId xmlns="" xmlns:a16="http://schemas.microsoft.com/office/drawing/2014/main" id="{66B5492E-C5F8-4D97-8A27-7F247E30A045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99" name="benchmark">
              <a:extLst>
                <a:ext uri="{FF2B5EF4-FFF2-40B4-BE49-F238E27FC236}">
                  <a16:creationId xmlns="" xmlns:a16="http://schemas.microsoft.com/office/drawing/2014/main" id="{12741BA2-A5DB-4A38-8E28-684CD2D338BF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="" xmlns:a16="http://schemas.microsoft.com/office/drawing/2014/main" id="{3145D4F0-A8BA-4F54-9B93-41F70F253EF6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01" name="Slide Number Placeholder 5">
            <a:extLst>
              <a:ext uri="{FF2B5EF4-FFF2-40B4-BE49-F238E27FC236}">
                <a16:creationId xmlns="" xmlns:a16="http://schemas.microsoft.com/office/drawing/2014/main" id="{A755994A-74B6-4579-BBF5-7D83346DE2C4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" name="Picture 10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EBB2DDD-BB26-49E4-80CB-2BB9546BFD8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61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Pre-Shop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laimed_Visit_Motivation_Chart">
            <a:extLst>
              <a:ext uri="{FF2B5EF4-FFF2-40B4-BE49-F238E27FC236}">
                <a16:creationId xmlns="" xmlns:a16="http://schemas.microsoft.com/office/drawing/2014/main" id="{C21E4D70-6C47-434B-84B3-C615BCAED4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076841"/>
              </p:ext>
            </p:extLst>
          </p:nvPr>
        </p:nvGraphicFramePr>
        <p:xfrm>
          <a:off x="493827" y="974371"/>
          <a:ext cx="11333327" cy="5038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8" name="Picture 4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32" y="4859442"/>
            <a:ext cx="11053069" cy="2520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57" name="Chart 56"/>
          <p:cNvGraphicFramePr/>
          <p:nvPr>
            <p:extLst/>
          </p:nvPr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296891" y="725520"/>
            <a:ext cx="11617448" cy="560737"/>
            <a:chOff x="296891" y="725520"/>
            <a:chExt cx="11617448" cy="560737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90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Claimed Visit Motivation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91" y="725520"/>
              <a:ext cx="384485" cy="384485"/>
            </a:xfrm>
            <a:prstGeom prst="rect">
              <a:avLst/>
            </a:prstGeom>
          </p:spPr>
        </p:pic>
        <p:sp>
          <p:nvSpPr>
            <p:cNvPr id="20" name="Description">
              <a:extLst>
                <a:ext uri="{FF2B5EF4-FFF2-40B4-BE49-F238E27FC236}">
                  <a16:creationId xmlns="" xmlns:a16="http://schemas.microsoft.com/office/drawing/2014/main" id="{1B2DA32D-B7E4-49C6-8726-EF0197CE4748}"/>
                </a:ext>
              </a:extLst>
            </p:cNvPr>
            <p:cNvSpPr txBox="1"/>
            <p:nvPr/>
          </p:nvSpPr>
          <p:spPr>
            <a:xfrm>
              <a:off x="664144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Have “_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” As The Claimed Visit Motivation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50" name="TrendSampleSize">
            <a:extLst>
              <a:ext uri="{FF2B5EF4-FFF2-40B4-BE49-F238E27FC236}">
                <a16:creationId xmlns="" xmlns:a16="http://schemas.microsoft.com/office/drawing/2014/main" id="{93DD050D-BF01-4CBB-BE42-43C0BD19F642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51" name="Slide Number Placeholder 3">
            <a:extLst>
              <a:ext uri="{FF2B5EF4-FFF2-40B4-BE49-F238E27FC236}">
                <a16:creationId xmlns="" xmlns:a16="http://schemas.microsoft.com/office/drawing/2014/main" id="{576719BE-4992-45F5-ADAE-44083E604644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Footer Placeholder 2">
            <a:extLst>
              <a:ext uri="{FF2B5EF4-FFF2-40B4-BE49-F238E27FC236}">
                <a16:creationId xmlns="" xmlns:a16="http://schemas.microsoft.com/office/drawing/2014/main" id="{5A527297-EBCB-4B51-87DF-591A6257628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8B6D3EDD-194B-4380-BFA5-45AC093D76F1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ECB072FB-5A7C-48F8-A197-3542CE81DB5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6D978D4F-0B94-4362-8612-9A990D7D576C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52AEA025-A88C-4935-97E1-D4BB9CF86254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8" name="Footer Placeholder 4">
            <a:extLst>
              <a:ext uri="{FF2B5EF4-FFF2-40B4-BE49-F238E27FC236}">
                <a16:creationId xmlns="" xmlns:a16="http://schemas.microsoft.com/office/drawing/2014/main" id="{C646B302-C12C-4D87-8C30-DFD337880D8E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="" xmlns:a16="http://schemas.microsoft.com/office/drawing/2014/main" id="{E7202C15-A3D5-4FF3-8E1C-EC02D958173F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60" name="Text Placeholder 6">
            <a:extLst>
              <a:ext uri="{FF2B5EF4-FFF2-40B4-BE49-F238E27FC236}">
                <a16:creationId xmlns="" xmlns:a16="http://schemas.microsoft.com/office/drawing/2014/main" id="{9C3603DE-9A02-4064-8EBD-27882EC9DE18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61" name="TPandFilters">
            <a:extLst>
              <a:ext uri="{FF2B5EF4-FFF2-40B4-BE49-F238E27FC236}">
                <a16:creationId xmlns="" xmlns:a16="http://schemas.microsoft.com/office/drawing/2014/main" id="{A1D494A6-944B-4C0F-8883-636A835C7B08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11CB6342-8BCE-404D-9B22-98972D575B15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tatTestAgainst">
            <a:extLst>
              <a:ext uri="{FF2B5EF4-FFF2-40B4-BE49-F238E27FC236}">
                <a16:creationId xmlns="" xmlns:a16="http://schemas.microsoft.com/office/drawing/2014/main" id="{F90DD4D5-2DBD-4189-985A-9BE597FF2E51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="" xmlns:a16="http://schemas.microsoft.com/office/drawing/2014/main" id="{9B6A16D5-20D1-4978-9398-C8C8185CCF7B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C7F93FC9-3B12-4E64-8448-63B76E759F5D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6" name="Text Placeholder 6">
            <a:extLst>
              <a:ext uri="{FF2B5EF4-FFF2-40B4-BE49-F238E27FC236}">
                <a16:creationId xmlns="" xmlns:a16="http://schemas.microsoft.com/office/drawing/2014/main" id="{2C819910-0BAA-4B55-B1DD-A18DEC86172C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2D0A3757-464B-4205-BE52-6F76D51CD7D2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8" name="benchmarkGroup">
            <a:extLst>
              <a:ext uri="{FF2B5EF4-FFF2-40B4-BE49-F238E27FC236}">
                <a16:creationId xmlns="" xmlns:a16="http://schemas.microsoft.com/office/drawing/2014/main" id="{4969D3FE-7CCA-4049-BAAD-5C4FCB8248CF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69" name="benchmark">
              <a:extLst>
                <a:ext uri="{FF2B5EF4-FFF2-40B4-BE49-F238E27FC236}">
                  <a16:creationId xmlns="" xmlns:a16="http://schemas.microsoft.com/office/drawing/2014/main" id="{5517B0B0-ED42-4A78-BC25-99D5E8531503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F9068005-80B6-4494-BF5A-B66BA8DE30C0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2" name="Slide Number Placeholder 5">
            <a:extLst>
              <a:ext uri="{FF2B5EF4-FFF2-40B4-BE49-F238E27FC236}">
                <a16:creationId xmlns="" xmlns:a16="http://schemas.microsoft.com/office/drawing/2014/main" id="{5E45D57A-F79B-4584-8E98-2CEB876C6D9B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3" name="Picture 7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47F0B5E-5D62-423C-8E98-5E96C69D38E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41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Pre-Shop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2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Another_Store_Considered">
            <a:extLst>
              <a:ext uri="{FF2B5EF4-FFF2-40B4-BE49-F238E27FC236}">
                <a16:creationId xmlns="" xmlns:a16="http://schemas.microsoft.com/office/drawing/2014/main" id="{E2AEEAAD-F914-49E4-BE69-5465524BD0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585194"/>
              </p:ext>
            </p:extLst>
          </p:nvPr>
        </p:nvGraphicFramePr>
        <p:xfrm>
          <a:off x="411102" y="949234"/>
          <a:ext cx="11221446" cy="2246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Type_Of_Other_Stores_Considered_Chart">
            <a:extLst>
              <a:ext uri="{FF2B5EF4-FFF2-40B4-BE49-F238E27FC236}">
                <a16:creationId xmlns="" xmlns:a16="http://schemas.microsoft.com/office/drawing/2014/main" id="{9450B3B3-F241-42DC-A63C-5B365881E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548835"/>
              </p:ext>
            </p:extLst>
          </p:nvPr>
        </p:nvGraphicFramePr>
        <p:xfrm>
          <a:off x="344507" y="3420656"/>
          <a:ext cx="11436391" cy="2856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20" name="Picture 11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4" y="5252101"/>
            <a:ext cx="10759593" cy="215444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8468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23D3D0BA-5525-4AD4-A09A-F5147B825C5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3" y="2538109"/>
            <a:ext cx="10632332" cy="215443"/>
          </a:xfrm>
          <a:prstGeom prst="rect">
            <a:avLst/>
          </a:prstGeom>
        </p:spPr>
      </p:pic>
      <p:grpSp>
        <p:nvGrpSpPr>
          <p:cNvPr id="7" name="Header1"/>
          <p:cNvGrpSpPr/>
          <p:nvPr/>
        </p:nvGrpSpPr>
        <p:grpSpPr>
          <a:xfrm>
            <a:off x="344507" y="690217"/>
            <a:ext cx="11570968" cy="596040"/>
            <a:chOff x="344507" y="690217"/>
            <a:chExt cx="11570968" cy="596040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26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Another Store Considered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696400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507" y="690217"/>
              <a:ext cx="383426" cy="381600"/>
            </a:xfrm>
            <a:prstGeom prst="rect">
              <a:avLst/>
            </a:prstGeom>
          </p:spPr>
        </p:pic>
        <p:sp>
          <p:nvSpPr>
            <p:cNvPr id="29" name="Description">
              <a:extLst>
                <a:ext uri="{FF2B5EF4-FFF2-40B4-BE49-F238E27FC236}">
                  <a16:creationId xmlns="" xmlns:a16="http://schemas.microsoft.com/office/drawing/2014/main" id="{30B0DB3A-DA8F-433E-998F-04C550411B45}"/>
                </a:ext>
              </a:extLst>
            </p:cNvPr>
            <p:cNvSpPr txBox="1"/>
            <p:nvPr/>
          </p:nvSpPr>
          <p:spPr>
            <a:xfrm>
              <a:off x="664144" y="1070813"/>
              <a:ext cx="109044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Considered Other Stores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8" name="Header2"/>
          <p:cNvGrpSpPr/>
          <p:nvPr/>
        </p:nvGrpSpPr>
        <p:grpSpPr>
          <a:xfrm>
            <a:off x="345763" y="3393920"/>
            <a:ext cx="11569712" cy="587531"/>
            <a:chOff x="345763" y="3393920"/>
            <a:chExt cx="11569712" cy="587531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697701" y="3764153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6642"/>
              <a:ext cx="10769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Type Of Other Stores Considered (Top 10 for _objective) 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1696400" y="376415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63" y="3393920"/>
              <a:ext cx="380915" cy="380915"/>
            </a:xfrm>
            <a:prstGeom prst="rect">
              <a:avLst/>
            </a:prstGeom>
          </p:spPr>
        </p:pic>
        <p:sp>
          <p:nvSpPr>
            <p:cNvPr id="31" name="Description">
              <a:extLst>
                <a:ext uri="{FF2B5EF4-FFF2-40B4-BE49-F238E27FC236}">
                  <a16:creationId xmlns="" xmlns:a16="http://schemas.microsoft.com/office/drawing/2014/main" id="{3EFFE8CB-D09C-4B46-A0D8-40A6E4A4C6A9}"/>
                </a:ext>
              </a:extLst>
            </p:cNvPr>
            <p:cNvSpPr txBox="1"/>
            <p:nvPr/>
          </p:nvSpPr>
          <p:spPr>
            <a:xfrm>
              <a:off x="664144" y="3764153"/>
              <a:ext cx="10904463" cy="217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Considered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As Other Stores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57" name="TextBox 56TrendSampleSize">
            <a:extLst>
              <a:ext uri="{FF2B5EF4-FFF2-40B4-BE49-F238E27FC236}">
                <a16:creationId xmlns="" xmlns:a16="http://schemas.microsoft.com/office/drawing/2014/main" id="{184A40DD-E70E-4F54-B7A9-248EA28C41DB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58" name="Slide Number Placeholder 3">
            <a:extLst>
              <a:ext uri="{FF2B5EF4-FFF2-40B4-BE49-F238E27FC236}">
                <a16:creationId xmlns="" xmlns:a16="http://schemas.microsoft.com/office/drawing/2014/main" id="{D133BF71-A26B-4573-A7D0-78EC9FCE74CD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Footer Placeholder 2">
            <a:extLst>
              <a:ext uri="{FF2B5EF4-FFF2-40B4-BE49-F238E27FC236}">
                <a16:creationId xmlns="" xmlns:a16="http://schemas.microsoft.com/office/drawing/2014/main" id="{927136DA-F147-43DB-ADBB-3DD2A84C279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8A6A28A-4A10-44DA-8538-0DD3F3E3EA99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="" xmlns:a16="http://schemas.microsoft.com/office/drawing/2014/main" id="{FE4FD008-B553-40F7-9A43-42048C794C1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3F3E4EFC-1DD8-4860-A7BA-2BAE755A0912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73FF1A93-D7D1-4C7B-B0EB-F70437120E72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5" name="Footer Placeholder 4">
            <a:extLst>
              <a:ext uri="{FF2B5EF4-FFF2-40B4-BE49-F238E27FC236}">
                <a16:creationId xmlns="" xmlns:a16="http://schemas.microsoft.com/office/drawing/2014/main" id="{0FB6A94B-2209-4913-87D3-B2FA954FFC41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="" xmlns:a16="http://schemas.microsoft.com/office/drawing/2014/main" id="{344D2B06-A57B-4521-8601-756712F0EC7C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67" name="Text Placeholder 6">
            <a:extLst>
              <a:ext uri="{FF2B5EF4-FFF2-40B4-BE49-F238E27FC236}">
                <a16:creationId xmlns="" xmlns:a16="http://schemas.microsoft.com/office/drawing/2014/main" id="{2A74A3D0-5ABB-424D-AFBE-3C138BDD49A6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68" name="TPandFilters">
            <a:extLst>
              <a:ext uri="{FF2B5EF4-FFF2-40B4-BE49-F238E27FC236}">
                <a16:creationId xmlns="" xmlns:a16="http://schemas.microsoft.com/office/drawing/2014/main" id="{2EC3FFBD-7C2D-46BB-B5B9-C5A937E2F2D4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DD0BABA9-A2B5-4B59-A314-5106358AB96E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tatTestAgainst">
            <a:extLst>
              <a:ext uri="{FF2B5EF4-FFF2-40B4-BE49-F238E27FC236}">
                <a16:creationId xmlns="" xmlns:a16="http://schemas.microsoft.com/office/drawing/2014/main" id="{D9CC241E-DD59-468D-A5C6-F845ED1D3E34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2" name="Text Placeholder 6">
            <a:extLst>
              <a:ext uri="{FF2B5EF4-FFF2-40B4-BE49-F238E27FC236}">
                <a16:creationId xmlns="" xmlns:a16="http://schemas.microsoft.com/office/drawing/2014/main" id="{D73BFA4C-DCE7-4755-9615-27C067304A0C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35ABFDEE-E1F9-4194-A5CB-3BD2BA7930C6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4" name="Text Placeholder 6">
            <a:extLst>
              <a:ext uri="{FF2B5EF4-FFF2-40B4-BE49-F238E27FC236}">
                <a16:creationId xmlns="" xmlns:a16="http://schemas.microsoft.com/office/drawing/2014/main" id="{94DA1522-DC12-44E4-AC1C-3B6ABFC877B3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5" name="Oval 74">
            <a:extLst>
              <a:ext uri="{FF2B5EF4-FFF2-40B4-BE49-F238E27FC236}">
                <a16:creationId xmlns="" xmlns:a16="http://schemas.microsoft.com/office/drawing/2014/main" id="{AD3C12FB-A72C-4CBE-A1DB-515FD8588D81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76" name="benchmarkGroup">
            <a:extLst>
              <a:ext uri="{FF2B5EF4-FFF2-40B4-BE49-F238E27FC236}">
                <a16:creationId xmlns="" xmlns:a16="http://schemas.microsoft.com/office/drawing/2014/main" id="{12010074-9CB8-4010-913A-9D4C4394DB23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77" name="benchmark">
              <a:extLst>
                <a:ext uri="{FF2B5EF4-FFF2-40B4-BE49-F238E27FC236}">
                  <a16:creationId xmlns="" xmlns:a16="http://schemas.microsoft.com/office/drawing/2014/main" id="{B6923016-ADAF-44B0-9668-F19363394D4C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="" xmlns:a16="http://schemas.microsoft.com/office/drawing/2014/main" id="{BAC59DB3-0F3A-4B70-8DAF-335E9AFB170D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9" name="Slide Number Placeholder 5">
            <a:extLst>
              <a:ext uri="{FF2B5EF4-FFF2-40B4-BE49-F238E27FC236}">
                <a16:creationId xmlns="" xmlns:a16="http://schemas.microsoft.com/office/drawing/2014/main" id="{8736D368-56E7-4348-BE54-BDC9348C0686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0" name="Picture 79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FF4922E1-6F96-4DD7-997F-6DB8689334C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49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Pre-Shop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5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rip_Planing_Chart">
            <a:extLst>
              <a:ext uri="{FF2B5EF4-FFF2-40B4-BE49-F238E27FC236}">
                <a16:creationId xmlns="" xmlns:a16="http://schemas.microsoft.com/office/drawing/2014/main" id="{32EE013E-7FAA-4542-ADF4-CB2F376546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7775543"/>
              </p:ext>
            </p:extLst>
          </p:nvPr>
        </p:nvGraphicFramePr>
        <p:xfrm>
          <a:off x="531365" y="950925"/>
          <a:ext cx="11053069" cy="5326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8" name="Picture 4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6" y="4944833"/>
            <a:ext cx="11143120" cy="215439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57" name="Chart 56"/>
          <p:cNvGraphicFramePr/>
          <p:nvPr>
            <p:extLst>
              <p:ext uri="{D42A27DB-BD31-4B8C-83A1-F6EECF244321}">
                <p14:modId xmlns:p14="http://schemas.microsoft.com/office/powerpoint/2010/main" val="1246772022"/>
              </p:ext>
            </p:extLst>
          </p:nvPr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296891" y="725520"/>
            <a:ext cx="11617448" cy="560737"/>
            <a:chOff x="296891" y="725520"/>
            <a:chExt cx="11617448" cy="560737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3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Trip Planning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09044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Were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91" y="725520"/>
              <a:ext cx="384485" cy="384485"/>
            </a:xfrm>
            <a:prstGeom prst="rect">
              <a:avLst/>
            </a:prstGeom>
          </p:spPr>
        </p:pic>
      </p:grpSp>
      <p:sp>
        <p:nvSpPr>
          <p:cNvPr id="50" name="TrendSampleSize">
            <a:extLst>
              <a:ext uri="{FF2B5EF4-FFF2-40B4-BE49-F238E27FC236}">
                <a16:creationId xmlns="" xmlns:a16="http://schemas.microsoft.com/office/drawing/2014/main" id="{DEA14EDB-4211-4E52-8002-CA31C1FA4B3E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51" name="Slide Number Placeholder 3">
            <a:extLst>
              <a:ext uri="{FF2B5EF4-FFF2-40B4-BE49-F238E27FC236}">
                <a16:creationId xmlns="" xmlns:a16="http://schemas.microsoft.com/office/drawing/2014/main" id="{DA056518-CA38-4751-877C-BB0789B89D42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Footer Placeholder 2">
            <a:extLst>
              <a:ext uri="{FF2B5EF4-FFF2-40B4-BE49-F238E27FC236}">
                <a16:creationId xmlns="" xmlns:a16="http://schemas.microsoft.com/office/drawing/2014/main" id="{6D3C676C-E4B7-4D90-82B0-9E90CC0F3130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F173A3A-D168-4021-AC7F-AD5C1606F635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00F4E8EF-B562-4AFD-B964-A5A946CAEBC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495AC715-8030-4FF4-A1C5-825406A0FDA7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650D3F1E-44EF-4B74-92C8-9DF08CAC3C4F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8" name="Footer Placeholder 4">
            <a:extLst>
              <a:ext uri="{FF2B5EF4-FFF2-40B4-BE49-F238E27FC236}">
                <a16:creationId xmlns="" xmlns:a16="http://schemas.microsoft.com/office/drawing/2014/main" id="{A0DB5665-0D82-42C5-9B30-83A28E84B276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="" xmlns:a16="http://schemas.microsoft.com/office/drawing/2014/main" id="{B0F536D7-0CF1-4926-8BAD-8D10583A2983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60" name="Text Placeholder 6">
            <a:extLst>
              <a:ext uri="{FF2B5EF4-FFF2-40B4-BE49-F238E27FC236}">
                <a16:creationId xmlns="" xmlns:a16="http://schemas.microsoft.com/office/drawing/2014/main" id="{7A98B80B-73A9-42C9-8DB4-ECC9A7481435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61" name="TPandFilters">
            <a:extLst>
              <a:ext uri="{FF2B5EF4-FFF2-40B4-BE49-F238E27FC236}">
                <a16:creationId xmlns="" xmlns:a16="http://schemas.microsoft.com/office/drawing/2014/main" id="{54D9BFC1-B440-48DD-AD1B-50F3271120FD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DFAD2142-968B-4B63-B4C7-D37CC9BFD3E6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tatTestAgainst">
            <a:extLst>
              <a:ext uri="{FF2B5EF4-FFF2-40B4-BE49-F238E27FC236}">
                <a16:creationId xmlns="" xmlns:a16="http://schemas.microsoft.com/office/drawing/2014/main" id="{A23DF23E-C646-4068-BBF3-6598DDD4B699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="" xmlns:a16="http://schemas.microsoft.com/office/drawing/2014/main" id="{D096155C-4771-46CC-A703-4EBD23AEBF0C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DA141AA7-F1E3-415A-B853-0F13D63557BE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6" name="Text Placeholder 6">
            <a:extLst>
              <a:ext uri="{FF2B5EF4-FFF2-40B4-BE49-F238E27FC236}">
                <a16:creationId xmlns="" xmlns:a16="http://schemas.microsoft.com/office/drawing/2014/main" id="{023FC7D8-4CC5-49C7-B28E-F6A794515E6D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6BB9954E-4428-445A-AC9E-8802F63E75C6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8" name="benchmarkGroup">
            <a:extLst>
              <a:ext uri="{FF2B5EF4-FFF2-40B4-BE49-F238E27FC236}">
                <a16:creationId xmlns="" xmlns:a16="http://schemas.microsoft.com/office/drawing/2014/main" id="{81A8BF1F-36C0-4095-9DEA-8AF965B6742D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69" name="benchmark">
              <a:extLst>
                <a:ext uri="{FF2B5EF4-FFF2-40B4-BE49-F238E27FC236}">
                  <a16:creationId xmlns="" xmlns:a16="http://schemas.microsoft.com/office/drawing/2014/main" id="{CE592E7C-C548-4B37-A4F4-2955D2E355E1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E61AE498-3AE6-431B-B012-357CF45002E8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2" name="Slide Number Placeholder 5">
            <a:extLst>
              <a:ext uri="{FF2B5EF4-FFF2-40B4-BE49-F238E27FC236}">
                <a16:creationId xmlns="" xmlns:a16="http://schemas.microsoft.com/office/drawing/2014/main" id="{A43B484A-E9ED-4637-BFFF-539DAEA0B46D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3" name="Picture 7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5ED2B575-60EE-4AE2-9007-A392D9F48B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41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Pre-Shop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8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evice_Used_Chart">
            <a:extLst>
              <a:ext uri="{FF2B5EF4-FFF2-40B4-BE49-F238E27FC236}">
                <a16:creationId xmlns="" xmlns:a16="http://schemas.microsoft.com/office/drawing/2014/main" id="{43DD68F1-80C4-485C-9C95-9C5703917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411968"/>
              </p:ext>
            </p:extLst>
          </p:nvPr>
        </p:nvGraphicFramePr>
        <p:xfrm>
          <a:off x="519351" y="931778"/>
          <a:ext cx="11079304" cy="228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Trip_Preparation_Type_Chart">
            <a:extLst>
              <a:ext uri="{FF2B5EF4-FFF2-40B4-BE49-F238E27FC236}">
                <a16:creationId xmlns="" xmlns:a16="http://schemas.microsoft.com/office/drawing/2014/main" id="{89C29555-EEFB-4A3E-A8DD-39276041B4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917183"/>
              </p:ext>
            </p:extLst>
          </p:nvPr>
        </p:nvGraphicFramePr>
        <p:xfrm>
          <a:off x="397730" y="3633405"/>
          <a:ext cx="11200923" cy="2617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6" name="Picture 4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50" y="2644052"/>
            <a:ext cx="11079304" cy="249015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8468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6" name="Header2"/>
          <p:cNvGrpSpPr/>
          <p:nvPr/>
        </p:nvGrpSpPr>
        <p:grpSpPr>
          <a:xfrm>
            <a:off x="299833" y="3436642"/>
            <a:ext cx="11615642" cy="516616"/>
            <a:chOff x="299833" y="3436642"/>
            <a:chExt cx="11615642" cy="516616"/>
          </a:xfrm>
        </p:grpSpPr>
        <p:sp>
          <p:nvSpPr>
            <p:cNvPr id="80" name="Description"/>
            <p:cNvSpPr txBox="1"/>
            <p:nvPr/>
          </p:nvSpPr>
          <p:spPr>
            <a:xfrm>
              <a:off x="662543" y="3737814"/>
              <a:ext cx="109060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Involved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As A Trip Preparation Type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34400" y="3770519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6642"/>
              <a:ext cx="5257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Trip Preparation Type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1696400" y="376415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="" xmlns:a16="http://schemas.microsoft.com/office/drawing/2014/main" id="{7C1DE655-ABFF-4963-A491-8FA8674A8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833" y="3450582"/>
              <a:ext cx="391838" cy="375253"/>
            </a:xfrm>
            <a:prstGeom prst="rect">
              <a:avLst/>
            </a:prstGeom>
          </p:spPr>
        </p:pic>
      </p:grpSp>
      <p:grpSp>
        <p:nvGrpSpPr>
          <p:cNvPr id="2" name="Header1"/>
          <p:cNvGrpSpPr/>
          <p:nvPr/>
        </p:nvGrpSpPr>
        <p:grpSpPr>
          <a:xfrm>
            <a:off x="368338" y="751002"/>
            <a:ext cx="11547137" cy="533226"/>
            <a:chOff x="368338" y="751002"/>
            <a:chExt cx="11547137" cy="533226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26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 Used for Trip Preparation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696400" y="1111264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escription"/>
            <p:cNvSpPr txBox="1"/>
            <p:nvPr/>
          </p:nvSpPr>
          <p:spPr>
            <a:xfrm>
              <a:off x="832640" y="1068784"/>
              <a:ext cx="100036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8" y="751002"/>
              <a:ext cx="349985" cy="349985"/>
            </a:xfrm>
            <a:prstGeom prst="rect">
              <a:avLst/>
            </a:prstGeom>
          </p:spPr>
        </p:pic>
      </p:grpSp>
      <p:pic>
        <p:nvPicPr>
          <p:cNvPr id="120" name="Picture 11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5276665"/>
            <a:ext cx="11174400" cy="203840"/>
          </a:xfrm>
          <a:prstGeom prst="rect">
            <a:avLst/>
          </a:prstGeom>
        </p:spPr>
      </p:pic>
      <p:sp>
        <p:nvSpPr>
          <p:cNvPr id="56" name="TrendSampleSize">
            <a:extLst>
              <a:ext uri="{FF2B5EF4-FFF2-40B4-BE49-F238E27FC236}">
                <a16:creationId xmlns="" xmlns:a16="http://schemas.microsoft.com/office/drawing/2014/main" id="{DB6D5252-DEB0-4531-8059-D9037A066F0A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57" name="Slide Number Placeholder 3">
            <a:extLst>
              <a:ext uri="{FF2B5EF4-FFF2-40B4-BE49-F238E27FC236}">
                <a16:creationId xmlns="" xmlns:a16="http://schemas.microsoft.com/office/drawing/2014/main" id="{2D09A741-1BE4-493A-9D26-6F92E3DA08DA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8" name="Footer Placeholder 2">
            <a:extLst>
              <a:ext uri="{FF2B5EF4-FFF2-40B4-BE49-F238E27FC236}">
                <a16:creationId xmlns="" xmlns:a16="http://schemas.microsoft.com/office/drawing/2014/main" id="{ED80235D-89A7-41E9-9CF4-540639980BC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D88F693C-159E-4F08-9ABC-528400539630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="" xmlns:a16="http://schemas.microsoft.com/office/drawing/2014/main" id="{68BFB200-14A3-4809-B32E-6C597B8A6C2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1D808B9A-83B0-45CF-8918-EC065CD97834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AEE911B6-4AAD-4E23-BDEF-F8E843EBF4A3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4" name="Footer Placeholder 4">
            <a:extLst>
              <a:ext uri="{FF2B5EF4-FFF2-40B4-BE49-F238E27FC236}">
                <a16:creationId xmlns="" xmlns:a16="http://schemas.microsoft.com/office/drawing/2014/main" id="{A5CD9F4B-A514-46EF-A010-58E680D9C393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="" xmlns:a16="http://schemas.microsoft.com/office/drawing/2014/main" id="{E63A68A0-FA16-418F-B79E-71C890A1A010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66" name="Text Placeholder 6">
            <a:extLst>
              <a:ext uri="{FF2B5EF4-FFF2-40B4-BE49-F238E27FC236}">
                <a16:creationId xmlns="" xmlns:a16="http://schemas.microsoft.com/office/drawing/2014/main" id="{22604CF5-AAB6-49C0-A03C-7C34EABE507E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67" name="TPandFilters">
            <a:extLst>
              <a:ext uri="{FF2B5EF4-FFF2-40B4-BE49-F238E27FC236}">
                <a16:creationId xmlns="" xmlns:a16="http://schemas.microsoft.com/office/drawing/2014/main" id="{D0021C45-B506-4A9B-BF2A-501F36C70022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F0C5B210-0244-44D0-8C88-5275794809AA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tatTestAgainst">
            <a:extLst>
              <a:ext uri="{FF2B5EF4-FFF2-40B4-BE49-F238E27FC236}">
                <a16:creationId xmlns="" xmlns:a16="http://schemas.microsoft.com/office/drawing/2014/main" id="{5255432F-6FD5-4FB8-A43E-EB92144E51A5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0" name="Text Placeholder 6">
            <a:extLst>
              <a:ext uri="{FF2B5EF4-FFF2-40B4-BE49-F238E27FC236}">
                <a16:creationId xmlns="" xmlns:a16="http://schemas.microsoft.com/office/drawing/2014/main" id="{F2FA4245-DD5D-4E07-9FEB-7224A1E5826E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0DC3DE39-0A73-444B-A51C-0A0711666BBB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5" name="Text Placeholder 6">
            <a:extLst>
              <a:ext uri="{FF2B5EF4-FFF2-40B4-BE49-F238E27FC236}">
                <a16:creationId xmlns="" xmlns:a16="http://schemas.microsoft.com/office/drawing/2014/main" id="{F6597A15-135F-4A37-AF67-ABB87BC2A87B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D4A611CE-E253-49F4-B774-2023B3F103FA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77" name="benchmarkGroup">
            <a:extLst>
              <a:ext uri="{FF2B5EF4-FFF2-40B4-BE49-F238E27FC236}">
                <a16:creationId xmlns="" xmlns:a16="http://schemas.microsoft.com/office/drawing/2014/main" id="{163C6BAC-47BF-43FB-B2D0-B2D31F471014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78" name="benchmark">
              <a:extLst>
                <a:ext uri="{FF2B5EF4-FFF2-40B4-BE49-F238E27FC236}">
                  <a16:creationId xmlns="" xmlns:a16="http://schemas.microsoft.com/office/drawing/2014/main" id="{443B2CE9-E45E-4C0C-AAF7-06C519B8023E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="" xmlns:a16="http://schemas.microsoft.com/office/drawing/2014/main" id="{A2B9F401-51FF-4797-BDD6-0A44A7C81ECC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1" name="Slide Number Placeholder 5">
            <a:extLst>
              <a:ext uri="{FF2B5EF4-FFF2-40B4-BE49-F238E27FC236}">
                <a16:creationId xmlns="" xmlns:a16="http://schemas.microsoft.com/office/drawing/2014/main" id="{2116EF39-3446-4BB4-A79C-1587D88751EC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2E0EA9D-12AF-4B0F-AFED-FEE3F9A2E27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49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Pre-Shop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1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All_Destinatiton_Chart">
            <a:extLst>
              <a:ext uri="{FF2B5EF4-FFF2-40B4-BE49-F238E27FC236}">
                <a16:creationId xmlns="" xmlns:a16="http://schemas.microsoft.com/office/drawing/2014/main" id="{88994A9F-5950-4E23-94AE-B75FDE1175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935241"/>
              </p:ext>
            </p:extLst>
          </p:nvPr>
        </p:nvGraphicFramePr>
        <p:xfrm>
          <a:off x="470294" y="3725592"/>
          <a:ext cx="11361496" cy="255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Most_Destination_Chart">
            <a:extLst>
              <a:ext uri="{FF2B5EF4-FFF2-40B4-BE49-F238E27FC236}">
                <a16:creationId xmlns="" xmlns:a16="http://schemas.microsoft.com/office/drawing/2014/main" id="{608F1085-5E49-432B-9A1A-19620E6E67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235937"/>
              </p:ext>
            </p:extLst>
          </p:nvPr>
        </p:nvGraphicFramePr>
        <p:xfrm>
          <a:off x="552451" y="948707"/>
          <a:ext cx="11287367" cy="2346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8" name="Picture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4" y="5325643"/>
            <a:ext cx="11340706" cy="2261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502FB724-2EB8-4669-ABEF-E49CB70CE7F2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82" y="3224557"/>
            <a:ext cx="11053069" cy="2520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57" name="Chart 56"/>
          <p:cNvGraphicFramePr/>
          <p:nvPr>
            <p:extLst>
              <p:ext uri="{D42A27DB-BD31-4B8C-83A1-F6EECF244321}">
                <p14:modId xmlns:p14="http://schemas.microsoft.com/office/powerpoint/2010/main" val="3987109827"/>
              </p:ext>
            </p:extLst>
          </p:nvPr>
        </p:nvGraphicFramePr>
        <p:xfrm>
          <a:off x="1470991" y="4283971"/>
          <a:ext cx="1046757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296891" y="725520"/>
            <a:ext cx="11617448" cy="560445"/>
            <a:chOff x="296891" y="725520"/>
            <a:chExt cx="11617448" cy="560445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770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Most Important Destination Item (Top 10 for _objective)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91" y="725520"/>
              <a:ext cx="384485" cy="384485"/>
            </a:xfrm>
            <a:prstGeom prst="rect">
              <a:avLst/>
            </a:prstGeom>
          </p:spPr>
        </p:pic>
        <p:sp>
          <p:nvSpPr>
            <p:cNvPr id="30" name="Description">
              <a:extLst>
                <a:ext uri="{FF2B5EF4-FFF2-40B4-BE49-F238E27FC236}">
                  <a16:creationId xmlns="" xmlns:a16="http://schemas.microsoft.com/office/drawing/2014/main" id="{D8673D0C-0CB1-4220-90F7-DCAB10C6DBCA}"/>
                </a:ext>
              </a:extLst>
            </p:cNvPr>
            <p:cNvSpPr txBox="1"/>
            <p:nvPr/>
          </p:nvSpPr>
          <p:spPr>
            <a:xfrm>
              <a:off x="797718" y="1070521"/>
              <a:ext cx="107708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Have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As The Most Important Destination 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F79F0A2C-51BA-44BB-96D7-CD3EF77533F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9" y="2398655"/>
            <a:ext cx="11356741" cy="252000"/>
          </a:xfrm>
          <a:prstGeom prst="rect">
            <a:avLst/>
          </a:prstGeom>
        </p:spPr>
      </p:pic>
      <p:grpSp>
        <p:nvGrpSpPr>
          <p:cNvPr id="6" name="Header2"/>
          <p:cNvGrpSpPr/>
          <p:nvPr/>
        </p:nvGrpSpPr>
        <p:grpSpPr>
          <a:xfrm>
            <a:off x="360209" y="3549340"/>
            <a:ext cx="11617448" cy="555891"/>
            <a:chOff x="360209" y="3549340"/>
            <a:chExt cx="11617448" cy="555891"/>
          </a:xfrm>
        </p:grpSpPr>
        <p:sp>
          <p:nvSpPr>
            <p:cNvPr id="18" name="Header"/>
            <p:cNvSpPr txBox="1"/>
            <p:nvPr/>
          </p:nvSpPr>
          <p:spPr>
            <a:xfrm>
              <a:off x="861036" y="3587936"/>
              <a:ext cx="10834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All Destination Items (Top 10 for _objective)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97718" y="392649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758582" y="391102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209" y="3549340"/>
              <a:ext cx="384485" cy="384485"/>
            </a:xfrm>
            <a:prstGeom prst="rect">
              <a:avLst/>
            </a:prstGeom>
          </p:spPr>
        </p:pic>
        <p:sp>
          <p:nvSpPr>
            <p:cNvPr id="33" name="Description">
              <a:extLst>
                <a:ext uri="{FF2B5EF4-FFF2-40B4-BE49-F238E27FC236}">
                  <a16:creationId xmlns="" xmlns:a16="http://schemas.microsoft.com/office/drawing/2014/main" id="{BF9EA607-F926-4870-953A-E4FBF0AFEDFE}"/>
                </a:ext>
              </a:extLst>
            </p:cNvPr>
            <p:cNvSpPr txBox="1"/>
            <p:nvPr/>
          </p:nvSpPr>
          <p:spPr>
            <a:xfrm>
              <a:off x="762603" y="3889787"/>
              <a:ext cx="109326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Have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As The Destination 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59" name="TrendSampleSize">
            <a:extLst>
              <a:ext uri="{FF2B5EF4-FFF2-40B4-BE49-F238E27FC236}">
                <a16:creationId xmlns="" xmlns:a16="http://schemas.microsoft.com/office/drawing/2014/main" id="{B2EC89F9-794C-4C5C-81E8-5EF9BE66A78F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60" name="Slide Number Placeholder 3">
            <a:extLst>
              <a:ext uri="{FF2B5EF4-FFF2-40B4-BE49-F238E27FC236}">
                <a16:creationId xmlns="" xmlns:a16="http://schemas.microsoft.com/office/drawing/2014/main" id="{F9CDDC1E-5F1A-4B4D-B592-E827B8336286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Footer Placeholder 2">
            <a:extLst>
              <a:ext uri="{FF2B5EF4-FFF2-40B4-BE49-F238E27FC236}">
                <a16:creationId xmlns="" xmlns:a16="http://schemas.microsoft.com/office/drawing/2014/main" id="{8DC343D3-627C-484C-B8A1-FCA334FC49D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8D93C2CD-4255-4316-BB58-5A195A03DF80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="" xmlns:a16="http://schemas.microsoft.com/office/drawing/2014/main" id="{EDDCA039-EE31-423E-A77A-C1198F89077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8F39FA69-4314-4320-99E5-EFB90921B040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41C4AE81-386E-4EAE-B83E-7F2478946F27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6" name="Footer Placeholder 4">
            <a:extLst>
              <a:ext uri="{FF2B5EF4-FFF2-40B4-BE49-F238E27FC236}">
                <a16:creationId xmlns="" xmlns:a16="http://schemas.microsoft.com/office/drawing/2014/main" id="{BE152218-B15B-4178-AE96-5D29425D5E82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="" xmlns:a16="http://schemas.microsoft.com/office/drawing/2014/main" id="{CBF3D40D-51DB-4430-B578-6237498B0E76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68" name="Text Placeholder 6">
            <a:extLst>
              <a:ext uri="{FF2B5EF4-FFF2-40B4-BE49-F238E27FC236}">
                <a16:creationId xmlns="" xmlns:a16="http://schemas.microsoft.com/office/drawing/2014/main" id="{5184C02E-E0FA-4BBF-B064-20B8863826F3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69" name="TPandFilters">
            <a:extLst>
              <a:ext uri="{FF2B5EF4-FFF2-40B4-BE49-F238E27FC236}">
                <a16:creationId xmlns="" xmlns:a16="http://schemas.microsoft.com/office/drawing/2014/main" id="{F556EEF7-C1CD-43C1-8350-46F42844CBC0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12D2A67A-966C-483D-89A8-8178114B7ADA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tatTestAgainst">
            <a:extLst>
              <a:ext uri="{FF2B5EF4-FFF2-40B4-BE49-F238E27FC236}">
                <a16:creationId xmlns="" xmlns:a16="http://schemas.microsoft.com/office/drawing/2014/main" id="{F99FB6E4-21EA-42A8-A32C-176DB7B5D286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3" name="Text Placeholder 6">
            <a:extLst>
              <a:ext uri="{FF2B5EF4-FFF2-40B4-BE49-F238E27FC236}">
                <a16:creationId xmlns="" xmlns:a16="http://schemas.microsoft.com/office/drawing/2014/main" id="{F7F55B4D-F013-49C4-8CE9-BB3A91DDA171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4" name="Oval 73">
            <a:extLst>
              <a:ext uri="{FF2B5EF4-FFF2-40B4-BE49-F238E27FC236}">
                <a16:creationId xmlns="" xmlns:a16="http://schemas.microsoft.com/office/drawing/2014/main" id="{C0FE7F33-1BED-4E16-B2F1-263B8EA00650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5" name="Text Placeholder 6">
            <a:extLst>
              <a:ext uri="{FF2B5EF4-FFF2-40B4-BE49-F238E27FC236}">
                <a16:creationId xmlns="" xmlns:a16="http://schemas.microsoft.com/office/drawing/2014/main" id="{6699A674-62C1-4692-A79E-D890272CFC07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EF4B4C99-7EC7-44BD-AA52-497D4738032F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77" name="benchmarkGroup">
            <a:extLst>
              <a:ext uri="{FF2B5EF4-FFF2-40B4-BE49-F238E27FC236}">
                <a16:creationId xmlns="" xmlns:a16="http://schemas.microsoft.com/office/drawing/2014/main" id="{D018DD8A-AF46-461D-99E2-64CA0240D724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78" name="benchmark">
              <a:extLst>
                <a:ext uri="{FF2B5EF4-FFF2-40B4-BE49-F238E27FC236}">
                  <a16:creationId xmlns="" xmlns:a16="http://schemas.microsoft.com/office/drawing/2014/main" id="{8145FB53-EE00-46F5-8986-68C21686C29F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="" xmlns:a16="http://schemas.microsoft.com/office/drawing/2014/main" id="{1F230068-71B2-40B0-99C2-614D6DEA2E98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0" name="Slide Number Placeholder 5">
            <a:extLst>
              <a:ext uri="{FF2B5EF4-FFF2-40B4-BE49-F238E27FC236}">
                <a16:creationId xmlns="" xmlns:a16="http://schemas.microsoft.com/office/drawing/2014/main" id="{529C5550-FBA2-46E6-BDF7-D0C38F435540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1" name="Picture 8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1E5BEA4-35F2-4180-B618-76BCE55D58E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50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Pre-Shop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01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u="none" dirty="0">
                <a:effectLst/>
                <a:latin typeface="Franklin Gothic Book" panose="020B0503020102020204" pitchFamily="34" charset="0"/>
              </a:rPr>
              <a:t>P2P Report     </a:t>
            </a:r>
          </a:p>
          <a:p>
            <a:pPr lvl="0"/>
            <a:r>
              <a:rPr lang="en-US" dirty="0">
                <a:latin typeface="Franklin Gothic Book" panose="020B0503020102020204" pitchFamily="34" charset="0"/>
              </a:rPr>
              <a:t>In</a:t>
            </a:r>
            <a:r>
              <a:rPr lang="en-US" u="none" dirty="0">
                <a:effectLst/>
                <a:latin typeface="Franklin Gothic Book" panose="020B0503020102020204" pitchFamily="34" charset="0"/>
              </a:rPr>
              <a:t>-Store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49319E6-02D2-4F05-B24C-6A07986CB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2444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Item_Purchased_Chart">
            <a:extLst>
              <a:ext uri="{FF2B5EF4-FFF2-40B4-BE49-F238E27FC236}">
                <a16:creationId xmlns="" xmlns:a16="http://schemas.microsoft.com/office/drawing/2014/main" id="{2318EF15-07F9-4016-A454-FF1A1FC15B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204634"/>
              </p:ext>
            </p:extLst>
          </p:nvPr>
        </p:nvGraphicFramePr>
        <p:xfrm>
          <a:off x="297266" y="1377695"/>
          <a:ext cx="11559797" cy="4811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6" name="Picture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3" y="4997811"/>
            <a:ext cx="11351438" cy="202368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10553" y="778210"/>
            <a:ext cx="11605983" cy="511948"/>
            <a:chOff x="309492" y="3441310"/>
            <a:chExt cx="11605983" cy="511948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5742" y="3766454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07222" y="3441310"/>
              <a:ext cx="108603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Item Purchased- Details (Top 10 for _objective)</a:t>
              </a:r>
            </a:p>
          </p:txBody>
        </p:sp>
        <p:sp>
          <p:nvSpPr>
            <p:cNvPr id="38" name="Description"/>
            <p:cNvSpPr txBox="1"/>
            <p:nvPr/>
          </p:nvSpPr>
          <p:spPr>
            <a:xfrm>
              <a:off x="662543" y="3737814"/>
              <a:ext cx="109050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 _percentage% Of Trips To _retailer In _objective Involved Purchase Of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="" xmlns:a16="http://schemas.microsoft.com/office/drawing/2014/main" id="{64A04C74-7A6D-463F-98A7-774B67D21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92" y="3462271"/>
              <a:ext cx="424908" cy="424908"/>
            </a:xfrm>
            <a:prstGeom prst="rect">
              <a:avLst/>
            </a:prstGeom>
          </p:spPr>
        </p:pic>
      </p:grpSp>
      <p:sp>
        <p:nvSpPr>
          <p:cNvPr id="50" name="TrendSampleSize">
            <a:extLst>
              <a:ext uri="{FF2B5EF4-FFF2-40B4-BE49-F238E27FC236}">
                <a16:creationId xmlns="" xmlns:a16="http://schemas.microsoft.com/office/drawing/2014/main" id="{5BBE925E-2090-4698-8A43-D43A94ACBE32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51" name="Slide Number Placeholder 3">
            <a:extLst>
              <a:ext uri="{FF2B5EF4-FFF2-40B4-BE49-F238E27FC236}">
                <a16:creationId xmlns="" xmlns:a16="http://schemas.microsoft.com/office/drawing/2014/main" id="{F2DF4F30-BF44-4602-9D9C-1E79453471FE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Footer Placeholder 2">
            <a:extLst>
              <a:ext uri="{FF2B5EF4-FFF2-40B4-BE49-F238E27FC236}">
                <a16:creationId xmlns="" xmlns:a16="http://schemas.microsoft.com/office/drawing/2014/main" id="{36A5F3DB-19BE-4F1F-B25A-3C2E43E63A4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3FB2AC4-F386-40F1-AA50-C9F9BA5CD03A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3D05D457-D4A4-4BB0-816D-28CBDB2563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E9A20E2C-F1CE-4ED5-8FFA-082B0B972BEF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C63A890A-432C-4244-A56A-9C09738D38F5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7" name="Footer Placeholder 4">
            <a:extLst>
              <a:ext uri="{FF2B5EF4-FFF2-40B4-BE49-F238E27FC236}">
                <a16:creationId xmlns="" xmlns:a16="http://schemas.microsoft.com/office/drawing/2014/main" id="{117FA65C-7D08-492E-BD97-AC2B49F71474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E8163658-634E-4BA9-AAE3-DD8EE91A5F32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59" name="Text Placeholder 6">
            <a:extLst>
              <a:ext uri="{FF2B5EF4-FFF2-40B4-BE49-F238E27FC236}">
                <a16:creationId xmlns="" xmlns:a16="http://schemas.microsoft.com/office/drawing/2014/main" id="{CB044B41-97BC-403C-91E5-9E94A409C46E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60" name="TPandFilters">
            <a:extLst>
              <a:ext uri="{FF2B5EF4-FFF2-40B4-BE49-F238E27FC236}">
                <a16:creationId xmlns="" xmlns:a16="http://schemas.microsoft.com/office/drawing/2014/main" id="{B82A6CBC-7CB7-45AC-BA17-5A5B1FC158FA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E9EAD463-79C1-4302-A6F9-BE1E5624522E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tatTestAgainst">
            <a:extLst>
              <a:ext uri="{FF2B5EF4-FFF2-40B4-BE49-F238E27FC236}">
                <a16:creationId xmlns="" xmlns:a16="http://schemas.microsoft.com/office/drawing/2014/main" id="{19F9444F-B2C6-441A-9556-AD8A33FC57ED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="" xmlns:a16="http://schemas.microsoft.com/office/drawing/2014/main" id="{E7A92C05-EEEA-46D5-82EA-00E151F3343C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2D95E3FC-16E1-4864-A22F-969C15179CB2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5" name="Text Placeholder 6">
            <a:extLst>
              <a:ext uri="{FF2B5EF4-FFF2-40B4-BE49-F238E27FC236}">
                <a16:creationId xmlns="" xmlns:a16="http://schemas.microsoft.com/office/drawing/2014/main" id="{E6A7B9CC-AEDA-4B50-B591-E0DBB2C34B97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D23464C6-80C1-48FB-971B-962ED474FD47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7" name="benchmarkGroup">
            <a:extLst>
              <a:ext uri="{FF2B5EF4-FFF2-40B4-BE49-F238E27FC236}">
                <a16:creationId xmlns="" xmlns:a16="http://schemas.microsoft.com/office/drawing/2014/main" id="{5627ADCE-B46D-4A89-AA16-1BD3F03BDE3D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68" name="benchmark">
              <a:extLst>
                <a:ext uri="{FF2B5EF4-FFF2-40B4-BE49-F238E27FC236}">
                  <a16:creationId xmlns="" xmlns:a16="http://schemas.microsoft.com/office/drawing/2014/main" id="{9BA36684-6691-4D73-B05F-659734B1921B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7CAA4561-CA29-4FFC-8DB1-4FF8AC780F1A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0" name="Slide Number Placeholder 5">
            <a:extLst>
              <a:ext uri="{FF2B5EF4-FFF2-40B4-BE49-F238E27FC236}">
                <a16:creationId xmlns="" xmlns:a16="http://schemas.microsoft.com/office/drawing/2014/main" id="{6F75EDEF-7397-4287-A045-83017CB46639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2" name="Picture 7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AF76CCC2-5079-4875-BA64-41668253E62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40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In-Store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0404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Table of</a:t>
            </a:r>
            <a:r>
              <a:rPr lang="en-US" sz="4000" b="1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 Contents</a:t>
            </a:r>
          </a:p>
        </p:txBody>
      </p:sp>
      <p:sp>
        <p:nvSpPr>
          <p:cNvPr id="5" name="New shape"/>
          <p:cNvSpPr/>
          <p:nvPr/>
        </p:nvSpPr>
        <p:spPr>
          <a:xfrm>
            <a:off x="211667" y="952500"/>
            <a:ext cx="6350000" cy="529167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buFontTx/>
              <a:buChar char="•"/>
            </a:pPr>
            <a:r>
              <a:rPr sz="2400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Franklin Gothic Book" panose="020B0503020102020204" pitchFamily="34" charset="0"/>
              </a:rPr>
              <a:t>iSHOP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P2P Report</a:t>
            </a:r>
            <a:endParaRPr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423333" y="2790006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endParaRPr lang="en-US" sz="2400" b="1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5501640" y="6521936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17" name="New shape"/>
          <p:cNvSpPr/>
          <p:nvPr/>
        </p:nvSpPr>
        <p:spPr>
          <a:xfrm>
            <a:off x="394252" y="1495813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Trip Demographics (Pg. 3-6)</a:t>
            </a:r>
          </a:p>
        </p:txBody>
      </p:sp>
      <p:sp>
        <p:nvSpPr>
          <p:cNvPr id="9" name="New shape"/>
          <p:cNvSpPr/>
          <p:nvPr/>
        </p:nvSpPr>
        <p:spPr>
          <a:xfrm>
            <a:off x="394252" y="1943585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Pre-Shop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(Pg.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7-17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  <a:endParaRPr lang="en-US"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New shape"/>
          <p:cNvSpPr/>
          <p:nvPr/>
        </p:nvSpPr>
        <p:spPr>
          <a:xfrm>
            <a:off x="394252" y="2361441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In-Store 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(Pg.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18-25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  <a:endParaRPr lang="en-US"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3" name="New shape"/>
          <p:cNvSpPr/>
          <p:nvPr/>
        </p:nvSpPr>
        <p:spPr>
          <a:xfrm>
            <a:off x="394252" y="2779297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Trip Summary 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(Pg.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26-34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  <a:endParaRPr lang="en-US"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New shape"/>
          <p:cNvSpPr/>
          <p:nvPr/>
        </p:nvSpPr>
        <p:spPr>
          <a:xfrm>
            <a:off x="394252" y="3197154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</a:t>
            </a:r>
            <a:endParaRPr lang="en-US"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292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epartments_Purchased_Chart">
            <a:extLst>
              <a:ext uri="{FF2B5EF4-FFF2-40B4-BE49-F238E27FC236}">
                <a16:creationId xmlns="" xmlns:a16="http://schemas.microsoft.com/office/drawing/2014/main" id="{D1BFD190-490C-417A-BFE8-9A5BACA16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999115"/>
              </p:ext>
            </p:extLst>
          </p:nvPr>
        </p:nvGraphicFramePr>
        <p:xfrm>
          <a:off x="212141" y="859095"/>
          <a:ext cx="11644759" cy="5412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8" name="Picture 4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4" y="5200730"/>
            <a:ext cx="11315596" cy="215431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57" name="Chart 56"/>
          <p:cNvGraphicFramePr/>
          <p:nvPr>
            <p:extLst>
              <p:ext uri="{D42A27DB-BD31-4B8C-83A1-F6EECF244321}">
                <p14:modId xmlns:p14="http://schemas.microsoft.com/office/powerpoint/2010/main" val="2324706801"/>
              </p:ext>
            </p:extLst>
          </p:nvPr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212141" y="612200"/>
            <a:ext cx="11702198" cy="674057"/>
            <a:chOff x="212141" y="612200"/>
            <a:chExt cx="11702198" cy="674057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770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Departments Purchased (Top 10 for _objective)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Involved Purchase Of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41" y="612200"/>
              <a:ext cx="566527" cy="468000"/>
            </a:xfrm>
            <a:prstGeom prst="rect">
              <a:avLst/>
            </a:prstGeom>
          </p:spPr>
        </p:pic>
      </p:grpSp>
      <p:sp>
        <p:nvSpPr>
          <p:cNvPr id="50" name="TrendSampleSize">
            <a:extLst>
              <a:ext uri="{FF2B5EF4-FFF2-40B4-BE49-F238E27FC236}">
                <a16:creationId xmlns="" xmlns:a16="http://schemas.microsoft.com/office/drawing/2014/main" id="{5E780AEB-C33D-4959-A26B-788661210DB3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51" name="Slide Number Placeholder 3">
            <a:extLst>
              <a:ext uri="{FF2B5EF4-FFF2-40B4-BE49-F238E27FC236}">
                <a16:creationId xmlns="" xmlns:a16="http://schemas.microsoft.com/office/drawing/2014/main" id="{4B189A94-6301-4228-94F7-7D670F1FA802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Footer Placeholder 2">
            <a:extLst>
              <a:ext uri="{FF2B5EF4-FFF2-40B4-BE49-F238E27FC236}">
                <a16:creationId xmlns="" xmlns:a16="http://schemas.microsoft.com/office/drawing/2014/main" id="{D213716A-AED3-468A-9CBD-6BB058F58C8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388E31F-DA51-4602-A221-0D33421F7EC8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EDFF3F9A-602C-4DCA-A6C1-CCFFBE7D283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C3610B0A-3FD0-41C2-A0F0-4F039F34DEDC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4576003B-ADE8-4AE1-BBFA-44D5DFBF5C0E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8" name="Footer Placeholder 4">
            <a:extLst>
              <a:ext uri="{FF2B5EF4-FFF2-40B4-BE49-F238E27FC236}">
                <a16:creationId xmlns="" xmlns:a16="http://schemas.microsoft.com/office/drawing/2014/main" id="{80F6C8DD-B3DF-4324-82EA-26DF696B1B30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="" xmlns:a16="http://schemas.microsoft.com/office/drawing/2014/main" id="{3C8FA96C-64F5-49B7-A404-3EB6D660B3CE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60" name="Text Placeholder 6">
            <a:extLst>
              <a:ext uri="{FF2B5EF4-FFF2-40B4-BE49-F238E27FC236}">
                <a16:creationId xmlns="" xmlns:a16="http://schemas.microsoft.com/office/drawing/2014/main" id="{0D1040A2-A049-4842-815F-E56A750F04FD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61" name="TPandFilters">
            <a:extLst>
              <a:ext uri="{FF2B5EF4-FFF2-40B4-BE49-F238E27FC236}">
                <a16:creationId xmlns="" xmlns:a16="http://schemas.microsoft.com/office/drawing/2014/main" id="{1A27F415-8C26-48BF-AF8C-42896C3243C1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F29E410A-D1DC-4ECB-9A9D-3C7A923DC43D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tatTestAgainst">
            <a:extLst>
              <a:ext uri="{FF2B5EF4-FFF2-40B4-BE49-F238E27FC236}">
                <a16:creationId xmlns="" xmlns:a16="http://schemas.microsoft.com/office/drawing/2014/main" id="{9A6C4444-3C08-4BA1-9E15-5050467F2E0B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="" xmlns:a16="http://schemas.microsoft.com/office/drawing/2014/main" id="{AA0D035E-1696-4FB8-9275-6D2803A9E9D4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A8B7153B-D9AA-45A4-AC32-0191D0143726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6" name="Text Placeholder 6">
            <a:extLst>
              <a:ext uri="{FF2B5EF4-FFF2-40B4-BE49-F238E27FC236}">
                <a16:creationId xmlns="" xmlns:a16="http://schemas.microsoft.com/office/drawing/2014/main" id="{29C003BD-461A-4A02-8801-61A1946ED60B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86F9C3B9-A870-45A1-9104-E544610F05A0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8" name="benchmarkGroup">
            <a:extLst>
              <a:ext uri="{FF2B5EF4-FFF2-40B4-BE49-F238E27FC236}">
                <a16:creationId xmlns="" xmlns:a16="http://schemas.microsoft.com/office/drawing/2014/main" id="{B263CE08-9D07-4626-B3DC-B179AA70DAF7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69" name="benchmark">
              <a:extLst>
                <a:ext uri="{FF2B5EF4-FFF2-40B4-BE49-F238E27FC236}">
                  <a16:creationId xmlns="" xmlns:a16="http://schemas.microsoft.com/office/drawing/2014/main" id="{404D62E4-DDC3-454F-AA9A-A89B53F0AF76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98EEEA2C-00BE-45F2-8C96-598C6DE00539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2" name="Slide Number Placeholder 5">
            <a:extLst>
              <a:ext uri="{FF2B5EF4-FFF2-40B4-BE49-F238E27FC236}">
                <a16:creationId xmlns="" xmlns:a16="http://schemas.microsoft.com/office/drawing/2014/main" id="{D8B1AF01-5541-44A9-9645-FF7015E2EAB9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3" name="Picture 7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FA066CB3-E2A2-4D9E-84FD-95862C99A60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41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In-Store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70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Food_Categories_Purchased_Chart">
            <a:extLst>
              <a:ext uri="{FF2B5EF4-FFF2-40B4-BE49-F238E27FC236}">
                <a16:creationId xmlns="" xmlns:a16="http://schemas.microsoft.com/office/drawing/2014/main" id="{2282B0E2-DE06-411F-B276-3BDDA68A32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50097"/>
              </p:ext>
            </p:extLst>
          </p:nvPr>
        </p:nvGraphicFramePr>
        <p:xfrm>
          <a:off x="240699" y="885205"/>
          <a:ext cx="11610551" cy="5304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8" name="Picture 4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5" y="5219202"/>
            <a:ext cx="11274782" cy="215444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57" name="Chart 56"/>
          <p:cNvGraphicFramePr/>
          <p:nvPr>
            <p:extLst>
              <p:ext uri="{D42A27DB-BD31-4B8C-83A1-F6EECF244321}">
                <p14:modId xmlns:p14="http://schemas.microsoft.com/office/powerpoint/2010/main" val="4032247300"/>
              </p:ext>
            </p:extLst>
          </p:nvPr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240699" y="668091"/>
            <a:ext cx="11673640" cy="620959"/>
            <a:chOff x="240699" y="668091"/>
            <a:chExt cx="11673640" cy="620959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770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Food Categories Purchased (Top 10 for _objective)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699" y="668091"/>
              <a:ext cx="568766" cy="468000"/>
            </a:xfrm>
            <a:prstGeom prst="rect">
              <a:avLst/>
            </a:prstGeom>
          </p:spPr>
        </p:pic>
        <p:sp>
          <p:nvSpPr>
            <p:cNvPr id="23" name="Description">
              <a:extLst>
                <a:ext uri="{FF2B5EF4-FFF2-40B4-BE49-F238E27FC236}">
                  <a16:creationId xmlns="" xmlns:a16="http://schemas.microsoft.com/office/drawing/2014/main" id="{65FA6DC5-4F53-463A-9126-044A743ED944}"/>
                </a:ext>
              </a:extLst>
            </p:cNvPr>
            <p:cNvSpPr txBox="1"/>
            <p:nvPr/>
          </p:nvSpPr>
          <p:spPr>
            <a:xfrm>
              <a:off x="797718" y="1073606"/>
              <a:ext cx="10651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Involved Purchase Of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50" name="TrendSampleSize">
            <a:extLst>
              <a:ext uri="{FF2B5EF4-FFF2-40B4-BE49-F238E27FC236}">
                <a16:creationId xmlns="" xmlns:a16="http://schemas.microsoft.com/office/drawing/2014/main" id="{C45505A1-0296-499F-8C3F-BE1549D67666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51" name="Slide Number Placeholder 3">
            <a:extLst>
              <a:ext uri="{FF2B5EF4-FFF2-40B4-BE49-F238E27FC236}">
                <a16:creationId xmlns="" xmlns:a16="http://schemas.microsoft.com/office/drawing/2014/main" id="{401B15A6-338C-4370-B2E1-A1378BFAF58A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Footer Placeholder 2">
            <a:extLst>
              <a:ext uri="{FF2B5EF4-FFF2-40B4-BE49-F238E27FC236}">
                <a16:creationId xmlns="" xmlns:a16="http://schemas.microsoft.com/office/drawing/2014/main" id="{79EB2E10-A7E0-4998-9112-6E82F8F41B5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205DF66-561F-41A5-A916-82E5FD49AA88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ADA431FB-0B8A-495D-AFD9-AA43FB2BA6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1EF89AEC-C588-4A62-B75A-26F9BF8C7E16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B752F85D-6792-4243-B3FF-222B6ECC453A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8" name="Footer Placeholder 4">
            <a:extLst>
              <a:ext uri="{FF2B5EF4-FFF2-40B4-BE49-F238E27FC236}">
                <a16:creationId xmlns="" xmlns:a16="http://schemas.microsoft.com/office/drawing/2014/main" id="{5AA2FDD5-B386-42F9-A969-CC67E08337A7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="" xmlns:a16="http://schemas.microsoft.com/office/drawing/2014/main" id="{570C22DA-D273-4AB7-B3B4-1C15F197ADF9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60" name="Text Placeholder 6">
            <a:extLst>
              <a:ext uri="{FF2B5EF4-FFF2-40B4-BE49-F238E27FC236}">
                <a16:creationId xmlns="" xmlns:a16="http://schemas.microsoft.com/office/drawing/2014/main" id="{7888EE98-D3F8-47F0-96CA-1F02F596D2EC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61" name="TPandFilters">
            <a:extLst>
              <a:ext uri="{FF2B5EF4-FFF2-40B4-BE49-F238E27FC236}">
                <a16:creationId xmlns="" xmlns:a16="http://schemas.microsoft.com/office/drawing/2014/main" id="{07DEF9D2-3C88-47CC-81DF-BCDA4E2D864A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EC6DE426-C9F3-4964-8958-753F1BD19C61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tatTestAgainst">
            <a:extLst>
              <a:ext uri="{FF2B5EF4-FFF2-40B4-BE49-F238E27FC236}">
                <a16:creationId xmlns="" xmlns:a16="http://schemas.microsoft.com/office/drawing/2014/main" id="{DBEEEB51-8D3B-471A-A07E-FF8395FBF91F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="" xmlns:a16="http://schemas.microsoft.com/office/drawing/2014/main" id="{484DF160-3673-4A13-821C-730A20E97FA6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8D84C5DA-2DCF-4A55-9C91-9F2940A76A0A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6" name="Text Placeholder 6">
            <a:extLst>
              <a:ext uri="{FF2B5EF4-FFF2-40B4-BE49-F238E27FC236}">
                <a16:creationId xmlns="" xmlns:a16="http://schemas.microsoft.com/office/drawing/2014/main" id="{3581B9A6-C9EF-4EEB-8390-882DB4B0B0D5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17636CC5-4EC7-4DD2-8FFB-7C1BF360ED67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8" name="benchmarkGroup">
            <a:extLst>
              <a:ext uri="{FF2B5EF4-FFF2-40B4-BE49-F238E27FC236}">
                <a16:creationId xmlns="" xmlns:a16="http://schemas.microsoft.com/office/drawing/2014/main" id="{229FDB81-57AF-456B-B232-D702744A679F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69" name="benchmark">
              <a:extLst>
                <a:ext uri="{FF2B5EF4-FFF2-40B4-BE49-F238E27FC236}">
                  <a16:creationId xmlns="" xmlns:a16="http://schemas.microsoft.com/office/drawing/2014/main" id="{1D2B9A16-7AA6-4E83-AC42-4A326A9D9733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202CE967-8245-42F4-BC0E-7FAD53BD2763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2" name="Slide Number Placeholder 5">
            <a:extLst>
              <a:ext uri="{FF2B5EF4-FFF2-40B4-BE49-F238E27FC236}">
                <a16:creationId xmlns="" xmlns:a16="http://schemas.microsoft.com/office/drawing/2014/main" id="{2F903170-66D8-4E0E-899B-BF38DD074B31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3" name="Picture 7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3121965-D475-4B07-ABCF-1249E3E1BC1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41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In-Store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170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Bev_Ingredient_Categories_Purchased_Chart">
            <a:extLst>
              <a:ext uri="{FF2B5EF4-FFF2-40B4-BE49-F238E27FC236}">
                <a16:creationId xmlns="" xmlns:a16="http://schemas.microsoft.com/office/drawing/2014/main" id="{41EF6ABC-19B4-4C4A-B924-B1B25D711C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988525"/>
              </p:ext>
            </p:extLst>
          </p:nvPr>
        </p:nvGraphicFramePr>
        <p:xfrm>
          <a:off x="169330" y="935666"/>
          <a:ext cx="11795593" cy="5341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8" name="Picture 4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6" y="5133929"/>
            <a:ext cx="11374537" cy="215399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57" name="Chart 56"/>
          <p:cNvGraphicFramePr/>
          <p:nvPr>
            <p:extLst>
              <p:ext uri="{D42A27DB-BD31-4B8C-83A1-F6EECF244321}">
                <p14:modId xmlns:p14="http://schemas.microsoft.com/office/powerpoint/2010/main" val="144591165"/>
              </p:ext>
            </p:extLst>
          </p:nvPr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346196" y="710261"/>
            <a:ext cx="11568143" cy="578767"/>
            <a:chOff x="346196" y="710261"/>
            <a:chExt cx="11568143" cy="578767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770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Beverage Ingredient Categories Purchased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46138" y="1073584"/>
              <a:ext cx="109224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Involved Purchase Of 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DF951879-5142-4EEC-9991-183EE653D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196" y="710261"/>
              <a:ext cx="369718" cy="349889"/>
            </a:xfrm>
            <a:prstGeom prst="rect">
              <a:avLst/>
            </a:prstGeom>
            <a:solidFill>
              <a:schemeClr val="accent6"/>
            </a:solidFill>
          </p:spPr>
        </p:pic>
      </p:grpSp>
      <p:sp>
        <p:nvSpPr>
          <p:cNvPr id="50" name="TrendSampleSize">
            <a:extLst>
              <a:ext uri="{FF2B5EF4-FFF2-40B4-BE49-F238E27FC236}">
                <a16:creationId xmlns="" xmlns:a16="http://schemas.microsoft.com/office/drawing/2014/main" id="{8AF27EE9-51C1-4FA4-BE81-39F93FAB45D0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51" name="Slide Number Placeholder 3">
            <a:extLst>
              <a:ext uri="{FF2B5EF4-FFF2-40B4-BE49-F238E27FC236}">
                <a16:creationId xmlns="" xmlns:a16="http://schemas.microsoft.com/office/drawing/2014/main" id="{99E9E8CB-6D38-4F49-A157-4E3B6967BF56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Footer Placeholder 2">
            <a:extLst>
              <a:ext uri="{FF2B5EF4-FFF2-40B4-BE49-F238E27FC236}">
                <a16:creationId xmlns="" xmlns:a16="http://schemas.microsoft.com/office/drawing/2014/main" id="{D5F35F80-1790-41DD-8838-0E6B8D75320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54999C6-059E-4C2A-A1A3-0480A91DB322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CE0D4717-5B52-4BEF-976C-18A9A0CE3A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E514C7F2-35FF-4BCB-BBBE-633BAF17AFB4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98513061-D217-4C74-80DD-7EC96627C670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8" name="Footer Placeholder 4">
            <a:extLst>
              <a:ext uri="{FF2B5EF4-FFF2-40B4-BE49-F238E27FC236}">
                <a16:creationId xmlns="" xmlns:a16="http://schemas.microsoft.com/office/drawing/2014/main" id="{6B5DB06F-58EA-4163-AB76-DAA303BAB330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="" xmlns:a16="http://schemas.microsoft.com/office/drawing/2014/main" id="{986E40B3-13BB-48B0-8141-3D670DC98C99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60" name="Text Placeholder 6">
            <a:extLst>
              <a:ext uri="{FF2B5EF4-FFF2-40B4-BE49-F238E27FC236}">
                <a16:creationId xmlns="" xmlns:a16="http://schemas.microsoft.com/office/drawing/2014/main" id="{E53FB78A-FEC7-4774-9D16-A1A433F13294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61" name="TPandFilters">
            <a:extLst>
              <a:ext uri="{FF2B5EF4-FFF2-40B4-BE49-F238E27FC236}">
                <a16:creationId xmlns="" xmlns:a16="http://schemas.microsoft.com/office/drawing/2014/main" id="{4DD78D3B-85D7-4293-9900-C669F97D6778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EF7E6711-4427-4A62-BA03-7CC6B89D6B0E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tatTestAgainst">
            <a:extLst>
              <a:ext uri="{FF2B5EF4-FFF2-40B4-BE49-F238E27FC236}">
                <a16:creationId xmlns="" xmlns:a16="http://schemas.microsoft.com/office/drawing/2014/main" id="{469600CC-42A8-4FE2-838F-3A34CF1E89F8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="" xmlns:a16="http://schemas.microsoft.com/office/drawing/2014/main" id="{B106E158-7278-4B9E-958A-0FBA5438C7C7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9E0BD1B6-434C-44D5-BAEC-F32A32D26D8E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6" name="Text Placeholder 6">
            <a:extLst>
              <a:ext uri="{FF2B5EF4-FFF2-40B4-BE49-F238E27FC236}">
                <a16:creationId xmlns="" xmlns:a16="http://schemas.microsoft.com/office/drawing/2014/main" id="{11C1FE71-6E6D-4653-9719-02E066663AF4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5759B67C-4FF9-49D7-A635-0EAC3101F3DE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8" name="benchmarkGroup">
            <a:extLst>
              <a:ext uri="{FF2B5EF4-FFF2-40B4-BE49-F238E27FC236}">
                <a16:creationId xmlns="" xmlns:a16="http://schemas.microsoft.com/office/drawing/2014/main" id="{721C3B46-2D7A-4C94-A852-556886255891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69" name="benchmark">
              <a:extLst>
                <a:ext uri="{FF2B5EF4-FFF2-40B4-BE49-F238E27FC236}">
                  <a16:creationId xmlns="" xmlns:a16="http://schemas.microsoft.com/office/drawing/2014/main" id="{9883F5A8-CDE1-4DC9-A133-D37AE937D312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92AC448E-BC65-4EB8-B59E-29F516D010F5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2" name="Slide Number Placeholder 5">
            <a:extLst>
              <a:ext uri="{FF2B5EF4-FFF2-40B4-BE49-F238E27FC236}">
                <a16:creationId xmlns="" xmlns:a16="http://schemas.microsoft.com/office/drawing/2014/main" id="{599152F2-A420-4F52-A1B5-61C48EC5DCBB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3" name="Picture 7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3E167E7-C194-4DDF-B76F-F46ED0A9176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41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In-Store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58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Bev_Categories_Purchased_Chart">
            <a:extLst>
              <a:ext uri="{FF2B5EF4-FFF2-40B4-BE49-F238E27FC236}">
                <a16:creationId xmlns="" xmlns:a16="http://schemas.microsoft.com/office/drawing/2014/main" id="{2D4165D3-BC0F-49C5-888A-5A0073E11E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761582"/>
              </p:ext>
            </p:extLst>
          </p:nvPr>
        </p:nvGraphicFramePr>
        <p:xfrm>
          <a:off x="169331" y="863689"/>
          <a:ext cx="11681920" cy="5304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8" name="Picture 4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9" y="5109899"/>
            <a:ext cx="11376465" cy="215443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57" name="Chart 56"/>
          <p:cNvGraphicFramePr/>
          <p:nvPr>
            <p:extLst>
              <p:ext uri="{D42A27DB-BD31-4B8C-83A1-F6EECF244321}">
                <p14:modId xmlns:p14="http://schemas.microsoft.com/office/powerpoint/2010/main" val="959448283"/>
              </p:ext>
            </p:extLst>
          </p:nvPr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252088" y="716343"/>
            <a:ext cx="11662251" cy="569914"/>
            <a:chOff x="252088" y="716343"/>
            <a:chExt cx="11662251" cy="569914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770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Beverage Categories Purchased (Top 10 for _objective)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09044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As:: _percentage% Of Trips To _retailer In _objective Involved Purchase Of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88" y="716343"/>
              <a:ext cx="466118" cy="448854"/>
            </a:xfrm>
            <a:prstGeom prst="rect">
              <a:avLst/>
            </a:prstGeom>
            <a:noFill/>
          </p:spPr>
        </p:pic>
      </p:grpSp>
      <p:sp>
        <p:nvSpPr>
          <p:cNvPr id="50" name="TrendSampleSize">
            <a:extLst>
              <a:ext uri="{FF2B5EF4-FFF2-40B4-BE49-F238E27FC236}">
                <a16:creationId xmlns="" xmlns:a16="http://schemas.microsoft.com/office/drawing/2014/main" id="{8E0AA4B5-75FC-4C9A-9C31-58D18C00A103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51" name="Slide Number Placeholder 3">
            <a:extLst>
              <a:ext uri="{FF2B5EF4-FFF2-40B4-BE49-F238E27FC236}">
                <a16:creationId xmlns="" xmlns:a16="http://schemas.microsoft.com/office/drawing/2014/main" id="{51C68CA7-3DB0-40B7-AF97-0BC3212403FB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Footer Placeholder 2">
            <a:extLst>
              <a:ext uri="{FF2B5EF4-FFF2-40B4-BE49-F238E27FC236}">
                <a16:creationId xmlns="" xmlns:a16="http://schemas.microsoft.com/office/drawing/2014/main" id="{B6B59C4D-17B1-4EF7-920B-7C8A773C4F4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2D24BE4-C39B-4259-BF53-1F12180797F8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F6CF26-2537-489E-ABA3-B3EC38E021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0B5DC688-ED06-4A39-A636-1132EDB9A6FA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3EE2CEDB-1D56-4893-88EE-20A4E4D471C6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8" name="Footer Placeholder 4">
            <a:extLst>
              <a:ext uri="{FF2B5EF4-FFF2-40B4-BE49-F238E27FC236}">
                <a16:creationId xmlns="" xmlns:a16="http://schemas.microsoft.com/office/drawing/2014/main" id="{0568A6A4-DDEB-4C44-9A9F-0F687EC5DE82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="" xmlns:a16="http://schemas.microsoft.com/office/drawing/2014/main" id="{063A129A-67E7-4818-B9C7-6E35E0A0B2CE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60" name="Text Placeholder 6">
            <a:extLst>
              <a:ext uri="{FF2B5EF4-FFF2-40B4-BE49-F238E27FC236}">
                <a16:creationId xmlns="" xmlns:a16="http://schemas.microsoft.com/office/drawing/2014/main" id="{0B9CA157-FA93-444A-9CA4-5CF816475414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61" name="TPandFilters">
            <a:extLst>
              <a:ext uri="{FF2B5EF4-FFF2-40B4-BE49-F238E27FC236}">
                <a16:creationId xmlns="" xmlns:a16="http://schemas.microsoft.com/office/drawing/2014/main" id="{CFFFF4B7-F2E6-42CE-B501-73CDCFFB8D8B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0F01E34B-4E9C-4B6C-AE35-80813B53E58C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tatTestAgainst">
            <a:extLst>
              <a:ext uri="{FF2B5EF4-FFF2-40B4-BE49-F238E27FC236}">
                <a16:creationId xmlns="" xmlns:a16="http://schemas.microsoft.com/office/drawing/2014/main" id="{AA3B5C6D-E98B-4789-8C63-59AD4E05E616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="" xmlns:a16="http://schemas.microsoft.com/office/drawing/2014/main" id="{3E98D64A-2B70-45F8-B239-3948F09B509B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CF0C5169-E316-4C0F-BA18-3F06E02C7860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6" name="Text Placeholder 6">
            <a:extLst>
              <a:ext uri="{FF2B5EF4-FFF2-40B4-BE49-F238E27FC236}">
                <a16:creationId xmlns="" xmlns:a16="http://schemas.microsoft.com/office/drawing/2014/main" id="{474A1DD8-79CE-4795-A741-92F8F272C532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6B54C995-46BA-4565-92F8-785FB4C6ECD1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8" name="benchmarkGroup">
            <a:extLst>
              <a:ext uri="{FF2B5EF4-FFF2-40B4-BE49-F238E27FC236}">
                <a16:creationId xmlns="" xmlns:a16="http://schemas.microsoft.com/office/drawing/2014/main" id="{EDFA0466-43FA-40BD-B5E2-72223111CE21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69" name="benchmark">
              <a:extLst>
                <a:ext uri="{FF2B5EF4-FFF2-40B4-BE49-F238E27FC236}">
                  <a16:creationId xmlns="" xmlns:a16="http://schemas.microsoft.com/office/drawing/2014/main" id="{F48EB3DD-1E61-44BB-8DC9-94A61A933C5A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F5F868CB-6562-4876-A962-99342FDD00B5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2" name="Slide Number Placeholder 5">
            <a:extLst>
              <a:ext uri="{FF2B5EF4-FFF2-40B4-BE49-F238E27FC236}">
                <a16:creationId xmlns="" xmlns:a16="http://schemas.microsoft.com/office/drawing/2014/main" id="{BD131F84-E353-4ACE-807E-587B57AB8F9F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3" name="Picture 7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46A778DA-9C93-4D4C-9C8F-D54E4CFB7B4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41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In-Store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4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Brand_Categories_Purchased_Chart">
            <a:extLst>
              <a:ext uri="{FF2B5EF4-FFF2-40B4-BE49-F238E27FC236}">
                <a16:creationId xmlns="" xmlns:a16="http://schemas.microsoft.com/office/drawing/2014/main" id="{3B02CE08-5546-4C3A-9601-6AFC1C726B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668274"/>
              </p:ext>
            </p:extLst>
          </p:nvPr>
        </p:nvGraphicFramePr>
        <p:xfrm>
          <a:off x="197234" y="764115"/>
          <a:ext cx="11613765" cy="551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8" name="Picture 4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64" y="5182546"/>
            <a:ext cx="11422505" cy="273874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57" name="Chart 56"/>
          <p:cNvGraphicFramePr/>
          <p:nvPr>
            <p:extLst>
              <p:ext uri="{D42A27DB-BD31-4B8C-83A1-F6EECF244321}">
                <p14:modId xmlns:p14="http://schemas.microsoft.com/office/powerpoint/2010/main" val="3854355796"/>
              </p:ext>
            </p:extLst>
          </p:nvPr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209828" y="658985"/>
            <a:ext cx="11704511" cy="627272"/>
            <a:chOff x="209828" y="658985"/>
            <a:chExt cx="11704511" cy="627272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24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Top Brand Across Categories (Top 10 for _objective)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09583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Involved Purchase Of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828" y="658985"/>
              <a:ext cx="566526" cy="468000"/>
            </a:xfrm>
            <a:prstGeom prst="rect">
              <a:avLst/>
            </a:prstGeom>
          </p:spPr>
        </p:pic>
      </p:grpSp>
      <p:sp>
        <p:nvSpPr>
          <p:cNvPr id="50" name="TrendSampleSize">
            <a:extLst>
              <a:ext uri="{FF2B5EF4-FFF2-40B4-BE49-F238E27FC236}">
                <a16:creationId xmlns="" xmlns:a16="http://schemas.microsoft.com/office/drawing/2014/main" id="{B104FA7A-8B82-4C5D-AE53-CCA2434DF948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51" name="Slide Number Placeholder 3">
            <a:extLst>
              <a:ext uri="{FF2B5EF4-FFF2-40B4-BE49-F238E27FC236}">
                <a16:creationId xmlns="" xmlns:a16="http://schemas.microsoft.com/office/drawing/2014/main" id="{1AF8761A-4F78-4A70-8D00-990892518A80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Footer Placeholder 2">
            <a:extLst>
              <a:ext uri="{FF2B5EF4-FFF2-40B4-BE49-F238E27FC236}">
                <a16:creationId xmlns="" xmlns:a16="http://schemas.microsoft.com/office/drawing/2014/main" id="{F71F9172-2EBB-494B-BF5A-18DA3DE8FB6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9C3E151-56B5-47B7-8CCD-F24E14920395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9D597EAC-D477-4DA5-8D4A-0BA5875F75A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6A6A9E77-594A-4AD5-A900-1CE54B4A3521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99FEDFCC-7F0F-436B-92B9-7B95E35625D8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8" name="Footer Placeholder 4">
            <a:extLst>
              <a:ext uri="{FF2B5EF4-FFF2-40B4-BE49-F238E27FC236}">
                <a16:creationId xmlns="" xmlns:a16="http://schemas.microsoft.com/office/drawing/2014/main" id="{0F53A9C9-FBB3-4A26-A52B-EEC109764C5D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="" xmlns:a16="http://schemas.microsoft.com/office/drawing/2014/main" id="{CBEF3932-64C7-4457-954B-737249556448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60" name="Text Placeholder 6">
            <a:extLst>
              <a:ext uri="{FF2B5EF4-FFF2-40B4-BE49-F238E27FC236}">
                <a16:creationId xmlns="" xmlns:a16="http://schemas.microsoft.com/office/drawing/2014/main" id="{4F0CFEC4-03EB-43CD-8D82-1139C9D14EB8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61" name="TPandFilters">
            <a:extLst>
              <a:ext uri="{FF2B5EF4-FFF2-40B4-BE49-F238E27FC236}">
                <a16:creationId xmlns="" xmlns:a16="http://schemas.microsoft.com/office/drawing/2014/main" id="{974BA977-704F-44D2-AC59-6F00904A8846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88EE477A-38E0-4ED5-ACE2-B04B0BC6028D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tatTestAgainst">
            <a:extLst>
              <a:ext uri="{FF2B5EF4-FFF2-40B4-BE49-F238E27FC236}">
                <a16:creationId xmlns="" xmlns:a16="http://schemas.microsoft.com/office/drawing/2014/main" id="{F28905FE-D5A9-4485-82B5-F4D7F37E50D8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="" xmlns:a16="http://schemas.microsoft.com/office/drawing/2014/main" id="{1678150C-1486-4EF6-A424-95E0BF33A887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EE5A2217-47AB-4D44-829E-B57B7C2CF81F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6" name="Text Placeholder 6">
            <a:extLst>
              <a:ext uri="{FF2B5EF4-FFF2-40B4-BE49-F238E27FC236}">
                <a16:creationId xmlns="" xmlns:a16="http://schemas.microsoft.com/office/drawing/2014/main" id="{F70D6BFB-BA9C-40ED-8B57-EDBD657D081B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9B32D6F4-5D08-4A92-8D60-E0BCF8869E33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8" name="benchmarkGroup">
            <a:extLst>
              <a:ext uri="{FF2B5EF4-FFF2-40B4-BE49-F238E27FC236}">
                <a16:creationId xmlns="" xmlns:a16="http://schemas.microsoft.com/office/drawing/2014/main" id="{4FF41156-9E05-4C92-B811-BD76D21326ED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69" name="benchmark">
              <a:extLst>
                <a:ext uri="{FF2B5EF4-FFF2-40B4-BE49-F238E27FC236}">
                  <a16:creationId xmlns="" xmlns:a16="http://schemas.microsoft.com/office/drawing/2014/main" id="{37D858FA-D8CB-4AF2-B039-3B018FCB55BE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4193098-AFB1-4FCD-AF71-3352B81A3689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2" name="Slide Number Placeholder 5">
            <a:extLst>
              <a:ext uri="{FF2B5EF4-FFF2-40B4-BE49-F238E27FC236}">
                <a16:creationId xmlns="" xmlns:a16="http://schemas.microsoft.com/office/drawing/2014/main" id="{E363BAF0-D8E8-4DED-BB03-F380563E6D65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3" name="Picture 7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DD585795-1D28-40D4-823B-0400B8F31BF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41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In-Store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52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evice_Used_InStore_Chart">
            <a:extLst>
              <a:ext uri="{FF2B5EF4-FFF2-40B4-BE49-F238E27FC236}">
                <a16:creationId xmlns="" xmlns:a16="http://schemas.microsoft.com/office/drawing/2014/main" id="{20728AD2-2205-4571-9234-124F217D9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3207829"/>
              </p:ext>
            </p:extLst>
          </p:nvPr>
        </p:nvGraphicFramePr>
        <p:xfrm>
          <a:off x="169331" y="811052"/>
          <a:ext cx="11386556" cy="5279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6" name="Picture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86" y="5313583"/>
            <a:ext cx="11174400" cy="23003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414603" y="721642"/>
            <a:ext cx="11499736" cy="564615"/>
            <a:chOff x="414603" y="721642"/>
            <a:chExt cx="11499736" cy="564615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770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Devices Used In Store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3"/>
              <a:ext cx="107465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Involved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In-Store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03" y="721642"/>
              <a:ext cx="324517" cy="432000"/>
            </a:xfrm>
            <a:prstGeom prst="rect">
              <a:avLst/>
            </a:prstGeom>
          </p:spPr>
        </p:pic>
      </p:grpSp>
      <p:sp>
        <p:nvSpPr>
          <p:cNvPr id="48" name="TrendSampleSize">
            <a:extLst>
              <a:ext uri="{FF2B5EF4-FFF2-40B4-BE49-F238E27FC236}">
                <a16:creationId xmlns="" xmlns:a16="http://schemas.microsoft.com/office/drawing/2014/main" id="{ECF2413D-5CD2-4165-9D8D-FAB5B22403D8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="" xmlns:a16="http://schemas.microsoft.com/office/drawing/2014/main" id="{55BB05B8-140C-4D53-87E8-49435D33187B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Footer Placeholder 2">
            <a:extLst>
              <a:ext uri="{FF2B5EF4-FFF2-40B4-BE49-F238E27FC236}">
                <a16:creationId xmlns="" xmlns:a16="http://schemas.microsoft.com/office/drawing/2014/main" id="{1EE0A895-4CB6-48DA-8B98-F044C56FB88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5ADD234-1C7C-4C1E-A7F2-A496B7BE0A7D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="" xmlns:a16="http://schemas.microsoft.com/office/drawing/2014/main" id="{F2315B21-433D-42F0-B75B-8A4AE54941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F6974D83-835E-481E-9733-1F6C608CACF0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68D61F34-639B-491C-97DD-10B444CF0A01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="" xmlns:a16="http://schemas.microsoft.com/office/drawing/2014/main" id="{89C14A50-2E5E-41FD-A07B-2610D197671C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="" xmlns:a16="http://schemas.microsoft.com/office/drawing/2014/main" id="{FBC048BB-58E7-4792-84A0-A80DBFACE3DD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58" name="Text Placeholder 6">
            <a:extLst>
              <a:ext uri="{FF2B5EF4-FFF2-40B4-BE49-F238E27FC236}">
                <a16:creationId xmlns="" xmlns:a16="http://schemas.microsoft.com/office/drawing/2014/main" id="{D303F579-6A4C-48ED-B574-391FA23EF30F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59" name="TPandFilters">
            <a:extLst>
              <a:ext uri="{FF2B5EF4-FFF2-40B4-BE49-F238E27FC236}">
                <a16:creationId xmlns="" xmlns:a16="http://schemas.microsoft.com/office/drawing/2014/main" id="{3849B6FF-BA67-450E-AC1E-573C150615FB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11BB79D4-FEB7-40D0-A9A6-FC4228821DFA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tatTestAgainst">
            <a:extLst>
              <a:ext uri="{FF2B5EF4-FFF2-40B4-BE49-F238E27FC236}">
                <a16:creationId xmlns="" xmlns:a16="http://schemas.microsoft.com/office/drawing/2014/main" id="{268E45E6-D5E9-4DC2-8F95-82297FD8C5A9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="" xmlns:a16="http://schemas.microsoft.com/office/drawing/2014/main" id="{D6645FF2-F4CE-4002-91E4-08EE97AB4D6D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D65DAE2B-35B0-4860-9D0D-5DFF7D08A6E1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4" name="Text Placeholder 6">
            <a:extLst>
              <a:ext uri="{FF2B5EF4-FFF2-40B4-BE49-F238E27FC236}">
                <a16:creationId xmlns="" xmlns:a16="http://schemas.microsoft.com/office/drawing/2014/main" id="{7ABC6D8C-9416-42E5-A9BE-71B547292916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789E803F-271A-4308-BF1E-47499CF8CDF9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6" name="benchmarkGroup">
            <a:extLst>
              <a:ext uri="{FF2B5EF4-FFF2-40B4-BE49-F238E27FC236}">
                <a16:creationId xmlns="" xmlns:a16="http://schemas.microsoft.com/office/drawing/2014/main" id="{ACB21C13-7F06-4169-80D4-F165CBEDB0A6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67" name="benchmark">
              <a:extLst>
                <a:ext uri="{FF2B5EF4-FFF2-40B4-BE49-F238E27FC236}">
                  <a16:creationId xmlns="" xmlns:a16="http://schemas.microsoft.com/office/drawing/2014/main" id="{63F0DA9F-7A2C-4E4D-B033-8820FA35CECB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FD9B2752-1552-40BF-9C57-3D2FA31F34D1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9" name="Slide Number Placeholder 5">
            <a:extLst>
              <a:ext uri="{FF2B5EF4-FFF2-40B4-BE49-F238E27FC236}">
                <a16:creationId xmlns="" xmlns:a16="http://schemas.microsoft.com/office/drawing/2014/main" id="{52B5A97E-9D00-4251-A18D-236914CED02A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0" name="Picture 69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A2834DA9-23D1-4447-AFBD-48465C8B76E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41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In-Store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99050" y="1558028"/>
            <a:ext cx="6035489" cy="2674386"/>
          </a:xfrm>
          <a:effectLst/>
        </p:spPr>
        <p:txBody>
          <a:bodyPr>
            <a:normAutofit/>
          </a:bodyPr>
          <a:lstStyle/>
          <a:p>
            <a:pPr lvl="0"/>
            <a:r>
              <a:rPr lang="en-US" sz="4000" u="none" dirty="0">
                <a:effectLst/>
              </a:rPr>
              <a:t>P2P Report</a:t>
            </a:r>
          </a:p>
          <a:p>
            <a:pPr lvl="0"/>
            <a:r>
              <a:rPr lang="en-US" dirty="0"/>
              <a:t>Trip Summary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BCBA2AA-4C37-46BC-9599-F44A6C11C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5103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ime_Spent_Chart">
            <a:extLst>
              <a:ext uri="{FF2B5EF4-FFF2-40B4-BE49-F238E27FC236}">
                <a16:creationId xmlns="" xmlns:a16="http://schemas.microsoft.com/office/drawing/2014/main" id="{72244EF8-BDB7-44E9-8DEF-E6B5DDC689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535031"/>
              </p:ext>
            </p:extLst>
          </p:nvPr>
        </p:nvGraphicFramePr>
        <p:xfrm>
          <a:off x="191083" y="859549"/>
          <a:ext cx="11619917" cy="5315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8" name="Picture 87">
            <a:extLst>
              <a:ext uri="{FF2B5EF4-FFF2-40B4-BE49-F238E27FC236}">
                <a16:creationId xmlns="" xmlns:a16="http://schemas.microsoft.com/office/drawing/2014/main" id="{42200A83-DF85-40B4-BE3A-0C5E7F4DB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627976"/>
            <a:ext cx="12367843" cy="231897"/>
          </a:xfrm>
          <a:prstGeom prst="rect">
            <a:avLst/>
          </a:prstGeom>
        </p:spPr>
      </p:pic>
      <p:pic>
        <p:nvPicPr>
          <p:cNvPr id="76" name="Picture 7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8" y="5242606"/>
            <a:ext cx="11435693" cy="20708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Header1"/>
          <p:cNvGrpSpPr/>
          <p:nvPr/>
        </p:nvGrpSpPr>
        <p:grpSpPr>
          <a:xfrm>
            <a:off x="118480" y="705411"/>
            <a:ext cx="11501118" cy="541408"/>
            <a:chOff x="118480" y="705411"/>
            <a:chExt cx="11501118" cy="541408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375308" y="1045007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471663" y="724690"/>
              <a:ext cx="10885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Time Spent – Detail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1400523" y="1036486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Description"/>
            <p:cNvSpPr txBox="1"/>
            <p:nvPr/>
          </p:nvSpPr>
          <p:spPr>
            <a:xfrm>
              <a:off x="503962" y="1031375"/>
              <a:ext cx="108965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Are For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  <a:endParaRPr lang="en-IN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467665C2-A170-4A8B-9195-C32281173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80" y="705411"/>
              <a:ext cx="338502" cy="325964"/>
            </a:xfrm>
            <a:prstGeom prst="rect">
              <a:avLst/>
            </a:prstGeom>
          </p:spPr>
        </p:pic>
      </p:grpSp>
      <p:sp>
        <p:nvSpPr>
          <p:cNvPr id="42" name="TrendSampleSize">
            <a:extLst>
              <a:ext uri="{FF2B5EF4-FFF2-40B4-BE49-F238E27FC236}">
                <a16:creationId xmlns="" xmlns:a16="http://schemas.microsoft.com/office/drawing/2014/main" id="{BFF73A79-A0F0-47DD-8B78-A357820AE96D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43" name="Slide Number Placeholder 3">
            <a:extLst>
              <a:ext uri="{FF2B5EF4-FFF2-40B4-BE49-F238E27FC236}">
                <a16:creationId xmlns="" xmlns:a16="http://schemas.microsoft.com/office/drawing/2014/main" id="{F5E24BA0-DDF1-4F01-886D-58206B04FF18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Footer Placeholder 2">
            <a:extLst>
              <a:ext uri="{FF2B5EF4-FFF2-40B4-BE49-F238E27FC236}">
                <a16:creationId xmlns="" xmlns:a16="http://schemas.microsoft.com/office/drawing/2014/main" id="{80540BD8-03EB-4326-A58E-D6DC60F20A9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C48A774-A184-4F87-B3E8-C6E9677A7CE1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D64A25F0-1734-4C55-9168-90BD7B35ED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026DF0FC-99DF-48C5-AB8B-28BA7EF920F0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12D41F65-F05D-4FF2-B324-6620D47CBEE9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1" name="Footer Placeholder 4">
            <a:extLst>
              <a:ext uri="{FF2B5EF4-FFF2-40B4-BE49-F238E27FC236}">
                <a16:creationId xmlns="" xmlns:a16="http://schemas.microsoft.com/office/drawing/2014/main" id="{92F1D86B-A696-4D6B-A3E7-2F7CA7887AF4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ECFC2040-BC19-459E-A82E-EB72E76FBF40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53" name="Text Placeholder 6">
            <a:extLst>
              <a:ext uri="{FF2B5EF4-FFF2-40B4-BE49-F238E27FC236}">
                <a16:creationId xmlns="" xmlns:a16="http://schemas.microsoft.com/office/drawing/2014/main" id="{08C13D4A-9A51-40E8-9456-53DA7AD5A8B4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54" name="TPandFilters">
            <a:extLst>
              <a:ext uri="{FF2B5EF4-FFF2-40B4-BE49-F238E27FC236}">
                <a16:creationId xmlns="" xmlns:a16="http://schemas.microsoft.com/office/drawing/2014/main" id="{45C6ADB1-3BC5-4EF5-942E-9A93DEEFBB1C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A8A5261A-8B6B-41BF-A2AB-433741BB4112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tatTestAgainst">
            <a:extLst>
              <a:ext uri="{FF2B5EF4-FFF2-40B4-BE49-F238E27FC236}">
                <a16:creationId xmlns="" xmlns:a16="http://schemas.microsoft.com/office/drawing/2014/main" id="{7750A48F-2168-48BD-B8E1-0D2B911DF1CA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="" xmlns:a16="http://schemas.microsoft.com/office/drawing/2014/main" id="{6DB62F14-DFE5-4C98-AC4F-A6761771B840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0ECB79B9-86F7-4EA4-9499-9BC8FB37CBA8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9" name="Text Placeholder 6">
            <a:extLst>
              <a:ext uri="{FF2B5EF4-FFF2-40B4-BE49-F238E27FC236}">
                <a16:creationId xmlns="" xmlns:a16="http://schemas.microsoft.com/office/drawing/2014/main" id="{A2C56DC4-5995-41FD-893F-5E136E3A0F1E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25820C12-3F3E-4BC6-8C7E-1194F14A5C87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1" name="benchmarkGroup">
            <a:extLst>
              <a:ext uri="{FF2B5EF4-FFF2-40B4-BE49-F238E27FC236}">
                <a16:creationId xmlns="" xmlns:a16="http://schemas.microsoft.com/office/drawing/2014/main" id="{B6C9E8CD-8D57-4CEA-BDC3-6D4574671CB7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62" name="benchmark">
              <a:extLst>
                <a:ext uri="{FF2B5EF4-FFF2-40B4-BE49-F238E27FC236}">
                  <a16:creationId xmlns="" xmlns:a16="http://schemas.microsoft.com/office/drawing/2014/main" id="{1AB866D9-0360-411C-BEDD-C8ED854E0F7A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="" xmlns:a16="http://schemas.microsoft.com/office/drawing/2014/main" id="{84DA0C41-CD70-4FB3-996B-87FE7F04724A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4" name="Slide Number Placeholder 5">
            <a:extLst>
              <a:ext uri="{FF2B5EF4-FFF2-40B4-BE49-F238E27FC236}">
                <a16:creationId xmlns="" xmlns:a16="http://schemas.microsoft.com/office/drawing/2014/main" id="{B07AFB7E-999B-4C7E-BA52-48B025EB8398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5" name="Picture 6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E2F77116-BA7B-4A3F-BB17-56E18C97098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39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Summary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06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Expenditure_Chart">
            <a:extLst>
              <a:ext uri="{FF2B5EF4-FFF2-40B4-BE49-F238E27FC236}">
                <a16:creationId xmlns="" xmlns:a16="http://schemas.microsoft.com/office/drawing/2014/main" id="{103E9719-713D-4FA2-A2A8-259AA0A8C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57167"/>
              </p:ext>
            </p:extLst>
          </p:nvPr>
        </p:nvGraphicFramePr>
        <p:xfrm>
          <a:off x="191083" y="984348"/>
          <a:ext cx="11504600" cy="5179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" y="582247"/>
            <a:ext cx="12202973" cy="228806"/>
          </a:xfrm>
          <a:prstGeom prst="rect">
            <a:avLst/>
          </a:prstGeom>
        </p:spPr>
      </p:pic>
      <p:pic>
        <p:nvPicPr>
          <p:cNvPr id="76" name="Picture 7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546137" y="5181054"/>
            <a:ext cx="11075885" cy="215443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85085" y="703264"/>
            <a:ext cx="11646478" cy="546129"/>
            <a:chOff x="85085" y="703264"/>
            <a:chExt cx="11646478" cy="546129"/>
          </a:xfrm>
        </p:grpSpPr>
        <p:cxnSp>
          <p:nvCxnSpPr>
            <p:cNvPr id="49" name="Straight Connector 48"/>
            <p:cNvCxnSpPr>
              <a:cxnSpLocks/>
            </p:cNvCxnSpPr>
            <p:nvPr/>
          </p:nvCxnSpPr>
          <p:spPr>
            <a:xfrm>
              <a:off x="11512488" y="1020368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6317" y="1033949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546140" y="731977"/>
              <a:ext cx="109434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Expenditure – Detail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5" y="703264"/>
              <a:ext cx="411232" cy="396000"/>
            </a:xfrm>
            <a:prstGeom prst="rect">
              <a:avLst/>
            </a:prstGeom>
          </p:spPr>
        </p:pic>
        <p:sp>
          <p:nvSpPr>
            <p:cNvPr id="33" name="Description">
              <a:extLst>
                <a:ext uri="{FF2B5EF4-FFF2-40B4-BE49-F238E27FC236}">
                  <a16:creationId xmlns="" xmlns:a16="http://schemas.microsoft.com/office/drawing/2014/main" id="{4AD71185-BCE1-4942-BA87-E0CD292FED48}"/>
                </a:ext>
              </a:extLst>
            </p:cNvPr>
            <p:cNvSpPr txBox="1"/>
            <p:nvPr/>
          </p:nvSpPr>
          <p:spPr>
            <a:xfrm>
              <a:off x="524075" y="1033949"/>
              <a:ext cx="109884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Involved An Expenditure Of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</a:p>
          </p:txBody>
        </p:sp>
      </p:grpSp>
      <p:sp>
        <p:nvSpPr>
          <p:cNvPr id="48" name="TrendSampleSize">
            <a:extLst>
              <a:ext uri="{FF2B5EF4-FFF2-40B4-BE49-F238E27FC236}">
                <a16:creationId xmlns="" xmlns:a16="http://schemas.microsoft.com/office/drawing/2014/main" id="{260C5FA3-E489-4E27-82E2-95E79E53ABF4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="" xmlns:a16="http://schemas.microsoft.com/office/drawing/2014/main" id="{82C6D0D3-5406-45DD-87E3-80E54D8D999A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Footer Placeholder 2">
            <a:extLst>
              <a:ext uri="{FF2B5EF4-FFF2-40B4-BE49-F238E27FC236}">
                <a16:creationId xmlns="" xmlns:a16="http://schemas.microsoft.com/office/drawing/2014/main" id="{F6EBCF4D-616D-4D5B-92EB-54086BFCC0D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88406C67-54CE-47B0-9A53-E3DAF869B263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="" xmlns:a16="http://schemas.microsoft.com/office/drawing/2014/main" id="{58A81F0B-FACA-4361-A3E3-DED0CB120D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A3870158-5C17-4A13-9A77-82C157240022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DEBEB14C-48B5-47B8-A16F-5A676D166781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="" xmlns:a16="http://schemas.microsoft.com/office/drawing/2014/main" id="{B134E2D0-7EFA-4EBF-8417-90F57BAE730A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="" xmlns:a16="http://schemas.microsoft.com/office/drawing/2014/main" id="{CB7E370D-9ED2-4DAC-A965-F48ADD9AD84B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58" name="Text Placeholder 6">
            <a:extLst>
              <a:ext uri="{FF2B5EF4-FFF2-40B4-BE49-F238E27FC236}">
                <a16:creationId xmlns="" xmlns:a16="http://schemas.microsoft.com/office/drawing/2014/main" id="{449E49FE-223B-422F-86EB-78538D974546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59" name="TPandFilters">
            <a:extLst>
              <a:ext uri="{FF2B5EF4-FFF2-40B4-BE49-F238E27FC236}">
                <a16:creationId xmlns="" xmlns:a16="http://schemas.microsoft.com/office/drawing/2014/main" id="{F128DAED-447A-475F-882B-423E9492B55B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3D35F06A-AA4C-4057-A418-9764F5E2DADB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tatTestAgainst">
            <a:extLst>
              <a:ext uri="{FF2B5EF4-FFF2-40B4-BE49-F238E27FC236}">
                <a16:creationId xmlns="" xmlns:a16="http://schemas.microsoft.com/office/drawing/2014/main" id="{03E8B49B-B822-4F23-9406-9ED63332AF1E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="" xmlns:a16="http://schemas.microsoft.com/office/drawing/2014/main" id="{171804A4-8BC1-4FF2-BDAA-6975CB89C433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D4B61895-3AA1-4FB1-8F24-427A3791D1F7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4" name="Text Placeholder 6">
            <a:extLst>
              <a:ext uri="{FF2B5EF4-FFF2-40B4-BE49-F238E27FC236}">
                <a16:creationId xmlns="" xmlns:a16="http://schemas.microsoft.com/office/drawing/2014/main" id="{977FDEA7-3CE9-4577-AA76-DD9D06CA5311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7F08A67C-1F4E-4207-876A-A4ECA3DDC3BB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6" name="benchmarkGroup">
            <a:extLst>
              <a:ext uri="{FF2B5EF4-FFF2-40B4-BE49-F238E27FC236}">
                <a16:creationId xmlns="" xmlns:a16="http://schemas.microsoft.com/office/drawing/2014/main" id="{8C4B3566-9F32-4892-BAF0-CF62BD925487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67" name="benchmark">
              <a:extLst>
                <a:ext uri="{FF2B5EF4-FFF2-40B4-BE49-F238E27FC236}">
                  <a16:creationId xmlns="" xmlns:a16="http://schemas.microsoft.com/office/drawing/2014/main" id="{FF438969-EB17-4D77-92D3-2452F07927E9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B1557019-B55C-4539-8172-F3CE62056E83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9" name="Slide Number Placeholder 5">
            <a:extLst>
              <a:ext uri="{FF2B5EF4-FFF2-40B4-BE49-F238E27FC236}">
                <a16:creationId xmlns="" xmlns:a16="http://schemas.microsoft.com/office/drawing/2014/main" id="{BD33D687-B5CF-4D03-864C-A9740458AC0D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0" name="Picture 69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411BA431-0A9E-4313-B108-2D7D30E3A9F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40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Summary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08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Numbeof_Items_Purchased_Chart">
            <a:extLst>
              <a:ext uri="{FF2B5EF4-FFF2-40B4-BE49-F238E27FC236}">
                <a16:creationId xmlns="" xmlns:a16="http://schemas.microsoft.com/office/drawing/2014/main" id="{65103155-B198-480F-AB76-1064F9436F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009225"/>
              </p:ext>
            </p:extLst>
          </p:nvPr>
        </p:nvGraphicFramePr>
        <p:xfrm>
          <a:off x="169330" y="821811"/>
          <a:ext cx="11539397" cy="5347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6" name="Picture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2" y="5084750"/>
            <a:ext cx="11132796" cy="251748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0" y="581024"/>
            <a:ext cx="11844769" cy="222090"/>
          </a:xfrm>
          <a:prstGeom prst="rect">
            <a:avLst/>
          </a:prstGeom>
        </p:spPr>
      </p:pic>
      <p:grpSp>
        <p:nvGrpSpPr>
          <p:cNvPr id="7" name="Header1">
            <a:extLst>
              <a:ext uri="{FF2B5EF4-FFF2-40B4-BE49-F238E27FC236}">
                <a16:creationId xmlns="" xmlns:a16="http://schemas.microsoft.com/office/drawing/2014/main" id="{194F1764-7B78-4B5D-AFD3-05A8D3716616}"/>
              </a:ext>
            </a:extLst>
          </p:cNvPr>
          <p:cNvGrpSpPr/>
          <p:nvPr/>
        </p:nvGrpSpPr>
        <p:grpSpPr>
          <a:xfrm>
            <a:off x="119634" y="769480"/>
            <a:ext cx="11679270" cy="529163"/>
            <a:chOff x="169946" y="634078"/>
            <a:chExt cx="11679270" cy="529163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69483" y="970251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30141" y="947797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561391" y="662649"/>
              <a:ext cx="110448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Number of Items Purchased - Details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Description"/>
            <p:cNvSpPr txBox="1"/>
            <p:nvPr/>
          </p:nvSpPr>
          <p:spPr>
            <a:xfrm>
              <a:off x="596284" y="947797"/>
              <a:ext cx="109291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Involved The Purchase Of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="" xmlns:a16="http://schemas.microsoft.com/office/drawing/2014/main" id="{3C1CA0B5-55FB-4D5D-8AB6-794348785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46" y="634078"/>
              <a:ext cx="424908" cy="424908"/>
            </a:xfrm>
            <a:prstGeom prst="rect">
              <a:avLst/>
            </a:prstGeom>
          </p:spPr>
        </p:pic>
      </p:grpSp>
      <p:sp>
        <p:nvSpPr>
          <p:cNvPr id="49" name="TrendSampleSize">
            <a:extLst>
              <a:ext uri="{FF2B5EF4-FFF2-40B4-BE49-F238E27FC236}">
                <a16:creationId xmlns="" xmlns:a16="http://schemas.microsoft.com/office/drawing/2014/main" id="{924320E9-99FB-4F9F-8712-4DFE222D157B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="" xmlns:a16="http://schemas.microsoft.com/office/drawing/2014/main" id="{5124B3E3-D2C5-491F-8978-3F590225BB6D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Footer Placeholder 2">
            <a:extLst>
              <a:ext uri="{FF2B5EF4-FFF2-40B4-BE49-F238E27FC236}">
                <a16:creationId xmlns="" xmlns:a16="http://schemas.microsoft.com/office/drawing/2014/main" id="{CA1548CA-B40D-4640-AA29-FB35E740F11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583FC02E-CE79-40BA-B44C-4390E33002E8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="" xmlns:a16="http://schemas.microsoft.com/office/drawing/2014/main" id="{3DC51989-78EF-43C3-BBD2-4A48B20AB7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9C060DE7-1865-422A-9512-7A2F516808C5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B5605AD0-EABD-459B-86EB-70A592CFF12B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7" name="Footer Placeholder 4">
            <a:extLst>
              <a:ext uri="{FF2B5EF4-FFF2-40B4-BE49-F238E27FC236}">
                <a16:creationId xmlns="" xmlns:a16="http://schemas.microsoft.com/office/drawing/2014/main" id="{6067CD5B-7F3A-4257-81EC-D2B7DD355A59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FB5589DF-9429-46A0-9EC5-02B6289DB10C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59" name="Text Placeholder 6">
            <a:extLst>
              <a:ext uri="{FF2B5EF4-FFF2-40B4-BE49-F238E27FC236}">
                <a16:creationId xmlns="" xmlns:a16="http://schemas.microsoft.com/office/drawing/2014/main" id="{4A6AFF92-683C-4A88-BD55-FD5B1441FBA2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60" name="TPandFilters">
            <a:extLst>
              <a:ext uri="{FF2B5EF4-FFF2-40B4-BE49-F238E27FC236}">
                <a16:creationId xmlns="" xmlns:a16="http://schemas.microsoft.com/office/drawing/2014/main" id="{042AC525-4922-4568-8F25-EE6F67863C66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59115900-55B3-49AA-B12A-3828D178FB50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tatTestAgainst">
            <a:extLst>
              <a:ext uri="{FF2B5EF4-FFF2-40B4-BE49-F238E27FC236}">
                <a16:creationId xmlns="" xmlns:a16="http://schemas.microsoft.com/office/drawing/2014/main" id="{6CFE6066-7A0B-4DBB-BB9D-94C4155D12A1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="" xmlns:a16="http://schemas.microsoft.com/office/drawing/2014/main" id="{DAF21065-9C0F-4C20-99B4-CAFD870539D9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B4A1716F-394C-48CC-BE89-0118C8961035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5" name="Text Placeholder 6">
            <a:extLst>
              <a:ext uri="{FF2B5EF4-FFF2-40B4-BE49-F238E27FC236}">
                <a16:creationId xmlns="" xmlns:a16="http://schemas.microsoft.com/office/drawing/2014/main" id="{E3896523-99E5-4D35-874D-B9DC7492ECEB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89F23FBD-91DE-4107-AB01-D0F0287305B3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7" name="benchmarkGroup">
            <a:extLst>
              <a:ext uri="{FF2B5EF4-FFF2-40B4-BE49-F238E27FC236}">
                <a16:creationId xmlns="" xmlns:a16="http://schemas.microsoft.com/office/drawing/2014/main" id="{C0CDBBC7-11B3-4A28-BDCB-4C6A8D04A92E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68" name="benchmark">
              <a:extLst>
                <a:ext uri="{FF2B5EF4-FFF2-40B4-BE49-F238E27FC236}">
                  <a16:creationId xmlns="" xmlns:a16="http://schemas.microsoft.com/office/drawing/2014/main" id="{CA474A13-552A-43AA-84BB-6CB02F7AD697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4F304AA4-F980-45A7-B57F-7AA45C7DBDB4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0" name="Slide Number Placeholder 5">
            <a:extLst>
              <a:ext uri="{FF2B5EF4-FFF2-40B4-BE49-F238E27FC236}">
                <a16:creationId xmlns="" xmlns:a16="http://schemas.microsoft.com/office/drawing/2014/main" id="{EB3DEB5A-AA3E-4395-BC6D-DEF799F6EBE2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2" name="Picture 7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C946939-87A0-4C74-9AAE-D6D9383577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41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Summary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21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sz="4000" u="none" dirty="0">
                <a:effectLst/>
                <a:latin typeface="Franklin Gothic Book" panose="020B0503020102020204" pitchFamily="34" charset="0"/>
              </a:rPr>
              <a:t>P2P Report    </a:t>
            </a:r>
          </a:p>
          <a:p>
            <a:pPr lvl="0"/>
            <a:r>
              <a:rPr lang="en-US" dirty="0">
                <a:latin typeface="Franklin Gothic Book" panose="020B0503020102020204" pitchFamily="34" charset="0"/>
              </a:rPr>
              <a:t>Trip</a:t>
            </a:r>
            <a:r>
              <a:rPr lang="en-US" sz="4000" u="none" dirty="0">
                <a:effectLst/>
                <a:latin typeface="Franklin Gothic Book" panose="020B0503020102020204" pitchFamily="34" charset="0"/>
              </a:rPr>
              <a:t> Demographics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521937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CDF3D35-53EF-4D4A-B8D3-77E8829EB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1732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Payment_Method_Chart">
            <a:extLst>
              <a:ext uri="{FF2B5EF4-FFF2-40B4-BE49-F238E27FC236}">
                <a16:creationId xmlns="" xmlns:a16="http://schemas.microsoft.com/office/drawing/2014/main" id="{2D29A4B9-6FF6-4B6A-BBD8-16E5D33864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2972481"/>
              </p:ext>
            </p:extLst>
          </p:nvPr>
        </p:nvGraphicFramePr>
        <p:xfrm>
          <a:off x="248400" y="3595722"/>
          <a:ext cx="11361496" cy="265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Use_Self_CheckOut_Chart">
            <a:extLst>
              <a:ext uri="{FF2B5EF4-FFF2-40B4-BE49-F238E27FC236}">
                <a16:creationId xmlns="" xmlns:a16="http://schemas.microsoft.com/office/drawing/2014/main" id="{C5844996-BC6A-41EB-9BCD-500E221934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904386"/>
              </p:ext>
            </p:extLst>
          </p:nvPr>
        </p:nvGraphicFramePr>
        <p:xfrm>
          <a:off x="283200" y="940248"/>
          <a:ext cx="11731014" cy="22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6" name="Picture 4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12" y="5451920"/>
            <a:ext cx="11174400" cy="211766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6" y="2677029"/>
            <a:ext cx="10881265" cy="215443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6" name="Header2"/>
          <p:cNvGrpSpPr/>
          <p:nvPr/>
        </p:nvGrpSpPr>
        <p:grpSpPr>
          <a:xfrm>
            <a:off x="248400" y="3312000"/>
            <a:ext cx="11667075" cy="641258"/>
            <a:chOff x="248400" y="3312000"/>
            <a:chExt cx="11667075" cy="641258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5742" y="3766454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0800"/>
              <a:ext cx="5257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Payment method</a:t>
              </a:r>
            </a:p>
          </p:txBody>
        </p:sp>
        <p:sp>
          <p:nvSpPr>
            <p:cNvPr id="38" name="Description"/>
            <p:cNvSpPr txBox="1"/>
            <p:nvPr/>
          </p:nvSpPr>
          <p:spPr>
            <a:xfrm>
              <a:off x="662543" y="3737814"/>
              <a:ext cx="109060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Involved Payment By 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00" y="3312000"/>
              <a:ext cx="470780" cy="453343"/>
            </a:xfrm>
            <a:prstGeom prst="rect">
              <a:avLst/>
            </a:prstGeom>
            <a:noFill/>
          </p:spPr>
        </p:pic>
      </p:grpSp>
      <p:grpSp>
        <p:nvGrpSpPr>
          <p:cNvPr id="2" name="Header1"/>
          <p:cNvGrpSpPr/>
          <p:nvPr/>
        </p:nvGrpSpPr>
        <p:grpSpPr>
          <a:xfrm>
            <a:off x="273932" y="611999"/>
            <a:ext cx="11640407" cy="674258"/>
            <a:chOff x="273932" y="611999"/>
            <a:chExt cx="11640407" cy="674258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17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Use of Self Check out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3"/>
              <a:ext cx="109279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Included Purchasers Who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32" y="611999"/>
              <a:ext cx="436651" cy="540000"/>
            </a:xfrm>
            <a:prstGeom prst="rect">
              <a:avLst/>
            </a:prstGeom>
          </p:spPr>
        </p:pic>
      </p:grpSp>
      <p:sp>
        <p:nvSpPr>
          <p:cNvPr id="61" name="TrendSampleSize">
            <a:extLst>
              <a:ext uri="{FF2B5EF4-FFF2-40B4-BE49-F238E27FC236}">
                <a16:creationId xmlns="" xmlns:a16="http://schemas.microsoft.com/office/drawing/2014/main" id="{7FEAEB23-A70B-4477-8B4F-710A8940FEF3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62" name="Slide Number Placeholder 3">
            <a:extLst>
              <a:ext uri="{FF2B5EF4-FFF2-40B4-BE49-F238E27FC236}">
                <a16:creationId xmlns="" xmlns:a16="http://schemas.microsoft.com/office/drawing/2014/main" id="{C801F1D9-CACE-43E0-AB76-8E083C4FA9D9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Footer Placeholder 2">
            <a:extLst>
              <a:ext uri="{FF2B5EF4-FFF2-40B4-BE49-F238E27FC236}">
                <a16:creationId xmlns="" xmlns:a16="http://schemas.microsoft.com/office/drawing/2014/main" id="{28909532-A9AB-450C-9BE8-EAA48899556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022B7F74-A0EA-4F4F-94F3-2B167B3A0918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="" xmlns:a16="http://schemas.microsoft.com/office/drawing/2014/main" id="{5D0CB905-11B9-416A-BC8F-482797754AB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E5E4A650-5D39-44A3-B61A-6F82898E883F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C8D36CB4-1A51-4F59-AE8B-C98265329CFD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9" name="Footer Placeholder 4">
            <a:extLst>
              <a:ext uri="{FF2B5EF4-FFF2-40B4-BE49-F238E27FC236}">
                <a16:creationId xmlns="" xmlns:a16="http://schemas.microsoft.com/office/drawing/2014/main" id="{8D388547-9ED0-4163-B14E-626EE676C4A9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="" xmlns:a16="http://schemas.microsoft.com/office/drawing/2014/main" id="{ECF19B22-F857-4EAD-B277-C64958C870A9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72" name="Text Placeholder 6">
            <a:extLst>
              <a:ext uri="{FF2B5EF4-FFF2-40B4-BE49-F238E27FC236}">
                <a16:creationId xmlns="" xmlns:a16="http://schemas.microsoft.com/office/drawing/2014/main" id="{121D4232-B689-4D75-913C-9A0814AF753F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73" name="TPandFilters">
            <a:extLst>
              <a:ext uri="{FF2B5EF4-FFF2-40B4-BE49-F238E27FC236}">
                <a16:creationId xmlns="" xmlns:a16="http://schemas.microsoft.com/office/drawing/2014/main" id="{353FBA95-4F2D-4E50-9307-8A419423A586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557F6DB4-6289-497E-87F2-ACF392F0C489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tatTestAgainst">
            <a:extLst>
              <a:ext uri="{FF2B5EF4-FFF2-40B4-BE49-F238E27FC236}">
                <a16:creationId xmlns="" xmlns:a16="http://schemas.microsoft.com/office/drawing/2014/main" id="{7B064080-9681-4F54-A571-9443F31137A8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6" name="Text Placeholder 6">
            <a:extLst>
              <a:ext uri="{FF2B5EF4-FFF2-40B4-BE49-F238E27FC236}">
                <a16:creationId xmlns="" xmlns:a16="http://schemas.microsoft.com/office/drawing/2014/main" id="{D2093284-4033-4BA1-8A96-61A1EF298E0E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7" name="Oval 76">
            <a:extLst>
              <a:ext uri="{FF2B5EF4-FFF2-40B4-BE49-F238E27FC236}">
                <a16:creationId xmlns="" xmlns:a16="http://schemas.microsoft.com/office/drawing/2014/main" id="{8642F028-FE45-4A8C-936C-6D514CCC1969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8" name="Text Placeholder 6">
            <a:extLst>
              <a:ext uri="{FF2B5EF4-FFF2-40B4-BE49-F238E27FC236}">
                <a16:creationId xmlns="" xmlns:a16="http://schemas.microsoft.com/office/drawing/2014/main" id="{CA882805-F331-4596-9D35-C50927BB7549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="" xmlns:a16="http://schemas.microsoft.com/office/drawing/2014/main" id="{DC9F6F62-351B-4241-A92B-ED059FB6E769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0" name="benchmarkGroup">
            <a:extLst>
              <a:ext uri="{FF2B5EF4-FFF2-40B4-BE49-F238E27FC236}">
                <a16:creationId xmlns="" xmlns:a16="http://schemas.microsoft.com/office/drawing/2014/main" id="{FB33FE7D-DE39-4A59-9EC0-73F3480FEB1A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81" name="benchmark">
              <a:extLst>
                <a:ext uri="{FF2B5EF4-FFF2-40B4-BE49-F238E27FC236}">
                  <a16:creationId xmlns="" xmlns:a16="http://schemas.microsoft.com/office/drawing/2014/main" id="{C4130FFF-C387-4313-8883-76F29AD6FDAD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="" xmlns:a16="http://schemas.microsoft.com/office/drawing/2014/main" id="{ACA030F0-C661-4CA1-B870-95F98AC3BEBA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3" name="Slide Number Placeholder 5">
            <a:extLst>
              <a:ext uri="{FF2B5EF4-FFF2-40B4-BE49-F238E27FC236}">
                <a16:creationId xmlns="" xmlns:a16="http://schemas.microsoft.com/office/drawing/2014/main" id="{D604FE28-16FD-4CBF-9850-34CFAB437571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4" name="Picture 8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B6A0EC5-C550-478C-B3C7-AE73D4D8FD2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50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Summary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44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ypeOf_Coupon_Used_Chart">
            <a:extLst>
              <a:ext uri="{FF2B5EF4-FFF2-40B4-BE49-F238E27FC236}">
                <a16:creationId xmlns="" xmlns:a16="http://schemas.microsoft.com/office/drawing/2014/main" id="{A915E862-6AB2-424A-8456-36D0367A8A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815424"/>
              </p:ext>
            </p:extLst>
          </p:nvPr>
        </p:nvGraphicFramePr>
        <p:xfrm>
          <a:off x="284790" y="3595723"/>
          <a:ext cx="11410473" cy="2681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UseOf_Coupons_Chart">
            <a:extLst>
              <a:ext uri="{FF2B5EF4-FFF2-40B4-BE49-F238E27FC236}">
                <a16:creationId xmlns="" xmlns:a16="http://schemas.microsoft.com/office/drawing/2014/main" id="{C8E38546-9635-4CC9-8942-DF107332D7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575654"/>
              </p:ext>
            </p:extLst>
          </p:nvPr>
        </p:nvGraphicFramePr>
        <p:xfrm>
          <a:off x="502959" y="940248"/>
          <a:ext cx="11332361" cy="22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6" name="Picture 4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6" y="5512238"/>
            <a:ext cx="11117725" cy="243985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68" y="2694104"/>
            <a:ext cx="11275236" cy="25649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6" name="Header2"/>
          <p:cNvGrpSpPr/>
          <p:nvPr/>
        </p:nvGrpSpPr>
        <p:grpSpPr>
          <a:xfrm>
            <a:off x="248400" y="3312000"/>
            <a:ext cx="11667075" cy="641258"/>
            <a:chOff x="248400" y="3312000"/>
            <a:chExt cx="11667075" cy="641258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5742" y="3766454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0800"/>
              <a:ext cx="10915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Type Of Coupon Used</a:t>
              </a:r>
            </a:p>
          </p:txBody>
        </p:sp>
        <p:sp>
          <p:nvSpPr>
            <p:cNvPr id="38" name="Description"/>
            <p:cNvSpPr txBox="1"/>
            <p:nvPr/>
          </p:nvSpPr>
          <p:spPr>
            <a:xfrm>
              <a:off x="662543" y="3737814"/>
              <a:ext cx="109060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Involved Usage Of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00" y="3312000"/>
              <a:ext cx="470780" cy="453343"/>
            </a:xfrm>
            <a:prstGeom prst="rect">
              <a:avLst/>
            </a:prstGeom>
            <a:noFill/>
          </p:spPr>
        </p:pic>
      </p:grpSp>
      <p:grpSp>
        <p:nvGrpSpPr>
          <p:cNvPr id="2" name="Header1"/>
          <p:cNvGrpSpPr/>
          <p:nvPr/>
        </p:nvGrpSpPr>
        <p:grpSpPr>
          <a:xfrm>
            <a:off x="273932" y="611999"/>
            <a:ext cx="11640407" cy="674258"/>
            <a:chOff x="273932" y="611999"/>
            <a:chExt cx="11640407" cy="674258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90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Use of Coupons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3"/>
              <a:ext cx="109632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Trips To _retailer In _objective Involved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32" y="611999"/>
              <a:ext cx="436651" cy="540000"/>
            </a:xfrm>
            <a:prstGeom prst="rect">
              <a:avLst/>
            </a:prstGeom>
          </p:spPr>
        </p:pic>
      </p:grpSp>
      <p:sp>
        <p:nvSpPr>
          <p:cNvPr id="61" name="TrendSampleSize">
            <a:extLst>
              <a:ext uri="{FF2B5EF4-FFF2-40B4-BE49-F238E27FC236}">
                <a16:creationId xmlns="" xmlns:a16="http://schemas.microsoft.com/office/drawing/2014/main" id="{D914DD92-E4B0-4B04-B00E-BDD4D71A68C7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62" name="Slide Number Placeholder 3">
            <a:extLst>
              <a:ext uri="{FF2B5EF4-FFF2-40B4-BE49-F238E27FC236}">
                <a16:creationId xmlns="" xmlns:a16="http://schemas.microsoft.com/office/drawing/2014/main" id="{DC4BEE52-180D-4478-AE89-475496C691FD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Footer Placeholder 2">
            <a:extLst>
              <a:ext uri="{FF2B5EF4-FFF2-40B4-BE49-F238E27FC236}">
                <a16:creationId xmlns="" xmlns:a16="http://schemas.microsoft.com/office/drawing/2014/main" id="{04F419F8-85A5-4424-BC96-E86328EEE79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9087E43-758D-4E68-8775-11DB2449727A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="" xmlns:a16="http://schemas.microsoft.com/office/drawing/2014/main" id="{39826566-EA55-4D33-905C-0C162292037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0EF197DF-55EA-44F1-8D00-C50389394E88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282E5ED2-8CC4-4159-B86D-7B21441DF60E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9" name="Footer Placeholder 4">
            <a:extLst>
              <a:ext uri="{FF2B5EF4-FFF2-40B4-BE49-F238E27FC236}">
                <a16:creationId xmlns="" xmlns:a16="http://schemas.microsoft.com/office/drawing/2014/main" id="{9490E80B-2995-4A88-8A96-0AB0BF0689F6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="" xmlns:a16="http://schemas.microsoft.com/office/drawing/2014/main" id="{0DF42854-7075-47E6-B019-FE3094164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72" name="Text Placeholder 6">
            <a:extLst>
              <a:ext uri="{FF2B5EF4-FFF2-40B4-BE49-F238E27FC236}">
                <a16:creationId xmlns="" xmlns:a16="http://schemas.microsoft.com/office/drawing/2014/main" id="{72101EA6-06AC-4684-89E3-CDCEE784606E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73" name="TPandFilters">
            <a:extLst>
              <a:ext uri="{FF2B5EF4-FFF2-40B4-BE49-F238E27FC236}">
                <a16:creationId xmlns="" xmlns:a16="http://schemas.microsoft.com/office/drawing/2014/main" id="{2FF3B46B-31A3-4CA6-95AC-0899B706425A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FC31D5D3-F214-48D2-B6BF-C45488D5F2EB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tatTestAgainst">
            <a:extLst>
              <a:ext uri="{FF2B5EF4-FFF2-40B4-BE49-F238E27FC236}">
                <a16:creationId xmlns="" xmlns:a16="http://schemas.microsoft.com/office/drawing/2014/main" id="{A9B5309D-8350-4646-AF4F-1EBA7FAEDCBE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6" name="Text Placeholder 6">
            <a:extLst>
              <a:ext uri="{FF2B5EF4-FFF2-40B4-BE49-F238E27FC236}">
                <a16:creationId xmlns="" xmlns:a16="http://schemas.microsoft.com/office/drawing/2014/main" id="{1424D0B8-3DB2-42D8-9EAB-61CCC501D6A9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7" name="Oval 76">
            <a:extLst>
              <a:ext uri="{FF2B5EF4-FFF2-40B4-BE49-F238E27FC236}">
                <a16:creationId xmlns="" xmlns:a16="http://schemas.microsoft.com/office/drawing/2014/main" id="{BF894884-A356-43AF-90A1-B0D7C47F17F0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8" name="Text Placeholder 6">
            <a:extLst>
              <a:ext uri="{FF2B5EF4-FFF2-40B4-BE49-F238E27FC236}">
                <a16:creationId xmlns="" xmlns:a16="http://schemas.microsoft.com/office/drawing/2014/main" id="{6B0AF0CF-82AC-4679-AC2E-7A875BE9CCEB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="" xmlns:a16="http://schemas.microsoft.com/office/drawing/2014/main" id="{8586A0A6-77B9-422A-8174-C2C53639623C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0" name="benchmarkGroup">
            <a:extLst>
              <a:ext uri="{FF2B5EF4-FFF2-40B4-BE49-F238E27FC236}">
                <a16:creationId xmlns="" xmlns:a16="http://schemas.microsoft.com/office/drawing/2014/main" id="{9751132A-0CFE-42EE-829A-5EE09A556CA1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81" name="benchmark">
              <a:extLst>
                <a:ext uri="{FF2B5EF4-FFF2-40B4-BE49-F238E27FC236}">
                  <a16:creationId xmlns="" xmlns:a16="http://schemas.microsoft.com/office/drawing/2014/main" id="{D32D4B24-DEBA-4129-BA6C-DD54EDE565E2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="" xmlns:a16="http://schemas.microsoft.com/office/drawing/2014/main" id="{2BD10BCA-798B-444B-8991-BBDF7D149875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3" name="Slide Number Placeholder 5">
            <a:extLst>
              <a:ext uri="{FF2B5EF4-FFF2-40B4-BE49-F238E27FC236}">
                <a16:creationId xmlns="" xmlns:a16="http://schemas.microsoft.com/office/drawing/2014/main" id="{3CDBE339-F6AE-4FA8-8742-D29D2A8A25A8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4" name="Picture 8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264EF4B6-1933-4B79-BCEC-7FDBD13C672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50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Summary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19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verall_Satisfaction">
            <a:extLst>
              <a:ext uri="{FF2B5EF4-FFF2-40B4-BE49-F238E27FC236}">
                <a16:creationId xmlns="" xmlns:a16="http://schemas.microsoft.com/office/drawing/2014/main" id="{90E05C4E-4383-4D08-BD46-0F10144B89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443524"/>
              </p:ext>
            </p:extLst>
          </p:nvPr>
        </p:nvGraphicFramePr>
        <p:xfrm>
          <a:off x="306409" y="921331"/>
          <a:ext cx="11221446" cy="236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Detailed_Satisfaction_Chart">
            <a:extLst>
              <a:ext uri="{FF2B5EF4-FFF2-40B4-BE49-F238E27FC236}">
                <a16:creationId xmlns="" xmlns:a16="http://schemas.microsoft.com/office/drawing/2014/main" id="{72E1394D-C5E5-453E-A8F1-58942617A3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963215"/>
              </p:ext>
            </p:extLst>
          </p:nvPr>
        </p:nvGraphicFramePr>
        <p:xfrm>
          <a:off x="273677" y="3637049"/>
          <a:ext cx="11410473" cy="2639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6" name="Picture 4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50" y="5538500"/>
            <a:ext cx="11020005" cy="215444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60489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34666" y="678025"/>
            <a:ext cx="11582425" cy="595532"/>
            <a:chOff x="334666" y="678025"/>
            <a:chExt cx="11582425" cy="595532"/>
          </a:xfrm>
        </p:grpSpPr>
        <p:sp>
          <p:nvSpPr>
            <p:cNvPr id="26" name="Header"/>
            <p:cNvSpPr txBox="1"/>
            <p:nvPr/>
          </p:nvSpPr>
          <p:spPr>
            <a:xfrm>
              <a:off x="797719" y="764116"/>
              <a:ext cx="10864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Overall Satisfaction – Top 2 Box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5894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66" y="678025"/>
              <a:ext cx="394707" cy="380088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escription"/>
            <p:cNvSpPr txBox="1"/>
            <p:nvPr/>
          </p:nvSpPr>
          <p:spPr>
            <a:xfrm>
              <a:off x="664145" y="1058113"/>
              <a:ext cx="108637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Is The Overall Satisfaction (Top 2 Box) For _retailer In _objective </a:t>
              </a:r>
            </a:p>
          </p:txBody>
        </p:sp>
      </p:grpSp>
      <p:grpSp>
        <p:nvGrpSpPr>
          <p:cNvPr id="6" name="Header2"/>
          <p:cNvGrpSpPr/>
          <p:nvPr/>
        </p:nvGrpSpPr>
        <p:grpSpPr>
          <a:xfrm>
            <a:off x="339687" y="3421758"/>
            <a:ext cx="11575788" cy="541014"/>
            <a:chOff x="339687" y="3421758"/>
            <a:chExt cx="11575788" cy="541014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4400" y="3770756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8302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803144" y="3435102"/>
              <a:ext cx="10872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Detailed Satisfaction – Top 2 Box</a:t>
              </a:r>
            </a:p>
          </p:txBody>
        </p: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687" y="3421758"/>
              <a:ext cx="370214" cy="356502"/>
            </a:xfrm>
            <a:prstGeom prst="rect">
              <a:avLst/>
            </a:prstGeom>
          </p:spPr>
        </p:pic>
        <p:sp>
          <p:nvSpPr>
            <p:cNvPr id="44" name="Description"/>
            <p:cNvSpPr txBox="1"/>
            <p:nvPr/>
          </p:nvSpPr>
          <p:spPr>
            <a:xfrm>
              <a:off x="664145" y="3747328"/>
              <a:ext cx="109044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Is The Detailed Satisfaction-Top 2 Box In _objective For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For Total Trips To _retailer 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B3529143-AC12-4803-A640-B037B8467F8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4" y="2590556"/>
            <a:ext cx="10454429" cy="249557"/>
          </a:xfrm>
          <a:prstGeom prst="rect">
            <a:avLst/>
          </a:prstGeom>
        </p:spPr>
      </p:pic>
      <p:sp>
        <p:nvSpPr>
          <p:cNvPr id="58" name="TrendSampleSize">
            <a:extLst>
              <a:ext uri="{FF2B5EF4-FFF2-40B4-BE49-F238E27FC236}">
                <a16:creationId xmlns="" xmlns:a16="http://schemas.microsoft.com/office/drawing/2014/main" id="{21670CCF-5AAF-403B-B6C9-47742344C83C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59" name="Slide Number Placeholder 3">
            <a:extLst>
              <a:ext uri="{FF2B5EF4-FFF2-40B4-BE49-F238E27FC236}">
                <a16:creationId xmlns="" xmlns:a16="http://schemas.microsoft.com/office/drawing/2014/main" id="{5E2C0ECF-49DA-404F-932F-0A6264094F4F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Footer Placeholder 2">
            <a:extLst>
              <a:ext uri="{FF2B5EF4-FFF2-40B4-BE49-F238E27FC236}">
                <a16:creationId xmlns="" xmlns:a16="http://schemas.microsoft.com/office/drawing/2014/main" id="{5336101F-840D-425A-8C86-88D7CCB1323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3A450AD7-0D7D-4D26-B4FB-CAD925A1F0C5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="" xmlns:a16="http://schemas.microsoft.com/office/drawing/2014/main" id="{06FB113A-7BDF-43F6-8F1E-439DC9EF02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230CBDCB-BFD2-4D1B-80C0-4C3FB2168E4F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B0E89AD7-E14C-484A-A6D9-5C669CD1140A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6" name="Footer Placeholder 4">
            <a:extLst>
              <a:ext uri="{FF2B5EF4-FFF2-40B4-BE49-F238E27FC236}">
                <a16:creationId xmlns="" xmlns:a16="http://schemas.microsoft.com/office/drawing/2014/main" id="{C57B4EA3-0839-46DF-858D-DD586DF47B09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="" xmlns:a16="http://schemas.microsoft.com/office/drawing/2014/main" id="{567B54F2-F43B-40C6-8C21-19F3AB354ADB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68" name="Text Placeholder 6">
            <a:extLst>
              <a:ext uri="{FF2B5EF4-FFF2-40B4-BE49-F238E27FC236}">
                <a16:creationId xmlns="" xmlns:a16="http://schemas.microsoft.com/office/drawing/2014/main" id="{BB076CCD-711C-4158-AA6D-A2C6112BDB33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69" name="TPandFilters">
            <a:extLst>
              <a:ext uri="{FF2B5EF4-FFF2-40B4-BE49-F238E27FC236}">
                <a16:creationId xmlns="" xmlns:a16="http://schemas.microsoft.com/office/drawing/2014/main" id="{DD7A55AA-9485-49CA-B882-9DBD5E9F8F7C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50F8D09E-1074-4EB8-86A3-8FB6A829F5CE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tatTestAgainst">
            <a:extLst>
              <a:ext uri="{FF2B5EF4-FFF2-40B4-BE49-F238E27FC236}">
                <a16:creationId xmlns="" xmlns:a16="http://schemas.microsoft.com/office/drawing/2014/main" id="{13167838-4D2A-4990-9BE4-6B145DF9F0AB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3" name="Text Placeholder 6">
            <a:extLst>
              <a:ext uri="{FF2B5EF4-FFF2-40B4-BE49-F238E27FC236}">
                <a16:creationId xmlns="" xmlns:a16="http://schemas.microsoft.com/office/drawing/2014/main" id="{E3EA1B61-4EE0-492E-868D-437286B0B95B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4" name="Oval 73">
            <a:extLst>
              <a:ext uri="{FF2B5EF4-FFF2-40B4-BE49-F238E27FC236}">
                <a16:creationId xmlns="" xmlns:a16="http://schemas.microsoft.com/office/drawing/2014/main" id="{5A920345-93D9-4BBC-9F5E-79CB85412D98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5" name="Text Placeholder 6">
            <a:extLst>
              <a:ext uri="{FF2B5EF4-FFF2-40B4-BE49-F238E27FC236}">
                <a16:creationId xmlns="" xmlns:a16="http://schemas.microsoft.com/office/drawing/2014/main" id="{0FD46718-F627-430F-9016-554A50E67726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7B9C8FA7-0A09-4587-B4D5-1007DEB71918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77" name="benchmarkGroup">
            <a:extLst>
              <a:ext uri="{FF2B5EF4-FFF2-40B4-BE49-F238E27FC236}">
                <a16:creationId xmlns="" xmlns:a16="http://schemas.microsoft.com/office/drawing/2014/main" id="{DF33A156-A158-4E2A-B14C-3B6934FAF9E1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78" name="benchmark">
              <a:extLst>
                <a:ext uri="{FF2B5EF4-FFF2-40B4-BE49-F238E27FC236}">
                  <a16:creationId xmlns="" xmlns:a16="http://schemas.microsoft.com/office/drawing/2014/main" id="{53889BF8-8217-47FB-875B-7540DF2E4A5D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="" xmlns:a16="http://schemas.microsoft.com/office/drawing/2014/main" id="{199B3F15-94DD-4358-BFFF-7A78ED436A5C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0" name="Slide Number Placeholder 5">
            <a:extLst>
              <a:ext uri="{FF2B5EF4-FFF2-40B4-BE49-F238E27FC236}">
                <a16:creationId xmlns="" xmlns:a16="http://schemas.microsoft.com/office/drawing/2014/main" id="{2A8904DE-A23E-459A-9A18-CA87C59C3531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1" name="Picture 8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E3EECC44-568F-4ABC-900C-812246E5098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50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Summary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56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95" name="Picture 9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18" y="4920961"/>
            <a:ext cx="11235609" cy="250646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02526" y="675883"/>
            <a:ext cx="11611813" cy="610374"/>
            <a:chOff x="302526" y="675883"/>
            <a:chExt cx="11611813" cy="610374"/>
          </a:xfrm>
        </p:grpSpPr>
        <p:sp>
          <p:nvSpPr>
            <p:cNvPr id="81" name="Header"/>
            <p:cNvSpPr txBox="1"/>
            <p:nvPr/>
          </p:nvSpPr>
          <p:spPr>
            <a:xfrm>
              <a:off x="797718" y="764116"/>
              <a:ext cx="1090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Location After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scription"/>
            <p:cNvSpPr txBox="1"/>
            <p:nvPr/>
          </p:nvSpPr>
          <p:spPr>
            <a:xfrm>
              <a:off x="664145" y="1070813"/>
              <a:ext cx="108913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Have Destination After Trip As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" y="675883"/>
              <a:ext cx="466119" cy="448855"/>
            </a:xfrm>
            <a:prstGeom prst="rect">
              <a:avLst/>
            </a:prstGeom>
            <a:noFill/>
          </p:spPr>
        </p:pic>
      </p:grpSp>
      <p:graphicFrame>
        <p:nvGraphicFramePr>
          <p:cNvPr id="19" name="Location_After_Chart">
            <a:extLst>
              <a:ext uri="{FF2B5EF4-FFF2-40B4-BE49-F238E27FC236}">
                <a16:creationId xmlns="" xmlns:a16="http://schemas.microsoft.com/office/drawing/2014/main" id="{C00A3A6F-20BA-414C-A14C-3C3C671FDC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837184"/>
              </p:ext>
            </p:extLst>
          </p:nvPr>
        </p:nvGraphicFramePr>
        <p:xfrm>
          <a:off x="184323" y="597482"/>
          <a:ext cx="11494692" cy="5523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0" name="TrendSampleSize">
            <a:extLst>
              <a:ext uri="{FF2B5EF4-FFF2-40B4-BE49-F238E27FC236}">
                <a16:creationId xmlns="" xmlns:a16="http://schemas.microsoft.com/office/drawing/2014/main" id="{AB5B9464-6CE0-4A49-AD11-DEF1E3BBD56A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41" name="Slide Number Placeholder 3">
            <a:extLst>
              <a:ext uri="{FF2B5EF4-FFF2-40B4-BE49-F238E27FC236}">
                <a16:creationId xmlns="" xmlns:a16="http://schemas.microsoft.com/office/drawing/2014/main" id="{8D784C6F-A4C0-4C67-94BC-C7088E4DAD34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Footer Placeholder 2">
            <a:extLst>
              <a:ext uri="{FF2B5EF4-FFF2-40B4-BE49-F238E27FC236}">
                <a16:creationId xmlns="" xmlns:a16="http://schemas.microsoft.com/office/drawing/2014/main" id="{3D164705-89FE-4E32-8A1A-E198F0136AB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1616974-F1E8-4EAA-B91D-AEDB41F2AB8C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E431DD85-F9AD-4865-BD49-83FD84EA3E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B3E70C59-D9A2-4109-9B35-9B97D699E575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8A3D24A9-CF78-43C4-AF0E-A822F14164AE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7" name="Footer Placeholder 4">
            <a:extLst>
              <a:ext uri="{FF2B5EF4-FFF2-40B4-BE49-F238E27FC236}">
                <a16:creationId xmlns="" xmlns:a16="http://schemas.microsoft.com/office/drawing/2014/main" id="{77B2D379-5E5E-49AB-B868-85F18F284346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E9C02410-E14F-457F-816F-631DE8FB2839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49" name="Text Placeholder 6">
            <a:extLst>
              <a:ext uri="{FF2B5EF4-FFF2-40B4-BE49-F238E27FC236}">
                <a16:creationId xmlns="" xmlns:a16="http://schemas.microsoft.com/office/drawing/2014/main" id="{13930C78-EA98-455D-B441-2362003BC853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50" name="TPandFilters">
            <a:extLst>
              <a:ext uri="{FF2B5EF4-FFF2-40B4-BE49-F238E27FC236}">
                <a16:creationId xmlns="" xmlns:a16="http://schemas.microsoft.com/office/drawing/2014/main" id="{CC405E8C-3F97-488D-8C83-D48F2CBB82AC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B6F52F79-6F05-41BD-8FF5-1F26FA0700B9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tatTestAgainst">
            <a:extLst>
              <a:ext uri="{FF2B5EF4-FFF2-40B4-BE49-F238E27FC236}">
                <a16:creationId xmlns="" xmlns:a16="http://schemas.microsoft.com/office/drawing/2014/main" id="{CCDA6224-B650-4296-99BD-298E5197DC8D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="" xmlns:a16="http://schemas.microsoft.com/office/drawing/2014/main" id="{D802B636-3BBD-48D6-8D02-8E4CB15C1ED7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D57D024F-67B1-4C65-9024-EBC73954D837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Text Placeholder 6">
            <a:extLst>
              <a:ext uri="{FF2B5EF4-FFF2-40B4-BE49-F238E27FC236}">
                <a16:creationId xmlns="" xmlns:a16="http://schemas.microsoft.com/office/drawing/2014/main" id="{9C2C3B0A-131D-4902-881C-A802E504353B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B0316D1F-CB01-4B84-BA57-0ECF7924E3F2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58" name="benchmarkGroup">
            <a:extLst>
              <a:ext uri="{FF2B5EF4-FFF2-40B4-BE49-F238E27FC236}">
                <a16:creationId xmlns="" xmlns:a16="http://schemas.microsoft.com/office/drawing/2014/main" id="{7B9D525A-0136-4BF1-A839-555AFCCED7F3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59" name="benchmark">
              <a:extLst>
                <a:ext uri="{FF2B5EF4-FFF2-40B4-BE49-F238E27FC236}">
                  <a16:creationId xmlns="" xmlns:a16="http://schemas.microsoft.com/office/drawing/2014/main" id="{9B6E72CF-7A2B-45D4-96E6-F47C91FD98DB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="" xmlns:a16="http://schemas.microsoft.com/office/drawing/2014/main" id="{2D695A66-46D1-412B-9390-F89F7C2CCD98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1" name="Slide Number Placeholder 5">
            <a:extLst>
              <a:ext uri="{FF2B5EF4-FFF2-40B4-BE49-F238E27FC236}">
                <a16:creationId xmlns="" xmlns:a16="http://schemas.microsoft.com/office/drawing/2014/main" id="{98D5865C-72B9-48A5-9DF8-50831EA5D4AE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2" name="Picture 6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DD8486AA-B9F7-4310-85E4-7DC986E8FE6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Summary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89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Immediate_Consumption">
            <a:extLst>
              <a:ext uri="{FF2B5EF4-FFF2-40B4-BE49-F238E27FC236}">
                <a16:creationId xmlns="" xmlns:a16="http://schemas.microsoft.com/office/drawing/2014/main" id="{AD601430-FCD6-424B-878B-CAE0026E18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096362"/>
              </p:ext>
            </p:extLst>
          </p:nvPr>
        </p:nvGraphicFramePr>
        <p:xfrm>
          <a:off x="380502" y="932791"/>
          <a:ext cx="11221446" cy="2247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ImmediateConsumption_Top10_Chart">
            <a:extLst>
              <a:ext uri="{FF2B5EF4-FFF2-40B4-BE49-F238E27FC236}">
                <a16:creationId xmlns="" xmlns:a16="http://schemas.microsoft.com/office/drawing/2014/main" id="{1A27964C-79EB-4828-9668-237A71029B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63587"/>
              </p:ext>
            </p:extLst>
          </p:nvPr>
        </p:nvGraphicFramePr>
        <p:xfrm>
          <a:off x="284038" y="3415617"/>
          <a:ext cx="11361496" cy="2687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6" name="Picture 4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64" y="5435447"/>
            <a:ext cx="11029583" cy="208243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43759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00668" y="764116"/>
            <a:ext cx="11713671" cy="522141"/>
            <a:chOff x="200668" y="764116"/>
            <a:chExt cx="11713671" cy="522141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90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% Of Trips Purchased Immediate Consumption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3"/>
              <a:ext cx="109378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Included The Purchase Of Items For Immediate Consumption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68" y="803986"/>
              <a:ext cx="499327" cy="414124"/>
            </a:xfrm>
            <a:prstGeom prst="rect">
              <a:avLst/>
            </a:prstGeom>
          </p:spPr>
        </p:pic>
      </p:grpSp>
      <p:grpSp>
        <p:nvGrpSpPr>
          <p:cNvPr id="6" name="Header2"/>
          <p:cNvGrpSpPr/>
          <p:nvPr/>
        </p:nvGrpSpPr>
        <p:grpSpPr>
          <a:xfrm>
            <a:off x="192717" y="3349871"/>
            <a:ext cx="11722758" cy="603387"/>
            <a:chOff x="192717" y="3349871"/>
            <a:chExt cx="11722758" cy="603387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5742" y="3766454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199" y="3430800"/>
              <a:ext cx="10802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Items Purchased for Immediate Consumption (Top 10 for </a:t>
              </a:r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_objective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)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Description"/>
            <p:cNvSpPr txBox="1"/>
            <p:nvPr/>
          </p:nvSpPr>
          <p:spPr>
            <a:xfrm>
              <a:off x="662542" y="3737814"/>
              <a:ext cx="109060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Included The Purchase Of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For Immediate Consumption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17" y="3349871"/>
              <a:ext cx="486959" cy="486959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6FF574F9-A253-4AE3-94B8-E21D57F291D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3" y="2511781"/>
            <a:ext cx="10571619" cy="215063"/>
          </a:xfrm>
          <a:prstGeom prst="rect">
            <a:avLst/>
          </a:prstGeom>
        </p:spPr>
      </p:pic>
      <p:sp>
        <p:nvSpPr>
          <p:cNvPr id="61" name="TrendSampleSize">
            <a:extLst>
              <a:ext uri="{FF2B5EF4-FFF2-40B4-BE49-F238E27FC236}">
                <a16:creationId xmlns="" xmlns:a16="http://schemas.microsoft.com/office/drawing/2014/main" id="{B6638098-E410-4C81-87C2-F1CF0CEEA421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62" name="Slide Number Placeholder 3">
            <a:extLst>
              <a:ext uri="{FF2B5EF4-FFF2-40B4-BE49-F238E27FC236}">
                <a16:creationId xmlns="" xmlns:a16="http://schemas.microsoft.com/office/drawing/2014/main" id="{7D8A6B73-947B-485A-946F-D33419CDF077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Footer Placeholder 2">
            <a:extLst>
              <a:ext uri="{FF2B5EF4-FFF2-40B4-BE49-F238E27FC236}">
                <a16:creationId xmlns="" xmlns:a16="http://schemas.microsoft.com/office/drawing/2014/main" id="{91DE23BA-7B33-40FD-8E24-5F53966C71D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595AB73F-DF8D-48BD-AFB2-EBE0FFEF2627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="" xmlns:a16="http://schemas.microsoft.com/office/drawing/2014/main" id="{18490FBB-2AEB-4D92-8797-BB8E8A3E91A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19BFE107-CC87-4B6C-B6D0-8D95AC94934B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DCBBD9B2-9B49-451B-B91C-483236C148F8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9" name="Footer Placeholder 4">
            <a:extLst>
              <a:ext uri="{FF2B5EF4-FFF2-40B4-BE49-F238E27FC236}">
                <a16:creationId xmlns="" xmlns:a16="http://schemas.microsoft.com/office/drawing/2014/main" id="{499057E2-6CEE-4F93-A54A-B514A3BAC113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="" xmlns:a16="http://schemas.microsoft.com/office/drawing/2014/main" id="{AA121E58-45D4-4367-959D-FD883D8E7C6F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72" name="Text Placeholder 6">
            <a:extLst>
              <a:ext uri="{FF2B5EF4-FFF2-40B4-BE49-F238E27FC236}">
                <a16:creationId xmlns="" xmlns:a16="http://schemas.microsoft.com/office/drawing/2014/main" id="{D979C6CE-6C48-4A7A-B776-78E8D3E4D8F2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73" name="TPandFilters">
            <a:extLst>
              <a:ext uri="{FF2B5EF4-FFF2-40B4-BE49-F238E27FC236}">
                <a16:creationId xmlns="" xmlns:a16="http://schemas.microsoft.com/office/drawing/2014/main" id="{3545F414-538E-4DF6-A916-D19A638C1D72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CBD61BD5-CF0B-437C-8E21-677EB3872EDA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tatTestAgainst">
            <a:extLst>
              <a:ext uri="{FF2B5EF4-FFF2-40B4-BE49-F238E27FC236}">
                <a16:creationId xmlns="" xmlns:a16="http://schemas.microsoft.com/office/drawing/2014/main" id="{561261EF-4B7C-4F2D-AF43-7E041A2ECDC4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6" name="Text Placeholder 6">
            <a:extLst>
              <a:ext uri="{FF2B5EF4-FFF2-40B4-BE49-F238E27FC236}">
                <a16:creationId xmlns="" xmlns:a16="http://schemas.microsoft.com/office/drawing/2014/main" id="{7A98E796-B9A3-486D-B9FC-C04AE35E0665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7" name="Oval 76">
            <a:extLst>
              <a:ext uri="{FF2B5EF4-FFF2-40B4-BE49-F238E27FC236}">
                <a16:creationId xmlns="" xmlns:a16="http://schemas.microsoft.com/office/drawing/2014/main" id="{2C2967D2-40D9-42D1-85F7-C3D735ABE00C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8" name="Text Placeholder 6">
            <a:extLst>
              <a:ext uri="{FF2B5EF4-FFF2-40B4-BE49-F238E27FC236}">
                <a16:creationId xmlns="" xmlns:a16="http://schemas.microsoft.com/office/drawing/2014/main" id="{1A1A9036-AF45-492D-B66C-17E14E08E3D3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="" xmlns:a16="http://schemas.microsoft.com/office/drawing/2014/main" id="{F99E121F-3C6E-442B-BFFA-E77D51E62B44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0" name="benchmarkGroup">
            <a:extLst>
              <a:ext uri="{FF2B5EF4-FFF2-40B4-BE49-F238E27FC236}">
                <a16:creationId xmlns="" xmlns:a16="http://schemas.microsoft.com/office/drawing/2014/main" id="{264B7F6E-18D9-48C8-83AE-4B567368AB75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81" name="benchmark">
              <a:extLst>
                <a:ext uri="{FF2B5EF4-FFF2-40B4-BE49-F238E27FC236}">
                  <a16:creationId xmlns="" xmlns:a16="http://schemas.microsoft.com/office/drawing/2014/main" id="{F91D45B6-4FBB-43E4-8D0C-6F05817145C3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="" xmlns:a16="http://schemas.microsoft.com/office/drawing/2014/main" id="{C810D1C5-8AF3-484A-8541-58552912D9FB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3" name="Slide Number Placeholder 5">
            <a:extLst>
              <a:ext uri="{FF2B5EF4-FFF2-40B4-BE49-F238E27FC236}">
                <a16:creationId xmlns="" xmlns:a16="http://schemas.microsoft.com/office/drawing/2014/main" id="{4447F5C7-9493-49DE-9291-169E7F2B3A22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4" name="Picture 8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E43CE23-1460-476E-84F0-E2D864B6E1C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50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</a:t>
            </a:r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Summary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0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Density_Chart">
            <a:extLst>
              <a:ext uri="{FF2B5EF4-FFF2-40B4-BE49-F238E27FC236}">
                <a16:creationId xmlns="" xmlns:a16="http://schemas.microsoft.com/office/drawing/2014/main" id="{7B623238-25E2-4444-84C1-66D6EC09E9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377110"/>
              </p:ext>
            </p:extLst>
          </p:nvPr>
        </p:nvGraphicFramePr>
        <p:xfrm>
          <a:off x="6454143" y="3599946"/>
          <a:ext cx="5681870" cy="2414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2" name="Race-Ethnicity_Chart">
            <a:extLst>
              <a:ext uri="{FF2B5EF4-FFF2-40B4-BE49-F238E27FC236}">
                <a16:creationId xmlns="" xmlns:a16="http://schemas.microsoft.com/office/drawing/2014/main" id="{E3184B95-F530-4ECC-90BA-91E9DB910C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846073"/>
              </p:ext>
            </p:extLst>
          </p:nvPr>
        </p:nvGraphicFramePr>
        <p:xfrm>
          <a:off x="422683" y="3602175"/>
          <a:ext cx="5502392" cy="2369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9" name="Age_Chart">
            <a:extLst>
              <a:ext uri="{FF2B5EF4-FFF2-40B4-BE49-F238E27FC236}">
                <a16:creationId xmlns="" xmlns:a16="http://schemas.microsoft.com/office/drawing/2014/main" id="{D3B0C28A-521A-460A-9C75-359F5CF60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035461"/>
              </p:ext>
            </p:extLst>
          </p:nvPr>
        </p:nvGraphicFramePr>
        <p:xfrm>
          <a:off x="6301222" y="885205"/>
          <a:ext cx="5759755" cy="2323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5" name="Gender_Chart">
            <a:extLst>
              <a:ext uri="{FF2B5EF4-FFF2-40B4-BE49-F238E27FC236}">
                <a16:creationId xmlns="" xmlns:a16="http://schemas.microsoft.com/office/drawing/2014/main" id="{9B8488AC-1DFD-43F2-9355-BE40DC24E8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249375"/>
              </p:ext>
            </p:extLst>
          </p:nvPr>
        </p:nvGraphicFramePr>
        <p:xfrm>
          <a:off x="502960" y="940248"/>
          <a:ext cx="5464957" cy="22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1" y="5183012"/>
            <a:ext cx="5188017" cy="202131"/>
          </a:xfrm>
          <a:prstGeom prst="rect">
            <a:avLst/>
          </a:prstGeom>
        </p:spPr>
      </p:pic>
      <p:pic>
        <p:nvPicPr>
          <p:cNvPr id="64" name="Picture 6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2" y="2545079"/>
            <a:ext cx="5020898" cy="192674"/>
          </a:xfrm>
          <a:prstGeom prst="rect">
            <a:avLst/>
          </a:prstGeom>
        </p:spPr>
      </p:pic>
      <p:pic>
        <p:nvPicPr>
          <p:cNvPr id="27" name="Picture 2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87" y="2539700"/>
            <a:ext cx="5571890" cy="20188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52" y="581023"/>
            <a:ext cx="12268200" cy="2300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811000" y="6592873"/>
            <a:ext cx="381000" cy="186160"/>
          </a:xfrm>
        </p:spPr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  <a:latin typeface="Franklin Gothic Book" panose="020B0503020102020204" pitchFamily="34" charset="0"/>
              </a:rPr>
              <a:pPr/>
              <a:t>4</a:t>
            </a:fld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2" name="Header1"/>
          <p:cNvGrpSpPr/>
          <p:nvPr/>
        </p:nvGrpSpPr>
        <p:grpSpPr>
          <a:xfrm>
            <a:off x="330613" y="764116"/>
            <a:ext cx="5660612" cy="522141"/>
            <a:chOff x="330613" y="764116"/>
            <a:chExt cx="5660612" cy="522141"/>
          </a:xfrm>
        </p:grpSpPr>
        <p:sp>
          <p:nvSpPr>
            <p:cNvPr id="31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Gender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5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13" y="818249"/>
              <a:ext cx="402812" cy="372601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escription">
              <a:extLst>
                <a:ext uri="{FF2B5EF4-FFF2-40B4-BE49-F238E27FC236}">
                  <a16:creationId xmlns="" xmlns:a16="http://schemas.microsoft.com/office/drawing/2014/main" id="{83E67DA0-E222-4AA6-A6A2-B5B5F255E170}"/>
                </a:ext>
              </a:extLst>
            </p:cNvPr>
            <p:cNvSpPr txBox="1"/>
            <p:nvPr/>
          </p:nvSpPr>
          <p:spPr>
            <a:xfrm>
              <a:off x="664145" y="1070813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Are By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" name="Header2"/>
          <p:cNvGrpSpPr/>
          <p:nvPr/>
        </p:nvGrpSpPr>
        <p:grpSpPr>
          <a:xfrm>
            <a:off x="6352911" y="740457"/>
            <a:ext cx="5656797" cy="540289"/>
            <a:chOff x="6352911" y="740457"/>
            <a:chExt cx="5656797" cy="540289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777989" y="110267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Header"/>
            <p:cNvSpPr txBox="1"/>
            <p:nvPr/>
          </p:nvSpPr>
          <p:spPr>
            <a:xfrm>
              <a:off x="6850331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Age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5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911" y="740457"/>
              <a:ext cx="362211" cy="362211"/>
            </a:xfrm>
            <a:prstGeom prst="rect">
              <a:avLst/>
            </a:prstGeom>
          </p:spPr>
        </p:pic>
        <p:cxnSp>
          <p:nvCxnSpPr>
            <p:cNvPr id="67" name="Straight Connector 66"/>
            <p:cNvCxnSpPr/>
            <p:nvPr/>
          </p:nvCxnSpPr>
          <p:spPr>
            <a:xfrm>
              <a:off x="11696914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>
              <a:extLst>
                <a:ext uri="{FF2B5EF4-FFF2-40B4-BE49-F238E27FC236}">
                  <a16:creationId xmlns="" xmlns:a16="http://schemas.microsoft.com/office/drawing/2014/main" id="{31D474CA-85E7-4480-9A90-1145BA36FA15}"/>
                </a:ext>
              </a:extLst>
            </p:cNvPr>
            <p:cNvSpPr txBox="1"/>
            <p:nvPr/>
          </p:nvSpPr>
          <p:spPr>
            <a:xfrm>
              <a:off x="6701070" y="1065302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Are By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Year Old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" name="Header3"/>
          <p:cNvGrpSpPr/>
          <p:nvPr/>
        </p:nvGrpSpPr>
        <p:grpSpPr>
          <a:xfrm>
            <a:off x="422683" y="3379778"/>
            <a:ext cx="5634318" cy="578158"/>
            <a:chOff x="422683" y="3379778"/>
            <a:chExt cx="5634318" cy="578158"/>
          </a:xfrm>
        </p:grpSpPr>
        <p:sp>
          <p:nvSpPr>
            <p:cNvPr id="53" name="Header"/>
            <p:cNvSpPr txBox="1"/>
            <p:nvPr/>
          </p:nvSpPr>
          <p:spPr>
            <a:xfrm>
              <a:off x="799200" y="3430669"/>
              <a:ext cx="5257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Race/ Ethnicity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83" y="3379778"/>
              <a:ext cx="310332" cy="377267"/>
            </a:xfrm>
            <a:prstGeom prst="rect">
              <a:avLst/>
            </a:prstGeom>
          </p:spPr>
        </p:pic>
        <p:cxnSp>
          <p:nvCxnSpPr>
            <p:cNvPr id="68" name="Straight Connector 67"/>
            <p:cNvCxnSpPr/>
            <p:nvPr/>
          </p:nvCxnSpPr>
          <p:spPr>
            <a:xfrm>
              <a:off x="7344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7060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escription">
              <a:extLst>
                <a:ext uri="{FF2B5EF4-FFF2-40B4-BE49-F238E27FC236}">
                  <a16:creationId xmlns="" xmlns:a16="http://schemas.microsoft.com/office/drawing/2014/main" id="{9F159A2B-4748-4B55-BF00-53752D0FEF3D}"/>
                </a:ext>
              </a:extLst>
            </p:cNvPr>
            <p:cNvSpPr txBox="1"/>
            <p:nvPr/>
          </p:nvSpPr>
          <p:spPr>
            <a:xfrm>
              <a:off x="685102" y="3742492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Are By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FF98339A-C9AB-404C-901F-5CC6DB61B5B5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75" y="5206618"/>
            <a:ext cx="5400000" cy="207455"/>
          </a:xfrm>
          <a:prstGeom prst="rect">
            <a:avLst/>
          </a:prstGeom>
        </p:spPr>
      </p:pic>
      <p:grpSp>
        <p:nvGrpSpPr>
          <p:cNvPr id="7" name="Header4"/>
          <p:cNvGrpSpPr/>
          <p:nvPr/>
        </p:nvGrpSpPr>
        <p:grpSpPr>
          <a:xfrm>
            <a:off x="6325410" y="3399129"/>
            <a:ext cx="5735567" cy="556801"/>
            <a:chOff x="6325410" y="3399129"/>
            <a:chExt cx="5735567" cy="556801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67788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eader"/>
            <p:cNvSpPr txBox="1"/>
            <p:nvPr/>
          </p:nvSpPr>
          <p:spPr>
            <a:xfrm>
              <a:off x="6850800" y="3430669"/>
              <a:ext cx="5210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Density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 descr="A picture containing weapon, brass knucks, window, bicycle&#10;&#10;Description generated with high confidence">
              <a:extLst>
                <a:ext uri="{FF2B5EF4-FFF2-40B4-BE49-F238E27FC236}">
                  <a16:creationId xmlns="" xmlns:a16="http://schemas.microsoft.com/office/drawing/2014/main" id="{D773028C-674D-438F-B9B5-CE20ACD9B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10" y="3399129"/>
              <a:ext cx="411292" cy="37726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3" name="Description">
              <a:extLst>
                <a:ext uri="{FF2B5EF4-FFF2-40B4-BE49-F238E27FC236}">
                  <a16:creationId xmlns="" xmlns:a16="http://schemas.microsoft.com/office/drawing/2014/main" id="{31D474CA-85E7-4480-9A90-1145BA36FA15}"/>
                </a:ext>
              </a:extLst>
            </p:cNvPr>
            <p:cNvSpPr txBox="1"/>
            <p:nvPr/>
          </p:nvSpPr>
          <p:spPr>
            <a:xfrm>
              <a:off x="6778800" y="3740485"/>
              <a:ext cx="5188002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Are By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47" name="Footer Placeholder 2">
            <a:extLst>
              <a:ext uri="{FF2B5EF4-FFF2-40B4-BE49-F238E27FC236}">
                <a16:creationId xmlns="" xmlns:a16="http://schemas.microsoft.com/office/drawing/2014/main" id="{E9D4A238-13D0-43E0-9265-8A8069FF8F7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A5CE0BD-A5FB-4671-9D57-9DBD81F7F0FB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8061B184-6A0A-4ADB-9458-CD28493165E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8A4E6561-079E-4F27-AD5B-21032B1F65A2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9C115A4C-C665-4BF8-9E8F-9D6E221D9C81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8" name="Footer Placeholder 4">
            <a:extLst>
              <a:ext uri="{FF2B5EF4-FFF2-40B4-BE49-F238E27FC236}">
                <a16:creationId xmlns="" xmlns:a16="http://schemas.microsoft.com/office/drawing/2014/main" id="{199EEC5A-CCCF-41BE-BAFC-754A5D17C62E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="" xmlns:a16="http://schemas.microsoft.com/office/drawing/2014/main" id="{881E0FF5-0A91-4009-B016-4B615B8CE21D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61" name="Text Placeholder 6">
            <a:extLst>
              <a:ext uri="{FF2B5EF4-FFF2-40B4-BE49-F238E27FC236}">
                <a16:creationId xmlns="" xmlns:a16="http://schemas.microsoft.com/office/drawing/2014/main" id="{15859069-F079-4235-A301-259629A4823E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62" name="TPandFilters">
            <a:extLst>
              <a:ext uri="{FF2B5EF4-FFF2-40B4-BE49-F238E27FC236}">
                <a16:creationId xmlns="" xmlns:a16="http://schemas.microsoft.com/office/drawing/2014/main" id="{9D8DAE1B-8AF5-465F-AA8F-0482950BC4FA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498F23BA-42D9-41FE-9985-6CEE5466C629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tatTestAgainst">
            <a:extLst>
              <a:ext uri="{FF2B5EF4-FFF2-40B4-BE49-F238E27FC236}">
                <a16:creationId xmlns="" xmlns:a16="http://schemas.microsoft.com/office/drawing/2014/main" id="{00066F1F-AF0A-4C46-85D9-1220A9B7DDD2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5" name="Text Placeholder 6">
            <a:extLst>
              <a:ext uri="{FF2B5EF4-FFF2-40B4-BE49-F238E27FC236}">
                <a16:creationId xmlns="" xmlns:a16="http://schemas.microsoft.com/office/drawing/2014/main" id="{5B266A61-DA71-4440-8AC4-4E3421B52606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07A33CF6-177C-479B-B33D-9600A6063C0D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7" name="Text Placeholder 6">
            <a:extLst>
              <a:ext uri="{FF2B5EF4-FFF2-40B4-BE49-F238E27FC236}">
                <a16:creationId xmlns="" xmlns:a16="http://schemas.microsoft.com/office/drawing/2014/main" id="{F7408029-644B-4619-B49C-78D806353724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="" xmlns:a16="http://schemas.microsoft.com/office/drawing/2014/main" id="{1BEA2F79-DC27-4D92-9185-5AC1A8CEC2E6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0" name="benchmarkGroup">
            <a:extLst>
              <a:ext uri="{FF2B5EF4-FFF2-40B4-BE49-F238E27FC236}">
                <a16:creationId xmlns="" xmlns:a16="http://schemas.microsoft.com/office/drawing/2014/main" id="{D6B7EC8D-5432-4181-B331-E1782B0310A2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81" name="benchmark">
              <a:extLst>
                <a:ext uri="{FF2B5EF4-FFF2-40B4-BE49-F238E27FC236}">
                  <a16:creationId xmlns="" xmlns:a16="http://schemas.microsoft.com/office/drawing/2014/main" id="{8CDB2DB2-5F05-4150-A445-C809565F547D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="" xmlns:a16="http://schemas.microsoft.com/office/drawing/2014/main" id="{4FC87D1F-BEDB-4395-A468-34EAA5A805CE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3" name="Slide Number Placeholder 5">
            <a:extLst>
              <a:ext uri="{FF2B5EF4-FFF2-40B4-BE49-F238E27FC236}">
                <a16:creationId xmlns="" xmlns:a16="http://schemas.microsoft.com/office/drawing/2014/main" id="{BBFB61B1-F095-45B2-9B8F-D5AF52F33154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4" name="Picture 8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8D0F365-E235-4308-A694-358A2058F4A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8" name="TrendSampleSize">
            <a:extLst>
              <a:ext uri="{FF2B5EF4-FFF2-40B4-BE49-F238E27FC236}">
                <a16:creationId xmlns="" xmlns:a16="http://schemas.microsoft.com/office/drawing/2014/main" id="{07BD3043-9F58-42FE-9BE6-6951353055CB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85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Trip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Demographics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7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HH_Size_Chart">
            <a:extLst>
              <a:ext uri="{FF2B5EF4-FFF2-40B4-BE49-F238E27FC236}">
                <a16:creationId xmlns="" xmlns:a16="http://schemas.microsoft.com/office/drawing/2014/main" id="{D206C751-93E3-4423-A9FF-0682BB641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096384"/>
              </p:ext>
            </p:extLst>
          </p:nvPr>
        </p:nvGraphicFramePr>
        <p:xfrm>
          <a:off x="6302309" y="3724445"/>
          <a:ext cx="5502392" cy="2369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HH_Income_Chart">
            <a:extLst>
              <a:ext uri="{FF2B5EF4-FFF2-40B4-BE49-F238E27FC236}">
                <a16:creationId xmlns="" xmlns:a16="http://schemas.microsoft.com/office/drawing/2014/main" id="{3B47D215-A2E7-46E8-AE09-66B923D989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383756"/>
              </p:ext>
            </p:extLst>
          </p:nvPr>
        </p:nvGraphicFramePr>
        <p:xfrm>
          <a:off x="6360833" y="927308"/>
          <a:ext cx="5502392" cy="2492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Socioeconomic_Level_Chart">
            <a:extLst>
              <a:ext uri="{FF2B5EF4-FFF2-40B4-BE49-F238E27FC236}">
                <a16:creationId xmlns="" xmlns:a16="http://schemas.microsoft.com/office/drawing/2014/main" id="{0E6E636E-A85F-4570-9897-59C9C8703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247342"/>
              </p:ext>
            </p:extLst>
          </p:nvPr>
        </p:nvGraphicFramePr>
        <p:xfrm>
          <a:off x="369362" y="989521"/>
          <a:ext cx="5681871" cy="5209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7" name="Picture 2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684" y="2588091"/>
            <a:ext cx="5188017" cy="14220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69" y="3413540"/>
            <a:ext cx="5445575" cy="201334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61" name="Picture 6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70" y="5314130"/>
            <a:ext cx="5302530" cy="18616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10" y="4481030"/>
            <a:ext cx="5532591" cy="215556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45718" y="764116"/>
            <a:ext cx="5645507" cy="524934"/>
            <a:chOff x="345718" y="764116"/>
            <a:chExt cx="5645507" cy="524934"/>
          </a:xfrm>
        </p:grpSpPr>
        <p:sp>
          <p:nvSpPr>
            <p:cNvPr id="31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Socioeconomic Level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18" y="818249"/>
              <a:ext cx="372601" cy="372601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>
              <a:extLst>
                <a:ext uri="{FF2B5EF4-FFF2-40B4-BE49-F238E27FC236}">
                  <a16:creationId xmlns="" xmlns:a16="http://schemas.microsoft.com/office/drawing/2014/main" id="{D65E4912-7734-4AD4-ABEF-D424BE226B8F}"/>
                </a:ext>
              </a:extLst>
            </p:cNvPr>
            <p:cNvSpPr txBox="1"/>
            <p:nvPr/>
          </p:nvSpPr>
          <p:spPr>
            <a:xfrm>
              <a:off x="718319" y="1073606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Are By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" name="Header2"/>
          <p:cNvGrpSpPr/>
          <p:nvPr/>
        </p:nvGrpSpPr>
        <p:grpSpPr>
          <a:xfrm>
            <a:off x="6335036" y="744663"/>
            <a:ext cx="5674672" cy="559472"/>
            <a:chOff x="6335036" y="744663"/>
            <a:chExt cx="5674672" cy="559472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5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5036" y="744663"/>
              <a:ext cx="411520" cy="345677"/>
            </a:xfrm>
            <a:prstGeom prst="rect">
              <a:avLst/>
            </a:prstGeom>
          </p:spPr>
        </p:pic>
        <p:cxnSp>
          <p:nvCxnSpPr>
            <p:cNvPr id="73" name="Straight Connector 72"/>
            <p:cNvCxnSpPr/>
            <p:nvPr/>
          </p:nvCxnSpPr>
          <p:spPr>
            <a:xfrm>
              <a:off x="6777989" y="110267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Header"/>
            <p:cNvSpPr txBox="1"/>
            <p:nvPr/>
          </p:nvSpPr>
          <p:spPr>
            <a:xfrm>
              <a:off x="6850331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HH Income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1696914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Description">
              <a:extLst>
                <a:ext uri="{FF2B5EF4-FFF2-40B4-BE49-F238E27FC236}">
                  <a16:creationId xmlns="" xmlns:a16="http://schemas.microsoft.com/office/drawing/2014/main" id="{89F6BC0A-AE3F-40D6-8D74-CD9C1E0E09C3}"/>
                </a:ext>
              </a:extLst>
            </p:cNvPr>
            <p:cNvSpPr txBox="1"/>
            <p:nvPr/>
          </p:nvSpPr>
          <p:spPr>
            <a:xfrm>
              <a:off x="6726222" y="1088691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Are By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HH Incomes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5" name="Header3"/>
          <p:cNvGrpSpPr/>
          <p:nvPr/>
        </p:nvGrpSpPr>
        <p:grpSpPr>
          <a:xfrm>
            <a:off x="6360833" y="3608190"/>
            <a:ext cx="5621620" cy="578390"/>
            <a:chOff x="6360833" y="3608190"/>
            <a:chExt cx="5621620" cy="57839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6773107" y="3990886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eader"/>
            <p:cNvSpPr txBox="1"/>
            <p:nvPr/>
          </p:nvSpPr>
          <p:spPr>
            <a:xfrm>
              <a:off x="6772276" y="3678494"/>
              <a:ext cx="5210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HH Size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0833" y="3608190"/>
              <a:ext cx="359926" cy="345677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>
              <a:off x="11695164" y="3969286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escription">
              <a:extLst>
                <a:ext uri="{FF2B5EF4-FFF2-40B4-BE49-F238E27FC236}">
                  <a16:creationId xmlns="" xmlns:a16="http://schemas.microsoft.com/office/drawing/2014/main" id="{532009E0-18CA-4314-94D7-640B64EC7E5A}"/>
                </a:ext>
              </a:extLst>
            </p:cNvPr>
            <p:cNvSpPr txBox="1"/>
            <p:nvPr/>
          </p:nvSpPr>
          <p:spPr>
            <a:xfrm>
              <a:off x="6706129" y="3971136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In _objective Are By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Members 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77" name="TrendSampleSize">
            <a:extLst>
              <a:ext uri="{FF2B5EF4-FFF2-40B4-BE49-F238E27FC236}">
                <a16:creationId xmlns="" xmlns:a16="http://schemas.microsoft.com/office/drawing/2014/main" id="{CB9D95C6-535B-4C34-ACDD-16805D8EA392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95" name="Slide Number Placeholder 3">
            <a:extLst>
              <a:ext uri="{FF2B5EF4-FFF2-40B4-BE49-F238E27FC236}">
                <a16:creationId xmlns="" xmlns:a16="http://schemas.microsoft.com/office/drawing/2014/main" id="{E5096D56-C8A6-4C60-849A-FC5E38C7CC67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6" name="Footer Placeholder 2">
            <a:extLst>
              <a:ext uri="{FF2B5EF4-FFF2-40B4-BE49-F238E27FC236}">
                <a16:creationId xmlns="" xmlns:a16="http://schemas.microsoft.com/office/drawing/2014/main" id="{EE47977F-5AFA-4DDE-B8FA-41E4F412E5B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78BF37B4-C7F3-4908-89FB-635A923D5250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="" xmlns:a16="http://schemas.microsoft.com/office/drawing/2014/main" id="{0D26C42F-6BAB-433D-B055-A5912912A04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0469642D-A0B2-4188-9F7B-ABFF0AE63227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5A2C5CE6-8894-4A2B-BE01-35FBC6AF76F1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01" name="Footer Placeholder 4">
            <a:extLst>
              <a:ext uri="{FF2B5EF4-FFF2-40B4-BE49-F238E27FC236}">
                <a16:creationId xmlns="" xmlns:a16="http://schemas.microsoft.com/office/drawing/2014/main" id="{C0188ECC-CBEE-4334-B060-6DFCC0262068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="" xmlns:a16="http://schemas.microsoft.com/office/drawing/2014/main" id="{57C32C18-CE9A-49C8-9995-4357CD9CFCAB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103" name="Text Placeholder 6">
            <a:extLst>
              <a:ext uri="{FF2B5EF4-FFF2-40B4-BE49-F238E27FC236}">
                <a16:creationId xmlns="" xmlns:a16="http://schemas.microsoft.com/office/drawing/2014/main" id="{ACFF0692-72E0-4369-BB8C-7628F03FEA4E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104" name="TPandFilters">
            <a:extLst>
              <a:ext uri="{FF2B5EF4-FFF2-40B4-BE49-F238E27FC236}">
                <a16:creationId xmlns="" xmlns:a16="http://schemas.microsoft.com/office/drawing/2014/main" id="{4219375B-50EE-4668-9483-5E695F84D49A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="" xmlns:a16="http://schemas.microsoft.com/office/drawing/2014/main" id="{13E5CC03-4852-4E1A-A36D-659BF1041C83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StatTestAgainst">
            <a:extLst>
              <a:ext uri="{FF2B5EF4-FFF2-40B4-BE49-F238E27FC236}">
                <a16:creationId xmlns="" xmlns:a16="http://schemas.microsoft.com/office/drawing/2014/main" id="{79AF098D-9C91-4FFC-B7C4-D3345D15E831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107" name="Text Placeholder 6">
            <a:extLst>
              <a:ext uri="{FF2B5EF4-FFF2-40B4-BE49-F238E27FC236}">
                <a16:creationId xmlns="" xmlns:a16="http://schemas.microsoft.com/office/drawing/2014/main" id="{9D314F93-D72D-4110-9F91-DC3F8196FDF9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FBC31EAB-0E24-4811-B0E2-A3A359E5C888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09" name="Text Placeholder 6">
            <a:extLst>
              <a:ext uri="{FF2B5EF4-FFF2-40B4-BE49-F238E27FC236}">
                <a16:creationId xmlns="" xmlns:a16="http://schemas.microsoft.com/office/drawing/2014/main" id="{F451442D-FEEF-40EF-A747-DAAB0D10682C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="" xmlns:a16="http://schemas.microsoft.com/office/drawing/2014/main" id="{4D642C8C-D034-490B-9A67-5C0BC749727B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11" name="benchmarkGroup">
            <a:extLst>
              <a:ext uri="{FF2B5EF4-FFF2-40B4-BE49-F238E27FC236}">
                <a16:creationId xmlns="" xmlns:a16="http://schemas.microsoft.com/office/drawing/2014/main" id="{9031F901-A8EA-4310-81AB-DCFE0EA8C383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112" name="benchmark">
              <a:extLst>
                <a:ext uri="{FF2B5EF4-FFF2-40B4-BE49-F238E27FC236}">
                  <a16:creationId xmlns="" xmlns:a16="http://schemas.microsoft.com/office/drawing/2014/main" id="{6C59A4F7-6104-4DEF-8DEC-22E3C643D25A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="" xmlns:a16="http://schemas.microsoft.com/office/drawing/2014/main" id="{205C25C0-89D0-4BFB-B48F-4B25644AA6F7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14" name="Slide Number Placeholder 5">
            <a:extLst>
              <a:ext uri="{FF2B5EF4-FFF2-40B4-BE49-F238E27FC236}">
                <a16:creationId xmlns="" xmlns:a16="http://schemas.microsoft.com/office/drawing/2014/main" id="{F45F49CF-E0E4-4D7D-BD4A-083885123C44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5" name="Picture 11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ACC721AD-7008-40B8-913F-EE9DF1E2C6C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58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Trip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Demographics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Attitudinal_Segmentation_Chart">
            <a:extLst>
              <a:ext uri="{FF2B5EF4-FFF2-40B4-BE49-F238E27FC236}">
                <a16:creationId xmlns="" xmlns:a16="http://schemas.microsoft.com/office/drawing/2014/main" id="{B0C51474-5B79-4F38-B47D-31693D700F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595072"/>
              </p:ext>
            </p:extLst>
          </p:nvPr>
        </p:nvGraphicFramePr>
        <p:xfrm>
          <a:off x="252062" y="3614602"/>
          <a:ext cx="11658079" cy="2662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7" name="Parental_Identification_Chart">
            <a:extLst>
              <a:ext uri="{FF2B5EF4-FFF2-40B4-BE49-F238E27FC236}">
                <a16:creationId xmlns="" xmlns:a16="http://schemas.microsoft.com/office/drawing/2014/main" id="{AEE72B14-1E63-42D9-B558-71B02FB02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090550"/>
              </p:ext>
            </p:extLst>
          </p:nvPr>
        </p:nvGraphicFramePr>
        <p:xfrm>
          <a:off x="6322942" y="942687"/>
          <a:ext cx="5813780" cy="2405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Marital_Status_Chart">
            <a:extLst>
              <a:ext uri="{FF2B5EF4-FFF2-40B4-BE49-F238E27FC236}">
                <a16:creationId xmlns="" xmlns:a16="http://schemas.microsoft.com/office/drawing/2014/main" id="{776E4E0D-5F16-4C56-9A62-24C58A5648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473454"/>
              </p:ext>
            </p:extLst>
          </p:nvPr>
        </p:nvGraphicFramePr>
        <p:xfrm>
          <a:off x="343699" y="915397"/>
          <a:ext cx="5681871" cy="2568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54" name="Picture 5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8" y="5378917"/>
            <a:ext cx="11467301" cy="215444"/>
          </a:xfrm>
          <a:prstGeom prst="rect">
            <a:avLst/>
          </a:prstGeom>
        </p:spPr>
      </p:pic>
      <p:pic>
        <p:nvPicPr>
          <p:cNvPr id="76" name="Picture 7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2" y="2636520"/>
            <a:ext cx="5359671" cy="134847"/>
          </a:xfrm>
          <a:prstGeom prst="rect">
            <a:avLst/>
          </a:prstGeom>
        </p:spPr>
      </p:pic>
      <p:pic>
        <p:nvPicPr>
          <p:cNvPr id="2" name="Picture 1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31" y="2647385"/>
            <a:ext cx="5406497" cy="167153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9" name="Header3"/>
          <p:cNvGrpSpPr/>
          <p:nvPr/>
        </p:nvGrpSpPr>
        <p:grpSpPr>
          <a:xfrm>
            <a:off x="304408" y="3305121"/>
            <a:ext cx="11611067" cy="648137"/>
            <a:chOff x="304408" y="3305121"/>
            <a:chExt cx="11611067" cy="648137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735742" y="3753202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Header"/>
            <p:cNvSpPr txBox="1"/>
            <p:nvPr/>
          </p:nvSpPr>
          <p:spPr>
            <a:xfrm>
              <a:off x="799200" y="3443326"/>
              <a:ext cx="108362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Attitudinal Segmentation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08" y="3305121"/>
              <a:ext cx="463114" cy="463114"/>
            </a:xfrm>
            <a:prstGeom prst="rect">
              <a:avLst/>
            </a:prstGeom>
          </p:spPr>
        </p:pic>
        <p:sp>
          <p:nvSpPr>
            <p:cNvPr id="42" name="Description"/>
            <p:cNvSpPr txBox="1"/>
            <p:nvPr/>
          </p:nvSpPr>
          <p:spPr>
            <a:xfrm>
              <a:off x="662543" y="3737814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_retailer </a:t>
              </a:r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In _objective Are By _</a:t>
              </a:r>
              <a:r>
                <a:rPr lang="en-US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</a:p>
          </p:txBody>
        </p:sp>
      </p:grpSp>
      <p:grpSp>
        <p:nvGrpSpPr>
          <p:cNvPr id="5" name="Header1"/>
          <p:cNvGrpSpPr/>
          <p:nvPr/>
        </p:nvGrpSpPr>
        <p:grpSpPr>
          <a:xfrm>
            <a:off x="279651" y="691404"/>
            <a:ext cx="5711574" cy="603057"/>
            <a:chOff x="279651" y="691404"/>
            <a:chExt cx="5711574" cy="603057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Marital Status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651" y="691404"/>
              <a:ext cx="450142" cy="432321"/>
            </a:xfrm>
            <a:prstGeom prst="rect">
              <a:avLst/>
            </a:prstGeom>
          </p:spPr>
        </p:pic>
        <p:sp>
          <p:nvSpPr>
            <p:cNvPr id="36" name="Description">
              <a:extLst>
                <a:ext uri="{FF2B5EF4-FFF2-40B4-BE49-F238E27FC236}">
                  <a16:creationId xmlns="" xmlns:a16="http://schemas.microsoft.com/office/drawing/2014/main" id="{B6DCBABB-257F-4661-8678-92882501EF34}"/>
                </a:ext>
              </a:extLst>
            </p:cNvPr>
            <p:cNvSpPr txBox="1"/>
            <p:nvPr/>
          </p:nvSpPr>
          <p:spPr>
            <a:xfrm>
              <a:off x="729793" y="1079017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Trips To _retailer In _objective Are By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" name="Header2"/>
          <p:cNvGrpSpPr/>
          <p:nvPr/>
        </p:nvGrpSpPr>
        <p:grpSpPr>
          <a:xfrm>
            <a:off x="6329722" y="709090"/>
            <a:ext cx="5709095" cy="579484"/>
            <a:chOff x="6329722" y="709090"/>
            <a:chExt cx="5709095" cy="579484"/>
          </a:xfrm>
        </p:grpSpPr>
        <p:sp>
          <p:nvSpPr>
            <p:cNvPr id="29" name="Header"/>
            <p:cNvSpPr txBox="1"/>
            <p:nvPr/>
          </p:nvSpPr>
          <p:spPr>
            <a:xfrm>
              <a:off x="6850800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Parental Identification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765152" y="1102670"/>
              <a:ext cx="515937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9722" y="709090"/>
              <a:ext cx="408586" cy="392409"/>
            </a:xfrm>
            <a:prstGeom prst="rect">
              <a:avLst/>
            </a:prstGeom>
          </p:spPr>
        </p:pic>
        <p:cxnSp>
          <p:nvCxnSpPr>
            <p:cNvPr id="48" name="Straight Connector 47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Description">
              <a:extLst>
                <a:ext uri="{FF2B5EF4-FFF2-40B4-BE49-F238E27FC236}">
                  <a16:creationId xmlns="" xmlns:a16="http://schemas.microsoft.com/office/drawing/2014/main" id="{B9CD136A-428C-4591-B40E-25C43C27B866}"/>
                </a:ext>
              </a:extLst>
            </p:cNvPr>
            <p:cNvSpPr txBox="1"/>
            <p:nvPr/>
          </p:nvSpPr>
          <p:spPr>
            <a:xfrm>
              <a:off x="6850800" y="1073130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_retailer </a:t>
              </a:r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In _objective Are By _</a:t>
              </a:r>
              <a:r>
                <a:rPr lang="en-US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</a:p>
          </p:txBody>
        </p:sp>
      </p:grpSp>
      <p:sp>
        <p:nvSpPr>
          <p:cNvPr id="64" name="TrendSampleSize">
            <a:extLst>
              <a:ext uri="{FF2B5EF4-FFF2-40B4-BE49-F238E27FC236}">
                <a16:creationId xmlns="" xmlns:a16="http://schemas.microsoft.com/office/drawing/2014/main" id="{D7100844-E908-43FE-AEB1-E8BB147FF4E4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65" name="Slide Number Placeholder 3">
            <a:extLst>
              <a:ext uri="{FF2B5EF4-FFF2-40B4-BE49-F238E27FC236}">
                <a16:creationId xmlns="" xmlns:a16="http://schemas.microsoft.com/office/drawing/2014/main" id="{6C4712CC-9860-4A69-849B-B739CF2233C6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Footer Placeholder 2">
            <a:extLst>
              <a:ext uri="{FF2B5EF4-FFF2-40B4-BE49-F238E27FC236}">
                <a16:creationId xmlns="" xmlns:a16="http://schemas.microsoft.com/office/drawing/2014/main" id="{8665F47E-08D5-41F2-B9E5-56B8595E96A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E1EDBE37-339B-46D6-9102-4F52D5A571E8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="" xmlns:a16="http://schemas.microsoft.com/office/drawing/2014/main" id="{49CBC4F5-0B22-4AA4-BADF-7EE1F69AAE1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12B6F017-7C1B-4E72-89AF-2BE5A4BC9928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11B9BDE5-AA37-4A0B-86D5-B376893DC39B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2" name="Footer Placeholder 4">
            <a:extLst>
              <a:ext uri="{FF2B5EF4-FFF2-40B4-BE49-F238E27FC236}">
                <a16:creationId xmlns="" xmlns:a16="http://schemas.microsoft.com/office/drawing/2014/main" id="{A74F4347-22FA-4617-AD39-B1638F1087A7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="" xmlns:a16="http://schemas.microsoft.com/office/drawing/2014/main" id="{4EAC2C90-79B3-485A-B5B4-BE35E9787520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74" name="Text Placeholder 6">
            <a:extLst>
              <a:ext uri="{FF2B5EF4-FFF2-40B4-BE49-F238E27FC236}">
                <a16:creationId xmlns="" xmlns:a16="http://schemas.microsoft.com/office/drawing/2014/main" id="{10964815-D675-4CC5-8E4C-80C1850ECA77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75" name="TPandFilters">
            <a:extLst>
              <a:ext uri="{FF2B5EF4-FFF2-40B4-BE49-F238E27FC236}">
                <a16:creationId xmlns="" xmlns:a16="http://schemas.microsoft.com/office/drawing/2014/main" id="{0DDA2F46-26AA-41A1-99BC-26F5ECD4A54C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="" xmlns:a16="http://schemas.microsoft.com/office/drawing/2014/main" id="{B9EA16A0-5FD5-43FB-8BF3-8CB6710C483B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tatTestAgainst">
            <a:extLst>
              <a:ext uri="{FF2B5EF4-FFF2-40B4-BE49-F238E27FC236}">
                <a16:creationId xmlns="" xmlns:a16="http://schemas.microsoft.com/office/drawing/2014/main" id="{9C9FC476-AC27-4323-87F6-15B064EF5D7F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9" name="Text Placeholder 6">
            <a:extLst>
              <a:ext uri="{FF2B5EF4-FFF2-40B4-BE49-F238E27FC236}">
                <a16:creationId xmlns="" xmlns:a16="http://schemas.microsoft.com/office/drawing/2014/main" id="{5F3F1379-93B7-40E8-9EEE-75D1C31D8545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="" xmlns:a16="http://schemas.microsoft.com/office/drawing/2014/main" id="{4BD35D0F-9FC6-471D-8AC8-8CFA8539C250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2" name="Text Placeholder 6">
            <a:extLst>
              <a:ext uri="{FF2B5EF4-FFF2-40B4-BE49-F238E27FC236}">
                <a16:creationId xmlns="" xmlns:a16="http://schemas.microsoft.com/office/drawing/2014/main" id="{6660F024-7FB9-4E91-8D5C-8ED6CFB6FA9F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4" name="Oval 83">
            <a:extLst>
              <a:ext uri="{FF2B5EF4-FFF2-40B4-BE49-F238E27FC236}">
                <a16:creationId xmlns="" xmlns:a16="http://schemas.microsoft.com/office/drawing/2014/main" id="{AA2CA6C4-1521-43C4-8B2A-72E3CF4EF269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5" name="benchmarkGroup">
            <a:extLst>
              <a:ext uri="{FF2B5EF4-FFF2-40B4-BE49-F238E27FC236}">
                <a16:creationId xmlns="" xmlns:a16="http://schemas.microsoft.com/office/drawing/2014/main" id="{B9CAC740-9F4F-4081-AB15-2C2D7A9CC604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86" name="benchmark">
              <a:extLst>
                <a:ext uri="{FF2B5EF4-FFF2-40B4-BE49-F238E27FC236}">
                  <a16:creationId xmlns="" xmlns:a16="http://schemas.microsoft.com/office/drawing/2014/main" id="{56B2C0D3-4E40-449E-9F8D-760D923F195F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="" xmlns:a16="http://schemas.microsoft.com/office/drawing/2014/main" id="{7F196020-A676-474D-A9CB-8FEE5444F4C7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8" name="Slide Number Placeholder 5">
            <a:extLst>
              <a:ext uri="{FF2B5EF4-FFF2-40B4-BE49-F238E27FC236}">
                <a16:creationId xmlns="" xmlns:a16="http://schemas.microsoft.com/office/drawing/2014/main" id="{DACC7CFC-76CB-4B5B-B4EF-A9E586EEF1E2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9" name="Picture 8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A85608D9-8E4D-48F0-95B8-B7814A79081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57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Trip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Demographics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13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u="none" dirty="0">
                <a:effectLst/>
                <a:latin typeface="Franklin Gothic Book" panose="020B0503020102020204" pitchFamily="34" charset="0"/>
              </a:rPr>
              <a:t>P2P Report     </a:t>
            </a:r>
          </a:p>
          <a:p>
            <a:pPr lvl="0"/>
            <a:r>
              <a:rPr lang="en-US" dirty="0">
                <a:latin typeface="Franklin Gothic Book" panose="020B0503020102020204" pitchFamily="34" charset="0"/>
              </a:rPr>
              <a:t>Pre-Shop</a:t>
            </a:r>
            <a:endParaRPr lang="en-US" u="none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1833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Day_of_the_Week_Chart">
            <a:extLst>
              <a:ext uri="{FF2B5EF4-FFF2-40B4-BE49-F238E27FC236}">
                <a16:creationId xmlns="" xmlns:a16="http://schemas.microsoft.com/office/drawing/2014/main" id="{F311D6C4-EAA1-4341-AD4E-EA5FA46A7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964993"/>
              </p:ext>
            </p:extLst>
          </p:nvPr>
        </p:nvGraphicFramePr>
        <p:xfrm>
          <a:off x="225558" y="3484734"/>
          <a:ext cx="11444338" cy="2699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3" name="Daypart_Chart">
            <a:extLst>
              <a:ext uri="{FF2B5EF4-FFF2-40B4-BE49-F238E27FC236}">
                <a16:creationId xmlns="" xmlns:a16="http://schemas.microsoft.com/office/drawing/2014/main" id="{1139585D-1C5F-46E8-8783-783FC7ACF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553762"/>
              </p:ext>
            </p:extLst>
          </p:nvPr>
        </p:nvGraphicFramePr>
        <p:xfrm>
          <a:off x="310743" y="923318"/>
          <a:ext cx="11427953" cy="2545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6" name="Picture 4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9" y="2627614"/>
            <a:ext cx="11136582" cy="196429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>
            <a:off x="8712958" y="56160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3313874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8723523" y="5808497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10282390" y="5731599"/>
            <a:ext cx="43712" cy="12717"/>
          </a:xfrm>
          <a:prstGeom prst="line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Picture 118"/>
          <p:cNvPicPr>
            <a:picLocks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100000"/>
                    </a14:imgEffect>
                    <a14:imgEffect>
                      <a14:brightnessContrast bright="33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8" y="5612216"/>
            <a:ext cx="8063999" cy="48401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 flipH="1">
            <a:off x="8703144" y="5336471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1934227" y="5393476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703144" y="5336471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11934227" y="5393476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508943" y="5393476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24773" y="55652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24773" y="55652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25" y="5466829"/>
            <a:ext cx="11090036" cy="19184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10743" y="735173"/>
            <a:ext cx="11604732" cy="559288"/>
            <a:chOff x="310743" y="735173"/>
            <a:chExt cx="11604732" cy="559288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26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Daypart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43" y="735173"/>
              <a:ext cx="387960" cy="372601"/>
            </a:xfrm>
            <a:prstGeom prst="rect">
              <a:avLst/>
            </a:prstGeom>
          </p:spPr>
        </p:pic>
        <p:cxnSp>
          <p:nvCxnSpPr>
            <p:cNvPr id="43" name="Straight Connector 42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696400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Description">
              <a:extLst>
                <a:ext uri="{FF2B5EF4-FFF2-40B4-BE49-F238E27FC236}">
                  <a16:creationId xmlns="" xmlns:a16="http://schemas.microsoft.com/office/drawing/2014/main" id="{F6834392-0EFD-4FD7-A2A0-AEEE94C21434}"/>
                </a:ext>
              </a:extLst>
            </p:cNvPr>
            <p:cNvSpPr txBox="1"/>
            <p:nvPr/>
          </p:nvSpPr>
          <p:spPr>
            <a:xfrm>
              <a:off x="729793" y="1079017"/>
              <a:ext cx="108388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Trips To _retailer In _objective Are In The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" name="Header2"/>
          <p:cNvGrpSpPr/>
          <p:nvPr/>
        </p:nvGrpSpPr>
        <p:grpSpPr>
          <a:xfrm>
            <a:off x="337677" y="3436642"/>
            <a:ext cx="11577798" cy="529987"/>
            <a:chOff x="337677" y="3436642"/>
            <a:chExt cx="11577798" cy="529987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734400" y="3770519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6642"/>
              <a:ext cx="5257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Day of the Week</a:t>
              </a:r>
            </a:p>
          </p:txBody>
        </p: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677" y="3461992"/>
              <a:ext cx="316569" cy="304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cxnSp>
          <p:nvCxnSpPr>
            <p:cNvPr id="48" name="Straight Connector 47"/>
            <p:cNvCxnSpPr/>
            <p:nvPr/>
          </p:nvCxnSpPr>
          <p:spPr>
            <a:xfrm>
              <a:off x="11700620" y="3897743"/>
              <a:ext cx="207297" cy="0"/>
            </a:xfrm>
            <a:prstGeom prst="line">
              <a:avLst/>
            </a:prstGeom>
            <a:ln w="508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1696400" y="376415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700620" y="3897743"/>
              <a:ext cx="207297" cy="0"/>
            </a:xfrm>
            <a:prstGeom prst="line">
              <a:avLst/>
            </a:prstGeom>
            <a:ln w="508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escription">
              <a:extLst>
                <a:ext uri="{FF2B5EF4-FFF2-40B4-BE49-F238E27FC236}">
                  <a16:creationId xmlns="" xmlns:a16="http://schemas.microsoft.com/office/drawing/2014/main" id="{F99AB148-62DD-4450-8FFA-9931DEFBDFF3}"/>
                </a:ext>
              </a:extLst>
            </p:cNvPr>
            <p:cNvSpPr txBox="1"/>
            <p:nvPr/>
          </p:nvSpPr>
          <p:spPr>
            <a:xfrm>
              <a:off x="654246" y="3751185"/>
              <a:ext cx="11042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Trips To _retailer In _objective Are On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74" name="TrendSampleSize">
            <a:extLst>
              <a:ext uri="{FF2B5EF4-FFF2-40B4-BE49-F238E27FC236}">
                <a16:creationId xmlns="" xmlns:a16="http://schemas.microsoft.com/office/drawing/2014/main" id="{C2B7073E-EF04-4F85-BC9C-4FEADCF9599A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75" name="Slide Number Placeholder 3">
            <a:extLst>
              <a:ext uri="{FF2B5EF4-FFF2-40B4-BE49-F238E27FC236}">
                <a16:creationId xmlns="" xmlns:a16="http://schemas.microsoft.com/office/drawing/2014/main" id="{73EEBEB1-95FD-4B38-AA53-6E0C40677922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8" name="Footer Placeholder 2">
            <a:extLst>
              <a:ext uri="{FF2B5EF4-FFF2-40B4-BE49-F238E27FC236}">
                <a16:creationId xmlns="" xmlns:a16="http://schemas.microsoft.com/office/drawing/2014/main" id="{7E22D5E0-9629-4453-B6D1-C599A6A9C45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69E63C4F-0860-492B-909E-4F64A3588F87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="" xmlns:a16="http://schemas.microsoft.com/office/drawing/2014/main" id="{FB1E0C12-A0FA-4F3C-ACAB-DD725CEDAFE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929EF6F8-0AF4-4510-8D67-B8727EED1949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D35526FC-5FC6-4F1A-BD91-A5E6EA617719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6" name="Footer Placeholder 4">
            <a:extLst>
              <a:ext uri="{FF2B5EF4-FFF2-40B4-BE49-F238E27FC236}">
                <a16:creationId xmlns="" xmlns:a16="http://schemas.microsoft.com/office/drawing/2014/main" id="{2AC8B7C7-F347-4D1A-A64C-A78CC5A16A87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7CEC9AFA-0C26-41F0-AF8C-07D84803B8EB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88" name="Text Placeholder 6">
            <a:extLst>
              <a:ext uri="{FF2B5EF4-FFF2-40B4-BE49-F238E27FC236}">
                <a16:creationId xmlns="" xmlns:a16="http://schemas.microsoft.com/office/drawing/2014/main" id="{D5E4AF30-3EAE-45A0-8CF3-8CE55A619671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89" name="TPandFilters">
            <a:extLst>
              <a:ext uri="{FF2B5EF4-FFF2-40B4-BE49-F238E27FC236}">
                <a16:creationId xmlns="" xmlns:a16="http://schemas.microsoft.com/office/drawing/2014/main" id="{3015B121-67B7-4BBD-A65F-82F222A56545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="" xmlns:a16="http://schemas.microsoft.com/office/drawing/2014/main" id="{35ABB0A3-0F82-4955-B71F-12A1CE307AB6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tatTestAgainst">
            <a:extLst>
              <a:ext uri="{FF2B5EF4-FFF2-40B4-BE49-F238E27FC236}">
                <a16:creationId xmlns="" xmlns:a16="http://schemas.microsoft.com/office/drawing/2014/main" id="{E8BD6749-46E8-44DF-8256-9A66FA0C7D23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93" name="Text Placeholder 6">
            <a:extLst>
              <a:ext uri="{FF2B5EF4-FFF2-40B4-BE49-F238E27FC236}">
                <a16:creationId xmlns="" xmlns:a16="http://schemas.microsoft.com/office/drawing/2014/main" id="{5952B52D-708D-4235-A72A-6A8C436C3397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24B6E02A-D395-437B-A468-053D13FF9991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95" name="Text Placeholder 6">
            <a:extLst>
              <a:ext uri="{FF2B5EF4-FFF2-40B4-BE49-F238E27FC236}">
                <a16:creationId xmlns="" xmlns:a16="http://schemas.microsoft.com/office/drawing/2014/main" id="{7A9C1111-F5C7-4B30-8130-AECCBF52DB71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96" name="Oval 95">
            <a:extLst>
              <a:ext uri="{FF2B5EF4-FFF2-40B4-BE49-F238E27FC236}">
                <a16:creationId xmlns="" xmlns:a16="http://schemas.microsoft.com/office/drawing/2014/main" id="{93E122C4-3B94-4094-8407-66064BDD8EF8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97" name="benchmarkGroup">
            <a:extLst>
              <a:ext uri="{FF2B5EF4-FFF2-40B4-BE49-F238E27FC236}">
                <a16:creationId xmlns="" xmlns:a16="http://schemas.microsoft.com/office/drawing/2014/main" id="{F6AF1085-5F8E-4DA7-88F8-E9CC5F9B57FF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98" name="benchmark">
              <a:extLst>
                <a:ext uri="{FF2B5EF4-FFF2-40B4-BE49-F238E27FC236}">
                  <a16:creationId xmlns="" xmlns:a16="http://schemas.microsoft.com/office/drawing/2014/main" id="{EDE5F108-74FC-44A6-8B76-1E5CF06CE162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id="{1F4F6D40-D0A8-4A89-85AC-7B746A6061E9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00" name="Slide Number Placeholder 5">
            <a:extLst>
              <a:ext uri="{FF2B5EF4-FFF2-40B4-BE49-F238E27FC236}">
                <a16:creationId xmlns="" xmlns:a16="http://schemas.microsoft.com/office/drawing/2014/main" id="{4F44C8A4-5092-4BD8-B50A-0323AC5FF0D2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1" name="Picture 10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5487FB45-B1AB-4719-A7B5-002ECD2F2E0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62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Pre-Shop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7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Location_Prior_Chart">
            <a:extLst>
              <a:ext uri="{FF2B5EF4-FFF2-40B4-BE49-F238E27FC236}">
                <a16:creationId xmlns="" xmlns:a16="http://schemas.microsoft.com/office/drawing/2014/main" id="{26251531-2983-412F-8844-903218F6D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378230"/>
              </p:ext>
            </p:extLst>
          </p:nvPr>
        </p:nvGraphicFramePr>
        <p:xfrm>
          <a:off x="488832" y="885206"/>
          <a:ext cx="11213413" cy="5391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8" name="Picture 4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5" y="4950757"/>
            <a:ext cx="11174400" cy="215444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33153" y="734636"/>
            <a:ext cx="11681186" cy="559825"/>
            <a:chOff x="233153" y="734636"/>
            <a:chExt cx="11681186" cy="559825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37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Companion Detail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53" y="734636"/>
              <a:ext cx="469241" cy="324000"/>
            </a:xfrm>
            <a:prstGeom prst="rect">
              <a:avLst/>
            </a:prstGeom>
          </p:spPr>
        </p:pic>
        <p:sp>
          <p:nvSpPr>
            <p:cNvPr id="17" name="Description">
              <a:extLst>
                <a:ext uri="{FF2B5EF4-FFF2-40B4-BE49-F238E27FC236}">
                  <a16:creationId xmlns="" xmlns:a16="http://schemas.microsoft.com/office/drawing/2014/main" id="{232259A9-2176-4A26-ACCE-858819BDBDE6}"/>
                </a:ext>
              </a:extLst>
            </p:cNvPr>
            <p:cNvSpPr txBox="1"/>
            <p:nvPr/>
          </p:nvSpPr>
          <p:spPr>
            <a:xfrm>
              <a:off x="729793" y="1079017"/>
              <a:ext cx="109654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Trips To _retailer in _objective Are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46" name="TrendSampleSize">
            <a:extLst>
              <a:ext uri="{FF2B5EF4-FFF2-40B4-BE49-F238E27FC236}">
                <a16:creationId xmlns="" xmlns:a16="http://schemas.microsoft.com/office/drawing/2014/main" id="{91E89352-D37C-4042-BCA1-B30C58B8026F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47" name="Slide Number Placeholder 3">
            <a:extLst>
              <a:ext uri="{FF2B5EF4-FFF2-40B4-BE49-F238E27FC236}">
                <a16:creationId xmlns="" xmlns:a16="http://schemas.microsoft.com/office/drawing/2014/main" id="{85553E1F-7C89-4F7E-86CF-DDE8DD565C2E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ooter Placeholder 2">
            <a:extLst>
              <a:ext uri="{FF2B5EF4-FFF2-40B4-BE49-F238E27FC236}">
                <a16:creationId xmlns="" xmlns:a16="http://schemas.microsoft.com/office/drawing/2014/main" id="{9075B2BC-F877-4D6A-821D-E92D834E647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754B0B3-4538-491B-B2AC-9C4EACB0A753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68A3183A-9F9B-4534-AA3C-0C761BF6C8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DFE82E18-4251-4E6F-B747-32A1EBF8D369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D4D20067-6F64-45C1-A562-0DD28A33BAA4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5" name="Footer Placeholder 4">
            <a:extLst>
              <a:ext uri="{FF2B5EF4-FFF2-40B4-BE49-F238E27FC236}">
                <a16:creationId xmlns="" xmlns:a16="http://schemas.microsoft.com/office/drawing/2014/main" id="{CD5A86F4-9C0A-4597-8EC3-A53EDAE45D61}"/>
              </a:ext>
            </a:extLst>
          </p:cNvPr>
          <p:cNvSpPr txBox="1"/>
          <p:nvPr/>
        </p:nvSpPr>
        <p:spPr>
          <a:xfrm>
            <a:off x="6008221" y="6442734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9FE75A13-2EF3-448C-8CC5-CCC71A617DF9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2" y="6396449"/>
            <a:ext cx="1777114" cy="403861"/>
          </a:xfrm>
          <a:prstGeom prst="rect">
            <a:avLst/>
          </a:prstGeom>
        </p:spPr>
      </p:pic>
      <p:sp>
        <p:nvSpPr>
          <p:cNvPr id="57" name="Text Placeholder 6">
            <a:extLst>
              <a:ext uri="{FF2B5EF4-FFF2-40B4-BE49-F238E27FC236}">
                <a16:creationId xmlns="" xmlns:a16="http://schemas.microsoft.com/office/drawing/2014/main" id="{7E22B877-AFDB-4796-8065-8E1E9FFBC151}"/>
              </a:ext>
            </a:extLst>
          </p:cNvPr>
          <p:cNvSpPr txBox="1"/>
          <p:nvPr/>
        </p:nvSpPr>
        <p:spPr>
          <a:xfrm>
            <a:off x="640586" y="667279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58" name="TPandFilters">
            <a:extLst>
              <a:ext uri="{FF2B5EF4-FFF2-40B4-BE49-F238E27FC236}">
                <a16:creationId xmlns="" xmlns:a16="http://schemas.microsoft.com/office/drawing/2014/main" id="{926D8AF2-A871-4FEA-8EA8-02C7ED3F927E}"/>
              </a:ext>
            </a:extLst>
          </p:cNvPr>
          <p:cNvSpPr txBox="1"/>
          <p:nvPr/>
        </p:nvSpPr>
        <p:spPr>
          <a:xfrm>
            <a:off x="646521" y="6334489"/>
            <a:ext cx="5454475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Trips; % Trips
Filters: None    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079466DC-08D8-4A66-9BAC-37F2FBA151F4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tatTestAgainst">
            <a:extLst>
              <a:ext uri="{FF2B5EF4-FFF2-40B4-BE49-F238E27FC236}">
                <a16:creationId xmlns="" xmlns:a16="http://schemas.microsoft.com/office/drawing/2014/main" id="{2418A889-C688-4A94-9D6F-9F59D072D2D1}"/>
              </a:ext>
            </a:extLst>
          </p:cNvPr>
          <p:cNvSpPr txBox="1"/>
          <p:nvPr/>
        </p:nvSpPr>
        <p:spPr>
          <a:xfrm>
            <a:off x="7243206" y="6333770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="" xmlns:a16="http://schemas.microsoft.com/office/drawing/2014/main" id="{6D87DC25-EA4B-42BC-9E19-3748068E473A}"/>
              </a:ext>
            </a:extLst>
          </p:cNvPr>
          <p:cNvSpPr txBox="1"/>
          <p:nvPr/>
        </p:nvSpPr>
        <p:spPr>
          <a:xfrm>
            <a:off x="843543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BA7A44A5-7D6B-4345-B9F1-833CADB1B04C}"/>
              </a:ext>
            </a:extLst>
          </p:cNvPr>
          <p:cNvSpPr/>
          <p:nvPr/>
        </p:nvSpPr>
        <p:spPr>
          <a:xfrm>
            <a:off x="836802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3" name="Text Placeholder 6">
            <a:extLst>
              <a:ext uri="{FF2B5EF4-FFF2-40B4-BE49-F238E27FC236}">
                <a16:creationId xmlns="" xmlns:a16="http://schemas.microsoft.com/office/drawing/2014/main" id="{BD56F53A-7429-4835-8B3A-B55F3DDF4662}"/>
              </a:ext>
            </a:extLst>
          </p:cNvPr>
          <p:cNvSpPr txBox="1"/>
          <p:nvPr/>
        </p:nvSpPr>
        <p:spPr>
          <a:xfrm>
            <a:off x="731939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F8A4F1CD-F5F7-4836-BDDE-D75CF5310732}"/>
              </a:ext>
            </a:extLst>
          </p:cNvPr>
          <p:cNvSpPr/>
          <p:nvPr/>
        </p:nvSpPr>
        <p:spPr>
          <a:xfrm>
            <a:off x="725198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5" name="benchmarkGroup">
            <a:extLst>
              <a:ext uri="{FF2B5EF4-FFF2-40B4-BE49-F238E27FC236}">
                <a16:creationId xmlns="" xmlns:a16="http://schemas.microsoft.com/office/drawing/2014/main" id="{E7E5977D-2506-4BE9-87AF-75A5D3B77451}"/>
              </a:ext>
            </a:extLst>
          </p:cNvPr>
          <p:cNvGrpSpPr/>
          <p:nvPr/>
        </p:nvGrpSpPr>
        <p:grpSpPr>
          <a:xfrm>
            <a:off x="7255316" y="6503766"/>
            <a:ext cx="2760998" cy="159425"/>
            <a:chOff x="7075436" y="6503766"/>
            <a:chExt cx="2760998" cy="159425"/>
          </a:xfrm>
        </p:grpSpPr>
        <p:sp>
          <p:nvSpPr>
            <p:cNvPr id="66" name="benchmark">
              <a:extLst>
                <a:ext uri="{FF2B5EF4-FFF2-40B4-BE49-F238E27FC236}">
                  <a16:creationId xmlns="" xmlns:a16="http://schemas.microsoft.com/office/drawing/2014/main" id="{0DAE5B7F-F109-4D6D-8481-7A13292B6D05}"/>
                </a:ext>
              </a:extLst>
            </p:cNvPr>
            <p:cNvSpPr txBox="1"/>
            <p:nvPr userDrawn="1"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6842290B-6891-4381-9EF3-C63F33ABA5EE}"/>
                </a:ext>
              </a:extLst>
            </p:cNvPr>
            <p:cNvSpPr/>
            <p:nvPr userDrawn="1"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8" name="Slide Number Placeholder 5">
            <a:extLst>
              <a:ext uri="{FF2B5EF4-FFF2-40B4-BE49-F238E27FC236}">
                <a16:creationId xmlns="" xmlns:a16="http://schemas.microsoft.com/office/drawing/2014/main" id="{4B5B2A9C-52CB-4AAF-A03D-CDF5CD3BB0A4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9" name="Picture 6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FA4C5E9-421C-4DA6-9789-5A3ABC51B0A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18227"/>
            <a:ext cx="608518" cy="529410"/>
          </a:xfrm>
          <a:prstGeom prst="rect">
            <a:avLst/>
          </a:prstGeom>
        </p:spPr>
      </p:pic>
      <p:sp>
        <p:nvSpPr>
          <p:cNvPr id="40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Pre-Shop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4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26282</TotalTime>
  <Words>5916</Words>
  <Application>Microsoft Office PowerPoint</Application>
  <PresentationFormat>Custom</PresentationFormat>
  <Paragraphs>1457</Paragraphs>
  <Slides>34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Time Period: OCT 2017 12MMT To MAR 2018 12MMT Filters: NONE Base: MONTHLY + Shoppers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</dc:creator>
  <cp:lastModifiedBy>Harshavardhan Reddy KV</cp:lastModifiedBy>
  <cp:revision>2655</cp:revision>
  <dcterms:created xsi:type="dcterms:W3CDTF">2017-02-17T10:10:41Z</dcterms:created>
  <dcterms:modified xsi:type="dcterms:W3CDTF">2018-07-27T06:42:42Z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a3e0c0a4-91de-419b-8e3e-e6cc3780c1e2</vt:lpwstr>
  </property>
  <property fmtid="{D5CDD505-2E9C-101B-9397-08002B2CF9AE}" pid="4" name="MODFILEGUID">
    <vt:lpwstr>4934d1ad-ef84-42c8-a5b5-3100e66819dc</vt:lpwstr>
  </property>
  <property fmtid="{D5CDD505-2E9C-101B-9397-08002B2CF9AE}" pid="5" name="FILEOWNER">
    <vt:lpwstr>AQ</vt:lpwstr>
  </property>
  <property fmtid="{D5CDD505-2E9C-101B-9397-08002B2CF9AE}" pid="6" name="MODFILEOWNER">
    <vt:lpwstr>A64841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O46130-0608</vt:lpwstr>
  </property>
  <property fmtid="{D5CDD505-2E9C-101B-9397-08002B2CF9AE}" pid="10" name="MODMACHINEID">
    <vt:lpwstr>O46130-0608</vt:lpwstr>
  </property>
  <property fmtid="{D5CDD505-2E9C-101B-9397-08002B2CF9AE}" pid="11" name="CURRENTCLASS">
    <vt:lpwstr>Classified - No Category</vt:lpwstr>
  </property>
</Properties>
</file>