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5.xml" ContentType="application/vnd.openxmlformats-officedocument.presentationml.notesSlide+xml"/>
  <Override PartName="/ppt/charts/chart17.xml" ContentType="application/vnd.openxmlformats-officedocument.drawingml.chart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notesSlides/notesSlide6.xml" ContentType="application/vnd.openxmlformats-officedocument.presentationml.notesSlide+xml"/>
  <Override PartName="/ppt/charts/chart19.xml" ContentType="application/vnd.openxmlformats-officedocument.drawingml.chart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0.xml" ContentType="application/vnd.openxmlformats-officedocument.drawingml.chart+xml"/>
  <Override PartName="/ppt/notesSlides/notesSlide8.xml" ContentType="application/vnd.openxmlformats-officedocument.presentationml.notesSlide+xml"/>
  <Override PartName="/ppt/charts/chart21.xml" ContentType="application/vnd.openxmlformats-officedocument.drawingml.chart+xml"/>
  <Override PartName="/ppt/drawings/drawing3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2.xml" ContentType="application/vnd.openxmlformats-officedocument.drawingml.chart+xml"/>
  <Override PartName="/ppt/drawings/drawing4.xml" ContentType="application/vnd.openxmlformats-officedocument.drawingml.chartshapes+xml"/>
  <Override PartName="/ppt/charts/chart23.xml" ContentType="application/vnd.openxmlformats-officedocument.drawingml.chart+xml"/>
  <Override PartName="/ppt/notesSlides/notesSlide10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11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2.xml" ContentType="application/vnd.openxmlformats-officedocument.presentationml.notesSlide+xml"/>
  <Override PartName="/ppt/charts/chart29.xml" ContentType="application/vnd.openxmlformats-officedocument.drawingml.chart+xml"/>
  <Override PartName="/ppt/notesSlides/notesSlide13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00" r:id="rId2"/>
    <p:sldId id="449" r:id="rId3"/>
    <p:sldId id="505" r:id="rId4"/>
    <p:sldId id="572" r:id="rId5"/>
    <p:sldId id="509" r:id="rId6"/>
    <p:sldId id="510" r:id="rId7"/>
    <p:sldId id="522" r:id="rId8"/>
    <p:sldId id="523" r:id="rId9"/>
    <p:sldId id="524" r:id="rId10"/>
    <p:sldId id="607" r:id="rId11"/>
    <p:sldId id="555" r:id="rId12"/>
    <p:sldId id="556" r:id="rId13"/>
    <p:sldId id="609" r:id="rId14"/>
    <p:sldId id="454" r:id="rId15"/>
    <p:sldId id="604" r:id="rId16"/>
    <p:sldId id="557" r:id="rId17"/>
    <p:sldId id="570" r:id="rId18"/>
    <p:sldId id="598" r:id="rId19"/>
    <p:sldId id="558" r:id="rId20"/>
    <p:sldId id="571" r:id="rId21"/>
    <p:sldId id="599" r:id="rId22"/>
    <p:sldId id="559" r:id="rId23"/>
    <p:sldId id="459" r:id="rId24"/>
    <p:sldId id="513" r:id="rId25"/>
    <p:sldId id="606" r:id="rId26"/>
    <p:sldId id="605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24D"/>
    <a:srgbClr val="3FA2BF"/>
    <a:srgbClr val="0E870E"/>
    <a:srgbClr val="FFC000"/>
    <a:srgbClr val="3C9BB7"/>
    <a:srgbClr val="E41E2B"/>
    <a:srgbClr val="FFFF99"/>
    <a:srgbClr val="3589A1"/>
    <a:srgbClr val="FFFFFF"/>
    <a:srgbClr val="E7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66" y="78"/>
      </p:cViewPr>
      <p:guideLst>
        <p:guide orient="horz" pos="1008"/>
        <p:guide pos="3840"/>
        <p:guide orient="horz" pos="2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120767680029827E-2"/>
          <c:y val="0.1087801033288205"/>
          <c:w val="0.93930951501259285"/>
          <c:h val="0.75549868964751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Monthly+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9E0-46DA-98E2-691EA98DBC0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9E0-46DA-98E2-691EA98DBC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49E0-46DA-98E2-691EA98DBC0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49E0-46DA-98E2-691EA98DBC06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E0-46DA-98E2-691EA98DBC0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E0-46DA-98E2-691EA98DBC0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E0-46DA-98E2-691EA98DBC0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E0-46DA-98E2-691EA98DBC0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0-46DA-98E2-691EA98DBC0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E0-46DA-98E2-691EA98DBC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0.13750000000000001</c:v>
                </c:pt>
                <c:pt idx="1">
                  <c:v>0.13869999999999999</c:v>
                </c:pt>
                <c:pt idx="2">
                  <c:v>0.1399</c:v>
                </c:pt>
                <c:pt idx="3">
                  <c:v>0.14050000000000001</c:v>
                </c:pt>
                <c:pt idx="4">
                  <c:v>0.1419</c:v>
                </c:pt>
                <c:pt idx="5">
                  <c:v>0.1421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9E0-46DA-98E2-691EA98DB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636672"/>
        <c:axId val="370638208"/>
      </c:lineChart>
      <c:catAx>
        <c:axId val="370636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70638208"/>
        <c:crosses val="autoZero"/>
        <c:auto val="1"/>
        <c:lblAlgn val="ctr"/>
        <c:lblOffset val="100"/>
        <c:noMultiLvlLbl val="0"/>
      </c:catAx>
      <c:valAx>
        <c:axId val="370638208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70636672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3.8230892809841439E-2"/>
          <c:y val="0.91741093474426805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74162346987017E-2"/>
          <c:y val="0.11538078709659487"/>
          <c:w val="0.99382591248523877"/>
          <c:h val="0.552394166544281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Pleasure Shoppers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F53E-4A4A-85B9-9257B5A04B74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F53E-4A4A-85B9-9257B5A04B74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F53E-4A4A-85B9-9257B5A04B7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F53E-4A4A-85B9-9257B5A04B74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3E-4A4A-85B9-9257B5A04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3E-4A4A-85B9-9257B5A04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3E-4A4A-85B9-9257B5A04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3E-4A4A-85B9-9257B5A04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3E-4A4A-85B9-9257B5A04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3E-4A4A-85B9-9257B5A04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0.18800008608361299</c:v>
                </c:pt>
                <c:pt idx="1">
                  <c:v>0.19008307679835099</c:v>
                </c:pt>
                <c:pt idx="2">
                  <c:v>0.18720007776109701</c:v>
                </c:pt>
                <c:pt idx="3">
                  <c:v>0.187624507702879</c:v>
                </c:pt>
                <c:pt idx="4">
                  <c:v>0.19159558237262</c:v>
                </c:pt>
                <c:pt idx="5">
                  <c:v>0.195316678240122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53E-4A4A-85B9-9257B5A04B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Payday Shoppers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3E-4A4A-85B9-9257B5A04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3E-4A4A-85B9-9257B5A04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3E-4A4A-85B9-9257B5A04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3E-4A4A-85B9-9257B5A04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3E-4A4A-85B9-9257B5A04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3E-4A4A-85B9-9257B5A04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5.2372898872861701E-2</c:v>
                </c:pt>
                <c:pt idx="1">
                  <c:v>5.18472223663465E-2</c:v>
                </c:pt>
                <c:pt idx="2">
                  <c:v>5.3643044506905602E-2</c:v>
                </c:pt>
                <c:pt idx="3">
                  <c:v>5.2986728751260398E-2</c:v>
                </c:pt>
                <c:pt idx="4">
                  <c:v>5.07499976694996E-2</c:v>
                </c:pt>
                <c:pt idx="5">
                  <c:v>4.97890745770425E-2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53E-4A4A-85B9-9257B5A04B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Quality Comparers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53E-4A4A-85B9-9257B5A04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53E-4A4A-85B9-9257B5A04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53E-4A4A-85B9-9257B5A04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53E-4A4A-85B9-9257B5A04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53E-4A4A-85B9-9257B5A04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53E-4A4A-85B9-9257B5A04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5.1346287026950599E-2</c:v>
                </c:pt>
                <c:pt idx="1">
                  <c:v>5.0497502141996303E-2</c:v>
                </c:pt>
                <c:pt idx="2">
                  <c:v>5.15085702174225E-2</c:v>
                </c:pt>
                <c:pt idx="3">
                  <c:v>5.0286612051208802E-2</c:v>
                </c:pt>
                <c:pt idx="4">
                  <c:v>4.8580733456200599E-2</c:v>
                </c:pt>
                <c:pt idx="5">
                  <c:v>4.8456912539248699E-2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53E-4A4A-85B9-9257B5A04B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 Shoppers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53E-4A4A-85B9-9257B5A04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53E-4A4A-85B9-9257B5A04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53E-4A4A-85B9-9257B5A04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53E-4A4A-85B9-9257B5A04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53E-4A4A-85B9-9257B5A04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53E-4A4A-85B9-9257B5A04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0.102925919539981</c:v>
                </c:pt>
                <c:pt idx="1">
                  <c:v>0.10439347832779799</c:v>
                </c:pt>
                <c:pt idx="2">
                  <c:v>0.10722295636909999</c:v>
                </c:pt>
                <c:pt idx="3">
                  <c:v>0.105390170493481</c:v>
                </c:pt>
                <c:pt idx="4">
                  <c:v>0.108431634679183</c:v>
                </c:pt>
                <c:pt idx="5">
                  <c:v>0.107281909713641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53E-4A4A-85B9-9257B5A04B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Technology Embracers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53E-4A4A-85B9-9257B5A04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53E-4A4A-85B9-9257B5A04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53E-4A4A-85B9-9257B5A04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53E-4A4A-85B9-9257B5A04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53E-4A4A-85B9-9257B5A04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53E-4A4A-85B9-9257B5A04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7.22917279727842E-2</c:v>
                </c:pt>
                <c:pt idx="1">
                  <c:v>7.4678373345203705E-2</c:v>
                </c:pt>
                <c:pt idx="2">
                  <c:v>7.5246429183471394E-2</c:v>
                </c:pt>
                <c:pt idx="3">
                  <c:v>7.7423947968446802E-2</c:v>
                </c:pt>
                <c:pt idx="4">
                  <c:v>7.7827629353398001E-2</c:v>
                </c:pt>
                <c:pt idx="5">
                  <c:v>7.9378009156528595E-2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F53E-4A4A-85B9-9257B5A04B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Advance Planners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F53E-4A4A-85B9-9257B5A04B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F53E-4A4A-85B9-9257B5A04B7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F53E-4A4A-85B9-9257B5A04B74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F53E-4A4A-85B9-9257B5A04B74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F53E-4A4A-85B9-9257B5A04B74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F53E-4A4A-85B9-9257B5A04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0.18634658700442899</c:v>
                </c:pt>
                <c:pt idx="1">
                  <c:v>0.18700194160542399</c:v>
                </c:pt>
                <c:pt idx="2">
                  <c:v>0.189929473358115</c:v>
                </c:pt>
                <c:pt idx="3">
                  <c:v>0.18856885766378201</c:v>
                </c:pt>
                <c:pt idx="4">
                  <c:v>0.18803730498701399</c:v>
                </c:pt>
                <c:pt idx="5">
                  <c:v>0.18951574358796799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F53E-4A4A-85B9-9257B5A04B7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Brand Buyers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009-4A47-8891-A64BB00D1DF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009-4A47-8891-A64BB00D1DF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009-4A47-8891-A64BB00D1DF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009-4A47-8891-A64BB00D1DF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009-4A47-8891-A64BB00D1D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10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0.100278604748581</c:v>
                </c:pt>
                <c:pt idx="1">
                  <c:v>9.9083565657711994E-2</c:v>
                </c:pt>
                <c:pt idx="2">
                  <c:v>9.9710114198172897E-2</c:v>
                </c:pt>
                <c:pt idx="3">
                  <c:v>0.101800683925018</c:v>
                </c:pt>
                <c:pt idx="4">
                  <c:v>0.10026639145183699</c:v>
                </c:pt>
                <c:pt idx="5">
                  <c:v>0.10041158634957099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F53E-4A4A-85B9-9257B5A04B7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Price Seekers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009-4A47-8891-A64BB00D1DF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009-4A47-8891-A64BB00D1DF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E009-4A47-8891-A64BB00D1DF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E009-4A47-8891-A64BB00D1DF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009-4A47-8891-A64BB00D1D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10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0.14751921805266599</c:v>
                </c:pt>
                <c:pt idx="1">
                  <c:v>0.142902204672752</c:v>
                </c:pt>
                <c:pt idx="2">
                  <c:v>0.13741552205740201</c:v>
                </c:pt>
                <c:pt idx="3">
                  <c:v>0.136414450049055</c:v>
                </c:pt>
                <c:pt idx="4">
                  <c:v>0.13505041933603301</c:v>
                </c:pt>
                <c:pt idx="5">
                  <c:v>0.13318960956317299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F53E-4A4A-85B9-9257B5A04B7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Errand Runners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009-4A47-8891-A64BB00D1DF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E009-4A47-8891-A64BB00D1DF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E009-4A47-8891-A64BB00D1DF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E009-4A47-8891-A64BB00D1DF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10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E009-4A47-8891-A64BB00D1D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10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9.8918670698134301E-2</c:v>
                </c:pt>
                <c:pt idx="1">
                  <c:v>9.9512635084415504E-2</c:v>
                </c:pt>
                <c:pt idx="2">
                  <c:v>9.8123812348312897E-2</c:v>
                </c:pt>
                <c:pt idx="3">
                  <c:v>9.9504041394868806E-2</c:v>
                </c:pt>
                <c:pt idx="4">
                  <c:v>9.94603066942151E-2</c:v>
                </c:pt>
                <c:pt idx="5">
                  <c:v>9.6660476272704202E-2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F53E-4A4A-85B9-9257B5A04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286144"/>
        <c:axId val="391287936"/>
      </c:lineChart>
      <c:catAx>
        <c:axId val="391286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1287936"/>
        <c:crosses val="autoZero"/>
        <c:auto val="1"/>
        <c:lblAlgn val="ctr"/>
        <c:lblOffset val="100"/>
        <c:noMultiLvlLbl val="0"/>
      </c:catAx>
      <c:valAx>
        <c:axId val="391287936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91286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5080444563290927"/>
          <c:w val="0.9992266918366095"/>
          <c:h val="0.17037970889278756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74859615207585E-2"/>
          <c:y val="0.14310059323136687"/>
          <c:w val="0.93025545429439382"/>
          <c:h val="0.592441279631917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Parents of Child &lt;18 in HH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B27-45CD-BCE7-EA814C8E4D0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3B27-45CD-BCE7-EA814C8E4D0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3B27-45CD-BCE7-EA814C8E4D0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3B27-45CD-BCE7-EA814C8E4D05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27-45CD-BCE7-EA814C8E4D0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27-45CD-BCE7-EA814C8E4D0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27-45CD-BCE7-EA814C8E4D0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27-45CD-BCE7-EA814C8E4D0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27-45CD-BCE7-EA814C8E4D0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27-45CD-BCE7-EA814C8E4D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0.25870187409974399</c:v>
                </c:pt>
                <c:pt idx="1">
                  <c:v>0.26129868182197402</c:v>
                </c:pt>
                <c:pt idx="2">
                  <c:v>0.26232560222768903</c:v>
                </c:pt>
                <c:pt idx="3">
                  <c:v>0.264076954754146</c:v>
                </c:pt>
                <c:pt idx="4">
                  <c:v>0.266934635913742</c:v>
                </c:pt>
                <c:pt idx="5">
                  <c:v>0.27165275253545801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B27-45CD-BCE7-EA814C8E4D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Parents of Child not &lt;18 in HH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B27-45CD-BCE7-EA814C8E4D0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B27-45CD-BCE7-EA814C8E4D0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B27-45CD-BCE7-EA814C8E4D0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B27-45CD-BCE7-EA814C8E4D0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B27-45CD-BCE7-EA814C8E4D0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B27-45CD-BCE7-EA814C8E4D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0.74129812590025601</c:v>
                </c:pt>
                <c:pt idx="1">
                  <c:v>0.73870131817802598</c:v>
                </c:pt>
                <c:pt idx="2">
                  <c:v>0.73767439777231103</c:v>
                </c:pt>
                <c:pt idx="3">
                  <c:v>0.73592304524585406</c:v>
                </c:pt>
                <c:pt idx="4">
                  <c:v>0.733065364086258</c:v>
                </c:pt>
                <c:pt idx="5">
                  <c:v>0.72834724746454205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B27-45CD-BCE7-EA814C8E4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379200"/>
        <c:axId val="391385088"/>
      </c:lineChart>
      <c:catAx>
        <c:axId val="391379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1385088"/>
        <c:crosses val="autoZero"/>
        <c:auto val="1"/>
        <c:lblAlgn val="ctr"/>
        <c:lblOffset val="100"/>
        <c:noMultiLvlLbl val="0"/>
      </c:catAx>
      <c:valAx>
        <c:axId val="391385088"/>
        <c:scaling>
          <c:orientation val="minMax"/>
          <c:max val="0.9"/>
        </c:scaling>
        <c:delete val="1"/>
        <c:axPos val="l"/>
        <c:numFmt formatCode="0%" sourceLinked="1"/>
        <c:majorTickMark val="out"/>
        <c:minorTickMark val="none"/>
        <c:tickLblPos val="nextTo"/>
        <c:crossAx val="391379200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6.444447502313469E-2"/>
          <c:y val="0.86533232264326942"/>
          <c:w val="0.85869511184755587"/>
          <c:h val="8.2589157706093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14050854069002888"/>
          <c:w val="0.94739022369511194"/>
          <c:h val="0.530506913447022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015-4C01-B3B0-0075CBE36E5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015-4C01-B3B0-0075CBE36E5D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015-4C01-B3B0-0075CBE36E5D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7015-4C01-B3B0-0075CBE36E5D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15-4C01-B3B0-0075CBE36E5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15-4C01-B3B0-0075CBE36E5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15-4C01-B3B0-0075CBE36E5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15-4C01-B3B0-0075CBE36E5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15-4C01-B3B0-0075CBE36E5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15-4C01-B3B0-0075CBE36E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0.51101197253167296</c:v>
                </c:pt>
                <c:pt idx="1">
                  <c:v>0.51543300728932595</c:v>
                </c:pt>
                <c:pt idx="2">
                  <c:v>0.51351044062252005</c:v>
                </c:pt>
                <c:pt idx="3">
                  <c:v>0.51591033954271404</c:v>
                </c:pt>
                <c:pt idx="4">
                  <c:v>0.51520783680762405</c:v>
                </c:pt>
                <c:pt idx="5">
                  <c:v>0.51330278787191097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015-4C01-B3B0-0075CBE36E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Living with Partner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15-4C01-B3B0-0075CBE36E5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15-4C01-B3B0-0075CBE36E5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15-4C01-B3B0-0075CBE36E5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015-4C01-B3B0-0075CBE36E5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015-4C01-B3B0-0075CBE36E5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015-4C01-B3B0-0075CBE36E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8.0946034428149502E-2</c:v>
                </c:pt>
                <c:pt idx="1">
                  <c:v>7.9351706670734795E-2</c:v>
                </c:pt>
                <c:pt idx="2">
                  <c:v>7.7319305537725397E-2</c:v>
                </c:pt>
                <c:pt idx="3">
                  <c:v>7.6223902575607794E-2</c:v>
                </c:pt>
                <c:pt idx="4">
                  <c:v>7.4794060748719901E-2</c:v>
                </c:pt>
                <c:pt idx="5">
                  <c:v>7.7258180765868295E-2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7015-4C01-B3B0-0075CBE36E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Single/Never Married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015-4C01-B3B0-0075CBE36E5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015-4C01-B3B0-0075CBE36E5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015-4C01-B3B0-0075CBE36E5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015-4C01-B3B0-0075CBE36E5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015-4C01-B3B0-0075CBE36E5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015-4C01-B3B0-0075CBE36E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0.28851781145416799</c:v>
                </c:pt>
                <c:pt idx="1">
                  <c:v>0.28687101341898502</c:v>
                </c:pt>
                <c:pt idx="2">
                  <c:v>0.28850924243067499</c:v>
                </c:pt>
                <c:pt idx="3">
                  <c:v>0.28914953595241699</c:v>
                </c:pt>
                <c:pt idx="4">
                  <c:v>0.29196179192204902</c:v>
                </c:pt>
                <c:pt idx="5">
                  <c:v>0.29474384274702897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7015-4C01-B3B0-0075CBE36E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Divorced/Seperated/Widowed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015-4C01-B3B0-0075CBE36E5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015-4C01-B3B0-0075CBE36E5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015-4C01-B3B0-0075CBE36E5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015-4C01-B3B0-0075CBE36E5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015-4C01-B3B0-0075CBE36E5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015-4C01-B3B0-0075CBE36E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0.119524181586009</c:v>
                </c:pt>
                <c:pt idx="1">
                  <c:v>0.118344272620954</c:v>
                </c:pt>
                <c:pt idx="2">
                  <c:v>0.12066101140908</c:v>
                </c:pt>
                <c:pt idx="3">
                  <c:v>0.118716221929262</c:v>
                </c:pt>
                <c:pt idx="4">
                  <c:v>0.118036310521607</c:v>
                </c:pt>
                <c:pt idx="5">
                  <c:v>0.114695188615191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7015-4C01-B3B0-0075CBE36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505792"/>
        <c:axId val="391507328"/>
      </c:lineChart>
      <c:catAx>
        <c:axId val="39150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1507328"/>
        <c:crosses val="autoZero"/>
        <c:auto val="1"/>
        <c:lblAlgn val="ctr"/>
        <c:lblOffset val="100"/>
        <c:noMultiLvlLbl val="0"/>
      </c:catAx>
      <c:valAx>
        <c:axId val="391507328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3915057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34146750505"/>
          <c:w val="1"/>
          <c:h val="0.1303722975402874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08607131364053E-2"/>
          <c:y val="0.28637421395904022"/>
          <c:w val="0.96509139286863599"/>
          <c:h val="0.490338777600750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Pickup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9E4-4A24-A1E2-6A5DD4DBD0D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69E4-4A24-A1E2-6A5DD4DBD0D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69E4-4A24-A1E2-6A5DD4DBD0D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69E4-4A24-A1E2-6A5DD4DBD0D6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E4-4A24-A1E2-6A5DD4DBD0D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E4-4A24-A1E2-6A5DD4DBD0D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E4-4A24-A1E2-6A5DD4DBD0D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E4-4A24-A1E2-6A5DD4DBD0D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E4-4A24-A1E2-6A5DD4DBD0D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E4-4A24-A1E2-6A5DD4DBD0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4.9037758247817698E-2</c:v>
                </c:pt>
                <c:pt idx="1">
                  <c:v>4.8933934599463803E-2</c:v>
                </c:pt>
                <c:pt idx="2">
                  <c:v>4.8004521939054197E-2</c:v>
                </c:pt>
                <c:pt idx="3">
                  <c:v>4.86422108059648E-2</c:v>
                </c:pt>
                <c:pt idx="4">
                  <c:v>5.01202630270439E-2</c:v>
                </c:pt>
                <c:pt idx="5">
                  <c:v>5.0932145530975803E-2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E4-4A24-A1E2-6A5DD4DBD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Delivered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E4-4A24-A1E2-6A5DD4DBD0D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E4-4A24-A1E2-6A5DD4DBD0D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E4-4A24-A1E2-6A5DD4DBD0D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9E4-4A24-A1E2-6A5DD4DBD0D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9E4-4A24-A1E2-6A5DD4DBD0D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9E4-4A24-A1E2-6A5DD4DBD0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9.3471970379842007E-2</c:v>
                </c:pt>
                <c:pt idx="1">
                  <c:v>9.3954700836941005E-2</c:v>
                </c:pt>
                <c:pt idx="2">
                  <c:v>9.3999504866129194E-2</c:v>
                </c:pt>
                <c:pt idx="3">
                  <c:v>9.3020042152964694E-2</c:v>
                </c:pt>
                <c:pt idx="4">
                  <c:v>9.3939593706701102E-2</c:v>
                </c:pt>
                <c:pt idx="5">
                  <c:v>9.3777889959130001E-2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9E4-4A24-A1E2-6A5DD4DBD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838336"/>
        <c:axId val="389839872"/>
      </c:lineChart>
      <c:catAx>
        <c:axId val="389838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9839872"/>
        <c:crosses val="autoZero"/>
        <c:auto val="1"/>
        <c:lblAlgn val="ctr"/>
        <c:lblOffset val="100"/>
        <c:noMultiLvlLbl val="0"/>
      </c:catAx>
      <c:valAx>
        <c:axId val="389839872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898383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1439166049565701"/>
          <c:w val="0.9992266918366095"/>
          <c:h val="5.538436827168032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203118158111766E-2"/>
          <c:y val="0.18204818548345045"/>
          <c:w val="0.93025545429439382"/>
          <c:h val="0.608395645744296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Monthly+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748-4F74-93C1-9C53FC8CE6F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748-4F74-93C1-9C53FC8CE6F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C748-4F74-93C1-9C53FC8CE6F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748-4F74-93C1-9C53FC8CE6FC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748-4F74-93C1-9C53FC8CE6F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8-4F74-93C1-9C53FC8CE6F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48-4F74-93C1-9C53FC8CE6FC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48-4F74-93C1-9C53FC8CE6FC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748-4F74-93C1-9C53FC8CE6FC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48-4F74-93C1-9C53FC8CE6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0.444304037453912</c:v>
                </c:pt>
                <c:pt idx="1">
                  <c:v>0.44667104353541098</c:v>
                </c:pt>
                <c:pt idx="2">
                  <c:v>0.450086228041157</c:v>
                </c:pt>
                <c:pt idx="3">
                  <c:v>0.44825279069789697</c:v>
                </c:pt>
                <c:pt idx="4">
                  <c:v>0.446538056423887</c:v>
                </c:pt>
                <c:pt idx="5">
                  <c:v>0.44798315456028098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748-4F74-93C1-9C53FC8CE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547264"/>
        <c:axId val="385577728"/>
      </c:lineChart>
      <c:catAx>
        <c:axId val="385547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5577728"/>
        <c:crosses val="autoZero"/>
        <c:auto val="1"/>
        <c:lblAlgn val="ctr"/>
        <c:lblOffset val="100"/>
        <c:noMultiLvlLbl val="0"/>
      </c:catAx>
      <c:valAx>
        <c:axId val="385577728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385547264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0"/>
          <c:y val="0.90602558406804623"/>
          <c:w val="1"/>
          <c:h val="6.66954503075469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915327172216188E-2"/>
          <c:y val="0.15195082671128252"/>
          <c:w val="0.94739022369511194"/>
          <c:h val="0.557952037675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Shopper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438-4C63-A7E2-9B702B2965D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438-4C63-A7E2-9B702B2965D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438-4C63-A7E2-9B702B2965D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438-4C63-A7E2-9B702B2965D1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38-4C63-A7E2-9B702B2965D1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38-4C63-A7E2-9B702B2965D1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38-4C63-A7E2-9B702B2965D1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38-4C63-A7E2-9B702B2965D1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38-4C63-A7E2-9B702B2965D1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38-4C63-A7E2-9B702B296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0.19919999999999999</c:v>
                </c:pt>
                <c:pt idx="1">
                  <c:v>0.2011</c:v>
                </c:pt>
                <c:pt idx="2">
                  <c:v>0.19969999999999999</c:v>
                </c:pt>
                <c:pt idx="3">
                  <c:v>0.20200000000000001</c:v>
                </c:pt>
                <c:pt idx="4">
                  <c:v>0.2001</c:v>
                </c:pt>
                <c:pt idx="5">
                  <c:v>0.19439999999999999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438-4C63-A7E2-9B702B296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749568"/>
        <c:axId val="386751104"/>
      </c:lineChart>
      <c:catAx>
        <c:axId val="386749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6751104"/>
        <c:crosses val="autoZero"/>
        <c:auto val="1"/>
        <c:lblAlgn val="ctr"/>
        <c:lblOffset val="100"/>
        <c:noMultiLvlLbl val="0"/>
      </c:catAx>
      <c:valAx>
        <c:axId val="386751104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3867495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908545122257107"/>
          <c:w val="1"/>
          <c:h val="0.1402547209550720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16177011650882331"/>
          <c:w val="0.94739022369511194"/>
          <c:h val="0.535551089005473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Amazon Prime Members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FAF-4438-BDA6-E589AEA17CD9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FAF-4438-BDA6-E589AEA17CD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BFAF-4438-BDA6-E589AEA17CD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BFAF-4438-BDA6-E589AEA17CD9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AF-4438-BDA6-E589AEA17C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AF-4438-BDA6-E589AEA17C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AF-4438-BDA6-E589AEA17C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AF-4438-BDA6-E589AEA17C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AF-4438-BDA6-E589AEA17C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AF-4438-BDA6-E589AEA17C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0.65705863949546806</c:v>
                </c:pt>
                <c:pt idx="1">
                  <c:v>0.65719951659878295</c:v>
                </c:pt>
                <c:pt idx="2">
                  <c:v>0.65602003799785202</c:v>
                </c:pt>
                <c:pt idx="3">
                  <c:v>0.65523322382190796</c:v>
                </c:pt>
                <c:pt idx="4">
                  <c:v>0.65084425846896898</c:v>
                </c:pt>
                <c:pt idx="5">
                  <c:v>0.64904010221189801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AF-4438-BDA6-E589AEA17C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Own Smartspeakers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AF-4438-BDA6-E589AEA17C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FAF-4438-BDA6-E589AEA17C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AF-4438-BDA6-E589AEA17C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FAF-4438-BDA6-E589AEA17C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FAF-4438-BDA6-E589AEA17C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FAF-4438-BDA6-E589AEA17C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0.131331210024767</c:v>
                </c:pt>
                <c:pt idx="1">
                  <c:v>0.12971679195621599</c:v>
                </c:pt>
                <c:pt idx="2">
                  <c:v>0.12930721341462301</c:v>
                </c:pt>
                <c:pt idx="3">
                  <c:v>0.12802777291937301</c:v>
                </c:pt>
                <c:pt idx="4">
                  <c:v>0.12915519999109101</c:v>
                </c:pt>
                <c:pt idx="5">
                  <c:v>0.130735945705312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AF-4438-BDA6-E589AEA17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110400"/>
        <c:axId val="387111936"/>
      </c:lineChart>
      <c:catAx>
        <c:axId val="387110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7111936"/>
        <c:crosses val="autoZero"/>
        <c:auto val="1"/>
        <c:lblAlgn val="ctr"/>
        <c:lblOffset val="100"/>
        <c:noMultiLvlLbl val="0"/>
      </c:catAx>
      <c:valAx>
        <c:axId val="387111936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3871104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026446260357901"/>
          <c:w val="1"/>
          <c:h val="0.159075083083436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354245148580709E-2"/>
          <c:y val="0.22162497032161235"/>
          <c:w val="0.98464575485141914"/>
          <c:h val="0.568908319809838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ALDI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F73-4264-B7ED-6EBF6474D7E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F73-4264-B7ED-6EBF6474D7E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F73-4264-B7ED-6EBF6474D7E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7F73-4264-B7ED-6EBF6474D7E5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73-4264-B7ED-6EBF6474D7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Walmart Supercenter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0.51319999999999999</c:v>
                </c:pt>
                <c:pt idx="1">
                  <c:v>0.51280000000000003</c:v>
                </c:pt>
                <c:pt idx="2">
                  <c:v>0.5161</c:v>
                </c:pt>
                <c:pt idx="3">
                  <c:v>0.51549999999999996</c:v>
                </c:pt>
                <c:pt idx="4">
                  <c:v>0.51829999999999998</c:v>
                </c:pt>
                <c:pt idx="5">
                  <c:v>0.52390000000000003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7F73-4264-B7ED-6EBF6474D7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Walmart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0.24690000000000001</c:v>
                </c:pt>
                <c:pt idx="1">
                  <c:v>0.2455</c:v>
                </c:pt>
                <c:pt idx="2">
                  <c:v>0.24779999999999999</c:v>
                </c:pt>
                <c:pt idx="3">
                  <c:v>0.24979999999999999</c:v>
                </c:pt>
                <c:pt idx="4">
                  <c:v>0.25269999999999998</c:v>
                </c:pt>
                <c:pt idx="5">
                  <c:v>0.25280000000000002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7F73-4264-B7ED-6EBF6474D7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Dollar Tree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0.21740000000000001</c:v>
                </c:pt>
                <c:pt idx="1">
                  <c:v>0.21679999999999999</c:v>
                </c:pt>
                <c:pt idx="2">
                  <c:v>0.21679999999999999</c:v>
                </c:pt>
                <c:pt idx="3">
                  <c:v>0.21609999999999999</c:v>
                </c:pt>
                <c:pt idx="4">
                  <c:v>0.2157</c:v>
                </c:pt>
                <c:pt idx="5">
                  <c:v>0.21390000000000001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7F73-4264-B7ED-6EBF6474D7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Walmart Neighborhood Market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0.21060000000000001</c:v>
                </c:pt>
                <c:pt idx="1">
                  <c:v>0.21129999999999999</c:v>
                </c:pt>
                <c:pt idx="2">
                  <c:v>0.21479999999999999</c:v>
                </c:pt>
                <c:pt idx="3">
                  <c:v>0.2152</c:v>
                </c:pt>
                <c:pt idx="4">
                  <c:v>0.21440000000000001</c:v>
                </c:pt>
                <c:pt idx="5">
                  <c:v>0.215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7F73-4264-B7ED-6EBF6474D7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Kroger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0.1983</c:v>
                </c:pt>
                <c:pt idx="1">
                  <c:v>0.1993</c:v>
                </c:pt>
                <c:pt idx="2">
                  <c:v>0.20180000000000001</c:v>
                </c:pt>
                <c:pt idx="3">
                  <c:v>0.20050000000000001</c:v>
                </c:pt>
                <c:pt idx="4">
                  <c:v>0.2024</c:v>
                </c:pt>
                <c:pt idx="5">
                  <c:v>0.2024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F73-4264-B7ED-6EBF6474D7E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0.18310000000000001</c:v>
                </c:pt>
                <c:pt idx="1">
                  <c:v>0.18279999999999999</c:v>
                </c:pt>
                <c:pt idx="2">
                  <c:v>0.183</c:v>
                </c:pt>
                <c:pt idx="3">
                  <c:v>0.187</c:v>
                </c:pt>
                <c:pt idx="4">
                  <c:v>0.18759999999999999</c:v>
                </c:pt>
                <c:pt idx="5">
                  <c:v>0.18509999999999999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7F73-4264-B7ED-6EBF6474D7E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Walgreens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0.1681</c:v>
                </c:pt>
                <c:pt idx="1">
                  <c:v>0.17030000000000001</c:v>
                </c:pt>
                <c:pt idx="2">
                  <c:v>0.17050000000000001</c:v>
                </c:pt>
                <c:pt idx="3">
                  <c:v>0.1666</c:v>
                </c:pt>
                <c:pt idx="4">
                  <c:v>0.1628</c:v>
                </c:pt>
                <c:pt idx="5">
                  <c:v>0.16070000000000001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7F73-4264-B7ED-6EBF6474D7E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Sam's Club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0.16600000000000001</c:v>
                </c:pt>
                <c:pt idx="1">
                  <c:v>0.16639999999999999</c:v>
                </c:pt>
                <c:pt idx="2">
                  <c:v>0.16539999999999999</c:v>
                </c:pt>
                <c:pt idx="3">
                  <c:v>0.1651</c:v>
                </c:pt>
                <c:pt idx="4">
                  <c:v>0.16520000000000001</c:v>
                </c:pt>
                <c:pt idx="5">
                  <c:v>0.16389999999999999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7F73-4264-B7ED-6EBF6474D7E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Dollar General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0.16250000000000001</c:v>
                </c:pt>
                <c:pt idx="1">
                  <c:v>0.16420000000000001</c:v>
                </c:pt>
                <c:pt idx="2">
                  <c:v>0.1636</c:v>
                </c:pt>
                <c:pt idx="3">
                  <c:v>0.16489999999999999</c:v>
                </c:pt>
                <c:pt idx="4">
                  <c:v>0.1643</c:v>
                </c:pt>
                <c:pt idx="5">
                  <c:v>0.1673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7F73-4264-B7ED-6EBF6474D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03200"/>
        <c:axId val="394437760"/>
      </c:lineChart>
      <c:catAx>
        <c:axId val="394403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4437760"/>
        <c:crosses val="autoZero"/>
        <c:auto val="1"/>
        <c:lblAlgn val="ctr"/>
        <c:lblOffset val="100"/>
        <c:noMultiLvlLbl val="0"/>
      </c:catAx>
      <c:valAx>
        <c:axId val="394437760"/>
        <c:scaling>
          <c:orientation val="minMax"/>
          <c:max val="1.100000000000000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94403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4632198102533566E-3"/>
          <c:y val="0.89808501814375974"/>
          <c:w val="0.98766894229832602"/>
          <c:h val="0.10191498185624012"/>
        </c:manualLayout>
      </c:layout>
      <c:overlay val="0"/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479396833645969E-2"/>
          <c:y val="0.19841222159871186"/>
          <c:w val="0.98352060316635381"/>
          <c:h val="0.439559901096199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2512-40BA-8CC8-44CC955A0FB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2512-40BA-8CC8-44CC955A0FB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2512-40BA-8CC8-44CC955A0FB7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2512-40BA-8CC8-44CC955A0FB7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12-40BA-8CC8-44CC955A0F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12-40BA-8CC8-44CC955A0F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512-40BA-8CC8-44CC955A0F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12-40BA-8CC8-44CC955A0F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12-40BA-8CC8-44CC955A0F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12-40BA-8CC8-44CC955A0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512-40BA-8CC8-44CC955A0F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512-40BA-8CC8-44CC955A0F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512-40BA-8CC8-44CC955A0F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512-40BA-8CC8-44CC955A0F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12-40BA-8CC8-44CC955A0F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12-40BA-8CC8-44CC955A0F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12-40BA-8CC8-44CC955A0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0.54759999999999998</c:v>
                </c:pt>
                <c:pt idx="1">
                  <c:v>0.55130000000000001</c:v>
                </c:pt>
                <c:pt idx="2">
                  <c:v>0.55149999999999999</c:v>
                </c:pt>
                <c:pt idx="3">
                  <c:v>0.55200000000000005</c:v>
                </c:pt>
                <c:pt idx="4">
                  <c:v>0.5504</c:v>
                </c:pt>
                <c:pt idx="5">
                  <c:v>0.55230000000000001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512-40BA-8CC8-44CC955A0F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Drug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12-40BA-8CC8-44CC955A0F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512-40BA-8CC8-44CC955A0F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512-40BA-8CC8-44CC955A0F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12-40BA-8CC8-44CC955A0F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512-40BA-8CC8-44CC955A0F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512-40BA-8CC8-44CC955A0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0.57150000000000001</c:v>
                </c:pt>
                <c:pt idx="1">
                  <c:v>0.57310000000000005</c:v>
                </c:pt>
                <c:pt idx="2">
                  <c:v>0.58009999999999995</c:v>
                </c:pt>
                <c:pt idx="3">
                  <c:v>0.57679999999999998</c:v>
                </c:pt>
                <c:pt idx="4">
                  <c:v>0.57530000000000003</c:v>
                </c:pt>
                <c:pt idx="5">
                  <c:v>0.5726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512-40BA-8CC8-44CC955A0F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Dollar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512-40BA-8CC8-44CC955A0F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12-40BA-8CC8-44CC955A0F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12-40BA-8CC8-44CC955A0F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12-40BA-8CC8-44CC955A0F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12-40BA-8CC8-44CC955A0F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12-40BA-8CC8-44CC955A0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0.57269999999999999</c:v>
                </c:pt>
                <c:pt idx="1">
                  <c:v>0.5726</c:v>
                </c:pt>
                <c:pt idx="2">
                  <c:v>0.5736</c:v>
                </c:pt>
                <c:pt idx="3">
                  <c:v>0.5736</c:v>
                </c:pt>
                <c:pt idx="4">
                  <c:v>0.57399999999999995</c:v>
                </c:pt>
                <c:pt idx="5">
                  <c:v>0.57879999999999998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512-40BA-8CC8-44CC955A0F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512-40BA-8CC8-44CC955A0F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12-40BA-8CC8-44CC955A0F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512-40BA-8CC8-44CC955A0F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512-40BA-8CC8-44CC955A0F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512-40BA-8CC8-44CC955A0F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2512-40BA-8CC8-44CC955A0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0.39860000000000001</c:v>
                </c:pt>
                <c:pt idx="1">
                  <c:v>0.4042</c:v>
                </c:pt>
                <c:pt idx="2">
                  <c:v>0.40450000000000003</c:v>
                </c:pt>
                <c:pt idx="3">
                  <c:v>0.40570000000000001</c:v>
                </c:pt>
                <c:pt idx="4">
                  <c:v>0.4088</c:v>
                </c:pt>
                <c:pt idx="5">
                  <c:v>0.40910000000000002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512-40BA-8CC8-44CC955A0F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Mass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2512-40BA-8CC8-44CC955A0F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512-40BA-8CC8-44CC955A0F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2512-40BA-8CC8-44CC955A0F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2512-40BA-8CC8-44CC955A0F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2512-40BA-8CC8-44CC955A0F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2512-40BA-8CC8-44CC955A0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0.57669999999999999</c:v>
                </c:pt>
                <c:pt idx="1">
                  <c:v>0.5796</c:v>
                </c:pt>
                <c:pt idx="2">
                  <c:v>0.5796</c:v>
                </c:pt>
                <c:pt idx="3">
                  <c:v>0.58450000000000002</c:v>
                </c:pt>
                <c:pt idx="4">
                  <c:v>0.58599999999999997</c:v>
                </c:pt>
                <c:pt idx="5">
                  <c:v>0.58330000000000004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512-40BA-8CC8-44CC955A0FB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Supercenter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C8A-41AB-9994-7017FA6DA66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C8A-41AB-9994-7017FA6DA66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C8A-41AB-9994-7017FA6DA66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C8A-41AB-9994-7017FA6DA66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C8A-41AB-9994-7017FA6DA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0.80620000000000003</c:v>
                </c:pt>
                <c:pt idx="1">
                  <c:v>0.80559999999999998</c:v>
                </c:pt>
                <c:pt idx="2">
                  <c:v>0.80710000000000004</c:v>
                </c:pt>
                <c:pt idx="3">
                  <c:v>0.81010000000000004</c:v>
                </c:pt>
                <c:pt idx="4">
                  <c:v>0.81299999999999994</c:v>
                </c:pt>
                <c:pt idx="5">
                  <c:v>0.81589999999999996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512-40BA-8CC8-44CC955A0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108160"/>
        <c:axId val="396109696"/>
      </c:lineChart>
      <c:catAx>
        <c:axId val="396108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6109696"/>
        <c:crosses val="autoZero"/>
        <c:auto val="1"/>
        <c:lblAlgn val="ctr"/>
        <c:lblOffset val="100"/>
        <c:noMultiLvlLbl val="0"/>
      </c:catAx>
      <c:valAx>
        <c:axId val="396109696"/>
        <c:scaling>
          <c:orientation val="minMax"/>
          <c:max val="1.100000000000000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96108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0877732826950603E-3"/>
          <c:y val="0.75162497784881033"/>
          <c:w val="0.98766894229832602"/>
          <c:h val="0.1848254981404352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169257369658876E-2"/>
          <c:w val="0.98464575485141914"/>
          <c:h val="0.795451433933033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ALDI.com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F73-4264-B7ED-6EBF6474D7E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F73-4264-B7ED-6EBF6474D7E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F73-4264-B7ED-6EBF6474D7E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7F73-4264-B7ED-6EBF6474D7E5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73-4264-B7ED-6EBF6474D7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WalmartSupercenter.com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7F73-4264-B7ED-6EBF6474D7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Walmart.com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7F73-4264-B7ED-6EBF6474D7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DollarTree.com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7F73-4264-B7ED-6EBF6474D7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WalmartNeighborhoodMarket.com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7F73-4264-B7ED-6EBF6474D7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Kroger.com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F73-4264-B7ED-6EBF6474D7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7F73-4264-B7ED-6EBF6474D7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F73-4264-B7ED-6EBF6474D7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7F73-4264-B7ED-6EBF6474D7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F73-4264-B7ED-6EBF6474D7E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7F73-4264-B7ED-6EBF6474D7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F73-4264-B7ED-6EBF6474D7E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Target.com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7F73-4264-B7ED-6EBF6474D7E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Walgreens.com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7F73-4264-B7ED-6EBF6474D7E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Sam'sClub.com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7F73-4264-B7ED-6EBF6474D7E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DollarGeneral.com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 rtl="0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7F73-4264-B7ED-6EBF6474D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03200"/>
        <c:axId val="394437760"/>
      </c:lineChart>
      <c:catAx>
        <c:axId val="394403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4437760"/>
        <c:crosses val="autoZero"/>
        <c:auto val="1"/>
        <c:lblAlgn val="ctr"/>
        <c:lblOffset val="100"/>
        <c:noMultiLvlLbl val="0"/>
      </c:catAx>
      <c:valAx>
        <c:axId val="394437760"/>
        <c:scaling>
          <c:orientation val="minMax"/>
          <c:max val="1.100000000000000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94403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4632198102533566E-3"/>
          <c:y val="0.89808501814375974"/>
          <c:w val="0.98766894229832602"/>
          <c:h val="0.10191498185624012"/>
        </c:manualLayout>
      </c:layout>
      <c:overlay val="0"/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12130446572355E-2"/>
          <c:y val="8.8248233226756567E-2"/>
          <c:w val="0.92244642970237734"/>
          <c:h val="0.714221243927294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+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E21-4727-91BA-3D01BDDE834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3E21-4727-91BA-3D01BDDE834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3E21-4727-91BA-3D01BDDE834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3E21-4727-91BA-3D01BDDE8346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E21-4727-91BA-3D01BDDE834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21-4727-91BA-3D01BDDE834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21-4727-91BA-3D01BDDE834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21-4727-91BA-3D01BDDE834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21-4727-91BA-3D01BDDE834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21-4727-91BA-3D01BDDE83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0.44290000000000002</c:v>
                </c:pt>
                <c:pt idx="1">
                  <c:v>0.44740000000000002</c:v>
                </c:pt>
                <c:pt idx="2">
                  <c:v>0.44740000000000002</c:v>
                </c:pt>
                <c:pt idx="3">
                  <c:v>0.44819999999999999</c:v>
                </c:pt>
                <c:pt idx="4">
                  <c:v>0.44419999999999998</c:v>
                </c:pt>
                <c:pt idx="5">
                  <c:v>0.44519999999999998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E21-4727-91BA-3D01BDDE83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Daily +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21-4727-91BA-3D01BDDE834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21-4727-91BA-3D01BDDE834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21-4727-91BA-3D01BDDE834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E21-4727-91BA-3D01BDDE834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E21-4727-91BA-3D01BDDE834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E21-4727-91BA-3D01BDDE83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3.7000000000000002E-3</c:v>
                </c:pt>
                <c:pt idx="1">
                  <c:v>4.1000000000000003E-3</c:v>
                </c:pt>
                <c:pt idx="2">
                  <c:v>4.3E-3</c:v>
                </c:pt>
                <c:pt idx="3">
                  <c:v>4.4000000000000003E-3</c:v>
                </c:pt>
                <c:pt idx="4">
                  <c:v>4.1999999999999997E-3</c:v>
                </c:pt>
                <c:pt idx="5">
                  <c:v>4.7999999999999996E-3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E21-4727-91BA-3D01BDDE8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757952"/>
        <c:axId val="385759488"/>
      </c:lineChart>
      <c:catAx>
        <c:axId val="385757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5759488"/>
        <c:crosses val="autoZero"/>
        <c:auto val="1"/>
        <c:lblAlgn val="ctr"/>
        <c:lblOffset val="100"/>
        <c:noMultiLvlLbl val="0"/>
      </c:catAx>
      <c:valAx>
        <c:axId val="385759488"/>
        <c:scaling>
          <c:orientation val="minMax"/>
          <c:max val="0.60000000000000009"/>
        </c:scaling>
        <c:delete val="1"/>
        <c:axPos val="l"/>
        <c:numFmt formatCode="0%" sourceLinked="1"/>
        <c:majorTickMark val="out"/>
        <c:minorTickMark val="none"/>
        <c:tickLblPos val="nextTo"/>
        <c:crossAx val="385757952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0"/>
          <c:y val="0.8716789566581683"/>
          <c:w val="1"/>
          <c:h val="6.66954503075469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0188564713023774E-2"/>
          <c:w val="1"/>
          <c:h val="0.895479223060209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2-4936-9302-E6C433925E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 flip="none" rotWithShape="1">
              <a:gsLst>
                <a:gs pos="0">
                  <a:srgbClr val="E41E2B"/>
                </a:gs>
                <a:gs pos="100000">
                  <a:srgbClr val="C00000"/>
                </a:gs>
              </a:gsLst>
              <a:lin ang="0" scaled="1"/>
              <a:tileRect/>
            </a:gradFill>
            <a:ln>
              <a:noFill/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4.7045298679462499E-2</c:v>
                </c:pt>
                <c:pt idx="1">
                  <c:v>6.0911248433045802E-2</c:v>
                </c:pt>
                <c:pt idx="2">
                  <c:v>0.27742940899489699</c:v>
                </c:pt>
                <c:pt idx="3">
                  <c:v>0.40093506444872401</c:v>
                </c:pt>
                <c:pt idx="4">
                  <c:v>0.433248470842716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2-4936-9302-E6C433925E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2-4936-9302-E6C433925E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A2-4936-9302-E6C433925E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A2-4936-9302-E6C433925ED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59C"/>
                </a:gs>
              </a:gsLst>
              <a:lin ang="5400000" scaled="0"/>
              <a:tileRect/>
            </a:gradFill>
            <a:ln>
              <a:noFill/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4.7557807282479603E-2</c:v>
                </c:pt>
                <c:pt idx="1">
                  <c:v>6.2960048442616795E-2</c:v>
                </c:pt>
                <c:pt idx="2">
                  <c:v>0.27860536560099503</c:v>
                </c:pt>
                <c:pt idx="3">
                  <c:v>0.40168908803776499</c:v>
                </c:pt>
                <c:pt idx="4">
                  <c:v>0.43486615507537202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A2-4936-9302-E6C433925ED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Sheet1!$H$2:$H$7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A2-4936-9302-E6C433925ED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Sheet1!$I$2:$I$7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EA2-4936-9302-E6C433925ED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Sheet1!$J$2:$J$7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A2-4936-9302-E6C433925ED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84000"/>
                    <a:lumOff val="16000"/>
                  </a:schemeClr>
                </a:gs>
                <a:gs pos="100000">
                  <a:srgbClr val="FFC000"/>
                </a:gs>
              </a:gsLst>
              <a:lin ang="5400000" scaled="0"/>
              <a:tileRect/>
            </a:gradFill>
            <a:ln>
              <a:noFill/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4.7557807282479603E-2</c:v>
                </c:pt>
                <c:pt idx="1">
                  <c:v>6.2960048442616795E-2</c:v>
                </c:pt>
                <c:pt idx="2">
                  <c:v>0.27860536560099503</c:v>
                </c:pt>
                <c:pt idx="3">
                  <c:v>0.40168908803776499</c:v>
                </c:pt>
                <c:pt idx="4">
                  <c:v>0.43486615507537202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EA2-4936-9302-E6C433925ED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72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Sheet1!$L$2:$L$7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EA2-4936-9302-E6C433925ED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82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Sheet1!$M$2:$M$7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EA2-4936-9302-E6C433925ED9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93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Sheet1!$N$2:$N$7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EA2-4936-9302-E6C433925ED9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BI-LO4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90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Sheet1!$O$2:$O$7</c:f>
              <c:numCache>
                <c:formatCode>0%</c:formatCode>
                <c:ptCount val="6"/>
                <c:pt idx="0">
                  <c:v>4.7557807282479603E-2</c:v>
                </c:pt>
                <c:pt idx="1">
                  <c:v>6.2960048442616795E-2</c:v>
                </c:pt>
                <c:pt idx="2">
                  <c:v>0.27860536560099503</c:v>
                </c:pt>
                <c:pt idx="3">
                  <c:v>0.40168908803776499</c:v>
                </c:pt>
                <c:pt idx="4">
                  <c:v>0.43486615507537202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EA2-4936-9302-E6C433925ED9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BI-LO5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Sheet1!$P$2:$P$7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EA2-4936-9302-E6C433925ED9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BI-LO6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Sheet1!$Q$2:$Q$7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EA2-4936-9302-E6C433925ED9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BI-LO7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Sheet1!$R$2:$R$7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EA2-4936-9302-E6C433925ED9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BI-LO8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Sheet1!$S$2:$S$7</c:f>
              <c:numCache>
                <c:formatCode>0%</c:formatCode>
                <c:ptCount val="6"/>
                <c:pt idx="0">
                  <c:v>4.7557807282479603E-2</c:v>
                </c:pt>
                <c:pt idx="1">
                  <c:v>6.2960048442616795E-2</c:v>
                </c:pt>
                <c:pt idx="2">
                  <c:v>0.27860536560099503</c:v>
                </c:pt>
                <c:pt idx="3">
                  <c:v>0.40168908803776499</c:v>
                </c:pt>
                <c:pt idx="4">
                  <c:v>0.44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EA2-4936-9302-E6C433925ED9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BI-LO9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Sheet1!$T$2:$T$7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EA2-4936-9302-E6C433925ED9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BI-LO10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Sheet1!$U$2:$U$7</c:f>
              <c:numCache>
                <c:formatCode>0.0%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3EA2-4936-9302-E6C433925ED9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BI-LO11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Sheet1!$V$2:$V$7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EA2-4936-9302-E6C433925ED9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BI-LO12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Sheet1!$W$2:$W$7</c:f>
              <c:numCache>
                <c:formatCode>0%</c:formatCode>
                <c:ptCount val="6"/>
                <c:pt idx="0">
                  <c:v>4.7557807282479603E-2</c:v>
                </c:pt>
                <c:pt idx="1">
                  <c:v>6.2960048442616795E-2</c:v>
                </c:pt>
                <c:pt idx="2">
                  <c:v>0.27860536560099503</c:v>
                </c:pt>
                <c:pt idx="3">
                  <c:v>0.40168908803776499</c:v>
                </c:pt>
                <c:pt idx="4">
                  <c:v>0.44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3EA2-4936-9302-E6C433925ED9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BI-LO13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Sheet1!$X$2:$X$7</c:f>
              <c:numCache>
                <c:formatCode>0.0%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EA2-4936-9302-E6C433925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95426816"/>
        <c:axId val="395436800"/>
      </c:barChart>
      <c:catAx>
        <c:axId val="395426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95436800"/>
        <c:crosses val="autoZero"/>
        <c:auto val="0"/>
        <c:lblAlgn val="ctr"/>
        <c:lblOffset val="1000"/>
        <c:noMultiLvlLbl val="0"/>
      </c:catAx>
      <c:valAx>
        <c:axId val="395436800"/>
        <c:scaling>
          <c:orientation val="minMax"/>
          <c:max val="6.25"/>
        </c:scaling>
        <c:delete val="1"/>
        <c:axPos val="t"/>
        <c:numFmt formatCode="0.0%" sourceLinked="1"/>
        <c:majorTickMark val="out"/>
        <c:minorTickMark val="none"/>
        <c:tickLblPos val="nextTo"/>
        <c:crossAx val="3954268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10968264093200274"/>
          <c:w val="0.94739022369511194"/>
          <c:h val="0.717154073317151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Quality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6EB-4DCC-B383-5C3CCE4BF1D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6EB-4DCC-B383-5C3CCE4BF1D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6EB-4DCC-B383-5C3CCE4BF1D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6EB-4DCC-B383-5C3CCE4BF1D2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6EB-4DCC-B383-5C3CCE4BF1D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EB-4DCC-B383-5C3CCE4BF1D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EB-4DCC-B383-5C3CCE4BF1D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EB-4DCC-B383-5C3CCE4BF1D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EB-4DCC-B383-5C3CCE4BF1D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EB-4DCC-B383-5C3CCE4BF1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0.48306373199732999</c:v>
                </c:pt>
                <c:pt idx="1">
                  <c:v>0.48480190847298898</c:v>
                </c:pt>
                <c:pt idx="2">
                  <c:v>0.48380397183567903</c:v>
                </c:pt>
                <c:pt idx="3">
                  <c:v>0.48413089753771299</c:v>
                </c:pt>
                <c:pt idx="4">
                  <c:v>0.480205778822616</c:v>
                </c:pt>
                <c:pt idx="5">
                  <c:v>0.48100387081336099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B-4DCC-B383-5C3CCE4BF1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6EB-4DCC-B383-5C3CCE4BF1D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6EB-4DCC-B383-5C3CCE4BF1D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6EB-4DCC-B383-5C3CCE4BF1D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6EB-4DCC-B383-5C3CCE4BF1D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6EB-4DCC-B383-5C3CCE4BF1D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6EB-4DCC-B383-5C3CCE4BF1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0.532911177452143</c:v>
                </c:pt>
                <c:pt idx="1">
                  <c:v>0.53672400063446601</c:v>
                </c:pt>
                <c:pt idx="2">
                  <c:v>0.53295587105332898</c:v>
                </c:pt>
                <c:pt idx="3">
                  <c:v>0.53057645375461504</c:v>
                </c:pt>
                <c:pt idx="4">
                  <c:v>0.52877141649981496</c:v>
                </c:pt>
                <c:pt idx="5">
                  <c:v>0.530530103022268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6EB-4DCC-B383-5C3CCE4BF1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6EB-4DCC-B383-5C3CCE4BF1D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6EB-4DCC-B383-5C3CCE4BF1D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6EB-4DCC-B383-5C3CCE4BF1D2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6EB-4DCC-B383-5C3CCE4BF1D2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6EB-4DCC-B383-5C3CCE4BF1D2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6EB-4DCC-B383-5C3CCE4BF1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0.68191061594225899</c:v>
                </c:pt>
                <c:pt idx="1">
                  <c:v>0.68115206441340403</c:v>
                </c:pt>
                <c:pt idx="2">
                  <c:v>0.68134550692806095</c:v>
                </c:pt>
                <c:pt idx="3">
                  <c:v>0.68061760923263004</c:v>
                </c:pt>
                <c:pt idx="4">
                  <c:v>0.67870489789621702</c:v>
                </c:pt>
                <c:pt idx="5">
                  <c:v>0.67939076448666003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16EB-4DCC-B383-5C3CCE4BF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121792"/>
        <c:axId val="397139968"/>
      </c:lineChart>
      <c:catAx>
        <c:axId val="397121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7139968"/>
        <c:crosses val="autoZero"/>
        <c:auto val="1"/>
        <c:lblAlgn val="ctr"/>
        <c:lblOffset val="100"/>
        <c:noMultiLvlLbl val="0"/>
      </c:catAx>
      <c:valAx>
        <c:axId val="397139968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3971217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8864237112353162"/>
          <c:w val="1"/>
          <c:h val="8.3318507310501805E-2"/>
        </c:manualLayout>
      </c:layout>
      <c:overlay val="0"/>
      <c:txPr>
        <a:bodyPr/>
        <a:lstStyle/>
        <a:p>
          <a:pPr>
            <a:defRPr sz="10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915327172216188E-2"/>
          <c:y val="0.11657467633156338"/>
          <c:w val="0.94739022369511194"/>
          <c:h val="0.730115918592917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FoodBevFC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A56-4BD1-8EAF-63B0D253DA2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A56-4BD1-8EAF-63B0D253DA2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BA56-4BD1-8EAF-63B0D253DA27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BA56-4BD1-8EAF-63B0D253DA27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56-4BD1-8EAF-63B0D253DA2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56-4BD1-8EAF-63B0D253DA2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56-4BD1-8EAF-63B0D253DA2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56-4BD1-8EAF-63B0D253DA2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56-4BD1-8EAF-63B0D253DA2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56-4BD1-8EAF-63B0D253D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0.36297982554508401</c:v>
                </c:pt>
                <c:pt idx="1">
                  <c:v>0.36656128850762698</c:v>
                </c:pt>
                <c:pt idx="2">
                  <c:v>0.36758158001056002</c:v>
                </c:pt>
                <c:pt idx="3">
                  <c:v>0.366355352166163</c:v>
                </c:pt>
                <c:pt idx="4">
                  <c:v>0.36515828215293999</c:v>
                </c:pt>
                <c:pt idx="5">
                  <c:v>0.36630728188262801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A56-4BD1-8EAF-63B0D253DA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HHPersonalC</c:v>
                </c:pt>
              </c:strCache>
            </c:strRef>
          </c:tx>
          <c:spPr>
            <a:ln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Pt>
            <c:idx val="5"/>
            <c:bubble3D val="0"/>
            <c:spPr>
              <a:ln w="28575">
                <a:solidFill>
                  <a:srgbClr val="3FA3C0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8-BA56-4BD1-8EAF-63B0D253DA27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A56-4BD1-8EAF-63B0D253DA2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A56-4BD1-8EAF-63B0D253DA2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A56-4BD1-8EAF-63B0D253DA2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A56-4BD1-8EAF-63B0D253DA2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A56-4BD1-8EAF-63B0D253DA2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A56-4BD1-8EAF-63B0D253D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0.13862536438359499</c:v>
                </c:pt>
                <c:pt idx="1">
                  <c:v>0.139172797096759</c:v>
                </c:pt>
                <c:pt idx="2">
                  <c:v>0.13937970316111301</c:v>
                </c:pt>
                <c:pt idx="3">
                  <c:v>0.138843846080551</c:v>
                </c:pt>
                <c:pt idx="4">
                  <c:v>0.13905014401897001</c:v>
                </c:pt>
                <c:pt idx="5">
                  <c:v>0.14006401391961601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A56-4BD1-8EAF-63B0D253DA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FoodBevIC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A56-4BD1-8EAF-63B0D253DA2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A56-4BD1-8EAF-63B0D253DA2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A56-4BD1-8EAF-63B0D253DA2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A56-4BD1-8EAF-63B0D253DA2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A56-4BD1-8EAF-63B0D253DA2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A56-4BD1-8EAF-63B0D253D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0.264903356521281</c:v>
                </c:pt>
                <c:pt idx="1">
                  <c:v>0.26524749317609497</c:v>
                </c:pt>
                <c:pt idx="2">
                  <c:v>0.26357480524349503</c:v>
                </c:pt>
                <c:pt idx="3">
                  <c:v>0.26179663403389702</c:v>
                </c:pt>
                <c:pt idx="4">
                  <c:v>0.26127078724789299</c:v>
                </c:pt>
                <c:pt idx="5">
                  <c:v>0.26360623777209902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BA56-4BD1-8EAF-63B0D253DA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Medications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A56-4BD1-8EAF-63B0D253DA2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A56-4BD1-8EAF-63B0D253DA2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A56-4BD1-8EAF-63B0D253DA2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A56-4BD1-8EAF-63B0D253DA2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A56-4BD1-8EAF-63B0D253DA2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BA56-4BD1-8EAF-63B0D253D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2.8461480590362302E-2</c:v>
                </c:pt>
                <c:pt idx="1">
                  <c:v>2.96246547637171E-2</c:v>
                </c:pt>
                <c:pt idx="2">
                  <c:v>2.8721869812109599E-2</c:v>
                </c:pt>
                <c:pt idx="3">
                  <c:v>2.67882452157036E-2</c:v>
                </c:pt>
                <c:pt idx="4">
                  <c:v>2.6749098084704801E-2</c:v>
                </c:pt>
                <c:pt idx="5">
                  <c:v>2.7744133175565702E-2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BA56-4BD1-8EAF-63B0D253D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244544"/>
        <c:axId val="273246080"/>
      </c:lineChart>
      <c:catAx>
        <c:axId val="273244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73246080"/>
        <c:crosses val="autoZero"/>
        <c:auto val="1"/>
        <c:lblAlgn val="ctr"/>
        <c:lblOffset val="100"/>
        <c:noMultiLvlLbl val="0"/>
      </c:catAx>
      <c:valAx>
        <c:axId val="273246080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2732445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3224272077958981"/>
          <c:w val="1"/>
          <c:h val="6.7097110373174618E-2"/>
        </c:manualLayout>
      </c:layout>
      <c:overlay val="0"/>
      <c:txPr>
        <a:bodyPr/>
        <a:lstStyle/>
        <a:p>
          <a:pPr>
            <a:defRPr sz="10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  <c:userShapes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9022197723"/>
          <c:y val="5.8403916656970978E-2"/>
          <c:w val="0.56590694189071655"/>
          <c:h val="0.5659069418907165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9022197723"/>
          <c:y val="5.8403916656970978E-2"/>
          <c:w val="0.56590694189071655"/>
          <c:h val="0.5659069418907165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915327172216188E-2"/>
          <c:y val="0.11657467633156338"/>
          <c:w val="0.94739022369511194"/>
          <c:h val="0.730115918592917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Store - Within Channel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6EA-495A-BECC-8B789E887AC8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6EA-495A-BECC-8B789E887AC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6EA-495A-BECC-8B789E887AC8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76EA-495A-BECC-8B789E887AC8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EA-495A-BECC-8B789E887AC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EA-495A-BECC-8B789E887AC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EA-495A-BECC-8B789E887AC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EA-495A-BECC-8B789E887AC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EA-495A-BECC-8B789E887AC8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EA-495A-BECC-8B789E887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0.22946615789767</c:v>
                </c:pt>
                <c:pt idx="1">
                  <c:v>0.23337144852741401</c:v>
                </c:pt>
                <c:pt idx="2">
                  <c:v>0.238598222624374</c:v>
                </c:pt>
                <c:pt idx="3">
                  <c:v>0.238550634020151</c:v>
                </c:pt>
                <c:pt idx="4">
                  <c:v>0.23766693010894799</c:v>
                </c:pt>
                <c:pt idx="5">
                  <c:v>0.24104799477764099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EA-495A-BECC-8B789E887A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 Store - Overall</c:v>
                </c:pt>
              </c:strCache>
            </c:strRef>
          </c:tx>
          <c:spPr>
            <a:ln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Pt>
            <c:idx val="5"/>
            <c:bubble3D val="0"/>
            <c:spPr>
              <a:ln w="28575">
                <a:solidFill>
                  <a:srgbClr val="3FA3C0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8-76EA-495A-BECC-8B789E887AC8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EA-495A-BECC-8B789E887AC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6EA-495A-BECC-8B789E887AC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6EA-495A-BECC-8B789E887AC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6EA-495A-BECC-8B789E887AC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6EA-495A-BECC-8B789E887AC8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6EA-495A-BECC-8B789E887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0.19504785615719999</c:v>
                </c:pt>
                <c:pt idx="1">
                  <c:v>0.19805284006660101</c:v>
                </c:pt>
                <c:pt idx="2">
                  <c:v>0.20190643676106601</c:v>
                </c:pt>
                <c:pt idx="3">
                  <c:v>0.201354739177947</c:v>
                </c:pt>
                <c:pt idx="4">
                  <c:v>0.199962389473859</c:v>
                </c:pt>
                <c:pt idx="5">
                  <c:v>0.20337996996298699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76EA-495A-BECC-8B789E887A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Favorite Store - Within Channel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6EA-495A-BECC-8B789E887AC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6EA-495A-BECC-8B789E887AC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6EA-495A-BECC-8B789E887AC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6EA-495A-BECC-8B789E887AC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6EA-495A-BECC-8B789E887AC8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6EA-495A-BECC-8B789E887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0.240920982176721</c:v>
                </c:pt>
                <c:pt idx="1">
                  <c:v>0.242069707054754</c:v>
                </c:pt>
                <c:pt idx="2">
                  <c:v>0.245307330370334</c:v>
                </c:pt>
                <c:pt idx="3">
                  <c:v>0.24135812626421199</c:v>
                </c:pt>
                <c:pt idx="4">
                  <c:v>0.239853393260133</c:v>
                </c:pt>
                <c:pt idx="5">
                  <c:v>0.24182241071492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76EA-495A-BECC-8B789E887A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Favorite Store - Overall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6EA-495A-BECC-8B789E887AC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6EA-495A-BECC-8B789E887AC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6EA-495A-BECC-8B789E887AC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6EA-495A-BECC-8B789E887AC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6EA-495A-BECC-8B789E887AC8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6EA-495A-BECC-8B789E887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0.21146960563381401</c:v>
                </c:pt>
                <c:pt idx="1">
                  <c:v>0.211811405779741</c:v>
                </c:pt>
                <c:pt idx="2">
                  <c:v>0.21387609028298299</c:v>
                </c:pt>
                <c:pt idx="3">
                  <c:v>0.209880980718645</c:v>
                </c:pt>
                <c:pt idx="4">
                  <c:v>0.20782948127630499</c:v>
                </c:pt>
                <c:pt idx="5">
                  <c:v>0.21081977970842899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76EA-495A-BECC-8B789E887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253504"/>
        <c:axId val="275279872"/>
      </c:lineChart>
      <c:catAx>
        <c:axId val="275253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275279872"/>
        <c:crosses val="autoZero"/>
        <c:auto val="1"/>
        <c:lblAlgn val="ctr"/>
        <c:lblOffset val="100"/>
        <c:noMultiLvlLbl val="0"/>
      </c:catAx>
      <c:valAx>
        <c:axId val="27527987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2752535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9627682169896583"/>
          <c:w val="1"/>
          <c:h val="6.7097110373174618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871563276285315E-2"/>
          <c:y val="0.2456643261774499"/>
          <c:w val="0.99927274080859896"/>
          <c:h val="0.448182887964903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 Regular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F475-4980-9C8B-D8E1E08CFE6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F475-4980-9C8B-D8E1E08CFE6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F475-4980-9C8B-D8E1E08CFE6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F475-4980-9C8B-D8E1E08CFE66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475-4980-9C8B-D8E1E08CFE6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75-4980-9C8B-D8E1E08CFE6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75-4980-9C8B-D8E1E08CFE6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75-4980-9C8B-D8E1E08CFE6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475-4980-9C8B-D8E1E08CFE6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75-4980-9C8B-D8E1E08CF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0.35609244874821699</c:v>
                </c:pt>
                <c:pt idx="1">
                  <c:v>0.35404237168067099</c:v>
                </c:pt>
                <c:pt idx="2">
                  <c:v>0.35390944083076997</c:v>
                </c:pt>
                <c:pt idx="3">
                  <c:v>0.35713400248092603</c:v>
                </c:pt>
                <c:pt idx="4">
                  <c:v>0.35937494838855599</c:v>
                </c:pt>
                <c:pt idx="5">
                  <c:v>0.35700617292925102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75-4980-9C8B-D8E1E08CFE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SSD Diet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475-4980-9C8B-D8E1E08CFE6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475-4980-9C8B-D8E1E08CFE6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475-4980-9C8B-D8E1E08CFE6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475-4980-9C8B-D8E1E08CFE6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475-4980-9C8B-D8E1E08CFE6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475-4980-9C8B-D8E1E08CF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0.227013950834347</c:v>
                </c:pt>
                <c:pt idx="1">
                  <c:v>0.22939968413711501</c:v>
                </c:pt>
                <c:pt idx="2">
                  <c:v>0.22715233948140801</c:v>
                </c:pt>
                <c:pt idx="3">
                  <c:v>0.22496444180323499</c:v>
                </c:pt>
                <c:pt idx="4">
                  <c:v>0.22389300141264501</c:v>
                </c:pt>
                <c:pt idx="5">
                  <c:v>0.22504054765522999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475-4980-9C8B-D8E1E08CFE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RTD Coffee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475-4980-9C8B-D8E1E08CFE6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475-4980-9C8B-D8E1E08CFE6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475-4980-9C8B-D8E1E08CFE6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475-4980-9C8B-D8E1E08CFE6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475-4980-9C8B-D8E1E08CFE6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475-4980-9C8B-D8E1E08CF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9.4355715921115302E-2</c:v>
                </c:pt>
                <c:pt idx="1">
                  <c:v>9.6294040389855298E-2</c:v>
                </c:pt>
                <c:pt idx="2">
                  <c:v>9.6859467127311305E-2</c:v>
                </c:pt>
                <c:pt idx="3">
                  <c:v>9.8455861590556401E-2</c:v>
                </c:pt>
                <c:pt idx="4">
                  <c:v>0.10311287928419099</c:v>
                </c:pt>
                <c:pt idx="5">
                  <c:v>0.104794604635591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475-4980-9C8B-D8E1E08CFE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RTD Tea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475-4980-9C8B-D8E1E08CFE6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475-4980-9C8B-D8E1E08CFE6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475-4980-9C8B-D8E1E08CFE6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475-4980-9C8B-D8E1E08CFE6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475-4980-9C8B-D8E1E08CFE6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475-4980-9C8B-D8E1E08CF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0.21851559143104601</c:v>
                </c:pt>
                <c:pt idx="1">
                  <c:v>0.221257813437791</c:v>
                </c:pt>
                <c:pt idx="2">
                  <c:v>0.227553065988158</c:v>
                </c:pt>
                <c:pt idx="3">
                  <c:v>0.22693855018616299</c:v>
                </c:pt>
                <c:pt idx="4">
                  <c:v>0.22902926759164799</c:v>
                </c:pt>
                <c:pt idx="5">
                  <c:v>0.22598544143245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475-4980-9C8B-D8E1E08CFE6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RTD 100% Orange Juice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475-4980-9C8B-D8E1E08CFE6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475-4980-9C8B-D8E1E08CFE6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475-4980-9C8B-D8E1E08CFE6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475-4980-9C8B-D8E1E08CFE6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475-4980-9C8B-D8E1E08CFE6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475-4980-9C8B-D8E1E08CF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0.355811204117091</c:v>
                </c:pt>
                <c:pt idx="1">
                  <c:v>0.34482003986926602</c:v>
                </c:pt>
                <c:pt idx="2">
                  <c:v>0.34740601161435303</c:v>
                </c:pt>
                <c:pt idx="3">
                  <c:v>0.34543683813623999</c:v>
                </c:pt>
                <c:pt idx="4">
                  <c:v>0.347237684206811</c:v>
                </c:pt>
                <c:pt idx="5">
                  <c:v>0.34785169748480799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F475-4980-9C8B-D8E1E08CFE6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RTD 100% Fruit Juice (NON-OJ)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F475-4980-9C8B-D8E1E08CFE6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F475-4980-9C8B-D8E1E08CFE6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F475-4980-9C8B-D8E1E08CFE6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F475-4980-9C8B-D8E1E08CFE6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F475-4980-9C8B-D8E1E08CFE6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F475-4980-9C8B-D8E1E08CFE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0.30544973746208798</c:v>
                </c:pt>
                <c:pt idx="1">
                  <c:v>0.299368811693767</c:v>
                </c:pt>
                <c:pt idx="2">
                  <c:v>0.29697700363021101</c:v>
                </c:pt>
                <c:pt idx="3">
                  <c:v>0.29164454065787798</c:v>
                </c:pt>
                <c:pt idx="4">
                  <c:v>0.29443426770084502</c:v>
                </c:pt>
                <c:pt idx="5">
                  <c:v>0.294862218223437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F475-4980-9C8B-D8E1E08CFE6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RTD Juice Drink or Ade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890-42B1-97CA-BC1E2305051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890-42B1-97CA-BC1E2305051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890-42B1-97CA-BC1E2305051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890-42B1-97CA-BC1E2305051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890-42B1-97CA-BC1E230505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0.12533558028588701</c:v>
                </c:pt>
                <c:pt idx="1">
                  <c:v>0.122072705773474</c:v>
                </c:pt>
                <c:pt idx="2">
                  <c:v>0.122325941848191</c:v>
                </c:pt>
                <c:pt idx="3">
                  <c:v>0.12030171762839401</c:v>
                </c:pt>
                <c:pt idx="4">
                  <c:v>0.12293219088575701</c:v>
                </c:pt>
                <c:pt idx="5">
                  <c:v>0.123656168695274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F475-4980-9C8B-D8E1E08CFE6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Unflavored Non-Sparkling Packaged Water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890-42B1-97CA-BC1E2305051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890-42B1-97CA-BC1E2305051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890-42B1-97CA-BC1E2305051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9890-42B1-97CA-BC1E2305051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890-42B1-97CA-BC1E230505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0.47605954045022197</c:v>
                </c:pt>
                <c:pt idx="1">
                  <c:v>0.479471462370825</c:v>
                </c:pt>
                <c:pt idx="2">
                  <c:v>0.48356101105425697</c:v>
                </c:pt>
                <c:pt idx="3">
                  <c:v>0.48835143068325598</c:v>
                </c:pt>
                <c:pt idx="4">
                  <c:v>0.48783005354291098</c:v>
                </c:pt>
                <c:pt idx="5">
                  <c:v>0.48591323687460602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F475-4980-9C8B-D8E1E08CFE6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Flavored Sparkling Packaged Water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9890-42B1-97CA-BC1E2305051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890-42B1-97CA-BC1E2305051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9890-42B1-97CA-BC1E2305051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890-42B1-97CA-BC1E2305051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9890-42B1-97CA-BC1E230505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0.1042203421624</c:v>
                </c:pt>
                <c:pt idx="1">
                  <c:v>0.10660850417698101</c:v>
                </c:pt>
                <c:pt idx="2">
                  <c:v>0.10909717330494401</c:v>
                </c:pt>
                <c:pt idx="3">
                  <c:v>0.113239726742268</c:v>
                </c:pt>
                <c:pt idx="4">
                  <c:v>0.116195197827425</c:v>
                </c:pt>
                <c:pt idx="5">
                  <c:v>0.116141982360216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F475-4980-9C8B-D8E1E08CFE6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Sports Drink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9890-42B1-97CA-BC1E2305051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9890-42B1-97CA-BC1E2305051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9890-42B1-97CA-BC1E2305051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9890-42B1-97CA-BC1E2305051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9890-42B1-97CA-BC1E230505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0.19297943392372799</c:v>
                </c:pt>
                <c:pt idx="1">
                  <c:v>0.19469342165511699</c:v>
                </c:pt>
                <c:pt idx="2">
                  <c:v>0.19692437774723301</c:v>
                </c:pt>
                <c:pt idx="3">
                  <c:v>0.19891162414623201</c:v>
                </c:pt>
                <c:pt idx="4">
                  <c:v>0.20232540794676099</c:v>
                </c:pt>
                <c:pt idx="5">
                  <c:v>0.20339314459739199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F475-4980-9C8B-D8E1E08CF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654400"/>
        <c:axId val="389655936"/>
      </c:lineChart>
      <c:catAx>
        <c:axId val="389654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9655936"/>
        <c:crosses val="autoZero"/>
        <c:auto val="1"/>
        <c:lblAlgn val="ctr"/>
        <c:lblOffset val="100"/>
        <c:noMultiLvlLbl val="0"/>
      </c:catAx>
      <c:valAx>
        <c:axId val="389655936"/>
        <c:scaling>
          <c:orientation val="minMax"/>
          <c:max val="0.60000000000000009"/>
        </c:scaling>
        <c:delete val="1"/>
        <c:axPos val="l"/>
        <c:numFmt formatCode="0%" sourceLinked="1"/>
        <c:majorTickMark val="out"/>
        <c:minorTickMark val="none"/>
        <c:tickLblPos val="nextTo"/>
        <c:crossAx val="3896544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087757586738902E-3"/>
          <c:y val="0.8077601650798012"/>
          <c:w val="0.98766894229832602"/>
          <c:h val="0.1848254981404352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203118158111766E-2"/>
          <c:y val="0.27247084720811543"/>
          <c:w val="0.93025545429439382"/>
          <c:h val="0.517972491453622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Stills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1D8-4F0B-B13A-F0A5934AF6DE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1D8-4F0B-B13A-F0A5934AF6D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1D8-4F0B-B13A-F0A5934AF6DE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1D8-4F0B-B13A-F0A5934AF6DE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D8-4F0B-B13A-F0A5934AF6D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D8-4F0B-B13A-F0A5934AF6D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D8-4F0B-B13A-F0A5934AF6DE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D8-4F0B-B13A-F0A5934AF6DE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D8-4F0B-B13A-F0A5934AF6DE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D8-4F0B-B13A-F0A5934AF6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0.51</c:v>
                </c:pt>
                <c:pt idx="1">
                  <c:v>0.51</c:v>
                </c:pt>
                <c:pt idx="2">
                  <c:v>0.51</c:v>
                </c:pt>
                <c:pt idx="3">
                  <c:v>0.51</c:v>
                </c:pt>
                <c:pt idx="4">
                  <c:v>0.51</c:v>
                </c:pt>
                <c:pt idx="5">
                  <c:v>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D8-4F0B-B13A-F0A5934AF6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SSD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D8-4F0B-B13A-F0A5934AF6D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D8-4F0B-B13A-F0A5934AF6D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D8-4F0B-B13A-F0A5934AF6DE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D8-4F0B-B13A-F0A5934AF6DE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D8-4F0B-B13A-F0A5934AF6DE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1D8-4F0B-B13A-F0A5934AF6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0.83</c:v>
                </c:pt>
                <c:pt idx="1">
                  <c:v>0.83</c:v>
                </c:pt>
                <c:pt idx="2">
                  <c:v>0.84</c:v>
                </c:pt>
                <c:pt idx="3">
                  <c:v>0.84</c:v>
                </c:pt>
                <c:pt idx="4">
                  <c:v>0.85</c:v>
                </c:pt>
                <c:pt idx="5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1D8-4F0B-B13A-F0A5934AF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210304"/>
        <c:axId val="390211840"/>
      </c:lineChart>
      <c:catAx>
        <c:axId val="390210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0211840"/>
        <c:crosses val="autoZero"/>
        <c:auto val="1"/>
        <c:lblAlgn val="ctr"/>
        <c:lblOffset val="100"/>
        <c:noMultiLvlLbl val="0"/>
      </c:catAx>
      <c:valAx>
        <c:axId val="390211840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390210304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0"/>
          <c:y val="0.90602574668170566"/>
          <c:w val="1"/>
          <c:h val="6.66954503075469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203118158111766E-2"/>
          <c:y val="0.27247084720811543"/>
          <c:w val="0.93025545429439382"/>
          <c:h val="0.517972491453622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NARTD Beverage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19B-42FE-B3A6-700D04ADDA4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319B-42FE-B3A6-700D04ADDA4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319B-42FE-B3A6-700D04ADDA43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319B-42FE-B3A6-700D04ADDA43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90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9B-42FE-B3A6-700D04ADDA4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9B-42FE-B3A6-700D04ADDA4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9B-42FE-B3A6-700D04ADDA4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9B-42FE-B3A6-700D04ADDA4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9B-42FE-B3A6-700D04ADDA43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90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9B-42FE-B3A6-700D04ADDA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0.51</c:v>
                </c:pt>
                <c:pt idx="1">
                  <c:v>0.51</c:v>
                </c:pt>
                <c:pt idx="2">
                  <c:v>0.51</c:v>
                </c:pt>
                <c:pt idx="3">
                  <c:v>0.51</c:v>
                </c:pt>
                <c:pt idx="4">
                  <c:v>0.51</c:v>
                </c:pt>
                <c:pt idx="5">
                  <c:v>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9B-42FE-B3A6-700D04ADD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210304"/>
        <c:axId val="390211840"/>
      </c:lineChart>
      <c:catAx>
        <c:axId val="390210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0211840"/>
        <c:crosses val="autoZero"/>
        <c:auto val="1"/>
        <c:lblAlgn val="ctr"/>
        <c:lblOffset val="100"/>
        <c:noMultiLvlLbl val="0"/>
      </c:catAx>
      <c:valAx>
        <c:axId val="390211840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390210304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0"/>
          <c:y val="0.90602574668170566"/>
          <c:w val="1"/>
          <c:h val="6.66954503075469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9.3433330426441072E-2"/>
          <c:w val="0.94739022369511194"/>
          <c:h val="0.735848289912403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CCNA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266-43A5-9DD5-D07D356AFAB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266-43A5-9DD5-D07D356AFAB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B266-43A5-9DD5-D07D356AFAB7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B266-43A5-9DD5-D07D356AFAB7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66-43A5-9DD5-D07D356AFA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66-43A5-9DD5-D07D356AFA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66-43A5-9DD5-D07D356AFA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66-43A5-9DD5-D07D356AFA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66-43A5-9DD5-D07D356AFA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66-43A5-9DD5-D07D356AFA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0.58456004502527203</c:v>
                </c:pt>
                <c:pt idx="1">
                  <c:v>0.58437771786350401</c:v>
                </c:pt>
                <c:pt idx="2">
                  <c:v>0.58721636862228199</c:v>
                </c:pt>
                <c:pt idx="3">
                  <c:v>0.58993780399695805</c:v>
                </c:pt>
                <c:pt idx="4">
                  <c:v>0.58774213618332405</c:v>
                </c:pt>
                <c:pt idx="5">
                  <c:v>0.58275008603214196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266-43A5-9DD5-D07D356AFA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CCNA SSD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66-43A5-9DD5-D07D356AFA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66-43A5-9DD5-D07D356AFA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66-43A5-9DD5-D07D356AFA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66-43A5-9DD5-D07D356AFA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66-43A5-9DD5-D07D356AFA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266-43A5-9DD5-D07D356AFA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0.357290182609591</c:v>
                </c:pt>
                <c:pt idx="1">
                  <c:v>0.35774297487911899</c:v>
                </c:pt>
                <c:pt idx="2">
                  <c:v>0.36013612243986098</c:v>
                </c:pt>
                <c:pt idx="3">
                  <c:v>0.36275191593884898</c:v>
                </c:pt>
                <c:pt idx="4">
                  <c:v>0.36322763373327399</c:v>
                </c:pt>
                <c:pt idx="5">
                  <c:v>0.36166995742383801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266-43A5-9DD5-D07D356AFA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PBNA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66-43A5-9DD5-D07D356AFA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266-43A5-9DD5-D07D356AFA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266-43A5-9DD5-D07D356AFA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266-43A5-9DD5-D07D356AFA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266-43A5-9DD5-D07D356AFA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266-43A5-9DD5-D07D356AFA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0.55861227129888302</c:v>
                </c:pt>
                <c:pt idx="1">
                  <c:v>0.557397087080716</c:v>
                </c:pt>
                <c:pt idx="2">
                  <c:v>0.55797453205270797</c:v>
                </c:pt>
                <c:pt idx="3">
                  <c:v>0.56379144567057204</c:v>
                </c:pt>
                <c:pt idx="4">
                  <c:v>0.56647678990319805</c:v>
                </c:pt>
                <c:pt idx="5">
                  <c:v>0.56776320788336998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B266-43A5-9DD5-D07D356AFA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PBNA SSD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266-43A5-9DD5-D07D356AFAB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266-43A5-9DD5-D07D356AFAB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266-43A5-9DD5-D07D356AFAB7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266-43A5-9DD5-D07D356AFAB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266-43A5-9DD5-D07D356AFAB7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266-43A5-9DD5-D07D356AFA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0.25348348669916798</c:v>
                </c:pt>
                <c:pt idx="1">
                  <c:v>0.25648117225616501</c:v>
                </c:pt>
                <c:pt idx="2">
                  <c:v>0.25411680154491501</c:v>
                </c:pt>
                <c:pt idx="3">
                  <c:v>0.252946537449878</c:v>
                </c:pt>
                <c:pt idx="4">
                  <c:v>0.25304426614694397</c:v>
                </c:pt>
                <c:pt idx="5">
                  <c:v>0.25370035286853598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B266-43A5-9DD5-D07D356AF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709888"/>
        <c:axId val="398711424"/>
      </c:lineChart>
      <c:catAx>
        <c:axId val="398709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8711424"/>
        <c:crosses val="autoZero"/>
        <c:auto val="1"/>
        <c:lblAlgn val="ctr"/>
        <c:lblOffset val="100"/>
        <c:noMultiLvlLbl val="0"/>
      </c:catAx>
      <c:valAx>
        <c:axId val="398711424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3987098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2509625215001789"/>
          <c:w val="1"/>
          <c:h val="6.2461197627233733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08607131364053E-2"/>
          <c:y val="0.28637421395904022"/>
          <c:w val="0.96509139286863599"/>
          <c:h val="0.490338777600750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16-18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9E4-4A24-A1E2-6A5DD4DBD0D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69E4-4A24-A1E2-6A5DD4DBD0D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69E4-4A24-A1E2-6A5DD4DBD0D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69E4-4A24-A1E2-6A5DD4DBD0D6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E4-4A24-A1E2-6A5DD4DBD0D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E4-4A24-A1E2-6A5DD4DBD0D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E4-4A24-A1E2-6A5DD4DBD0D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E4-4A24-A1E2-6A5DD4DBD0D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E4-4A24-A1E2-6A5DD4DBD0D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E4-4A24-A1E2-6A5DD4DBD0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4.9037758247817698E-2</c:v>
                </c:pt>
                <c:pt idx="1">
                  <c:v>4.8933934599463803E-2</c:v>
                </c:pt>
                <c:pt idx="2">
                  <c:v>4.8004521939054197E-2</c:v>
                </c:pt>
                <c:pt idx="3">
                  <c:v>4.86422108059648E-2</c:v>
                </c:pt>
                <c:pt idx="4">
                  <c:v>5.01202630270439E-2</c:v>
                </c:pt>
                <c:pt idx="5">
                  <c:v>5.0932145530975803E-2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E4-4A24-A1E2-6A5DD4DBD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E4-4A24-A1E2-6A5DD4DBD0D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E4-4A24-A1E2-6A5DD4DBD0D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E4-4A24-A1E2-6A5DD4DBD0D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9E4-4A24-A1E2-6A5DD4DBD0D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9E4-4A24-A1E2-6A5DD4DBD0D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9E4-4A24-A1E2-6A5DD4DBD0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9.3471970379842007E-2</c:v>
                </c:pt>
                <c:pt idx="1">
                  <c:v>9.3954700836941005E-2</c:v>
                </c:pt>
                <c:pt idx="2">
                  <c:v>9.3999504866129194E-2</c:v>
                </c:pt>
                <c:pt idx="3">
                  <c:v>9.3020042152964694E-2</c:v>
                </c:pt>
                <c:pt idx="4">
                  <c:v>9.3939593706701102E-2</c:v>
                </c:pt>
                <c:pt idx="5">
                  <c:v>9.3777889959130001E-2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9E4-4A24-A1E2-6A5DD4DBD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9E4-4A24-A1E2-6A5DD4DBD0D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9E4-4A24-A1E2-6A5DD4DBD0D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9E4-4A24-A1E2-6A5DD4DBD0D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9E4-4A24-A1E2-6A5DD4DBD0D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9E4-4A24-A1E2-6A5DD4DBD0D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9E4-4A24-A1E2-6A5DD4DBD0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0.16374779332561201</c:v>
                </c:pt>
                <c:pt idx="1">
                  <c:v>0.164279913934986</c:v>
                </c:pt>
                <c:pt idx="2">
                  <c:v>0.16289706968835199</c:v>
                </c:pt>
                <c:pt idx="3">
                  <c:v>0.16454341213676099</c:v>
                </c:pt>
                <c:pt idx="4">
                  <c:v>0.163063206459374</c:v>
                </c:pt>
                <c:pt idx="5">
                  <c:v>0.167726541516595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9E4-4A24-A1E2-6A5DD4DBD0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9E4-4A24-A1E2-6A5DD4DBD0D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9E4-4A24-A1E2-6A5DD4DBD0D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9E4-4A24-A1E2-6A5DD4DBD0D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9E4-4A24-A1E2-6A5DD4DBD0D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9E4-4A24-A1E2-6A5DD4DBD0D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9E4-4A24-A1E2-6A5DD4DBD0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0.26100921020858803</c:v>
                </c:pt>
                <c:pt idx="1">
                  <c:v>0.26631827798569002</c:v>
                </c:pt>
                <c:pt idx="2">
                  <c:v>0.26491503457410698</c:v>
                </c:pt>
                <c:pt idx="3">
                  <c:v>0.26566623011680501</c:v>
                </c:pt>
                <c:pt idx="4">
                  <c:v>0.26651386258433502</c:v>
                </c:pt>
                <c:pt idx="5">
                  <c:v>0.26561200771041998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69E4-4A24-A1E2-6A5DD4DBD0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69E4-4A24-A1E2-6A5DD4DBD0D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9E4-4A24-A1E2-6A5DD4DBD0D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9E4-4A24-A1E2-6A5DD4DBD0D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69E4-4A24-A1E2-6A5DD4DBD0D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9E4-4A24-A1E2-6A5DD4DBD0D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9E4-4A24-A1E2-6A5DD4DBD0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0.28814405883271599</c:v>
                </c:pt>
                <c:pt idx="1">
                  <c:v>0.282822616529327</c:v>
                </c:pt>
                <c:pt idx="2">
                  <c:v>0.286910884724764</c:v>
                </c:pt>
                <c:pt idx="3">
                  <c:v>0.283819393850475</c:v>
                </c:pt>
                <c:pt idx="4">
                  <c:v>0.28099889289067997</c:v>
                </c:pt>
                <c:pt idx="5">
                  <c:v>0.27754530354788998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69E4-4A24-A1E2-6A5DD4DBD0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9E4-4A24-A1E2-6A5DD4DBD0D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69E4-4A24-A1E2-6A5DD4DBD0D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9E4-4A24-A1E2-6A5DD4DBD0D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69E4-4A24-A1E2-6A5DD4DBD0D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69E4-4A24-A1E2-6A5DD4DBD0D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69E4-4A24-A1E2-6A5DD4DBD0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0.14458920900542499</c:v>
                </c:pt>
                <c:pt idx="1">
                  <c:v>0.14369055611359299</c:v>
                </c:pt>
                <c:pt idx="2">
                  <c:v>0.14327298420759299</c:v>
                </c:pt>
                <c:pt idx="3">
                  <c:v>0.14430871093702899</c:v>
                </c:pt>
                <c:pt idx="4">
                  <c:v>0.14536418133186599</c:v>
                </c:pt>
                <c:pt idx="5">
                  <c:v>0.14440611173498899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69E4-4A24-A1E2-6A5DD4DBD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838336"/>
        <c:axId val="389839872"/>
      </c:lineChart>
      <c:catAx>
        <c:axId val="389838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9839872"/>
        <c:crosses val="autoZero"/>
        <c:auto val="1"/>
        <c:lblAlgn val="ctr"/>
        <c:lblOffset val="100"/>
        <c:noMultiLvlLbl val="0"/>
      </c:catAx>
      <c:valAx>
        <c:axId val="389839872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898383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1439166049565701"/>
          <c:w val="0.9992266918366095"/>
          <c:h val="5.538436827168032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16657733566502386"/>
          <c:w val="0.94739022369511194"/>
          <c:h val="0.530743869849272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Coca-Cola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E0A-48CD-84B4-ABD345DC33F9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3E0A-48CD-84B4-ABD345DC33F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3E0A-48CD-84B4-ABD345DC33F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3E0A-48CD-84B4-ABD345DC33F9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E0A-48CD-84B4-ABD345DC33F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0A-48CD-84B4-ABD345DC33F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0A-48CD-84B4-ABD345DC33F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0A-48CD-84B4-ABD345DC33F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0A-48CD-84B4-ABD345DC33F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0A-48CD-84B4-ABD345DC3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0.299345487633005</c:v>
                </c:pt>
                <c:pt idx="1">
                  <c:v>0.29297726913022398</c:v>
                </c:pt>
                <c:pt idx="2">
                  <c:v>0.29253392462594102</c:v>
                </c:pt>
                <c:pt idx="3">
                  <c:v>0.30274015894968398</c:v>
                </c:pt>
                <c:pt idx="4">
                  <c:v>0.29694959036288299</c:v>
                </c:pt>
                <c:pt idx="5">
                  <c:v>0.298603733207712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E0A-48CD-84B4-ABD345DC33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Pepsi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0A-48CD-84B4-ABD345DC33F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0A-48CD-84B4-ABD345DC33F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0A-48CD-84B4-ABD345DC33F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E0A-48CD-84B4-ABD345DC33F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E0A-48CD-84B4-ABD345DC33F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E0A-48CD-84B4-ABD345DC3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0.14462357256785099</c:v>
                </c:pt>
                <c:pt idx="1">
                  <c:v>0.147122326995487</c:v>
                </c:pt>
                <c:pt idx="2">
                  <c:v>0.147762048620738</c:v>
                </c:pt>
                <c:pt idx="3">
                  <c:v>0.14458994855340601</c:v>
                </c:pt>
                <c:pt idx="4">
                  <c:v>0.142849091825237</c:v>
                </c:pt>
                <c:pt idx="5">
                  <c:v>0.14459876061323301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E0A-48CD-84B4-ABD345DC33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Dr. Pepper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E0A-48CD-84B4-ABD345DC33F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E0A-48CD-84B4-ABD345DC33F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E0A-48CD-84B4-ABD345DC33F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E0A-48CD-84B4-ABD345DC33F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E0A-48CD-84B4-ABD345DC33F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E0A-48CD-84B4-ABD345DC3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0.135465413114078</c:v>
                </c:pt>
                <c:pt idx="1">
                  <c:v>0.13778501761808301</c:v>
                </c:pt>
                <c:pt idx="2">
                  <c:v>0.13809230668587499</c:v>
                </c:pt>
                <c:pt idx="3">
                  <c:v>0.13667434720601601</c:v>
                </c:pt>
                <c:pt idx="4">
                  <c:v>0.14254352465756501</c:v>
                </c:pt>
                <c:pt idx="5">
                  <c:v>0.140702300241243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3E0A-48CD-84B4-ABD345DC33F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Mtn Dew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E0A-48CD-84B4-ABD345DC33F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E0A-48CD-84B4-ABD345DC33F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E0A-48CD-84B4-ABD345DC33F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E0A-48CD-84B4-ABD345DC33F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E0A-48CD-84B4-ABD345DC33F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E0A-48CD-84B4-ABD345DC3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9.06652557747014E-2</c:v>
                </c:pt>
                <c:pt idx="1">
                  <c:v>9.18637843065927E-2</c:v>
                </c:pt>
                <c:pt idx="2">
                  <c:v>9.3983941973356605E-2</c:v>
                </c:pt>
                <c:pt idx="3">
                  <c:v>9.1571010066962E-2</c:v>
                </c:pt>
                <c:pt idx="4">
                  <c:v>9.1399680117064799E-2</c:v>
                </c:pt>
                <c:pt idx="5">
                  <c:v>9.10373888776813E-2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3E0A-48CD-84B4-ABD345DC33F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Sprite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E0A-48CD-84B4-ABD345DC33F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E0A-48CD-84B4-ABD345DC33F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E0A-48CD-84B4-ABD345DC33F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E0A-48CD-84B4-ABD345DC33F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E0A-48CD-84B4-ABD345DC33F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E0A-48CD-84B4-ABD345DC3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6.6215002250743005E-2</c:v>
                </c:pt>
                <c:pt idx="1">
                  <c:v>6.5568506623112699E-2</c:v>
                </c:pt>
                <c:pt idx="2">
                  <c:v>6.7319581000063702E-2</c:v>
                </c:pt>
                <c:pt idx="3">
                  <c:v>6.3649213799559998E-2</c:v>
                </c:pt>
                <c:pt idx="4">
                  <c:v>6.7140975585287102E-2</c:v>
                </c:pt>
                <c:pt idx="5">
                  <c:v>6.5751094212652503E-2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3E0A-48CD-84B4-ABD345DC3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280896"/>
        <c:axId val="369282432"/>
      </c:lineChart>
      <c:catAx>
        <c:axId val="369280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69282432"/>
        <c:crosses val="autoZero"/>
        <c:auto val="1"/>
        <c:lblAlgn val="ctr"/>
        <c:lblOffset val="100"/>
        <c:noMultiLvlLbl val="0"/>
      </c:catAx>
      <c:valAx>
        <c:axId val="369282432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3692808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026446260357901"/>
          <c:w val="1"/>
          <c:h val="0.159075083083436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19427602360906243"/>
          <c:w val="0.94739022369511194"/>
          <c:h val="0.51697623517212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Diet Coke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AFF-414B-A885-154722CCD05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5AFF-414B-A885-154722CCD05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5AFF-414B-A885-154722CCD05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5AFF-414B-A885-154722CCD055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AFF-414B-A885-154722CCD05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FF-414B-A885-154722CCD05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FF-414B-A885-154722CCD05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FF-414B-A885-154722CCD05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FF-414B-A885-154722CCD05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FF-414B-A885-154722CCD0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0.22780483837971399</c:v>
                </c:pt>
                <c:pt idx="1">
                  <c:v>0.22441306151224499</c:v>
                </c:pt>
                <c:pt idx="2">
                  <c:v>0.220930166077663</c:v>
                </c:pt>
                <c:pt idx="3">
                  <c:v>0.218514702735112</c:v>
                </c:pt>
                <c:pt idx="4">
                  <c:v>0.21761884455630201</c:v>
                </c:pt>
                <c:pt idx="5">
                  <c:v>0.216949275269646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FF-414B-A885-154722CCD0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Coke Zero Sugar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FF-414B-A885-154722CCD05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AFF-414B-A885-154722CCD05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AFF-414B-A885-154722CCD05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AFF-414B-A885-154722CCD05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AFF-414B-A885-154722CCD05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AFF-414B-A885-154722CCD0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0.123185809630716</c:v>
                </c:pt>
                <c:pt idx="1">
                  <c:v>0.12769389702012501</c:v>
                </c:pt>
                <c:pt idx="2">
                  <c:v>0.12772268505102299</c:v>
                </c:pt>
                <c:pt idx="3">
                  <c:v>0.12312423582224</c:v>
                </c:pt>
                <c:pt idx="4">
                  <c:v>0.133318436106688</c:v>
                </c:pt>
                <c:pt idx="5">
                  <c:v>0.139548446956928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AFF-414B-A885-154722CCD0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Diet Pepsi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AFF-414B-A885-154722CCD05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AFF-414B-A885-154722CCD05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AFF-414B-A885-154722CCD05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AFF-414B-A885-154722CCD05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AFF-414B-A885-154722CCD05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AFF-414B-A885-154722CCD0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0.11389844683872</c:v>
                </c:pt>
                <c:pt idx="1">
                  <c:v>0.11160306536846901</c:v>
                </c:pt>
                <c:pt idx="2">
                  <c:v>0.11115718745571999</c:v>
                </c:pt>
                <c:pt idx="3">
                  <c:v>0.11064688883590799</c:v>
                </c:pt>
                <c:pt idx="4">
                  <c:v>0.111692173387371</c:v>
                </c:pt>
                <c:pt idx="5">
                  <c:v>0.109003020424566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5AFF-414B-A885-154722CCD0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Diet Dr. Pepper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AFF-414B-A885-154722CCD05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AFF-414B-A885-154722CCD05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AFF-414B-A885-154722CCD05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AFF-414B-A885-154722CCD05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AFF-414B-A885-154722CCD05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AFF-414B-A885-154722CCD0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8.5501226386208204E-2</c:v>
                </c:pt>
                <c:pt idx="1">
                  <c:v>8.7713461469705198E-2</c:v>
                </c:pt>
                <c:pt idx="2">
                  <c:v>8.7239108002899399E-2</c:v>
                </c:pt>
                <c:pt idx="3">
                  <c:v>9.0851125437259997E-2</c:v>
                </c:pt>
                <c:pt idx="4">
                  <c:v>9.0752243161127205E-2</c:v>
                </c:pt>
                <c:pt idx="5">
                  <c:v>9.0245529445960898E-2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5AFF-414B-A885-154722CCD0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Diet Mtn Dew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AFF-414B-A885-154722CCD05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5AFF-414B-A885-154722CCD05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5AFF-414B-A885-154722CCD05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AFF-414B-A885-154722CCD05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AFF-414B-A885-154722CCD055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AFF-414B-A885-154722CCD0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6.4494591410651905E-2</c:v>
                </c:pt>
                <c:pt idx="1">
                  <c:v>6.2716227067176902E-2</c:v>
                </c:pt>
                <c:pt idx="2">
                  <c:v>6.3058375991832602E-2</c:v>
                </c:pt>
                <c:pt idx="3">
                  <c:v>6.7165320586038496E-2</c:v>
                </c:pt>
                <c:pt idx="4">
                  <c:v>6.8493144381409202E-2</c:v>
                </c:pt>
                <c:pt idx="5">
                  <c:v>7.2986586876690504E-2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5AFF-414B-A885-154722CCD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896576"/>
        <c:axId val="399898112"/>
      </c:lineChart>
      <c:catAx>
        <c:axId val="399896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9898112"/>
        <c:crosses val="autoZero"/>
        <c:auto val="1"/>
        <c:lblAlgn val="ctr"/>
        <c:lblOffset val="100"/>
        <c:noMultiLvlLbl val="0"/>
      </c:catAx>
      <c:valAx>
        <c:axId val="39989811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3998965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026446260357901"/>
          <c:w val="1"/>
          <c:h val="0.1590750830834361"/>
        </c:manualLayout>
      </c:layout>
      <c:overlay val="0"/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2789179126294201"/>
          <c:w val="0.99927274080859896"/>
          <c:h val="0.4843498658733666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Coca Cola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3B7-457F-9282-71FEC14E9F9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A3B7-457F-9282-71FEC14E9F9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A3B7-457F-9282-71FEC14E9F9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A3B7-457F-9282-71FEC14E9F96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3B7-457F-9282-71FEC14E9F9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B7-457F-9282-71FEC14E9F9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B7-457F-9282-71FEC14E9F9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B7-457F-9282-71FEC14E9F9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B7-457F-9282-71FEC14E9F9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B7-457F-9282-71FEC14E9F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0.178862705587718</c:v>
                </c:pt>
                <c:pt idx="1">
                  <c:v>0.17725201552733599</c:v>
                </c:pt>
                <c:pt idx="2">
                  <c:v>0.17935698515769499</c:v>
                </c:pt>
                <c:pt idx="3">
                  <c:v>0.18281596785091001</c:v>
                </c:pt>
                <c:pt idx="4">
                  <c:v>0.183042624582404</c:v>
                </c:pt>
                <c:pt idx="5">
                  <c:v>0.180167802873717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3B7-457F-9282-71FEC14E9F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Pepsi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B7-457F-9282-71FEC14E9F9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3B7-457F-9282-71FEC14E9F9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B7-457F-9282-71FEC14E9F9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3B7-457F-9282-71FEC14E9F9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3B7-457F-9282-71FEC14E9F9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3B7-457F-9282-71FEC14E9F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0.111873115173955</c:v>
                </c:pt>
                <c:pt idx="1">
                  <c:v>0.115137119519428</c:v>
                </c:pt>
                <c:pt idx="2">
                  <c:v>0.113109557890931</c:v>
                </c:pt>
                <c:pt idx="3">
                  <c:v>0.11248421767016099</c:v>
                </c:pt>
                <c:pt idx="4">
                  <c:v>0.11239763287674299</c:v>
                </c:pt>
                <c:pt idx="5">
                  <c:v>0.112848356182598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3B7-457F-9282-71FEC14E9F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Dr. Pepper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3B7-457F-9282-71FEC14E9F9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B7-457F-9282-71FEC14E9F9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3B7-457F-9282-71FEC14E9F9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B7-457F-9282-71FEC14E9F9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3B7-457F-9282-71FEC14E9F9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3B7-457F-9282-71FEC14E9F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9.5224863830844594E-2</c:v>
                </c:pt>
                <c:pt idx="1">
                  <c:v>9.6552741675373602E-2</c:v>
                </c:pt>
                <c:pt idx="2">
                  <c:v>9.75804944052579E-2</c:v>
                </c:pt>
                <c:pt idx="3">
                  <c:v>9.49523182688949E-2</c:v>
                </c:pt>
                <c:pt idx="4">
                  <c:v>9.8045139375969106E-2</c:v>
                </c:pt>
                <c:pt idx="5">
                  <c:v>9.6885242544319503E-2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A3B7-457F-9282-71FEC14E9F9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Sprite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B7-457F-9282-71FEC14E9F9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3B7-457F-9282-71FEC14E9F9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3B7-457F-9282-71FEC14E9F9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3B7-457F-9282-71FEC14E9F9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3B7-457F-9282-71FEC14E9F9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3B7-457F-9282-71FEC14E9F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9.0092782036339095E-2</c:v>
                </c:pt>
                <c:pt idx="1">
                  <c:v>8.88583398332074E-2</c:v>
                </c:pt>
                <c:pt idx="2">
                  <c:v>8.9908652103090902E-2</c:v>
                </c:pt>
                <c:pt idx="3">
                  <c:v>9.0196465091100603E-2</c:v>
                </c:pt>
                <c:pt idx="4">
                  <c:v>8.9235505849655006E-2</c:v>
                </c:pt>
                <c:pt idx="5">
                  <c:v>8.7558291656069501E-2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A3B7-457F-9282-71FEC14E9F9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Diet Coke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3B7-457F-9282-71FEC14E9F9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3B7-457F-9282-71FEC14E9F9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3B7-457F-9282-71FEC14E9F9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3B7-457F-9282-71FEC14E9F9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3B7-457F-9282-71FEC14E9F9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3B7-457F-9282-71FEC14E9F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8.46049030442977E-2</c:v>
                </c:pt>
                <c:pt idx="1">
                  <c:v>8.2565607405463107E-2</c:v>
                </c:pt>
                <c:pt idx="2">
                  <c:v>8.1055107082775496E-2</c:v>
                </c:pt>
                <c:pt idx="3">
                  <c:v>7.9283598827025598E-2</c:v>
                </c:pt>
                <c:pt idx="4">
                  <c:v>7.54331759621234E-2</c:v>
                </c:pt>
                <c:pt idx="5">
                  <c:v>7.6582438246818693E-2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A3B7-457F-9282-71FEC14E9F9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MTN Dew</c:v>
                </c:pt>
              </c:strCache>
            </c:strRef>
          </c:tx>
          <c:spPr>
            <a:ln w="28575">
              <a:solidFill>
                <a:srgbClr val="CC33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CC3300"/>
              </a:solidFill>
              <a:ln w="38100">
                <a:solidFill>
                  <a:srgbClr val="CC33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A3B7-457F-9282-71FEC14E9F9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3B7-457F-9282-71FEC14E9F9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3B7-457F-9282-71FEC14E9F96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3B7-457F-9282-71FEC14E9F96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3B7-457F-9282-71FEC14E9F96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3B7-457F-9282-71FEC14E9F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6.7164083287433701E-2</c:v>
                </c:pt>
                <c:pt idx="1">
                  <c:v>6.7810752025346602E-2</c:v>
                </c:pt>
                <c:pt idx="2">
                  <c:v>6.8019146303596997E-2</c:v>
                </c:pt>
                <c:pt idx="3">
                  <c:v>6.8915544226872197E-2</c:v>
                </c:pt>
                <c:pt idx="4">
                  <c:v>7.1230002549512395E-2</c:v>
                </c:pt>
                <c:pt idx="5">
                  <c:v>7.1584281209145201E-2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A3B7-457F-9282-71FEC14E9F9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Diet Pepsi</c:v>
                </c:pt>
              </c:strCache>
            </c:strRef>
          </c:tx>
          <c:spPr>
            <a:ln w="28575">
              <a:solidFill>
                <a:srgbClr val="33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3CCFF"/>
              </a:solidFill>
              <a:ln w="38100">
                <a:solidFill>
                  <a:srgbClr val="33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DA3-410B-A1AF-C86096E0635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DA3-410B-A1AF-C86096E0635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DA3-410B-A1AF-C86096E0635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DA3-410B-A1AF-C86096E0635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DA3-410B-A1AF-C86096E063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5.2797173777787802E-2</c:v>
                </c:pt>
                <c:pt idx="1">
                  <c:v>5.34602849917604E-2</c:v>
                </c:pt>
                <c:pt idx="2">
                  <c:v>5.2796446416190801E-2</c:v>
                </c:pt>
                <c:pt idx="3">
                  <c:v>5.1568474297162797E-2</c:v>
                </c:pt>
                <c:pt idx="4">
                  <c:v>5.1325021447978E-2</c:v>
                </c:pt>
                <c:pt idx="5">
                  <c:v>5.3433902395729801E-2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A3B7-457F-9282-71FEC14E9F9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Coke Zero Sugar</c:v>
                </c:pt>
              </c:strCache>
            </c:strRef>
          </c:tx>
          <c:spPr>
            <a:ln w="28575">
              <a:solidFill>
                <a:srgbClr val="F1A78A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1A78A"/>
              </a:solidFill>
              <a:ln w="38100">
                <a:solidFill>
                  <a:srgbClr val="F1A78A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DA3-410B-A1AF-C86096E0635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DA3-410B-A1AF-C86096E0635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DA3-410B-A1AF-C86096E0635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BDA3-410B-A1AF-C86096E0635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BDA3-410B-A1AF-C86096E063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5.01279092632805E-2</c:v>
                </c:pt>
                <c:pt idx="1">
                  <c:v>5.1357925131719898E-2</c:v>
                </c:pt>
                <c:pt idx="2">
                  <c:v>5.1649746782267997E-2</c:v>
                </c:pt>
                <c:pt idx="3">
                  <c:v>5.17179376061715E-2</c:v>
                </c:pt>
                <c:pt idx="4">
                  <c:v>5.24660802480372E-2</c:v>
                </c:pt>
                <c:pt idx="5">
                  <c:v>5.5261949192016102E-2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A3B7-457F-9282-71FEC14E9F9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Canada Dry Ginger Ale</c:v>
                </c:pt>
              </c:strCache>
            </c:strRef>
          </c:tx>
          <c:spPr>
            <a:ln w="28575">
              <a:solidFill>
                <a:srgbClr val="BFBFBF"/>
              </a:solidFill>
              <a:prstDash val="sysDot"/>
            </a:ln>
          </c:spPr>
          <c:marker>
            <c:symbol val="circle"/>
            <c:size val="5"/>
            <c:spPr>
              <a:ln w="38100"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BDA3-410B-A1AF-C86096E0635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BDA3-410B-A1AF-C86096E0635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BDA3-410B-A1AF-C86096E0635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BDA3-410B-A1AF-C86096E0635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BDA3-410B-A1AF-C86096E063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4.6718888013260899E-2</c:v>
                </c:pt>
                <c:pt idx="1">
                  <c:v>4.6087638152011098E-2</c:v>
                </c:pt>
                <c:pt idx="2">
                  <c:v>4.4947177942807101E-2</c:v>
                </c:pt>
                <c:pt idx="3">
                  <c:v>4.4706071319159803E-2</c:v>
                </c:pt>
                <c:pt idx="4">
                  <c:v>4.55232876396695E-2</c:v>
                </c:pt>
                <c:pt idx="5">
                  <c:v>4.3919311324655402E-2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A3B7-457F-9282-71FEC14E9F9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Diet Dr. Pepper</c:v>
                </c:pt>
              </c:strCache>
            </c:strRef>
          </c:tx>
          <c:spPr>
            <a:ln w="28575">
              <a:solidFill>
                <a:srgbClr val="FFCCFF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CFF"/>
              </a:solidFill>
              <a:ln w="38100">
                <a:solidFill>
                  <a:srgbClr val="FFCCFF"/>
                </a:solidFill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BDA3-410B-A1AF-C86096E0635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BDA3-410B-A1AF-C86096E0635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BDA3-410B-A1AF-C86096E0635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BDA3-410B-A1AF-C86096E0635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AU" sz="900" b="0" i="0" u="none" strike="noStrike" kern="120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BDA3-410B-A1AF-C86096E063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AU" sz="900" b="0" i="0" u="none" strike="noStrike" kern="1200" baseline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4.3817540478785499E-2</c:v>
                </c:pt>
                <c:pt idx="1">
                  <c:v>4.5534082155501102E-2</c:v>
                </c:pt>
                <c:pt idx="2">
                  <c:v>4.5847124406799403E-2</c:v>
                </c:pt>
                <c:pt idx="3">
                  <c:v>4.39212751884481E-2</c:v>
                </c:pt>
                <c:pt idx="4">
                  <c:v>4.3284730146781199E-2</c:v>
                </c:pt>
                <c:pt idx="5">
                  <c:v>4.3622854769225297E-2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A3B7-457F-9282-71FEC14E9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022144"/>
        <c:axId val="400044416"/>
      </c:lineChart>
      <c:catAx>
        <c:axId val="400022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400044416"/>
        <c:crosses val="autoZero"/>
        <c:auto val="1"/>
        <c:lblAlgn val="ctr"/>
        <c:lblOffset val="100"/>
        <c:noMultiLvlLbl val="0"/>
      </c:catAx>
      <c:valAx>
        <c:axId val="400044416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400022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056074305707631E-3"/>
          <c:y val="0.81479958184762402"/>
          <c:w val="0.98766894229832602"/>
          <c:h val="0.1598238626692060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203118158111766E-2"/>
          <c:y val="0.18204818548345045"/>
          <c:w val="0.93025545429439382"/>
          <c:h val="0.608395645744296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748-4F74-93C1-9C53FC8CE6F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748-4F74-93C1-9C53FC8CE6F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C748-4F74-93C1-9C53FC8CE6F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748-4F74-93C1-9C53FC8CE6FC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748-4F74-93C1-9C53FC8CE6F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8-4F74-93C1-9C53FC8CE6F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48-4F74-93C1-9C53FC8CE6FC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48-4F74-93C1-9C53FC8CE6FC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748-4F74-93C1-9C53FC8CE6FC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48-4F74-93C1-9C53FC8CE6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0.444304037453912</c:v>
                </c:pt>
                <c:pt idx="1">
                  <c:v>0.44667104353541098</c:v>
                </c:pt>
                <c:pt idx="2">
                  <c:v>0.450086228041157</c:v>
                </c:pt>
                <c:pt idx="3">
                  <c:v>0.44825279069789697</c:v>
                </c:pt>
                <c:pt idx="4">
                  <c:v>0.446538056423887</c:v>
                </c:pt>
                <c:pt idx="5">
                  <c:v>0.44798315456028098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748-4F74-93C1-9C53FC8CE6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748-4F74-93C1-9C53FC8CE6F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748-4F74-93C1-9C53FC8CE6F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748-4F74-93C1-9C53FC8CE6FC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748-4F74-93C1-9C53FC8CE6FC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748-4F74-93C1-9C53FC8CE6FC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748-4F74-93C1-9C53FC8CE6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0.555695962546089</c:v>
                </c:pt>
                <c:pt idx="1">
                  <c:v>0.55332895646458902</c:v>
                </c:pt>
                <c:pt idx="2">
                  <c:v>0.54991377195884295</c:v>
                </c:pt>
                <c:pt idx="3">
                  <c:v>0.55174720930210297</c:v>
                </c:pt>
                <c:pt idx="4">
                  <c:v>0.553461943576113</c:v>
                </c:pt>
                <c:pt idx="5">
                  <c:v>0.55201684543971896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748-4F74-93C1-9C53FC8CE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547264"/>
        <c:axId val="385577728"/>
      </c:lineChart>
      <c:catAx>
        <c:axId val="385547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5577728"/>
        <c:crosses val="autoZero"/>
        <c:auto val="1"/>
        <c:lblAlgn val="ctr"/>
        <c:lblOffset val="100"/>
        <c:noMultiLvlLbl val="0"/>
      </c:catAx>
      <c:valAx>
        <c:axId val="385577728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385547264"/>
        <c:crosses val="autoZero"/>
        <c:crossBetween val="between"/>
      </c:valAx>
      <c:spPr>
        <a:ln>
          <a:noFill/>
          <a:prstDash val="sysDot"/>
        </a:ln>
      </c:spPr>
    </c:plotArea>
    <c:legend>
      <c:legendPos val="b"/>
      <c:layout>
        <c:manualLayout>
          <c:xMode val="edge"/>
          <c:yMode val="edge"/>
          <c:x val="0"/>
          <c:y val="0.90602558406804623"/>
          <c:w val="1"/>
          <c:h val="6.669545030754695E-2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  <a:prstDash val="sysDot"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915327172216188E-2"/>
          <c:y val="0.15195082671128252"/>
          <c:w val="0.94739022369511194"/>
          <c:h val="0.557952037675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Rural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438-4C63-A7E2-9B702B2965D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438-4C63-A7E2-9B702B2965D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438-4C63-A7E2-9B702B2965D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438-4C63-A7E2-9B702B2965D1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38-4C63-A7E2-9B702B2965D1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38-4C63-A7E2-9B702B2965D1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38-4C63-A7E2-9B702B2965D1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38-4C63-A7E2-9B702B2965D1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38-4C63-A7E2-9B702B2965D1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38-4C63-A7E2-9B702B296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0.19919999999999999</c:v>
                </c:pt>
                <c:pt idx="1">
                  <c:v>0.2011</c:v>
                </c:pt>
                <c:pt idx="2">
                  <c:v>0.19969999999999999</c:v>
                </c:pt>
                <c:pt idx="3">
                  <c:v>0.20200000000000001</c:v>
                </c:pt>
                <c:pt idx="4">
                  <c:v>0.2001</c:v>
                </c:pt>
                <c:pt idx="5">
                  <c:v>0.19439999999999999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438-4C63-A7E2-9B702B2965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Towns</c:v>
                </c:pt>
              </c:strCache>
            </c:strRef>
          </c:tx>
          <c:spPr>
            <a:ln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Pt>
            <c:idx val="5"/>
            <c:bubble3D val="0"/>
            <c:spPr>
              <a:ln w="28575">
                <a:solidFill>
                  <a:srgbClr val="3FA3C0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8-1438-4C63-A7E2-9B702B2965D1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38-4C63-A7E2-9B702B2965D1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38-4C63-A7E2-9B702B2965D1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38-4C63-A7E2-9B702B2965D1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38-4C63-A7E2-9B702B2965D1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38-4C63-A7E2-9B702B2965D1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38-4C63-A7E2-9B702B296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0.35809999999999997</c:v>
                </c:pt>
                <c:pt idx="1">
                  <c:v>0.35420000000000001</c:v>
                </c:pt>
                <c:pt idx="2">
                  <c:v>0.35370000000000001</c:v>
                </c:pt>
                <c:pt idx="3">
                  <c:v>0.35210000000000002</c:v>
                </c:pt>
                <c:pt idx="4">
                  <c:v>0.3533</c:v>
                </c:pt>
                <c:pt idx="5">
                  <c:v>0.35560000000000003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438-4C63-A7E2-9B702B2965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Urban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438-4C63-A7E2-9B702B2965D1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438-4C63-A7E2-9B702B2965D1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438-4C63-A7E2-9B702B2965D1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438-4C63-A7E2-9B702B2965D1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438-4C63-A7E2-9B702B2965D1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438-4C63-A7E2-9B702B296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0.1449</c:v>
                </c:pt>
                <c:pt idx="1">
                  <c:v>0.14460000000000001</c:v>
                </c:pt>
                <c:pt idx="2">
                  <c:v>0.1447</c:v>
                </c:pt>
                <c:pt idx="3">
                  <c:v>0.14549999999999999</c:v>
                </c:pt>
                <c:pt idx="4">
                  <c:v>0.14779999999999999</c:v>
                </c:pt>
                <c:pt idx="5">
                  <c:v>0.1457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1438-4C63-A7E2-9B702B2965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Suburban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438-4C63-A7E2-9B702B2965D1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438-4C63-A7E2-9B702B2965D1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438-4C63-A7E2-9B702B2965D1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438-4C63-A7E2-9B702B2965D1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438-4C63-A7E2-9B702B2965D1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438-4C63-A7E2-9B702B296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0.29780000000000001</c:v>
                </c:pt>
                <c:pt idx="1">
                  <c:v>0.30009999999999998</c:v>
                </c:pt>
                <c:pt idx="2">
                  <c:v>0.30199999999999999</c:v>
                </c:pt>
                <c:pt idx="3">
                  <c:v>0.3004</c:v>
                </c:pt>
                <c:pt idx="4">
                  <c:v>0.2989</c:v>
                </c:pt>
                <c:pt idx="5">
                  <c:v>0.30430000000000001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1438-4C63-A7E2-9B702B296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749568"/>
        <c:axId val="386751104"/>
      </c:lineChart>
      <c:catAx>
        <c:axId val="386749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6751104"/>
        <c:crosses val="autoZero"/>
        <c:auto val="1"/>
        <c:lblAlgn val="ctr"/>
        <c:lblOffset val="100"/>
        <c:noMultiLvlLbl val="0"/>
      </c:catAx>
      <c:valAx>
        <c:axId val="386751104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3867495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908545122257107"/>
          <c:w val="1"/>
          <c:h val="0.14025472095507205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16177011650882331"/>
          <c:w val="0.94739022369511194"/>
          <c:h val="0.535551089005473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FAF-4438-BDA6-E589AEA17CD9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FAF-4438-BDA6-E589AEA17CD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BFAF-4438-BDA6-E589AEA17CD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BFAF-4438-BDA6-E589AEA17CD9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AF-4438-BDA6-E589AEA17C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AF-4438-BDA6-E589AEA17C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AF-4438-BDA6-E589AEA17C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AF-4438-BDA6-E589AEA17C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AF-4438-BDA6-E589AEA17C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AF-4438-BDA6-E589AEA17C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0.65705863949546806</c:v>
                </c:pt>
                <c:pt idx="1">
                  <c:v>0.65719951659878295</c:v>
                </c:pt>
                <c:pt idx="2">
                  <c:v>0.65602003799785202</c:v>
                </c:pt>
                <c:pt idx="3">
                  <c:v>0.65523322382190796</c:v>
                </c:pt>
                <c:pt idx="4">
                  <c:v>0.65084425846896898</c:v>
                </c:pt>
                <c:pt idx="5">
                  <c:v>0.64904010221189801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AF-4438-BDA6-E589AEA17C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African American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AF-4438-BDA6-E589AEA17C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FAF-4438-BDA6-E589AEA17C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AF-4438-BDA6-E589AEA17C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FAF-4438-BDA6-E589AEA17C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FAF-4438-BDA6-E589AEA17C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FAF-4438-BDA6-E589AEA17C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0.131331210024767</c:v>
                </c:pt>
                <c:pt idx="1">
                  <c:v>0.12971679195621599</c:v>
                </c:pt>
                <c:pt idx="2">
                  <c:v>0.12930721341462301</c:v>
                </c:pt>
                <c:pt idx="3">
                  <c:v>0.12802777291937301</c:v>
                </c:pt>
                <c:pt idx="4">
                  <c:v>0.12915519999109101</c:v>
                </c:pt>
                <c:pt idx="5">
                  <c:v>0.130735945705312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AF-4438-BDA6-E589AEA17C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Hispanic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FAF-4438-BDA6-E589AEA17C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FAF-4438-BDA6-E589AEA17C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FAF-4438-BDA6-E589AEA17C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FAF-4438-BDA6-E589AEA17C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FAF-4438-BDA6-E589AEA17C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FAF-4438-BDA6-E589AEA17C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0.14017215649015699</c:v>
                </c:pt>
                <c:pt idx="1">
                  <c:v>0.141409249918164</c:v>
                </c:pt>
                <c:pt idx="2">
                  <c:v>0.145173647218512</c:v>
                </c:pt>
                <c:pt idx="3">
                  <c:v>0.149638898707319</c:v>
                </c:pt>
                <c:pt idx="4">
                  <c:v>0.15194973229584899</c:v>
                </c:pt>
                <c:pt idx="5">
                  <c:v>0.15273494443694399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BFAF-4438-BDA6-E589AEA17C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FAF-4438-BDA6-E589AEA17C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FAF-4438-BDA6-E589AEA17C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FAF-4438-BDA6-E589AEA17C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FAF-4438-BDA6-E589AEA17C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FAF-4438-BDA6-E589AEA17C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FAF-4438-BDA6-E589AEA17C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4.5994061912850999E-2</c:v>
                </c:pt>
                <c:pt idx="1">
                  <c:v>4.5985013567304001E-2</c:v>
                </c:pt>
                <c:pt idx="2">
                  <c:v>4.4516242030964603E-2</c:v>
                </c:pt>
                <c:pt idx="3">
                  <c:v>4.3049181316427799E-2</c:v>
                </c:pt>
                <c:pt idx="4">
                  <c:v>4.5000528645283998E-2</c:v>
                </c:pt>
                <c:pt idx="5">
                  <c:v>4.3975627410889603E-2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BFAF-4438-BDA6-E589AEA17C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FAF-4438-BDA6-E589AEA17C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BFAF-4438-BDA6-E589AEA17C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BFAF-4438-BDA6-E589AEA17C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FAF-4438-BDA6-E589AEA17C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FAF-4438-BDA6-E589AEA17C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BFAF-4438-BDA6-E589AEA17C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2.54439320767577E-2</c:v>
                </c:pt>
                <c:pt idx="1">
                  <c:v>2.5689427959533499E-2</c:v>
                </c:pt>
                <c:pt idx="2">
                  <c:v>2.4982859338049002E-2</c:v>
                </c:pt>
                <c:pt idx="3">
                  <c:v>2.4050923234972699E-2</c:v>
                </c:pt>
                <c:pt idx="4">
                  <c:v>2.3050280598807201E-2</c:v>
                </c:pt>
                <c:pt idx="5">
                  <c:v>2.3513380234956801E-2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BFAF-4438-BDA6-E589AEA17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110400"/>
        <c:axId val="387111936"/>
      </c:lineChart>
      <c:catAx>
        <c:axId val="387110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7111936"/>
        <c:crosses val="autoZero"/>
        <c:auto val="1"/>
        <c:lblAlgn val="ctr"/>
        <c:lblOffset val="100"/>
        <c:noMultiLvlLbl val="0"/>
      </c:catAx>
      <c:valAx>
        <c:axId val="387111936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3871104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026446260357901"/>
          <c:w val="1"/>
          <c:h val="0.159075083083436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778372751341615E-2"/>
          <c:y val="0.1703158421019112"/>
          <c:w val="0.94739022369511194"/>
          <c:h val="0.500699478846018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Less Than $25,000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A96-461E-A710-B5B2AF5AF3FF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AA96-461E-A710-B5B2AF5AF3FF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AA96-461E-A710-B5B2AF5AF3FF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AA96-461E-A710-B5B2AF5AF3FF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A96-461E-A710-B5B2AF5AF3FF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A96-461E-A710-B5B2AF5AF3FF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A96-461E-A710-B5B2AF5AF3FF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96-461E-A710-B5B2AF5AF3FF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96-461E-A710-B5B2AF5AF3FF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96-461E-A710-B5B2AF5AF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0.19934794434194</c:v>
                </c:pt>
                <c:pt idx="1">
                  <c:v>0.19957595580830501</c:v>
                </c:pt>
                <c:pt idx="2">
                  <c:v>0.200747883481253</c:v>
                </c:pt>
                <c:pt idx="3">
                  <c:v>0.19793532119413201</c:v>
                </c:pt>
                <c:pt idx="4">
                  <c:v>0.194732880142585</c:v>
                </c:pt>
                <c:pt idx="5">
                  <c:v>0.19429201668409099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A96-461E-A710-B5B2AF5AF3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$25,000-$49,999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96-461E-A710-B5B2AF5AF3FF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A96-461E-A710-B5B2AF5AF3FF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A96-461E-A710-B5B2AF5AF3FF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A96-461E-A710-B5B2AF5AF3FF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A96-461E-A710-B5B2AF5AF3FF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A96-461E-A710-B5B2AF5AF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0.25792590700726398</c:v>
                </c:pt>
                <c:pt idx="1">
                  <c:v>0.25852228642158798</c:v>
                </c:pt>
                <c:pt idx="2">
                  <c:v>0.25863220510308699</c:v>
                </c:pt>
                <c:pt idx="3">
                  <c:v>0.25733883543879599</c:v>
                </c:pt>
                <c:pt idx="4">
                  <c:v>0.25462325584996198</c:v>
                </c:pt>
                <c:pt idx="5">
                  <c:v>0.25376222715414098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A96-461E-A710-B5B2AF5AF3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$50,000-$74,999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A96-461E-A710-B5B2AF5AF3FF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A96-461E-A710-B5B2AF5AF3FF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A96-461E-A710-B5B2AF5AF3FF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A96-461E-A710-B5B2AF5AF3FF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A96-461E-A710-B5B2AF5AF3FF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A96-461E-A710-B5B2AF5AF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0.199447362462147</c:v>
                </c:pt>
                <c:pt idx="1">
                  <c:v>0.19902112928125801</c:v>
                </c:pt>
                <c:pt idx="2">
                  <c:v>0.196325332189179</c:v>
                </c:pt>
                <c:pt idx="3">
                  <c:v>0.196900375426558</c:v>
                </c:pt>
                <c:pt idx="4">
                  <c:v>0.19886588545012501</c:v>
                </c:pt>
                <c:pt idx="5">
                  <c:v>0.19793248316866699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AA96-461E-A710-B5B2AF5AF3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$75,000-$99,999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A96-461E-A710-B5B2AF5AF3FF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A96-461E-A710-B5B2AF5AF3FF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A96-461E-A710-B5B2AF5AF3FF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A96-461E-A710-B5B2AF5AF3FF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A96-461E-A710-B5B2AF5AF3FF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A96-461E-A710-B5B2AF5AF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0.13611547753557801</c:v>
                </c:pt>
                <c:pt idx="1">
                  <c:v>0.13817395920428199</c:v>
                </c:pt>
                <c:pt idx="2">
                  <c:v>0.13824920786728501</c:v>
                </c:pt>
                <c:pt idx="3">
                  <c:v>0.13934891785153999</c:v>
                </c:pt>
                <c:pt idx="4">
                  <c:v>0.14101411561032601</c:v>
                </c:pt>
                <c:pt idx="5">
                  <c:v>0.140534840785002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AA96-461E-A710-B5B2AF5AF3F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$100,000+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A96-461E-A710-B5B2AF5AF3FF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A96-461E-A710-B5B2AF5AF3FF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A96-461E-A710-B5B2AF5AF3FF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A96-461E-A710-B5B2AF5AF3FF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A96-461E-A710-B5B2AF5AF3FF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A96-461E-A710-B5B2AF5AF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0.20716330865307001</c:v>
                </c:pt>
                <c:pt idx="1">
                  <c:v>0.20470666928456699</c:v>
                </c:pt>
                <c:pt idx="2">
                  <c:v>0.20604537135919601</c:v>
                </c:pt>
                <c:pt idx="3">
                  <c:v>0.208476550088975</c:v>
                </c:pt>
                <c:pt idx="4">
                  <c:v>0.210763862947003</c:v>
                </c:pt>
                <c:pt idx="5">
                  <c:v>0.21347843220809801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AA96-461E-A710-B5B2AF5AF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437696"/>
        <c:axId val="387439232"/>
      </c:lineChart>
      <c:catAx>
        <c:axId val="387437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7439232"/>
        <c:crosses val="autoZero"/>
        <c:auto val="1"/>
        <c:lblAlgn val="ctr"/>
        <c:lblOffset val="100"/>
        <c:noMultiLvlLbl val="0"/>
      </c:catAx>
      <c:valAx>
        <c:axId val="387439232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crossAx val="3874376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22580645176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50418852987202E-2"/>
          <c:y val="0.18628562489729597"/>
          <c:w val="0.94739022369511194"/>
          <c:h val="0.484729863526339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Person Household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F889-42F0-91F0-4284D5A135EE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F889-42F0-91F0-4284D5A135E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F889-42F0-91F0-4284D5A135EE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F889-42F0-91F0-4284D5A135EE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889-42F0-91F0-4284D5A135E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89-42F0-91F0-4284D5A135E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889-42F0-91F0-4284D5A135EE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89-42F0-91F0-4284D5A135EE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889-42F0-91F0-4284D5A135EE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889-42F0-91F0-4284D5A13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0.18793935984711899</c:v>
                </c:pt>
                <c:pt idx="1">
                  <c:v>0.18576550863097799</c:v>
                </c:pt>
                <c:pt idx="2">
                  <c:v>0.18720562155850001</c:v>
                </c:pt>
                <c:pt idx="3">
                  <c:v>0.186322587538644</c:v>
                </c:pt>
                <c:pt idx="4">
                  <c:v>0.18664856754435599</c:v>
                </c:pt>
                <c:pt idx="5">
                  <c:v>0.182890932026503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889-42F0-91F0-4284D5A135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Person Household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889-42F0-91F0-4284D5A135E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889-42F0-91F0-4284D5A135E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889-42F0-91F0-4284D5A135EE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889-42F0-91F0-4284D5A135EE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889-42F0-91F0-4284D5A135EE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889-42F0-91F0-4284D5A13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0.36371800636337198</c:v>
                </c:pt>
                <c:pt idx="1">
                  <c:v>0.36347087087248398</c:v>
                </c:pt>
                <c:pt idx="2">
                  <c:v>0.36262527484193202</c:v>
                </c:pt>
                <c:pt idx="3">
                  <c:v>0.36258886491277698</c:v>
                </c:pt>
                <c:pt idx="4">
                  <c:v>0.36013210575694898</c:v>
                </c:pt>
                <c:pt idx="5">
                  <c:v>0.35953795709563802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889-42F0-91F0-4284D5A135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Person Household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889-42F0-91F0-4284D5A135E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889-42F0-91F0-4284D5A135E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889-42F0-91F0-4284D5A135EE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889-42F0-91F0-4284D5A135EE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889-42F0-91F0-4284D5A135EE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889-42F0-91F0-4284D5A13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0.173907377025868</c:v>
                </c:pt>
                <c:pt idx="1">
                  <c:v>0.17533985699722801</c:v>
                </c:pt>
                <c:pt idx="2">
                  <c:v>0.17393860508876399</c:v>
                </c:pt>
                <c:pt idx="3">
                  <c:v>0.174491726773575</c:v>
                </c:pt>
                <c:pt idx="4">
                  <c:v>0.17702959450435199</c:v>
                </c:pt>
                <c:pt idx="5">
                  <c:v>0.17758127245587299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889-42F0-91F0-4284D5A135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 Person Household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889-42F0-91F0-4284D5A135E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889-42F0-91F0-4284D5A135E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889-42F0-91F0-4284D5A135EE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889-42F0-91F0-4284D5A135EE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889-42F0-91F0-4284D5A135EE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889-42F0-91F0-4284D5A13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0.162404868693173</c:v>
                </c:pt>
                <c:pt idx="1">
                  <c:v>0.16336975370605999</c:v>
                </c:pt>
                <c:pt idx="2">
                  <c:v>0.163771410142317</c:v>
                </c:pt>
                <c:pt idx="3">
                  <c:v>0.162988243003647</c:v>
                </c:pt>
                <c:pt idx="4">
                  <c:v>0.16059134442495299</c:v>
                </c:pt>
                <c:pt idx="5">
                  <c:v>0.16316991246145399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889-42F0-91F0-4284D5A135E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5+ Person Household</c:v>
                </c:pt>
              </c:strCache>
            </c:strRef>
          </c:tx>
          <c:spPr>
            <a:ln w="28575">
              <a:solidFill>
                <a:srgbClr val="9363B7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9363B7"/>
              </a:solidFill>
              <a:ln w="38100">
                <a:solidFill>
                  <a:srgbClr val="9363B7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889-42F0-91F0-4284D5A135E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889-42F0-91F0-4284D5A135E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889-42F0-91F0-4284D5A135EE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889-42F0-91F0-4284D5A135EE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889-42F0-91F0-4284D5A135EE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889-42F0-91F0-4284D5A13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0.112030388070468</c:v>
                </c:pt>
                <c:pt idx="1">
                  <c:v>0.11205400979325</c:v>
                </c:pt>
                <c:pt idx="2">
                  <c:v>0.112459088368486</c:v>
                </c:pt>
                <c:pt idx="3">
                  <c:v>0.11360857777135699</c:v>
                </c:pt>
                <c:pt idx="4">
                  <c:v>0.11559838776938899</c:v>
                </c:pt>
                <c:pt idx="5">
                  <c:v>0.11681992596053201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F889-42F0-91F0-4284D5A13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960384"/>
        <c:axId val="386966272"/>
      </c:lineChart>
      <c:catAx>
        <c:axId val="386960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86966272"/>
        <c:crosses val="autoZero"/>
        <c:auto val="1"/>
        <c:lblAlgn val="ctr"/>
        <c:lblOffset val="100"/>
        <c:noMultiLvlLbl val="0"/>
      </c:catAx>
      <c:valAx>
        <c:axId val="386966272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386960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7090322580645176"/>
          <c:w val="1"/>
          <c:h val="0.19871012544802871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32152841907182E-2"/>
          <c:y val="7.8093123154408597E-2"/>
          <c:w val="0.94739022369511194"/>
          <c:h val="0.66226941346086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Low Income</c:v>
                </c:pt>
              </c:strCache>
            </c:strRef>
          </c:tx>
          <c:spPr>
            <a:ln w="28575">
              <a:solidFill>
                <a:srgbClr val="E8424D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E8424D"/>
              </a:solidFill>
              <a:ln w="38100">
                <a:solidFill>
                  <a:srgbClr val="E8424D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98C-488B-BB0B-B2C1A5D915D9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98C-488B-BB0B-B2C1A5D915D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98C-488B-BB0B-B2C1A5D915D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98C-488B-BB0B-B2C1A5D915D9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8C-488B-BB0B-B2C1A5D915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C-488B-BB0B-B2C1A5D915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8C-488B-BB0B-B2C1A5D915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8C-488B-BB0B-B2C1A5D915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8C-488B-BB0B-B2C1A5D915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8C-488B-BB0B-B2C1A5D91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7.5812424096924305E-2</c:v>
                </c:pt>
                <c:pt idx="1">
                  <c:v>7.4956675424087904E-2</c:v>
                </c:pt>
                <c:pt idx="2">
                  <c:v>7.6177863865725795E-2</c:v>
                </c:pt>
                <c:pt idx="3">
                  <c:v>7.4728833415516893E-2</c:v>
                </c:pt>
                <c:pt idx="4">
                  <c:v>7.6042241174081301E-2</c:v>
                </c:pt>
                <c:pt idx="5">
                  <c:v>7.34145500839508E-2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98C-488B-BB0B-B2C1A5D91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Strugglers</c:v>
                </c:pt>
              </c:strCache>
            </c:strRef>
          </c:tx>
          <c:spPr>
            <a:ln w="28575">
              <a:solidFill>
                <a:srgbClr val="3FA3C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A3C0"/>
              </a:solidFill>
              <a:ln w="38100">
                <a:solidFill>
                  <a:srgbClr val="3FA3C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8C-488B-BB0B-B2C1A5D915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98C-488B-BB0B-B2C1A5D915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98C-488B-BB0B-B2C1A5D915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98C-488B-BB0B-B2C1A5D915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98C-488B-BB0B-B2C1A5D915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98C-488B-BB0B-B2C1A5D91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0.231495730013273</c:v>
                </c:pt>
                <c:pt idx="1">
                  <c:v>0.23234282906258899</c:v>
                </c:pt>
                <c:pt idx="2">
                  <c:v>0.23155814291775501</c:v>
                </c:pt>
                <c:pt idx="3">
                  <c:v>0.229753554093101</c:v>
                </c:pt>
                <c:pt idx="4">
                  <c:v>0.225248234192342</c:v>
                </c:pt>
                <c:pt idx="5">
                  <c:v>0.226875014618938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98C-488B-BB0B-B2C1A5D915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Middle Class</c:v>
                </c:pt>
              </c:strCache>
            </c:strRef>
          </c:tx>
          <c:spPr>
            <a:ln w="28575">
              <a:solidFill>
                <a:srgbClr val="FFC000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rgbClr val="FFC000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98C-488B-BB0B-B2C1A5D915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98C-488B-BB0B-B2C1A5D915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98C-488B-BB0B-B2C1A5D915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98C-488B-BB0B-B2C1A5D915D9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98C-488B-BB0B-B2C1A5D915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98C-488B-BB0B-B2C1A5D91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0.394385648740256</c:v>
                </c:pt>
                <c:pt idx="1">
                  <c:v>0.396281459522204</c:v>
                </c:pt>
                <c:pt idx="2">
                  <c:v>0.39404458498588302</c:v>
                </c:pt>
                <c:pt idx="3">
                  <c:v>0.39347224803903702</c:v>
                </c:pt>
                <c:pt idx="4">
                  <c:v>0.39420787930013002</c:v>
                </c:pt>
                <c:pt idx="5">
                  <c:v>0.39350921087962198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998C-488B-BB0B-B2C1A5D915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Affluent</c:v>
                </c:pt>
              </c:strCache>
            </c:strRef>
          </c:tx>
          <c:spPr>
            <a:ln w="28575">
              <a:solidFill>
                <a:srgbClr val="3FC37B"/>
              </a:solidFill>
              <a:prstDash val="sysDot"/>
            </a:ln>
          </c:spPr>
          <c:marker>
            <c:symbol val="circle"/>
            <c:size val="5"/>
            <c:spPr>
              <a:solidFill>
                <a:srgbClr val="3FC37B"/>
              </a:solidFill>
              <a:ln w="38100">
                <a:solidFill>
                  <a:srgbClr val="3FC37B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98C-488B-BB0B-B2C1A5D915D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98C-488B-BB0B-B2C1A5D915D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98C-488B-BB0B-B2C1A5D915D9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98C-488B-BB0B-B2C1A5D915D9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98C-488B-BB0B-B2C1A5D91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OCT 2017</c:v>
                </c:pt>
                <c:pt idx="1">
                  <c:v>NOV 2017</c:v>
                </c:pt>
                <c:pt idx="2">
                  <c:v>DEC 2017</c:v>
                </c:pt>
                <c:pt idx="3">
                  <c:v>JAN 2018</c:v>
                </c:pt>
                <c:pt idx="4">
                  <c:v>FEB 2018</c:v>
                </c:pt>
                <c:pt idx="5">
                  <c:v>MAR 2018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0.29830619714954698</c:v>
                </c:pt>
                <c:pt idx="1">
                  <c:v>0.29641903599111902</c:v>
                </c:pt>
                <c:pt idx="2">
                  <c:v>0.29821940823063597</c:v>
                </c:pt>
                <c:pt idx="3">
                  <c:v>0.30204536445234398</c:v>
                </c:pt>
                <c:pt idx="4">
                  <c:v>0.31176879081363501</c:v>
                </c:pt>
                <c:pt idx="5">
                  <c:v>0.30620122441748898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998C-488B-BB0B-B2C1A5D91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662016"/>
        <c:axId val="390663552"/>
      </c:lineChart>
      <c:catAx>
        <c:axId val="390662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/>
        </c:spPr>
        <c:txPr>
          <a:bodyPr/>
          <a:lstStyle/>
          <a:p>
            <a:pPr>
              <a:defRPr sz="900">
                <a:latin typeface="Franklin Gothic Book" panose="020B0503020102020204" pitchFamily="34" charset="0"/>
              </a:defRPr>
            </a:pPr>
            <a:endParaRPr lang="en-US"/>
          </a:p>
        </c:txPr>
        <c:crossAx val="390663552"/>
        <c:crosses val="autoZero"/>
        <c:auto val="1"/>
        <c:lblAlgn val="ctr"/>
        <c:lblOffset val="100"/>
        <c:noMultiLvlLbl val="0"/>
      </c:catAx>
      <c:valAx>
        <c:axId val="390663552"/>
        <c:scaling>
          <c:orientation val="minMax"/>
          <c:max val="0.5"/>
        </c:scaling>
        <c:delete val="1"/>
        <c:axPos val="l"/>
        <c:numFmt formatCode="0%" sourceLinked="1"/>
        <c:majorTickMark val="out"/>
        <c:minorTickMark val="none"/>
        <c:tickLblPos val="nextTo"/>
        <c:crossAx val="3906620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324625063571288"/>
          <c:w val="1"/>
          <c:h val="0.12458051424533423"/>
        </c:manualLayout>
      </c:layout>
      <c:overlay val="0"/>
      <c:txPr>
        <a:bodyPr/>
        <a:lstStyle/>
        <a:p>
          <a:pPr>
            <a:defRPr sz="900">
              <a:latin typeface="Franklin Gothic Book" panose="020B05030201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/>
      </a:solidFill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0.01703</cdr:x>
      <cdr:y>0.78766</cdr:y>
    </cdr:from>
    <cdr:to>
      <cdr:x>1</cdr:x>
      <cdr:y>0.87899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D4652417-1B80-4A55-B40A-EECE839083E5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276" y="2292392"/>
          <a:ext cx="11095091" cy="265793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0.01703</cdr:x>
      <cdr:y>0.78766</cdr:y>
    </cdr:from>
    <cdr:to>
      <cdr:x>1</cdr:x>
      <cdr:y>0.87899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D4652417-1B80-4A55-B40A-EECE839083E5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224" y="3012689"/>
          <a:ext cx="11095143" cy="349325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0.03728</cdr:x>
      <cdr:y>0.82585</cdr:y>
    </cdr:from>
    <cdr:to>
      <cdr:x>0.97881</cdr:x>
      <cdr:y>0.87294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ADC0B0A-D424-4A9B-92CA-3E79312518D8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6558" y="4488711"/>
          <a:ext cx="10772688" cy="255941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0.03555</cdr:x>
      <cdr:y>0.8455</cdr:y>
    </cdr:from>
    <cdr:to>
      <cdr:x>0.97284</cdr:x>
      <cdr:y>0.89246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B73FB494-4F14-4AFB-9B8D-BEC85E7CB859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87388" y="4552986"/>
          <a:ext cx="10214200" cy="25287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A39-3E36-4400-A799-1B4F79DEC1B6}" type="datetimeFigureOut">
              <a:rPr lang="en-IN" smtClean="0"/>
              <a:t>13-02-2020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4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8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4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4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3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6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441BB9-F8F5-42AA-B78A-EDBC3DD06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4" t="24460" r="16127" b="7689"/>
          <a:stretch>
            <a:fillRect/>
          </a:stretch>
        </p:blipFill>
        <p:spPr>
          <a:xfrm>
            <a:off x="6104660" y="902804"/>
            <a:ext cx="6087341" cy="5514929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52CDF3-EE64-4245-A814-170CFC57CA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11145" r="25348" b="20925"/>
          <a:stretch>
            <a:fillRect/>
          </a:stretch>
        </p:blipFill>
        <p:spPr>
          <a:xfrm>
            <a:off x="0" y="905934"/>
            <a:ext cx="6121400" cy="552137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6B0F63-0006-4147-967E-B1FC3878F391}"/>
              </a:ext>
            </a:extLst>
          </p:cNvPr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7B2BBDE-7AFB-420F-8FD5-FDEE7FB43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BA2FC4E-955E-4151-82A8-9832A2413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DB76DAB-9544-4ADF-9BED-625E9358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CF41C1-7580-4354-9E5F-AC47C52F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2pPr>
            <a:lvl3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3pPr>
            <a:lvl4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4pPr>
            <a:lvl5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72" r:id="rId3"/>
    <p:sldLayoutId id="2147483673" r:id="rId4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chart" Target="../charts/chart14.xml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chart" Target="../charts/chart16.xml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chart" Target="../charts/chart15.xml"/><Relationship Id="rId9" Type="http://schemas.openxmlformats.org/officeDocument/2006/relationships/image" Target="../media/image8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7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chart" Target="../charts/chart18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hart" Target="../charts/chart19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hart" Target="../charts/chart20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2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2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hart" Target="../charts/chart23.xml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5.xml"/><Relationship Id="rId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chart" Target="../charts/chart24.xml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6.png"/><Relationship Id="rId3" Type="http://schemas.openxmlformats.org/officeDocument/2006/relationships/chart" Target="../charts/chart26.xml"/><Relationship Id="rId7" Type="http://schemas.openxmlformats.org/officeDocument/2006/relationships/image" Target="../media/image34.png"/><Relationship Id="rId12" Type="http://schemas.openxmlformats.org/officeDocument/2006/relationships/chart" Target="../charts/chart2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chart" Target="../charts/chart27.xml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29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hart" Target="../charts/chart30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chart" Target="../charts/chart32.xml"/><Relationship Id="rId10" Type="http://schemas.openxmlformats.org/officeDocument/2006/relationships/image" Target="../media/image8.png"/><Relationship Id="rId4" Type="http://schemas.openxmlformats.org/officeDocument/2006/relationships/chart" Target="../charts/chart31.xm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18" Type="http://schemas.openxmlformats.org/officeDocument/2006/relationships/image" Target="../media/image10.png"/><Relationship Id="rId3" Type="http://schemas.openxmlformats.org/officeDocument/2006/relationships/chart" Target="../charts/chart4.xml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17" Type="http://schemas.openxmlformats.org/officeDocument/2006/relationships/image" Target="../media/image9.png"/><Relationship Id="rId2" Type="http://schemas.openxmlformats.org/officeDocument/2006/relationships/chart" Target="../charts/chart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chart" Target="../charts/chart6.xml"/><Relationship Id="rId15" Type="http://schemas.openxmlformats.org/officeDocument/2006/relationships/image" Target="../media/image16.png"/><Relationship Id="rId10" Type="http://schemas.microsoft.com/office/2007/relationships/hdphoto" Target="../media/hdphoto1.wdp"/><Relationship Id="rId4" Type="http://schemas.openxmlformats.org/officeDocument/2006/relationships/chart" Target="../charts/chart5.xml"/><Relationship Id="rId9" Type="http://schemas.openxmlformats.org/officeDocument/2006/relationships/image" Target="../media/image13.png"/><Relationship Id="rId1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3" Type="http://schemas.openxmlformats.org/officeDocument/2006/relationships/chart" Target="../charts/chart8.xm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openxmlformats.org/officeDocument/2006/relationships/chart" Target="../charts/chart9.xml"/><Relationship Id="rId9" Type="http://schemas.openxmlformats.org/officeDocument/2006/relationships/image" Target="../media/image19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9.png"/><Relationship Id="rId3" Type="http://schemas.openxmlformats.org/officeDocument/2006/relationships/chart" Target="../charts/chart10.xm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chart" Target="../charts/chart12.xml"/><Relationship Id="rId10" Type="http://schemas.openxmlformats.org/officeDocument/2006/relationships/image" Target="../media/image12.png"/><Relationship Id="rId4" Type="http://schemas.openxmlformats.org/officeDocument/2006/relationships/chart" Target="../charts/chart11.xml"/><Relationship Id="rId9" Type="http://schemas.openxmlformats.org/officeDocument/2006/relationships/image" Target="../media/image22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4" name="Filter_Timeperiod">
            <a:extLst>
              <a:ext uri="{FF2B5EF4-FFF2-40B4-BE49-F238E27FC236}">
                <a16:creationId xmlns:a16="http://schemas.microsoft.com/office/drawing/2014/main" id="{65CFC145-0FB1-40DE-AA44-77D14D65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5" y="3569410"/>
            <a:ext cx="10998678" cy="2625328"/>
          </a:xfrm>
        </p:spPr>
        <p:txBody>
          <a:bodyPr>
            <a:noAutofit/>
          </a:bodyPr>
          <a:lstStyle/>
          <a:p>
            <a:r>
              <a:rPr lang="en-IN" sz="3600" dirty="0"/>
              <a:t>Time Period: OCT 2017 12MMT To MAR 2018 12MMT</a:t>
            </a:r>
            <a:br>
              <a:rPr lang="en-IN" sz="3600" dirty="0"/>
            </a:br>
            <a:r>
              <a:rPr lang="en-IN" sz="3600" dirty="0"/>
              <a:t>Filters: NONE</a:t>
            </a:r>
            <a:br>
              <a:rPr lang="en-IN" sz="3600" dirty="0"/>
            </a:br>
            <a:r>
              <a:rPr lang="en-IN" sz="3600" dirty="0"/>
              <a:t>Base: MONTHLY + Shoppers</a:t>
            </a:r>
            <a:endParaRPr lang="en-AU" sz="3600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CEF36C65-E131-44CD-84CD-BB194BE169B1}"/>
              </a:ext>
            </a:extLst>
          </p:cNvPr>
          <p:cNvSpPr txBox="1">
            <a:spLocks/>
          </p:cNvSpPr>
          <p:nvPr/>
        </p:nvSpPr>
        <p:spPr>
          <a:xfrm>
            <a:off x="780785" y="2513837"/>
            <a:ext cx="10677326" cy="519906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0" i="0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err="1"/>
              <a:t>iSHOP</a:t>
            </a:r>
            <a:r>
              <a:rPr lang="en-US" sz="4000" dirty="0"/>
              <a:t> - Retailer Deep Dive – Trends Report</a:t>
            </a:r>
          </a:p>
        </p:txBody>
      </p:sp>
    </p:spTree>
    <p:extLst>
      <p:ext uri="{BB962C8B-B14F-4D97-AF65-F5344CB8AC3E}">
        <p14:creationId xmlns:p14="http://schemas.microsoft.com/office/powerpoint/2010/main" val="40436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p15="http://schemas.microsoft.com/office/powerpoint/2012/main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Delivery_Chart">
            <a:extLst>
              <a:ext uri="{FF2B5EF4-FFF2-40B4-BE49-F238E27FC236}">
                <a16:creationId xmlns:a16="http://schemas.microsoft.com/office/drawing/2014/main" id="{8A35930D-FA1F-45E2-AC8F-2B2D74E8E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965565"/>
              </p:ext>
            </p:extLst>
          </p:nvPr>
        </p:nvGraphicFramePr>
        <p:xfrm>
          <a:off x="6467209" y="1243467"/>
          <a:ext cx="5542498" cy="200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OnlineShopper_Chart">
            <a:extLst>
              <a:ext uri="{FF2B5EF4-FFF2-40B4-BE49-F238E27FC236}">
                <a16:creationId xmlns:a16="http://schemas.microsoft.com/office/drawing/2014/main" id="{81EF7310-4F9E-4408-A184-6DA96D9FE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706742"/>
              </p:ext>
            </p:extLst>
          </p:nvPr>
        </p:nvGraphicFramePr>
        <p:xfrm>
          <a:off x="463026" y="1227672"/>
          <a:ext cx="5464957" cy="198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6" name="OnlineSpend_Chart">
            <a:extLst>
              <a:ext uri="{FF2B5EF4-FFF2-40B4-BE49-F238E27FC236}">
                <a16:creationId xmlns:a16="http://schemas.microsoft.com/office/drawing/2014/main" id="{5C8860B7-4547-45C2-8B5F-E76371959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373615"/>
              </p:ext>
            </p:extLst>
          </p:nvPr>
        </p:nvGraphicFramePr>
        <p:xfrm>
          <a:off x="6379107" y="3921152"/>
          <a:ext cx="5681870" cy="224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TechnologyUser_Chart">
            <a:extLst>
              <a:ext uri="{FF2B5EF4-FFF2-40B4-BE49-F238E27FC236}">
                <a16:creationId xmlns:a16="http://schemas.microsoft.com/office/drawing/2014/main" id="{FC2C167D-33ED-4516-A0B4-F5EBF9A8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414999"/>
              </p:ext>
            </p:extLst>
          </p:nvPr>
        </p:nvGraphicFramePr>
        <p:xfrm>
          <a:off x="422683" y="3932937"/>
          <a:ext cx="5502392" cy="223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1" name="Rectangle 5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9" y="5488555"/>
            <a:ext cx="5193205" cy="202333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505574"/>
            <a:ext cx="5436000" cy="207455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65135"/>
            <a:ext cx="5150839" cy="222397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2" y="2783375"/>
            <a:ext cx="5340628" cy="1845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" y="326929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29" y="137538"/>
            <a:ext cx="11731081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_retailer - _frequency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664145" y="764116"/>
            <a:ext cx="5327080" cy="520270"/>
            <a:chOff x="664145" y="764116"/>
            <a:chExt cx="5327080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Online Monthly+ Shoppers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" name="Header2"/>
          <p:cNvGrpSpPr/>
          <p:nvPr/>
        </p:nvGrpSpPr>
        <p:grpSpPr>
          <a:xfrm>
            <a:off x="6707206" y="764116"/>
            <a:ext cx="5302502" cy="520270"/>
            <a:chOff x="6707206" y="764116"/>
            <a:chExt cx="5302502" cy="52027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Delivery Method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Among _retailer _frequency omni-shoppers in _objective, _percentage% of their orders are delivered</a:t>
              </a:r>
            </a:p>
          </p:txBody>
        </p:sp>
      </p:grpSp>
      <p:grpSp>
        <p:nvGrpSpPr>
          <p:cNvPr id="7" name="Header3"/>
          <p:cNvGrpSpPr/>
          <p:nvPr/>
        </p:nvGrpSpPr>
        <p:grpSpPr>
          <a:xfrm>
            <a:off x="662543" y="3430669"/>
            <a:ext cx="5394458" cy="520718"/>
            <a:chOff x="662543" y="3430669"/>
            <a:chExt cx="5394458" cy="520718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Technology Users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Among _retailer _frequency omni-shoppers in _objective, _percentage% To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4"/>
          <p:cNvGrpSpPr/>
          <p:nvPr/>
        </p:nvGrpSpPr>
        <p:grpSpPr>
          <a:xfrm>
            <a:off x="6721749" y="3430669"/>
            <a:ext cx="5339228" cy="654360"/>
            <a:chOff x="6721749" y="3430669"/>
            <a:chExt cx="5339228" cy="65436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Online Spend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Description">
              <a:extLst>
                <a:ext uri="{FF2B5EF4-FFF2-40B4-BE49-F238E27FC236}">
                  <a16:creationId xmlns:a16="http://schemas.microsoft.com/office/drawing/2014/main" id="{31D474CA-85E7-4480-9A90-1145BA36FA15}"/>
                </a:ext>
              </a:extLst>
            </p:cNvPr>
            <p:cNvSpPr txBox="1"/>
            <p:nvPr/>
          </p:nvSpPr>
          <p:spPr>
            <a:xfrm>
              <a:off x="6721749" y="3746475"/>
              <a:ext cx="51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Among _retailer _frequency omni-shoppers in _objective, _percentage% of their total grocery spend is spent online at any retailer</a:t>
              </a:r>
            </a:p>
          </p:txBody>
        </p:sp>
      </p:grpSp>
      <p:sp>
        <p:nvSpPr>
          <p:cNvPr id="199" name="Slide Number Placeholder 4">
            <a:extLst>
              <a:ext uri="{FF2B5EF4-FFF2-40B4-BE49-F238E27FC236}">
                <a16:creationId xmlns:a16="http://schemas.microsoft.com/office/drawing/2014/main" id="{1E9D3B14-37F5-48D2-BAD7-F7E0073543F0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8F38759-00F0-4058-946A-DA2FC851510C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293D7E3-3819-4626-825C-A484DB5C21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26B05E8-2FDC-4029-975D-0225087D12E8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ooter Placeholder 4">
            <a:extLst>
              <a:ext uri="{FF2B5EF4-FFF2-40B4-BE49-F238E27FC236}">
                <a16:creationId xmlns:a16="http://schemas.microsoft.com/office/drawing/2014/main" id="{6BCD31AE-B655-447A-973A-207BDCDE5650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0FD4ED0B-6CA0-4393-82E9-A2C589D8A714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205" name="Text Placeholder 6">
            <a:extLst>
              <a:ext uri="{FF2B5EF4-FFF2-40B4-BE49-F238E27FC236}">
                <a16:creationId xmlns:a16="http://schemas.microsoft.com/office/drawing/2014/main" id="{034564CD-4B4A-45E3-885F-7EBC15A8179D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35919D3-2D06-485B-A474-C32F0CF03140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 Placeholder 6">
            <a:extLst>
              <a:ext uri="{FF2B5EF4-FFF2-40B4-BE49-F238E27FC236}">
                <a16:creationId xmlns:a16="http://schemas.microsoft.com/office/drawing/2014/main" id="{D794AD79-E315-48A9-9823-EE144D9803B1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208" name="Text Placeholder 6">
            <a:extLst>
              <a:ext uri="{FF2B5EF4-FFF2-40B4-BE49-F238E27FC236}">
                <a16:creationId xmlns:a16="http://schemas.microsoft.com/office/drawing/2014/main" id="{A3FF7155-4E29-4A6A-B400-AF99F9AC2D21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209" name="benchmark">
            <a:extLst>
              <a:ext uri="{FF2B5EF4-FFF2-40B4-BE49-F238E27FC236}">
                <a16:creationId xmlns:a16="http://schemas.microsoft.com/office/drawing/2014/main" id="{C7857BFE-6339-4727-AC90-90DC92A3D830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210" name="Slide Number Placeholder 5">
            <a:extLst>
              <a:ext uri="{FF2B5EF4-FFF2-40B4-BE49-F238E27FC236}">
                <a16:creationId xmlns:a16="http://schemas.microsoft.com/office/drawing/2014/main" id="{5EB22948-FB41-4328-8212-2D932502411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1" name="Footer Placeholder 2">
            <a:extLst>
              <a:ext uri="{FF2B5EF4-FFF2-40B4-BE49-F238E27FC236}">
                <a16:creationId xmlns:a16="http://schemas.microsoft.com/office/drawing/2014/main" id="{E6A2D311-F4E9-4654-81C6-4633A0E099EB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1140C0D-E05E-434C-ADF4-4844A85D5C77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D0C483FD-F4CE-49A8-8626-EDF1287BF0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5576E46-4E52-4715-8720-8C5BE51FCD81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2E80827-1097-46BD-8AE3-63B5EC9BD142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16" name="Footer Placeholder 4">
            <a:extLst>
              <a:ext uri="{FF2B5EF4-FFF2-40B4-BE49-F238E27FC236}">
                <a16:creationId xmlns:a16="http://schemas.microsoft.com/office/drawing/2014/main" id="{450D12DE-3049-487E-AC33-D6B25E9C8146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1C77EF27-EA71-4C0D-A82A-0EA8C566C00D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218" name="Text Placeholder 6">
            <a:extLst>
              <a:ext uri="{FF2B5EF4-FFF2-40B4-BE49-F238E27FC236}">
                <a16:creationId xmlns:a16="http://schemas.microsoft.com/office/drawing/2014/main" id="{E5452635-B47F-4C6F-93D4-5865C8BAE3AB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219" name="TPandFilters">
            <a:extLst>
              <a:ext uri="{FF2B5EF4-FFF2-40B4-BE49-F238E27FC236}">
                <a16:creationId xmlns:a16="http://schemas.microsoft.com/office/drawing/2014/main" id="{BD15917D-07DD-45E2-8C55-63F3958024AE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B127E21-7C94-47C0-A8FB-6C1662D3F802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StatTestAgainst">
            <a:extLst>
              <a:ext uri="{FF2B5EF4-FFF2-40B4-BE49-F238E27FC236}">
                <a16:creationId xmlns:a16="http://schemas.microsoft.com/office/drawing/2014/main" id="{32B7E6B1-57B0-4A29-AD47-0E0D85BFDA7E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 Placeholder 6">
            <a:extLst>
              <a:ext uri="{FF2B5EF4-FFF2-40B4-BE49-F238E27FC236}">
                <a16:creationId xmlns:a16="http://schemas.microsoft.com/office/drawing/2014/main" id="{E5AF797C-D307-4B47-A80E-F47060A74630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7484B61-867B-4FFB-947F-05A6D01922F4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24" name="Text Placeholder 6">
            <a:extLst>
              <a:ext uri="{FF2B5EF4-FFF2-40B4-BE49-F238E27FC236}">
                <a16:creationId xmlns:a16="http://schemas.microsoft.com/office/drawing/2014/main" id="{25F201A6-4A70-44F3-AF64-2BAA13EACE6C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D6DF1FE-B90F-452E-A10E-1AFF2DA95E88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226" name="benchmarkGroup">
            <a:extLst>
              <a:ext uri="{FF2B5EF4-FFF2-40B4-BE49-F238E27FC236}">
                <a16:creationId xmlns:a16="http://schemas.microsoft.com/office/drawing/2014/main" id="{32F0D0EC-236E-4AE7-814A-298560677188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227" name="benchmark">
              <a:extLst>
                <a:ext uri="{FF2B5EF4-FFF2-40B4-BE49-F238E27FC236}">
                  <a16:creationId xmlns:a16="http://schemas.microsoft.com/office/drawing/2014/main" id="{4A438450-763F-4ACE-9C0C-8C205E5902E1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98D2378-62F3-4597-84A6-F161A1B114FF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229" name="Slide Number Placeholder 5">
            <a:extLst>
              <a:ext uri="{FF2B5EF4-FFF2-40B4-BE49-F238E27FC236}">
                <a16:creationId xmlns:a16="http://schemas.microsoft.com/office/drawing/2014/main" id="{E267A4DC-E922-490A-958A-2D186EA477B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E1556E-C2A3-4430-9A8E-C2CD69B8DA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94E4941-DF0E-4EEB-9BEC-0E9DA5EB17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7" y="720625"/>
            <a:ext cx="395525" cy="48541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8D61B4-E47B-4C70-8B34-A3BD4B6787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01" y="729379"/>
            <a:ext cx="596247" cy="365441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93D89DE-4459-4F16-9E59-3569963AB78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0" y="3362084"/>
            <a:ext cx="515399" cy="402656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1B280AA-34CD-4590-8E2D-70A73E147B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62" y="3393214"/>
            <a:ext cx="277871" cy="468908"/>
          </a:xfrm>
          <a:prstGeom prst="rect">
            <a:avLst/>
          </a:prstGeom>
        </p:spPr>
      </p:pic>
      <p:sp>
        <p:nvSpPr>
          <p:cNvPr id="72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26634" y="6145466"/>
            <a:ext cx="10347033" cy="21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kern="0" dirty="0">
                <a:latin typeface="Franklin Gothic Book" panose="020B0503020102020204" pitchFamily="34" charset="0"/>
              </a:rPr>
              <a:t>Sample Size : AUG 2019 (6,470), SEP 2019 (6,523)</a:t>
            </a:r>
          </a:p>
        </p:txBody>
      </p:sp>
    </p:spTree>
    <p:extLst>
      <p:ext uri="{BB962C8B-B14F-4D97-AF65-F5344CB8AC3E}">
        <p14:creationId xmlns:p14="http://schemas.microsoft.com/office/powerpoint/2010/main" val="42082055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762574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pPr lvl="0"/>
            <a:r>
              <a:rPr lang="en-IN" dirty="0">
                <a:solidFill>
                  <a:srgbClr val="FFFFFF"/>
                </a:solidFill>
                <a:latin typeface="Franklin Gothic Book" panose="020B0503020102020204" pitchFamily="34" charset="0"/>
              </a:rPr>
              <a:t>Cross Retailer Shopping Behavior</a:t>
            </a:r>
            <a:endParaRPr lang="en-US" u="none" dirty="0"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3536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Retailers_Chart">
            <a:extLst>
              <a:ext uri="{FF2B5EF4-FFF2-40B4-BE49-F238E27FC236}">
                <a16:creationId xmlns:a16="http://schemas.microsoft.com/office/drawing/2014/main" id="{FBE2A78D-0814-4905-9C95-FF067B6B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623532"/>
              </p:ext>
            </p:extLst>
          </p:nvPr>
        </p:nvGraphicFramePr>
        <p:xfrm>
          <a:off x="542124" y="3827097"/>
          <a:ext cx="11287367" cy="222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nnels_Chart">
            <a:extLst>
              <a:ext uri="{FF2B5EF4-FFF2-40B4-BE49-F238E27FC236}">
                <a16:creationId xmlns:a16="http://schemas.microsoft.com/office/drawing/2014/main" id="{63C2B8E9-414A-45BF-9BC4-2A1E7AF6D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435768"/>
              </p:ext>
            </p:extLst>
          </p:nvPr>
        </p:nvGraphicFramePr>
        <p:xfrm>
          <a:off x="552451" y="1254662"/>
          <a:ext cx="11287367" cy="2040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17523"/>
            <a:ext cx="12268200" cy="230029"/>
          </a:xfrm>
          <a:prstGeom prst="rect">
            <a:avLst/>
          </a:prstGeom>
        </p:spPr>
      </p:pic>
      <p:sp>
        <p:nvSpPr>
          <p:cNvPr id="32" name="main_h"/>
          <p:cNvSpPr txBox="1"/>
          <p:nvPr/>
        </p:nvSpPr>
        <p:spPr>
          <a:xfrm>
            <a:off x="169329" y="137538"/>
            <a:ext cx="11739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Cross Retailer Report – _retailer - _frequency</a:t>
            </a:r>
          </a:p>
        </p:txBody>
      </p:sp>
      <p:grpSp>
        <p:nvGrpSpPr>
          <p:cNvPr id="2" name="Header1"/>
          <p:cNvGrpSpPr/>
          <p:nvPr/>
        </p:nvGrpSpPr>
        <p:grpSpPr>
          <a:xfrm>
            <a:off x="153955" y="781962"/>
            <a:ext cx="11803933" cy="506696"/>
            <a:chOff x="153955" y="781962"/>
            <a:chExt cx="11803933" cy="506696"/>
          </a:xfrm>
        </p:grpSpPr>
        <p:sp>
          <p:nvSpPr>
            <p:cNvPr id="26" name="Header"/>
            <p:cNvSpPr txBox="1"/>
            <p:nvPr/>
          </p:nvSpPr>
          <p:spPr>
            <a:xfrm>
              <a:off x="652332" y="787584"/>
              <a:ext cx="1108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- Channels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773682" y="1073214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_frequency Shoppers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in _objective Are Shoppers Of _retailer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DA715D-CCE0-48AA-B261-6FA9B6846899}"/>
                </a:ext>
              </a:extLst>
            </p:cNvPr>
            <p:cNvCxnSpPr/>
            <p:nvPr/>
          </p:nvCxnSpPr>
          <p:spPr>
            <a:xfrm>
              <a:off x="11738813" y="1096388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7015F8-4634-4289-BEDF-98E6CA6E6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55" y="781962"/>
              <a:ext cx="510190" cy="329995"/>
            </a:xfrm>
            <a:prstGeom prst="rect">
              <a:avLst/>
            </a:prstGeom>
          </p:spPr>
        </p:pic>
      </p:grpSp>
      <p:grpSp>
        <p:nvGrpSpPr>
          <p:cNvPr id="3" name="Header2"/>
          <p:cNvGrpSpPr/>
          <p:nvPr/>
        </p:nvGrpSpPr>
        <p:grpSpPr>
          <a:xfrm>
            <a:off x="110405" y="3306434"/>
            <a:ext cx="11767275" cy="533367"/>
            <a:chOff x="110405" y="3306434"/>
            <a:chExt cx="11767275" cy="533367"/>
          </a:xfrm>
        </p:grpSpPr>
        <p:sp>
          <p:nvSpPr>
            <p:cNvPr id="18" name="Description">
              <a:extLst>
                <a:ext uri="{FF2B5EF4-FFF2-40B4-BE49-F238E27FC236}">
                  <a16:creationId xmlns:a16="http://schemas.microsoft.com/office/drawing/2014/main" id="{A617E817-5793-471E-822C-53A0F144138A}"/>
                </a:ext>
              </a:extLst>
            </p:cNvPr>
            <p:cNvSpPr txBox="1"/>
            <p:nvPr/>
          </p:nvSpPr>
          <p:spPr>
            <a:xfrm>
              <a:off x="652332" y="3624357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_frequency Shoppers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I in _objective Are Shoppers Of _retailer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20B250-E369-43E8-B76D-DA6558080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5" y="3637072"/>
              <a:ext cx="11108881" cy="128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Header">
              <a:extLst>
                <a:ext uri="{FF2B5EF4-FFF2-40B4-BE49-F238E27FC236}">
                  <a16:creationId xmlns:a16="http://schemas.microsoft.com/office/drawing/2014/main" id="{0435A87F-C5F8-4ABC-AB22-186D38815689}"/>
                </a:ext>
              </a:extLst>
            </p:cNvPr>
            <p:cNvSpPr txBox="1"/>
            <p:nvPr/>
          </p:nvSpPr>
          <p:spPr>
            <a:xfrm>
              <a:off x="678786" y="3306434"/>
              <a:ext cx="10983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IN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- Retailers (Top 10 for _objective)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6C0C-0AF8-4475-BAB0-B044613B0880}"/>
                </a:ext>
              </a:extLst>
            </p:cNvPr>
            <p:cNvCxnSpPr/>
            <p:nvPr/>
          </p:nvCxnSpPr>
          <p:spPr>
            <a:xfrm>
              <a:off x="11658605" y="3627031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FEF329-5160-4750-B7E5-D1F0D15C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5" y="3310183"/>
              <a:ext cx="568381" cy="349773"/>
            </a:xfrm>
            <a:prstGeom prst="rect">
              <a:avLst/>
            </a:prstGeom>
          </p:spPr>
        </p:pic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3260FD4-11A7-4BC1-B1C3-6296963C47B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7" y="2544434"/>
            <a:ext cx="11031119" cy="23002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7D67816-F489-4278-9DF7-D252DC1FF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" y="3121264"/>
            <a:ext cx="12268200" cy="230029"/>
          </a:xfrm>
          <a:prstGeom prst="rect">
            <a:avLst/>
          </a:prstGeom>
        </p:spPr>
      </p:pic>
      <p:sp>
        <p:nvSpPr>
          <p:cNvPr id="101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167" name="Slide Number Placeholder 4">
            <a:extLst>
              <a:ext uri="{FF2B5EF4-FFF2-40B4-BE49-F238E27FC236}">
                <a16:creationId xmlns:a16="http://schemas.microsoft.com/office/drawing/2014/main" id="{5A28BA4E-E316-4E4A-8AA7-7B71B05D15FD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FEE8A1-07D3-412E-8D0D-8B2C3A3D57EA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B98FF6F2-B33E-4C24-8CEF-44320331FF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32D8A10-D747-4195-8F77-9D9BA828F8D6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ooter Placeholder 4">
            <a:extLst>
              <a:ext uri="{FF2B5EF4-FFF2-40B4-BE49-F238E27FC236}">
                <a16:creationId xmlns:a16="http://schemas.microsoft.com/office/drawing/2014/main" id="{1A53DD9D-0DFB-4E8C-8DA7-0B07B05CD833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2B83DCE-9889-4C6B-9749-D2B1661FB3BB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73" name="Text Placeholder 6">
            <a:extLst>
              <a:ext uri="{FF2B5EF4-FFF2-40B4-BE49-F238E27FC236}">
                <a16:creationId xmlns:a16="http://schemas.microsoft.com/office/drawing/2014/main" id="{5E85EFE8-717D-4D94-9216-5FC6B73F888A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2F25D87-3815-407D-BB76-1B1C94164C91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Placeholder 6">
            <a:extLst>
              <a:ext uri="{FF2B5EF4-FFF2-40B4-BE49-F238E27FC236}">
                <a16:creationId xmlns:a16="http://schemas.microsoft.com/office/drawing/2014/main" id="{56AA10E8-56D8-4895-92B2-B39FC912E131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76" name="Text Placeholder 6">
            <a:extLst>
              <a:ext uri="{FF2B5EF4-FFF2-40B4-BE49-F238E27FC236}">
                <a16:creationId xmlns:a16="http://schemas.microsoft.com/office/drawing/2014/main" id="{C011A0D1-02F6-405A-9972-440007976D17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77" name="benchmark">
            <a:extLst>
              <a:ext uri="{FF2B5EF4-FFF2-40B4-BE49-F238E27FC236}">
                <a16:creationId xmlns:a16="http://schemas.microsoft.com/office/drawing/2014/main" id="{D099358B-18C7-4382-A3D7-2FC3239FC3AD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78" name="Slide Number Placeholder 5">
            <a:extLst>
              <a:ext uri="{FF2B5EF4-FFF2-40B4-BE49-F238E27FC236}">
                <a16:creationId xmlns:a16="http://schemas.microsoft.com/office/drawing/2014/main" id="{23EAD918-A648-43A4-A652-667809E0EACA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9" name="Footer Placeholder 2">
            <a:extLst>
              <a:ext uri="{FF2B5EF4-FFF2-40B4-BE49-F238E27FC236}">
                <a16:creationId xmlns:a16="http://schemas.microsoft.com/office/drawing/2014/main" id="{305394DF-0B18-435F-8287-F285E6AFF3F4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C52DD5D-97A2-4DC8-81F7-80AE392A9DB8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9AC800BE-BD1A-42F0-ABEB-2F570732C7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3990C73-9FE3-458A-A8DE-8C8F3BA3E648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ECFA98E-87D3-4CB1-94E2-5E12C57FACD5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84" name="Footer Placeholder 4">
            <a:extLst>
              <a:ext uri="{FF2B5EF4-FFF2-40B4-BE49-F238E27FC236}">
                <a16:creationId xmlns:a16="http://schemas.microsoft.com/office/drawing/2014/main" id="{1E4874F0-B72E-48FF-AD26-8525E4AFC078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63C21C7D-62F1-4882-94D2-68424F2B7392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86" name="Text Placeholder 6">
            <a:extLst>
              <a:ext uri="{FF2B5EF4-FFF2-40B4-BE49-F238E27FC236}">
                <a16:creationId xmlns:a16="http://schemas.microsoft.com/office/drawing/2014/main" id="{0EFE8762-D532-48D8-BF4D-18F178C67697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87" name="TPandFilters">
            <a:extLst>
              <a:ext uri="{FF2B5EF4-FFF2-40B4-BE49-F238E27FC236}">
                <a16:creationId xmlns:a16="http://schemas.microsoft.com/office/drawing/2014/main" id="{181B2FEC-70D5-48AC-8C2D-53541A122C81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C628529-0430-4F06-AADF-3C3B2A2F0AED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tTestAgainst">
            <a:extLst>
              <a:ext uri="{FF2B5EF4-FFF2-40B4-BE49-F238E27FC236}">
                <a16:creationId xmlns:a16="http://schemas.microsoft.com/office/drawing/2014/main" id="{257078CC-3CD2-4D29-8497-71546364DA56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 Placeholder 6">
            <a:extLst>
              <a:ext uri="{FF2B5EF4-FFF2-40B4-BE49-F238E27FC236}">
                <a16:creationId xmlns:a16="http://schemas.microsoft.com/office/drawing/2014/main" id="{B495ECB8-5DAF-4613-8D6F-97EA32767782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AA97DDB-2A26-4F0D-AFA9-EAC342EA74B0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92" name="Text Placeholder 6">
            <a:extLst>
              <a:ext uri="{FF2B5EF4-FFF2-40B4-BE49-F238E27FC236}">
                <a16:creationId xmlns:a16="http://schemas.microsoft.com/office/drawing/2014/main" id="{83C69641-6E98-4AB2-8D0E-765F8D88B73B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0F562B5-D1E7-401C-9C5A-334E0506E8AA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94" name="benchmarkGroup">
            <a:extLst>
              <a:ext uri="{FF2B5EF4-FFF2-40B4-BE49-F238E27FC236}">
                <a16:creationId xmlns:a16="http://schemas.microsoft.com/office/drawing/2014/main" id="{52A8B1C6-B52C-4C3D-ADC2-A23DECC4C621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95" name="benchmark">
              <a:extLst>
                <a:ext uri="{FF2B5EF4-FFF2-40B4-BE49-F238E27FC236}">
                  <a16:creationId xmlns:a16="http://schemas.microsoft.com/office/drawing/2014/main" id="{47B99C8C-1048-458E-9034-2EC2A35E7557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0D67E7B-4212-4F5D-B95D-D660162D111D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97" name="Slide Number Placeholder 5">
            <a:extLst>
              <a:ext uri="{FF2B5EF4-FFF2-40B4-BE49-F238E27FC236}">
                <a16:creationId xmlns:a16="http://schemas.microsoft.com/office/drawing/2014/main" id="{99AE0F2F-C1A1-4DE6-9F48-67BB5795C69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98" name="Picture 19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E721BA-0794-4BCD-A222-CDF43FB31D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5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nlineRetailers_Chart">
            <a:extLst>
              <a:ext uri="{FF2B5EF4-FFF2-40B4-BE49-F238E27FC236}">
                <a16:creationId xmlns:a16="http://schemas.microsoft.com/office/drawing/2014/main" id="{FBE2A78D-0814-4905-9C95-FF067B6B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983493"/>
              </p:ext>
            </p:extLst>
          </p:nvPr>
        </p:nvGraphicFramePr>
        <p:xfrm>
          <a:off x="542124" y="1698897"/>
          <a:ext cx="11287367" cy="434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17523"/>
            <a:ext cx="12268200" cy="230029"/>
          </a:xfrm>
          <a:prstGeom prst="rect">
            <a:avLst/>
          </a:prstGeom>
        </p:spPr>
      </p:pic>
      <p:sp>
        <p:nvSpPr>
          <p:cNvPr id="32" name="main_h"/>
          <p:cNvSpPr txBox="1"/>
          <p:nvPr/>
        </p:nvSpPr>
        <p:spPr>
          <a:xfrm>
            <a:off x="169329" y="137538"/>
            <a:ext cx="11739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Cross Retailer Report – _retailer - _frequency</a:t>
            </a:r>
          </a:p>
        </p:txBody>
      </p:sp>
      <p:grpSp>
        <p:nvGrpSpPr>
          <p:cNvPr id="3" name="Header1"/>
          <p:cNvGrpSpPr/>
          <p:nvPr/>
        </p:nvGrpSpPr>
        <p:grpSpPr>
          <a:xfrm>
            <a:off x="652332" y="748764"/>
            <a:ext cx="11225348" cy="533367"/>
            <a:chOff x="652332" y="3306434"/>
            <a:chExt cx="11225348" cy="533367"/>
          </a:xfrm>
        </p:grpSpPr>
        <p:sp>
          <p:nvSpPr>
            <p:cNvPr id="18" name="Description">
              <a:extLst>
                <a:ext uri="{FF2B5EF4-FFF2-40B4-BE49-F238E27FC236}">
                  <a16:creationId xmlns:a16="http://schemas.microsoft.com/office/drawing/2014/main" id="{A617E817-5793-471E-822C-53A0F144138A}"/>
                </a:ext>
              </a:extLst>
            </p:cNvPr>
            <p:cNvSpPr txBox="1"/>
            <p:nvPr/>
          </p:nvSpPr>
          <p:spPr>
            <a:xfrm>
              <a:off x="652332" y="3624357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_frequency Shoppers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I in _objective Are Shoppers Of _retailer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20B250-E369-43E8-B76D-DA6558080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5" y="3637072"/>
              <a:ext cx="11108881" cy="128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Header">
              <a:extLst>
                <a:ext uri="{FF2B5EF4-FFF2-40B4-BE49-F238E27FC236}">
                  <a16:creationId xmlns:a16="http://schemas.microsoft.com/office/drawing/2014/main" id="{0435A87F-C5F8-4ABC-AB22-186D38815689}"/>
                </a:ext>
              </a:extLst>
            </p:cNvPr>
            <p:cNvSpPr txBox="1"/>
            <p:nvPr/>
          </p:nvSpPr>
          <p:spPr>
            <a:xfrm>
              <a:off x="678786" y="3306434"/>
              <a:ext cx="10983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IN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- Online Retailers (Top 10 for _objective)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6C0C-0AF8-4475-BAB0-B044613B0880}"/>
                </a:ext>
              </a:extLst>
            </p:cNvPr>
            <p:cNvCxnSpPr/>
            <p:nvPr/>
          </p:nvCxnSpPr>
          <p:spPr>
            <a:xfrm>
              <a:off x="11658605" y="3627031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167" name="Slide Number Placeholder 4">
            <a:extLst>
              <a:ext uri="{FF2B5EF4-FFF2-40B4-BE49-F238E27FC236}">
                <a16:creationId xmlns:a16="http://schemas.microsoft.com/office/drawing/2014/main" id="{5A28BA4E-E316-4E4A-8AA7-7B71B05D15FD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FEE8A1-07D3-412E-8D0D-8B2C3A3D57EA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B98FF6F2-B33E-4C24-8CEF-44320331FF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32D8A10-D747-4195-8F77-9D9BA828F8D6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ooter Placeholder 4">
            <a:extLst>
              <a:ext uri="{FF2B5EF4-FFF2-40B4-BE49-F238E27FC236}">
                <a16:creationId xmlns:a16="http://schemas.microsoft.com/office/drawing/2014/main" id="{1A53DD9D-0DFB-4E8C-8DA7-0B07B05CD833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2B83DCE-9889-4C6B-9749-D2B1661FB3BB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73" name="Text Placeholder 6">
            <a:extLst>
              <a:ext uri="{FF2B5EF4-FFF2-40B4-BE49-F238E27FC236}">
                <a16:creationId xmlns:a16="http://schemas.microsoft.com/office/drawing/2014/main" id="{5E85EFE8-717D-4D94-9216-5FC6B73F888A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2F25D87-3815-407D-BB76-1B1C94164C91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Placeholder 6">
            <a:extLst>
              <a:ext uri="{FF2B5EF4-FFF2-40B4-BE49-F238E27FC236}">
                <a16:creationId xmlns:a16="http://schemas.microsoft.com/office/drawing/2014/main" id="{56AA10E8-56D8-4895-92B2-B39FC912E131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76" name="Text Placeholder 6">
            <a:extLst>
              <a:ext uri="{FF2B5EF4-FFF2-40B4-BE49-F238E27FC236}">
                <a16:creationId xmlns:a16="http://schemas.microsoft.com/office/drawing/2014/main" id="{C011A0D1-02F6-405A-9972-440007976D17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77" name="benchmark">
            <a:extLst>
              <a:ext uri="{FF2B5EF4-FFF2-40B4-BE49-F238E27FC236}">
                <a16:creationId xmlns:a16="http://schemas.microsoft.com/office/drawing/2014/main" id="{D099358B-18C7-4382-A3D7-2FC3239FC3AD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78" name="Slide Number Placeholder 5">
            <a:extLst>
              <a:ext uri="{FF2B5EF4-FFF2-40B4-BE49-F238E27FC236}">
                <a16:creationId xmlns:a16="http://schemas.microsoft.com/office/drawing/2014/main" id="{23EAD918-A648-43A4-A652-667809E0EACA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9" name="Footer Placeholder 2">
            <a:extLst>
              <a:ext uri="{FF2B5EF4-FFF2-40B4-BE49-F238E27FC236}">
                <a16:creationId xmlns:a16="http://schemas.microsoft.com/office/drawing/2014/main" id="{305394DF-0B18-435F-8287-F285E6AFF3F4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C52DD5D-97A2-4DC8-81F7-80AE392A9DB8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9AC800BE-BD1A-42F0-ABEB-2F570732C7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3990C73-9FE3-458A-A8DE-8C8F3BA3E648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ECFA98E-87D3-4CB1-94E2-5E12C57FACD5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84" name="Footer Placeholder 4">
            <a:extLst>
              <a:ext uri="{FF2B5EF4-FFF2-40B4-BE49-F238E27FC236}">
                <a16:creationId xmlns:a16="http://schemas.microsoft.com/office/drawing/2014/main" id="{1E4874F0-B72E-48FF-AD26-8525E4AFC078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63C21C7D-62F1-4882-94D2-68424F2B739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86" name="Text Placeholder 6">
            <a:extLst>
              <a:ext uri="{FF2B5EF4-FFF2-40B4-BE49-F238E27FC236}">
                <a16:creationId xmlns:a16="http://schemas.microsoft.com/office/drawing/2014/main" id="{0EFE8762-D532-48D8-BF4D-18F178C67697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87" name="TPandFilters">
            <a:extLst>
              <a:ext uri="{FF2B5EF4-FFF2-40B4-BE49-F238E27FC236}">
                <a16:creationId xmlns:a16="http://schemas.microsoft.com/office/drawing/2014/main" id="{181B2FEC-70D5-48AC-8C2D-53541A122C81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C628529-0430-4F06-AADF-3C3B2A2F0AED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tTestAgainst">
            <a:extLst>
              <a:ext uri="{FF2B5EF4-FFF2-40B4-BE49-F238E27FC236}">
                <a16:creationId xmlns:a16="http://schemas.microsoft.com/office/drawing/2014/main" id="{257078CC-3CD2-4D29-8497-71546364DA56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 Placeholder 6">
            <a:extLst>
              <a:ext uri="{FF2B5EF4-FFF2-40B4-BE49-F238E27FC236}">
                <a16:creationId xmlns:a16="http://schemas.microsoft.com/office/drawing/2014/main" id="{B495ECB8-5DAF-4613-8D6F-97EA32767782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AA97DDB-2A26-4F0D-AFA9-EAC342EA74B0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92" name="Text Placeholder 6">
            <a:extLst>
              <a:ext uri="{FF2B5EF4-FFF2-40B4-BE49-F238E27FC236}">
                <a16:creationId xmlns:a16="http://schemas.microsoft.com/office/drawing/2014/main" id="{83C69641-6E98-4AB2-8D0E-765F8D88B73B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0F562B5-D1E7-401C-9C5A-334E0506E8AA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94" name="benchmarkGroup">
            <a:extLst>
              <a:ext uri="{FF2B5EF4-FFF2-40B4-BE49-F238E27FC236}">
                <a16:creationId xmlns:a16="http://schemas.microsoft.com/office/drawing/2014/main" id="{52A8B1C6-B52C-4C3D-ADC2-A23DECC4C621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95" name="benchmark">
              <a:extLst>
                <a:ext uri="{FF2B5EF4-FFF2-40B4-BE49-F238E27FC236}">
                  <a16:creationId xmlns:a16="http://schemas.microsoft.com/office/drawing/2014/main" id="{47B99C8C-1048-458E-9034-2EC2A35E7557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0D67E7B-4212-4F5D-B95D-D660162D111D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97" name="Slide Number Placeholder 5">
            <a:extLst>
              <a:ext uri="{FF2B5EF4-FFF2-40B4-BE49-F238E27FC236}">
                <a16:creationId xmlns:a16="http://schemas.microsoft.com/office/drawing/2014/main" id="{99AE0F2F-C1A1-4DE6-9F48-67BB5795C69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98" name="Picture 19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E721BA-0794-4BCD-A222-CDF43FB31D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61485BC-7C57-4431-985B-CB3BEFF790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" y="727021"/>
            <a:ext cx="419733" cy="4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53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Brand Health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main_h"/>
          <p:cNvSpPr txBox="1"/>
          <p:nvPr/>
        </p:nvSpPr>
        <p:spPr>
          <a:xfrm>
            <a:off x="169329" y="137538"/>
            <a:ext cx="11739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_frequency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310743" y="735411"/>
            <a:ext cx="11604732" cy="550846"/>
            <a:chOff x="310743" y="735411"/>
            <a:chExt cx="11604732" cy="550846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Retailer Loyalty Pyramid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3766"/>
            <a:ext cx="12032974" cy="342488"/>
          </a:xfrm>
          <a:prstGeom prst="rect">
            <a:avLst/>
          </a:prstGeom>
        </p:spPr>
      </p:pic>
      <p:graphicFrame>
        <p:nvGraphicFramePr>
          <p:cNvPr id="21" name="Retailer_Loyalty_Pyramid_Chart">
            <a:extLst>
              <a:ext uri="{FF2B5EF4-FFF2-40B4-BE49-F238E27FC236}">
                <a16:creationId xmlns:a16="http://schemas.microsoft.com/office/drawing/2014/main" id="{E7CAFE22-61FD-4D5A-9D34-65761A1D8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047413"/>
              </p:ext>
            </p:extLst>
          </p:nvPr>
        </p:nvGraphicFramePr>
        <p:xfrm>
          <a:off x="310744" y="1294968"/>
          <a:ext cx="11722230" cy="425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4" name="TableLegends">
            <a:extLst>
              <a:ext uri="{FF2B5EF4-FFF2-40B4-BE49-F238E27FC236}">
                <a16:creationId xmlns:a16="http://schemas.microsoft.com/office/drawing/2014/main" id="{0BB52658-FCF0-4CB7-9690-FDBBF39B7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25730"/>
              </p:ext>
            </p:extLst>
          </p:nvPr>
        </p:nvGraphicFramePr>
        <p:xfrm>
          <a:off x="848072" y="5813636"/>
          <a:ext cx="1042120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46">
                  <a:extLst>
                    <a:ext uri="{9D8B030D-6E8A-4147-A177-3AD203B41FA5}">
                      <a16:colId xmlns:a16="http://schemas.microsoft.com/office/drawing/2014/main" val="2437735414"/>
                    </a:ext>
                  </a:extLst>
                </a:gridCol>
                <a:gridCol w="16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7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5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70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907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6215">
                  <a:extLst>
                    <a:ext uri="{9D8B030D-6E8A-4147-A177-3AD203B41FA5}">
                      <a16:colId xmlns:a16="http://schemas.microsoft.com/office/drawing/2014/main" val="1697169732"/>
                    </a:ext>
                  </a:extLst>
                </a:gridCol>
                <a:gridCol w="2674421">
                  <a:extLst>
                    <a:ext uri="{9D8B030D-6E8A-4147-A177-3AD203B41FA5}">
                      <a16:colId xmlns:a16="http://schemas.microsoft.com/office/drawing/2014/main" val="4111318046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JAN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2017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FEB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2017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MAR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2017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APRL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JUN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5CEB7A-58DF-4E79-9C76-9DBC4A3DEF22}"/>
              </a:ext>
            </a:extLst>
          </p:cNvPr>
          <p:cNvSpPr txBox="1"/>
          <p:nvPr/>
        </p:nvSpPr>
        <p:spPr>
          <a:xfrm>
            <a:off x="9755861" y="5932599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Associations not available for Channels, Channel Nets and Corporate Nets</a:t>
            </a:r>
          </a:p>
        </p:txBody>
      </p:sp>
      <p:sp>
        <p:nvSpPr>
          <p:cNvPr id="195" name="Slide Number Placeholder 4">
            <a:extLst>
              <a:ext uri="{FF2B5EF4-FFF2-40B4-BE49-F238E27FC236}">
                <a16:creationId xmlns:a16="http://schemas.microsoft.com/office/drawing/2014/main" id="{0DCF5688-6D5B-40AF-8CD0-4E5CA8FC1E7F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868F5FC-AA43-4C0A-AB0D-3B9BB4B478B2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A57BA71C-9D03-4D98-837D-21A1D769D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0E3461D-31C8-4821-8350-3A5CCA5A2563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ooter Placeholder 4">
            <a:extLst>
              <a:ext uri="{FF2B5EF4-FFF2-40B4-BE49-F238E27FC236}">
                <a16:creationId xmlns:a16="http://schemas.microsoft.com/office/drawing/2014/main" id="{42C8D46F-CE27-4F23-8D0B-91181BD36BB0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B8549218-1D6F-455D-850E-F85B41D506C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201" name="Text Placeholder 6">
            <a:extLst>
              <a:ext uri="{FF2B5EF4-FFF2-40B4-BE49-F238E27FC236}">
                <a16:creationId xmlns:a16="http://schemas.microsoft.com/office/drawing/2014/main" id="{A7424757-F2CC-4913-8129-603BDFB94F74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887FE2-EE02-4CA0-9E63-08110C8E2B62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Placeholder 6">
            <a:extLst>
              <a:ext uri="{FF2B5EF4-FFF2-40B4-BE49-F238E27FC236}">
                <a16:creationId xmlns:a16="http://schemas.microsoft.com/office/drawing/2014/main" id="{F9928403-134A-496D-A3F0-762FC0118F1A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204" name="Text Placeholder 6">
            <a:extLst>
              <a:ext uri="{FF2B5EF4-FFF2-40B4-BE49-F238E27FC236}">
                <a16:creationId xmlns:a16="http://schemas.microsoft.com/office/drawing/2014/main" id="{F8CAB267-73EA-4999-8ED0-CCCB47E7F273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205" name="benchmark">
            <a:extLst>
              <a:ext uri="{FF2B5EF4-FFF2-40B4-BE49-F238E27FC236}">
                <a16:creationId xmlns:a16="http://schemas.microsoft.com/office/drawing/2014/main" id="{38890569-06AA-4EF5-B743-C2218109AA02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206" name="Slide Number Placeholder 5">
            <a:extLst>
              <a:ext uri="{FF2B5EF4-FFF2-40B4-BE49-F238E27FC236}">
                <a16:creationId xmlns:a16="http://schemas.microsoft.com/office/drawing/2014/main" id="{DA14909C-37BF-4FFC-A6CC-1A9B8F5776DA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7" name="Footer Placeholder 2">
            <a:extLst>
              <a:ext uri="{FF2B5EF4-FFF2-40B4-BE49-F238E27FC236}">
                <a16:creationId xmlns:a16="http://schemas.microsoft.com/office/drawing/2014/main" id="{4A600BF8-02E3-4167-91D3-C040A878C04E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5F7BC01-C7B9-416F-87D2-3B8772F9BE34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07F3C3B6-9BB9-486B-8F7D-74A6C8AAFA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FF8CA47-BF28-4214-91EE-BBD751DB779B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4BEB35D-D6E8-4957-BA05-A3CDB505E1F7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12" name="Footer Placeholder 4">
            <a:extLst>
              <a:ext uri="{FF2B5EF4-FFF2-40B4-BE49-F238E27FC236}">
                <a16:creationId xmlns:a16="http://schemas.microsoft.com/office/drawing/2014/main" id="{6622077E-84CF-4296-A3A7-DD79AEEBD86F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F213E0BE-3FE0-42DB-BF8A-6AC6D28723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214" name="Text Placeholder 6">
            <a:extLst>
              <a:ext uri="{FF2B5EF4-FFF2-40B4-BE49-F238E27FC236}">
                <a16:creationId xmlns:a16="http://schemas.microsoft.com/office/drawing/2014/main" id="{3AB8048F-6DCD-4BDC-A453-F1F795F47A06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215" name="TPandFilters">
            <a:extLst>
              <a:ext uri="{FF2B5EF4-FFF2-40B4-BE49-F238E27FC236}">
                <a16:creationId xmlns:a16="http://schemas.microsoft.com/office/drawing/2014/main" id="{DF59C40E-F697-486C-8799-DBB9A2F98FC9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1262D9-E81E-4DA4-819C-AF8527830DA7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StatTestAgainst">
            <a:extLst>
              <a:ext uri="{FF2B5EF4-FFF2-40B4-BE49-F238E27FC236}">
                <a16:creationId xmlns:a16="http://schemas.microsoft.com/office/drawing/2014/main" id="{6590CFAA-3D0E-4B9B-9697-89D06AAEA1F6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18" name="Text Placeholder 6">
            <a:extLst>
              <a:ext uri="{FF2B5EF4-FFF2-40B4-BE49-F238E27FC236}">
                <a16:creationId xmlns:a16="http://schemas.microsoft.com/office/drawing/2014/main" id="{969FDD4D-ADB8-4FF7-8040-F3EA3F208403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B1A6BE3-26E7-4154-8C0F-6119478035D2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20" name="Text Placeholder 6">
            <a:extLst>
              <a:ext uri="{FF2B5EF4-FFF2-40B4-BE49-F238E27FC236}">
                <a16:creationId xmlns:a16="http://schemas.microsoft.com/office/drawing/2014/main" id="{EB9411C9-6BDA-4C1E-868C-BA406B5F1F52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5EE9C3E-3836-4453-B0A6-72475AD6220B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222" name="benchmarkGroup">
            <a:extLst>
              <a:ext uri="{FF2B5EF4-FFF2-40B4-BE49-F238E27FC236}">
                <a16:creationId xmlns:a16="http://schemas.microsoft.com/office/drawing/2014/main" id="{1B92DAD5-A94A-4F6B-9E1F-56E63A27D5FC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223" name="benchmark">
              <a:extLst>
                <a:ext uri="{FF2B5EF4-FFF2-40B4-BE49-F238E27FC236}">
                  <a16:creationId xmlns:a16="http://schemas.microsoft.com/office/drawing/2014/main" id="{D1162FD2-C201-4F5E-85DD-2E82FA6AE09A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2C39B43-8ABB-4B48-8D89-6753D4AA0459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225" name="Slide Number Placeholder 5">
            <a:extLst>
              <a:ext uri="{FF2B5EF4-FFF2-40B4-BE49-F238E27FC236}">
                <a16:creationId xmlns:a16="http://schemas.microsoft.com/office/drawing/2014/main" id="{B95B01CF-13F1-4CCE-93F8-84B262E2ED71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26" name="Picture 2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682666-C1B8-43B3-A537-7CB37A9D93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4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Store_Associations_Chart">
            <a:extLst>
              <a:ext uri="{FF2B5EF4-FFF2-40B4-BE49-F238E27FC236}">
                <a16:creationId xmlns:a16="http://schemas.microsoft.com/office/drawing/2014/main" id="{B3CB8044-D37C-40A5-807B-B88CF4DE1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339028"/>
              </p:ext>
            </p:extLst>
          </p:nvPr>
        </p:nvGraphicFramePr>
        <p:xfrm>
          <a:off x="369362" y="1223052"/>
          <a:ext cx="11441638" cy="4976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ectangle 20"/>
          <p:cNvSpPr/>
          <p:nvPr/>
        </p:nvSpPr>
        <p:spPr>
          <a:xfrm>
            <a:off x="-1" y="56665"/>
            <a:ext cx="11908801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Associations – High Level Groupings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 _frequency Shoppers To _retailer in _objective Perceive That It Has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7784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_frequency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71F22E-A06A-4BA3-9022-007F2154636A}"/>
              </a:ext>
            </a:extLst>
          </p:cNvPr>
          <p:cNvSpPr txBox="1"/>
          <p:nvPr/>
        </p:nvSpPr>
        <p:spPr>
          <a:xfrm>
            <a:off x="76200" y="5904095"/>
            <a:ext cx="807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(5,630), NOV 2017 (5,697), DEC 2017 (5,749), JAN 2018 (5,770), FEB 2018 (5,809), MAR 2018 (5,822)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8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086946-51BD-443E-8DC1-0EC224863A8D}"/>
              </a:ext>
            </a:extLst>
          </p:cNvPr>
          <p:cNvSpPr txBox="1"/>
          <p:nvPr/>
        </p:nvSpPr>
        <p:spPr>
          <a:xfrm>
            <a:off x="9755861" y="5932599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Associations not available for Channels, Channel Nets and Corporate Nets</a:t>
            </a:r>
          </a:p>
        </p:txBody>
      </p:sp>
      <p:sp>
        <p:nvSpPr>
          <p:cNvPr id="166" name="Slide Number Placeholder 4">
            <a:extLst>
              <a:ext uri="{FF2B5EF4-FFF2-40B4-BE49-F238E27FC236}">
                <a16:creationId xmlns:a16="http://schemas.microsoft.com/office/drawing/2014/main" id="{9BAB0C89-5766-45CC-8E07-2FD5EF91261B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91A290F-638B-4997-B831-7840542D1DE2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05FE98CA-EEB8-4D77-8BFE-1D9CF86E6D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C905221-5A9F-4631-B427-956B7B327200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ooter Placeholder 4">
            <a:extLst>
              <a:ext uri="{FF2B5EF4-FFF2-40B4-BE49-F238E27FC236}">
                <a16:creationId xmlns:a16="http://schemas.microsoft.com/office/drawing/2014/main" id="{CE0DA844-BC8F-4DF7-947D-F9E95DFD9E8D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C1A081EE-58C0-411F-9267-F40E4C64198F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72" name="Text Placeholder 6">
            <a:extLst>
              <a:ext uri="{FF2B5EF4-FFF2-40B4-BE49-F238E27FC236}">
                <a16:creationId xmlns:a16="http://schemas.microsoft.com/office/drawing/2014/main" id="{BEF524F2-D585-4E3F-AF89-36D7D35F34E1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41A853E-48AB-4B99-B27A-054057C53C36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 Placeholder 6">
            <a:extLst>
              <a:ext uri="{FF2B5EF4-FFF2-40B4-BE49-F238E27FC236}">
                <a16:creationId xmlns:a16="http://schemas.microsoft.com/office/drawing/2014/main" id="{058653D9-8A6D-40FC-B1C7-6DDAF7F30C56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75" name="Text Placeholder 6">
            <a:extLst>
              <a:ext uri="{FF2B5EF4-FFF2-40B4-BE49-F238E27FC236}">
                <a16:creationId xmlns:a16="http://schemas.microsoft.com/office/drawing/2014/main" id="{A17F90B3-2889-4C7E-A128-6A995AB1F012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76" name="benchmark">
            <a:extLst>
              <a:ext uri="{FF2B5EF4-FFF2-40B4-BE49-F238E27FC236}">
                <a16:creationId xmlns:a16="http://schemas.microsoft.com/office/drawing/2014/main" id="{FD78CC80-365E-4C99-AC72-A3196CF68E41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77" name="Slide Number Placeholder 5">
            <a:extLst>
              <a:ext uri="{FF2B5EF4-FFF2-40B4-BE49-F238E27FC236}">
                <a16:creationId xmlns:a16="http://schemas.microsoft.com/office/drawing/2014/main" id="{44DCC32B-AE2F-4254-8667-5504F1819C57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8" name="Footer Placeholder 2">
            <a:extLst>
              <a:ext uri="{FF2B5EF4-FFF2-40B4-BE49-F238E27FC236}">
                <a16:creationId xmlns:a16="http://schemas.microsoft.com/office/drawing/2014/main" id="{A3C9F21D-6132-41A6-9942-D2AADF4D6A71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772673C-AD17-431A-88DD-55C5B03C9286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D63B1AC9-5C58-4CA7-A772-F5DC57C0F6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2632B0B-521B-4BCE-B15F-D34C75EC9474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D7C9481-45CC-4738-8A4E-EAFF9D1D4BC5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83" name="Footer Placeholder 4">
            <a:extLst>
              <a:ext uri="{FF2B5EF4-FFF2-40B4-BE49-F238E27FC236}">
                <a16:creationId xmlns:a16="http://schemas.microsoft.com/office/drawing/2014/main" id="{FBCD89FE-DE02-4D35-99CD-34E6ED0D58A4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1D1C52B-A6B9-4A8A-B0F9-55CCC438C3E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85" name="Text Placeholder 6">
            <a:extLst>
              <a:ext uri="{FF2B5EF4-FFF2-40B4-BE49-F238E27FC236}">
                <a16:creationId xmlns:a16="http://schemas.microsoft.com/office/drawing/2014/main" id="{B6A7DF0C-002F-4DC1-B2F7-7FCD3532CE30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86" name="TPandFilters">
            <a:extLst>
              <a:ext uri="{FF2B5EF4-FFF2-40B4-BE49-F238E27FC236}">
                <a16:creationId xmlns:a16="http://schemas.microsoft.com/office/drawing/2014/main" id="{82AB44E7-44E5-4FDE-A891-EF25B568E23F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999A219-8AC0-44C5-B57A-22DCEDAA6F17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StatTestAgainst">
            <a:extLst>
              <a:ext uri="{FF2B5EF4-FFF2-40B4-BE49-F238E27FC236}">
                <a16:creationId xmlns:a16="http://schemas.microsoft.com/office/drawing/2014/main" id="{14A355C5-19B2-4A0E-B289-211719BA6395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 Placeholder 6">
            <a:extLst>
              <a:ext uri="{FF2B5EF4-FFF2-40B4-BE49-F238E27FC236}">
                <a16:creationId xmlns:a16="http://schemas.microsoft.com/office/drawing/2014/main" id="{0D7B1044-936D-4828-BF7C-99059E472E5A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A2EC1B7-3927-4101-B0CD-4E343AB2A5EF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91" name="Text Placeholder 6">
            <a:extLst>
              <a:ext uri="{FF2B5EF4-FFF2-40B4-BE49-F238E27FC236}">
                <a16:creationId xmlns:a16="http://schemas.microsoft.com/office/drawing/2014/main" id="{E71DF35C-10A8-4D96-BFFE-E589544A41E0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F23F3AC-C582-41AC-8FE1-114B36680FCF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93" name="benchmarkGroup">
            <a:extLst>
              <a:ext uri="{FF2B5EF4-FFF2-40B4-BE49-F238E27FC236}">
                <a16:creationId xmlns:a16="http://schemas.microsoft.com/office/drawing/2014/main" id="{AB155F80-5050-4E52-8E58-641A289BCC0C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94" name="benchmark">
              <a:extLst>
                <a:ext uri="{FF2B5EF4-FFF2-40B4-BE49-F238E27FC236}">
                  <a16:creationId xmlns:a16="http://schemas.microsoft.com/office/drawing/2014/main" id="{7639CC37-99FE-49E1-9A8F-E39DFD4861E8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E73E8E6-DCBD-44D8-8666-25124DC8254C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96" name="Slide Number Placeholder 5">
            <a:extLst>
              <a:ext uri="{FF2B5EF4-FFF2-40B4-BE49-F238E27FC236}">
                <a16:creationId xmlns:a16="http://schemas.microsoft.com/office/drawing/2014/main" id="{F7000444-090E-46B6-8252-071FEE08A4F3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97" name="Picture 1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203E2E-7793-45E7-8B0A-6F6CACBDC5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90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1" y="489453"/>
            <a:ext cx="12268200" cy="230029"/>
          </a:xfrm>
          <a:prstGeom prst="rect">
            <a:avLst/>
          </a:prstGeom>
        </p:spPr>
      </p:pic>
      <p:sp>
        <p:nvSpPr>
          <p:cNvPr id="9" name="main_h"/>
          <p:cNvSpPr txBox="1"/>
          <p:nvPr/>
        </p:nvSpPr>
        <p:spPr>
          <a:xfrm>
            <a:off x="169329" y="137538"/>
            <a:ext cx="117702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_frequency</a:t>
            </a:r>
          </a:p>
        </p:txBody>
      </p:sp>
      <p:grpSp>
        <p:nvGrpSpPr>
          <p:cNvPr id="3" name="Header1"/>
          <p:cNvGrpSpPr/>
          <p:nvPr/>
        </p:nvGrpSpPr>
        <p:grpSpPr>
          <a:xfrm>
            <a:off x="325661" y="537121"/>
            <a:ext cx="11613878" cy="534520"/>
            <a:chOff x="325661" y="537121"/>
            <a:chExt cx="11613878" cy="534520"/>
          </a:xfrm>
        </p:grpSpPr>
        <p:sp>
          <p:nvSpPr>
            <p:cNvPr id="17" name="Header"/>
            <p:cNvSpPr txBox="1"/>
            <p:nvPr/>
          </p:nvSpPr>
          <p:spPr>
            <a:xfrm>
              <a:off x="713621" y="537121"/>
              <a:ext cx="10961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Imagery - Detailed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1" y="539079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53812" y="86154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20464" y="84656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scription"/>
            <p:cNvSpPr txBox="1"/>
            <p:nvPr/>
          </p:nvSpPr>
          <p:spPr>
            <a:xfrm>
              <a:off x="713621" y="856197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 _frequency Shoppers To _retailer in _objective Perceive That It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26" name="seperator_2">
            <a:extLst>
              <a:ext uri="{FF2B5EF4-FFF2-40B4-BE49-F238E27FC236}">
                <a16:creationId xmlns:a16="http://schemas.microsoft.com/office/drawing/2014/main" id="{2B51E3E7-EF4E-48A3-96F6-AAF407B318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7842" y="1208356"/>
            <a:ext cx="119268" cy="4956202"/>
          </a:xfrm>
          <a:prstGeom prst="rect">
            <a:avLst/>
          </a:prstGeom>
        </p:spPr>
      </p:pic>
      <p:pic>
        <p:nvPicPr>
          <p:cNvPr id="27" name="seperator_3">
            <a:extLst>
              <a:ext uri="{FF2B5EF4-FFF2-40B4-BE49-F238E27FC236}">
                <a16:creationId xmlns:a16="http://schemas.microsoft.com/office/drawing/2014/main" id="{9429E26D-6DDB-4EA0-8187-30E6F757A9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2454" y="1176025"/>
            <a:ext cx="119268" cy="4956202"/>
          </a:xfrm>
          <a:prstGeom prst="rect">
            <a:avLst/>
          </a:prstGeom>
        </p:spPr>
      </p:pic>
      <p:pic>
        <p:nvPicPr>
          <p:cNvPr id="28" name="seperator_4">
            <a:extLst>
              <a:ext uri="{FF2B5EF4-FFF2-40B4-BE49-F238E27FC236}">
                <a16:creationId xmlns:a16="http://schemas.microsoft.com/office/drawing/2014/main" id="{24DA2EE5-872D-4D00-96E5-A30C052C5E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3806" y="1336463"/>
            <a:ext cx="119268" cy="4956202"/>
          </a:xfrm>
          <a:prstGeom prst="rect">
            <a:avLst/>
          </a:prstGeom>
        </p:spPr>
      </p:pic>
      <p:pic>
        <p:nvPicPr>
          <p:cNvPr id="29" name="seperator_5">
            <a:extLst>
              <a:ext uri="{FF2B5EF4-FFF2-40B4-BE49-F238E27FC236}">
                <a16:creationId xmlns:a16="http://schemas.microsoft.com/office/drawing/2014/main" id="{533B404C-71F5-47FE-AF09-D2ED38AA11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8119" y="859362"/>
            <a:ext cx="119268" cy="4956202"/>
          </a:xfrm>
          <a:prstGeom prst="rect">
            <a:avLst/>
          </a:prstGeom>
        </p:spPr>
      </p:pic>
      <p:pic>
        <p:nvPicPr>
          <p:cNvPr id="30" name="seperator_6">
            <a:extLst>
              <a:ext uri="{FF2B5EF4-FFF2-40B4-BE49-F238E27FC236}">
                <a16:creationId xmlns:a16="http://schemas.microsoft.com/office/drawing/2014/main" id="{663E00AF-E0D5-4242-A0F7-660D9DC1F4C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9531" y="1015289"/>
            <a:ext cx="119268" cy="4956202"/>
          </a:xfrm>
          <a:prstGeom prst="rect">
            <a:avLst/>
          </a:prstGeom>
        </p:spPr>
      </p:pic>
      <p:pic>
        <p:nvPicPr>
          <p:cNvPr id="31" name="seperator_1">
            <a:extLst>
              <a:ext uri="{FF2B5EF4-FFF2-40B4-BE49-F238E27FC236}">
                <a16:creationId xmlns:a16="http://schemas.microsoft.com/office/drawing/2014/main" id="{159762ED-7223-41F0-9A14-A2BDB02E83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76870" y="1167569"/>
            <a:ext cx="119268" cy="4956202"/>
          </a:xfrm>
          <a:prstGeom prst="rect">
            <a:avLst/>
          </a:prstGeom>
        </p:spPr>
      </p:pic>
      <p:graphicFrame>
        <p:nvGraphicFramePr>
          <p:cNvPr id="111" name="Store_Imagery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36268"/>
              </p:ext>
            </p:extLst>
          </p:nvPr>
        </p:nvGraphicFramePr>
        <p:xfrm>
          <a:off x="371183" y="1083104"/>
          <a:ext cx="11428094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386528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  <a:gridCol w="119741">
                  <a:extLst>
                    <a:ext uri="{9D8B030D-6E8A-4147-A177-3AD203B41FA5}">
                      <a16:colId xmlns:a16="http://schemas.microsoft.com/office/drawing/2014/main" val="3477877087"/>
                    </a:ext>
                  </a:extLst>
                </a:gridCol>
                <a:gridCol w="2314912">
                  <a:extLst>
                    <a:ext uri="{9D8B030D-6E8A-4147-A177-3AD203B41FA5}">
                      <a16:colId xmlns:a16="http://schemas.microsoft.com/office/drawing/2014/main" val="23439182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lang="en-IN"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lang="en-IN"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sp>
        <p:nvSpPr>
          <p:cNvPr id="112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5D779-CEDE-40F9-943D-D443B29A781C}"/>
              </a:ext>
            </a:extLst>
          </p:cNvPr>
          <p:cNvSpPr txBox="1"/>
          <p:nvPr/>
        </p:nvSpPr>
        <p:spPr>
          <a:xfrm>
            <a:off x="9801044" y="5954898"/>
            <a:ext cx="23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Imagery not available for Channels, Channel Nets and Corporate Nets</a:t>
            </a:r>
          </a:p>
        </p:txBody>
      </p:sp>
      <p:sp>
        <p:nvSpPr>
          <p:cNvPr id="108" name="Slide Number Placeholder 4">
            <a:extLst>
              <a:ext uri="{FF2B5EF4-FFF2-40B4-BE49-F238E27FC236}">
                <a16:creationId xmlns:a16="http://schemas.microsoft.com/office/drawing/2014/main" id="{AE1725B4-D6F2-423F-8217-1A27509E831D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0B3582-7873-4E10-BA30-773A65475BA9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ECA83AA-9384-42DA-AE45-783926E351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429CB85-B861-4A1C-9B0F-EA877210C44F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ooter Placeholder 4">
            <a:extLst>
              <a:ext uri="{FF2B5EF4-FFF2-40B4-BE49-F238E27FC236}">
                <a16:creationId xmlns:a16="http://schemas.microsoft.com/office/drawing/2014/main" id="{71C5ECEB-65DA-41F9-A6B3-2AA2DD847A25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88ECA10-A199-4448-9080-A26CCD487914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4BC3E1BB-CBE0-4508-BE11-EB67D4B0A626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4A2B2C9-4253-47D3-A966-8CFF7305A849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B6F051E7-64A1-4F06-83F4-381C03713EA6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DFCC054D-A31E-4CC6-BC5B-9884CC68CF0B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20" name="benchmark">
            <a:extLst>
              <a:ext uri="{FF2B5EF4-FFF2-40B4-BE49-F238E27FC236}">
                <a16:creationId xmlns:a16="http://schemas.microsoft.com/office/drawing/2014/main" id="{0210F6DD-C3FB-4569-B38C-5280FFF7114C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BC8305DB-1482-4E88-9FDA-76E8BD246690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2" name="Footer Placeholder 2">
            <a:extLst>
              <a:ext uri="{FF2B5EF4-FFF2-40B4-BE49-F238E27FC236}">
                <a16:creationId xmlns:a16="http://schemas.microsoft.com/office/drawing/2014/main" id="{9D480645-60A4-4341-BB2F-70D5EF51330C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C6FB030-DF3C-4F03-9C18-31E905EBB193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765DE38-483C-4F65-A726-456737E672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999539D-04D7-41B9-AA05-2AF34FFC5435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477659-340F-476B-9EA2-7B4BC40052CF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7" name="Footer Placeholder 4">
            <a:extLst>
              <a:ext uri="{FF2B5EF4-FFF2-40B4-BE49-F238E27FC236}">
                <a16:creationId xmlns:a16="http://schemas.microsoft.com/office/drawing/2014/main" id="{41182788-8A49-4E82-8829-CBF758A641D8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FDACA6BB-EBCB-4E10-ABB6-AA8D3E2B30A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6DC0AA19-02F1-4736-B863-F58A32F28005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30" name="TPandFilters">
            <a:extLst>
              <a:ext uri="{FF2B5EF4-FFF2-40B4-BE49-F238E27FC236}">
                <a16:creationId xmlns:a16="http://schemas.microsoft.com/office/drawing/2014/main" id="{1418EBAC-21E4-4C41-B7D3-A4A5564AE828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FC38BC8-9D02-4C7E-97E0-374DFA8F6B10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tatTestAgainst">
            <a:extLst>
              <a:ext uri="{FF2B5EF4-FFF2-40B4-BE49-F238E27FC236}">
                <a16:creationId xmlns:a16="http://schemas.microsoft.com/office/drawing/2014/main" id="{9AB0F35C-06FC-43B9-B840-1960BF886DE1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Placeholder 6">
            <a:extLst>
              <a:ext uri="{FF2B5EF4-FFF2-40B4-BE49-F238E27FC236}">
                <a16:creationId xmlns:a16="http://schemas.microsoft.com/office/drawing/2014/main" id="{9DDA91BD-A328-4351-B754-C895D2B2A28D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74A87C5-BD36-404C-9BA3-33904AB9AA6F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5" name="Text Placeholder 6">
            <a:extLst>
              <a:ext uri="{FF2B5EF4-FFF2-40B4-BE49-F238E27FC236}">
                <a16:creationId xmlns:a16="http://schemas.microsoft.com/office/drawing/2014/main" id="{9BDEDCDC-BB44-4D91-B3D8-5A197B54FB34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1F20F87-C7ED-4E46-9B93-7A66D3D7BC01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37" name="benchmarkGroup">
            <a:extLst>
              <a:ext uri="{FF2B5EF4-FFF2-40B4-BE49-F238E27FC236}">
                <a16:creationId xmlns:a16="http://schemas.microsoft.com/office/drawing/2014/main" id="{B2B8BF9F-E4DF-4C5C-8F93-DFAC0FA60EFC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38" name="benchmark">
              <a:extLst>
                <a:ext uri="{FF2B5EF4-FFF2-40B4-BE49-F238E27FC236}">
                  <a16:creationId xmlns:a16="http://schemas.microsoft.com/office/drawing/2014/main" id="{65FA865C-7130-49FF-9B2B-6C92E4BBAA96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F1D4941-999F-470B-9929-3FCF66D38774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40" name="Slide Number Placeholder 5">
            <a:extLst>
              <a:ext uri="{FF2B5EF4-FFF2-40B4-BE49-F238E27FC236}">
                <a16:creationId xmlns:a16="http://schemas.microsoft.com/office/drawing/2014/main" id="{5912C885-817D-486F-A7D9-866EAF619591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9E8AEAD-972A-4F0C-A0C8-823273604F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48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in_h"/>
          <p:cNvSpPr txBox="1"/>
          <p:nvPr/>
        </p:nvSpPr>
        <p:spPr>
          <a:xfrm>
            <a:off x="169330" y="137538"/>
            <a:ext cx="117588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_frequency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0614D2-B1EB-4795-8C0B-EAC30995D54E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04723" y="866434"/>
            <a:ext cx="53484" cy="5255090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ABAA26-BA10-4B08-B8F2-0F01538A10CE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04723" y="866434"/>
            <a:ext cx="109052" cy="5255090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5878B8-52B4-4489-A1BF-B36EC45856C8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04723" y="866434"/>
            <a:ext cx="176316" cy="5255090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69E742C-BBE0-4B68-B56D-03C52D795C00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04723" y="866434"/>
            <a:ext cx="176316" cy="5255090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DFD774-F61A-4D52-9E43-7879071D67F4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04723" y="866434"/>
            <a:ext cx="28084" cy="5318590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929A882-ECE6-4097-8C19-EB82A5BB978C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04723" y="866434"/>
            <a:ext cx="83652" cy="5318590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D42CAE5-5D9A-46A6-B07C-A8C74332AB44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04723" y="866434"/>
            <a:ext cx="150916" cy="5318590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1C0838-E9D1-40AC-9203-E218FD0C5B52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04723" y="866434"/>
            <a:ext cx="150916" cy="5318590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seperator_2">
            <a:extLst>
              <a:ext uri="{FF2B5EF4-FFF2-40B4-BE49-F238E27FC236}">
                <a16:creationId xmlns:a16="http://schemas.microsoft.com/office/drawing/2014/main" id="{2B51E3E7-EF4E-48A3-96F6-AAF407B318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7842" y="1195104"/>
            <a:ext cx="119268" cy="4956202"/>
          </a:xfrm>
          <a:prstGeom prst="rect">
            <a:avLst/>
          </a:prstGeom>
        </p:spPr>
      </p:pic>
      <p:pic>
        <p:nvPicPr>
          <p:cNvPr id="102" name="seperator_3">
            <a:extLst>
              <a:ext uri="{FF2B5EF4-FFF2-40B4-BE49-F238E27FC236}">
                <a16:creationId xmlns:a16="http://schemas.microsoft.com/office/drawing/2014/main" id="{9429E26D-6DDB-4EA0-8187-30E6F757A9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47" y="1109764"/>
            <a:ext cx="119268" cy="4956202"/>
          </a:xfrm>
          <a:prstGeom prst="rect">
            <a:avLst/>
          </a:prstGeom>
        </p:spPr>
      </p:pic>
      <p:pic>
        <p:nvPicPr>
          <p:cNvPr id="103" name="seperator_4">
            <a:extLst>
              <a:ext uri="{FF2B5EF4-FFF2-40B4-BE49-F238E27FC236}">
                <a16:creationId xmlns:a16="http://schemas.microsoft.com/office/drawing/2014/main" id="{24DA2EE5-872D-4D00-96E5-A30C052C5E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0800" y="1217193"/>
            <a:ext cx="119268" cy="4956202"/>
          </a:xfrm>
          <a:prstGeom prst="rect">
            <a:avLst/>
          </a:prstGeom>
        </p:spPr>
      </p:pic>
      <p:pic>
        <p:nvPicPr>
          <p:cNvPr id="104" name="seperator_5">
            <a:extLst>
              <a:ext uri="{FF2B5EF4-FFF2-40B4-BE49-F238E27FC236}">
                <a16:creationId xmlns:a16="http://schemas.microsoft.com/office/drawing/2014/main" id="{533B404C-71F5-47FE-AF09-D2ED38AA11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866" y="1084649"/>
            <a:ext cx="119268" cy="4956202"/>
          </a:xfrm>
          <a:prstGeom prst="rect">
            <a:avLst/>
          </a:prstGeom>
        </p:spPr>
      </p:pic>
      <p:pic>
        <p:nvPicPr>
          <p:cNvPr id="105" name="seperator_6">
            <a:extLst>
              <a:ext uri="{FF2B5EF4-FFF2-40B4-BE49-F238E27FC236}">
                <a16:creationId xmlns:a16="http://schemas.microsoft.com/office/drawing/2014/main" id="{663E00AF-E0D5-4242-A0F7-660D9DC1F4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9530" y="988785"/>
            <a:ext cx="119268" cy="4956202"/>
          </a:xfrm>
          <a:prstGeom prst="rect">
            <a:avLst/>
          </a:prstGeom>
        </p:spPr>
      </p:pic>
      <p:pic>
        <p:nvPicPr>
          <p:cNvPr id="106" name="seperator_1">
            <a:extLst>
              <a:ext uri="{FF2B5EF4-FFF2-40B4-BE49-F238E27FC236}">
                <a16:creationId xmlns:a16="http://schemas.microsoft.com/office/drawing/2014/main" id="{159762ED-7223-41F0-9A14-A2BDB02E83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50367" y="1167569"/>
            <a:ext cx="119268" cy="495620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1" y="489453"/>
            <a:ext cx="12268200" cy="230029"/>
          </a:xfrm>
          <a:prstGeom prst="rect">
            <a:avLst/>
          </a:prstGeom>
        </p:spPr>
      </p:pic>
      <p:grpSp>
        <p:nvGrpSpPr>
          <p:cNvPr id="109" name="Header1"/>
          <p:cNvGrpSpPr/>
          <p:nvPr/>
        </p:nvGrpSpPr>
        <p:grpSpPr>
          <a:xfrm>
            <a:off x="325661" y="537121"/>
            <a:ext cx="11613878" cy="534520"/>
            <a:chOff x="325661" y="537121"/>
            <a:chExt cx="11613878" cy="534520"/>
          </a:xfrm>
        </p:grpSpPr>
        <p:sp>
          <p:nvSpPr>
            <p:cNvPr id="110" name="Header"/>
            <p:cNvSpPr txBox="1"/>
            <p:nvPr/>
          </p:nvSpPr>
          <p:spPr>
            <a:xfrm>
              <a:off x="713621" y="537121"/>
              <a:ext cx="10948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Imagery - Detailed</a:t>
              </a: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1" y="539079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13" name="Straight Connector 112"/>
            <p:cNvCxnSpPr/>
            <p:nvPr/>
          </p:nvCxnSpPr>
          <p:spPr>
            <a:xfrm>
              <a:off x="753812" y="86154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1720464" y="84656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Description"/>
            <p:cNvSpPr txBox="1"/>
            <p:nvPr/>
          </p:nvSpPr>
          <p:spPr>
            <a:xfrm>
              <a:off x="713621" y="856197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 _frequency Shoppers To _retailer in _objective Perceive That It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100" name="Store_Imagery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61289"/>
              </p:ext>
            </p:extLst>
          </p:nvPr>
        </p:nvGraphicFramePr>
        <p:xfrm>
          <a:off x="371183" y="1096356"/>
          <a:ext cx="11428094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386528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  <a:gridCol w="119741">
                  <a:extLst>
                    <a:ext uri="{9D8B030D-6E8A-4147-A177-3AD203B41FA5}">
                      <a16:colId xmlns:a16="http://schemas.microsoft.com/office/drawing/2014/main" val="3477877087"/>
                    </a:ext>
                  </a:extLst>
                </a:gridCol>
                <a:gridCol w="2314912">
                  <a:extLst>
                    <a:ext uri="{9D8B030D-6E8A-4147-A177-3AD203B41FA5}">
                      <a16:colId xmlns:a16="http://schemas.microsoft.com/office/drawing/2014/main" val="23439182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lang="en-IN"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lang="en-IN"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sp>
        <p:nvSpPr>
          <p:cNvPr id="107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112D6F-B08B-4E86-95A6-A31808BBC8A4}"/>
              </a:ext>
            </a:extLst>
          </p:cNvPr>
          <p:cNvSpPr txBox="1"/>
          <p:nvPr/>
        </p:nvSpPr>
        <p:spPr>
          <a:xfrm>
            <a:off x="9801044" y="5954898"/>
            <a:ext cx="23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Imagery not available for Channels, Channel Nets and Corporate Nets</a:t>
            </a:r>
          </a:p>
        </p:txBody>
      </p:sp>
      <p:sp>
        <p:nvSpPr>
          <p:cNvPr id="97" name="Slide Number Placeholder 4">
            <a:extLst>
              <a:ext uri="{FF2B5EF4-FFF2-40B4-BE49-F238E27FC236}">
                <a16:creationId xmlns:a16="http://schemas.microsoft.com/office/drawing/2014/main" id="{F1909112-C2BC-4AD4-AF26-C5193DF8E72F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51EC9B-2AAB-4A6B-B93B-CB422F7FCE13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6F263865-9B32-45BD-A721-45BE2953B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EB14AF4-8A71-4AF8-8708-1D061D2F6189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ooter Placeholder 4">
            <a:extLst>
              <a:ext uri="{FF2B5EF4-FFF2-40B4-BE49-F238E27FC236}">
                <a16:creationId xmlns:a16="http://schemas.microsoft.com/office/drawing/2014/main" id="{59204C8F-3FB7-4305-B7B4-1A69214FDD9D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797F65D4-3204-4D9A-8650-8AB17D81BE4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35" name="Text Placeholder 6">
            <a:extLst>
              <a:ext uri="{FF2B5EF4-FFF2-40B4-BE49-F238E27FC236}">
                <a16:creationId xmlns:a16="http://schemas.microsoft.com/office/drawing/2014/main" id="{34E94382-750A-40CF-8229-B6671D3BE8CB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345A5EC-F3C9-4DE5-BD72-5F6C3695F431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Placeholder 6">
            <a:extLst>
              <a:ext uri="{FF2B5EF4-FFF2-40B4-BE49-F238E27FC236}">
                <a16:creationId xmlns:a16="http://schemas.microsoft.com/office/drawing/2014/main" id="{F48CDD66-6923-459B-8657-00CE84D5BCAC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41" name="Text Placeholder 6">
            <a:extLst>
              <a:ext uri="{FF2B5EF4-FFF2-40B4-BE49-F238E27FC236}">
                <a16:creationId xmlns:a16="http://schemas.microsoft.com/office/drawing/2014/main" id="{0AB44DEC-508D-4B56-ABFC-0B2E3A4FE2B5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42" name="benchmark">
            <a:extLst>
              <a:ext uri="{FF2B5EF4-FFF2-40B4-BE49-F238E27FC236}">
                <a16:creationId xmlns:a16="http://schemas.microsoft.com/office/drawing/2014/main" id="{B209D056-2208-4368-8BF2-5F5CD6A53EA6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44" name="Slide Number Placeholder 5">
            <a:extLst>
              <a:ext uri="{FF2B5EF4-FFF2-40B4-BE49-F238E27FC236}">
                <a16:creationId xmlns:a16="http://schemas.microsoft.com/office/drawing/2014/main" id="{38E3FA29-B2EA-448B-B636-1EC93574E5CA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5" name="Footer Placeholder 2">
            <a:extLst>
              <a:ext uri="{FF2B5EF4-FFF2-40B4-BE49-F238E27FC236}">
                <a16:creationId xmlns:a16="http://schemas.microsoft.com/office/drawing/2014/main" id="{7BA5E7A1-B95A-4666-BFB8-05B4AE190211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9B02D5-AA6A-4444-BC9D-77DA589F19CE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22A224F-5171-411D-B2BD-9201B3FB0B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93E54D2-0A14-401A-B8E2-AD92B338F930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2BFE1B-4675-42AB-9250-958FC363AF53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50" name="Footer Placeholder 4">
            <a:extLst>
              <a:ext uri="{FF2B5EF4-FFF2-40B4-BE49-F238E27FC236}">
                <a16:creationId xmlns:a16="http://schemas.microsoft.com/office/drawing/2014/main" id="{D3F91BD6-CA49-4D81-9CAE-19DE1FA1E7AB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60C73808-C0EA-490E-8EDF-726C341EC02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52" name="Text Placeholder 6">
            <a:extLst>
              <a:ext uri="{FF2B5EF4-FFF2-40B4-BE49-F238E27FC236}">
                <a16:creationId xmlns:a16="http://schemas.microsoft.com/office/drawing/2014/main" id="{F104D593-95C0-4072-9B58-F926D32E3544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53" name="TPandFilters">
            <a:extLst>
              <a:ext uri="{FF2B5EF4-FFF2-40B4-BE49-F238E27FC236}">
                <a16:creationId xmlns:a16="http://schemas.microsoft.com/office/drawing/2014/main" id="{2C897F98-F73F-4712-A2ED-9D1D80476FEC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A322FA6-9466-458C-A950-92C9A5253F8D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StatTestAgainst">
            <a:extLst>
              <a:ext uri="{FF2B5EF4-FFF2-40B4-BE49-F238E27FC236}">
                <a16:creationId xmlns:a16="http://schemas.microsoft.com/office/drawing/2014/main" id="{0EF98237-E806-4444-AAEF-B784D485B121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 Placeholder 6">
            <a:extLst>
              <a:ext uri="{FF2B5EF4-FFF2-40B4-BE49-F238E27FC236}">
                <a16:creationId xmlns:a16="http://schemas.microsoft.com/office/drawing/2014/main" id="{19E36895-C41C-4230-8ED7-F419B0E2CBC9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D1ACD47-9819-492D-BF46-720F4E06F1DC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6" name="Text Placeholder 6">
            <a:extLst>
              <a:ext uri="{FF2B5EF4-FFF2-40B4-BE49-F238E27FC236}">
                <a16:creationId xmlns:a16="http://schemas.microsoft.com/office/drawing/2014/main" id="{4FFF44D9-A220-4D19-87D4-DACBDB43D375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F5F81B9-B17A-4EEF-B362-121408957D99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91" name="benchmarkGroup">
            <a:extLst>
              <a:ext uri="{FF2B5EF4-FFF2-40B4-BE49-F238E27FC236}">
                <a16:creationId xmlns:a16="http://schemas.microsoft.com/office/drawing/2014/main" id="{21470675-BD86-4EE9-BE7F-F76D555C698B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92" name="benchmark">
              <a:extLst>
                <a:ext uri="{FF2B5EF4-FFF2-40B4-BE49-F238E27FC236}">
                  <a16:creationId xmlns:a16="http://schemas.microsoft.com/office/drawing/2014/main" id="{E1B44542-3A1A-4A5E-ABB6-F3A9D40A225F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C22C4DE-31F4-42B8-83DA-03E1BD7F5F13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3880021E-AA38-493B-8F0F-FBB505FE4C79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95" name="Picture 1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06251D-0F21-4916-92F2-BECB171597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0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d_Place_to_Shop_for_Chart">
            <a:extLst>
              <a:ext uri="{FF2B5EF4-FFF2-40B4-BE49-F238E27FC236}">
                <a16:creationId xmlns:a16="http://schemas.microsoft.com/office/drawing/2014/main" id="{8813B36C-C7F5-46E5-8BBF-5F15CE6067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934504"/>
              </p:ext>
            </p:extLst>
          </p:nvPr>
        </p:nvGraphicFramePr>
        <p:xfrm>
          <a:off x="509198" y="1256989"/>
          <a:ext cx="10897546" cy="4824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1366160431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High Level Groupings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 in _objective Say It’s A Good Place To Shop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11739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_frequency</a:t>
            </a:r>
          </a:p>
        </p:txBody>
      </p:sp>
      <p:sp>
        <p:nvSpPr>
          <p:cNvPr id="95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4C181E-7ECD-411E-9A47-728E0A759217}"/>
              </a:ext>
            </a:extLst>
          </p:cNvPr>
          <p:cNvSpPr txBox="1"/>
          <p:nvPr/>
        </p:nvSpPr>
        <p:spPr>
          <a:xfrm>
            <a:off x="9098510" y="5994644"/>
            <a:ext cx="30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sp>
        <p:nvSpPr>
          <p:cNvPr id="92" name="Slide Number Placeholder 4">
            <a:extLst>
              <a:ext uri="{FF2B5EF4-FFF2-40B4-BE49-F238E27FC236}">
                <a16:creationId xmlns:a16="http://schemas.microsoft.com/office/drawing/2014/main" id="{5BF4F9A5-7E7D-484F-AD5D-3A669D6F31EB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35B3ED-E38C-4611-84AE-30CF4028C426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28D38E3-FD49-495A-A2C5-30641653C6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53D8523-5C6C-467B-8630-178760221F19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ooter Placeholder 4">
            <a:extLst>
              <a:ext uri="{FF2B5EF4-FFF2-40B4-BE49-F238E27FC236}">
                <a16:creationId xmlns:a16="http://schemas.microsoft.com/office/drawing/2014/main" id="{11DF4733-E573-4795-AB5D-DD84C8355D22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E3A8143-4DD7-41F4-8A20-FCD0C6DED38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C99A0BC0-BE01-4D13-BDCA-F0A051347512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B91B760-E8FD-44F1-A3BA-AEB53E93AC3E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E2A3BDC5-A379-4C21-98AC-38ED30F4882E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4E85B251-CC2C-4D3D-BD07-2CF26AC41132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9" name="benchmark">
            <a:extLst>
              <a:ext uri="{FF2B5EF4-FFF2-40B4-BE49-F238E27FC236}">
                <a16:creationId xmlns:a16="http://schemas.microsoft.com/office/drawing/2014/main" id="{EB4655B3-E72E-4E94-9B67-F5D4C29668BC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BC96C0D-7F6A-4EF4-B599-0FC3E5C8672E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1" name="Footer Placeholder 2">
            <a:extLst>
              <a:ext uri="{FF2B5EF4-FFF2-40B4-BE49-F238E27FC236}">
                <a16:creationId xmlns:a16="http://schemas.microsoft.com/office/drawing/2014/main" id="{FE5D66ED-AA3B-46D0-B3B5-FD86E20EA452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14F7B1A-B12E-4416-BA2D-78D0D2427962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02F2A959-A5EE-4CEE-B5C4-E6E4C86FC5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49C9725-AD8B-46BA-A286-B9BEC251EE35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CAEC858-8890-443F-B583-B3F7F65F6A0E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47" name="Footer Placeholder 4">
            <a:extLst>
              <a:ext uri="{FF2B5EF4-FFF2-40B4-BE49-F238E27FC236}">
                <a16:creationId xmlns:a16="http://schemas.microsoft.com/office/drawing/2014/main" id="{AB2C2511-A4D6-4E3A-914E-436EF737D512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5D0F89CA-DFE0-437E-A64A-43C4039CF03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49" name="Text Placeholder 6">
            <a:extLst>
              <a:ext uri="{FF2B5EF4-FFF2-40B4-BE49-F238E27FC236}">
                <a16:creationId xmlns:a16="http://schemas.microsoft.com/office/drawing/2014/main" id="{568F718B-4425-4977-9818-D2A7989190F5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50" name="TPandFilters">
            <a:extLst>
              <a:ext uri="{FF2B5EF4-FFF2-40B4-BE49-F238E27FC236}">
                <a16:creationId xmlns:a16="http://schemas.microsoft.com/office/drawing/2014/main" id="{BEF408BF-5110-40F0-9884-F92FE7BE15EE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8A10398-690F-4D4A-8FAF-23C2D4BA93B0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tatTestAgainst">
            <a:extLst>
              <a:ext uri="{FF2B5EF4-FFF2-40B4-BE49-F238E27FC236}">
                <a16:creationId xmlns:a16="http://schemas.microsoft.com/office/drawing/2014/main" id="{2AF55703-CD36-4468-B5FE-F7A7F53AC4FA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 Placeholder 6">
            <a:extLst>
              <a:ext uri="{FF2B5EF4-FFF2-40B4-BE49-F238E27FC236}">
                <a16:creationId xmlns:a16="http://schemas.microsoft.com/office/drawing/2014/main" id="{85CDB056-965A-46E5-8FA8-1246DC5B21BC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F9AE83A-14E3-47AC-887E-15586BDD76E3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55" name="Text Placeholder 6">
            <a:extLst>
              <a:ext uri="{FF2B5EF4-FFF2-40B4-BE49-F238E27FC236}">
                <a16:creationId xmlns:a16="http://schemas.microsoft.com/office/drawing/2014/main" id="{8ED71968-CC62-4E12-8690-1044AE709B48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1CC4DA0-971E-41CE-B5F3-D0302E2EAC79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57" name="benchmarkGroup">
            <a:extLst>
              <a:ext uri="{FF2B5EF4-FFF2-40B4-BE49-F238E27FC236}">
                <a16:creationId xmlns:a16="http://schemas.microsoft.com/office/drawing/2014/main" id="{122C5740-A0DE-41B9-A7AB-1BB5412E409B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58" name="benchmark">
              <a:extLst>
                <a:ext uri="{FF2B5EF4-FFF2-40B4-BE49-F238E27FC236}">
                  <a16:creationId xmlns:a16="http://schemas.microsoft.com/office/drawing/2014/main" id="{36B9D2ED-A3D5-4C77-B90E-F3ABFB72829E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6B054CC-5B9E-44C2-9C58-8AE78B8D7790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60" name="Slide Number Placeholder 5">
            <a:extLst>
              <a:ext uri="{FF2B5EF4-FFF2-40B4-BE49-F238E27FC236}">
                <a16:creationId xmlns:a16="http://schemas.microsoft.com/office/drawing/2014/main" id="{315039C7-8545-4272-9E4B-6A9FCFDAA98A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1" name="Picture 16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13CD167-2E08-44B2-8B8E-029F83E6500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39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Book" panose="020B0503020102020204" pitchFamily="34" charset="0"/>
              </a:rPr>
              <a:t>iSHOP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Frequency Profile (Pg. 3-5)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394252" y="2347085"/>
            <a:ext cx="7016482" cy="41379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r>
              <a:rPr lang="en-IN" sz="3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Cross Retailer Shopping Behavior </a:t>
            </a:r>
            <a:r>
              <a:rPr lang="en-IN" sz="40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10-11)</a:t>
            </a:r>
            <a:endParaRPr lang="en-IN" sz="3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394252" y="277272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Brand Health (Pg. 12-20)</a:t>
            </a:r>
          </a:p>
        </p:txBody>
      </p:sp>
      <p:sp>
        <p:nvSpPr>
          <p:cNvPr id="10" name="New shape"/>
          <p:cNvSpPr/>
          <p:nvPr/>
        </p:nvSpPr>
        <p:spPr>
          <a:xfrm>
            <a:off x="394252" y="3198357"/>
            <a:ext cx="7016482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Shoppers Beverage Purchase (Pg. 21-24)</a:t>
            </a:r>
          </a:p>
        </p:txBody>
      </p:sp>
      <p:sp>
        <p:nvSpPr>
          <p:cNvPr id="13" name="New shape">
            <a:extLst>
              <a:ext uri="{FF2B5EF4-FFF2-40B4-BE49-F238E27FC236}">
                <a16:creationId xmlns:a16="http://schemas.microsoft.com/office/drawing/2014/main" id="{7E7194A0-432A-4C34-AB66-AD013D44E509}"/>
              </a:ext>
            </a:extLst>
          </p:cNvPr>
          <p:cNvSpPr/>
          <p:nvPr/>
        </p:nvSpPr>
        <p:spPr>
          <a:xfrm>
            <a:off x="394252" y="1921449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Shopper Demographics (Pg. 6-9)</a:t>
            </a:r>
          </a:p>
        </p:txBody>
      </p:sp>
    </p:spTree>
    <p:extLst>
      <p:ext uri="{BB962C8B-B14F-4D97-AF65-F5344CB8AC3E}">
        <p14:creationId xmlns:p14="http://schemas.microsoft.com/office/powerpoint/2010/main" val="238529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in_h"/>
          <p:cNvSpPr txBox="1"/>
          <p:nvPr/>
        </p:nvSpPr>
        <p:spPr>
          <a:xfrm>
            <a:off x="169329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_frequency</a:t>
            </a:r>
          </a:p>
        </p:txBody>
      </p:sp>
      <p:grpSp>
        <p:nvGrpSpPr>
          <p:cNvPr id="3" name="Header1"/>
          <p:cNvGrpSpPr/>
          <p:nvPr/>
        </p:nvGrpSpPr>
        <p:grpSpPr>
          <a:xfrm>
            <a:off x="310743" y="541441"/>
            <a:ext cx="11604732" cy="550846"/>
            <a:chOff x="310743" y="735411"/>
            <a:chExt cx="11604732" cy="550846"/>
          </a:xfrm>
        </p:grpSpPr>
        <p:sp>
          <p:nvSpPr>
            <p:cNvPr id="17" name="Header"/>
            <p:cNvSpPr txBox="1"/>
            <p:nvPr/>
          </p:nvSpPr>
          <p:spPr>
            <a:xfrm>
              <a:off x="797718" y="764116"/>
              <a:ext cx="10890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Detailed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 in _objective Say It Is A Good Place To Shop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115" name="seperator_2">
            <a:extLst>
              <a:ext uri="{FF2B5EF4-FFF2-40B4-BE49-F238E27FC236}">
                <a16:creationId xmlns:a16="http://schemas.microsoft.com/office/drawing/2014/main" id="{2B51E3E7-EF4E-48A3-96F6-AAF407B318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7843" y="1089087"/>
            <a:ext cx="119268" cy="4956202"/>
          </a:xfrm>
          <a:prstGeom prst="rect">
            <a:avLst/>
          </a:prstGeom>
        </p:spPr>
      </p:pic>
      <p:pic>
        <p:nvPicPr>
          <p:cNvPr id="148" name="seperator_3">
            <a:extLst>
              <a:ext uri="{FF2B5EF4-FFF2-40B4-BE49-F238E27FC236}">
                <a16:creationId xmlns:a16="http://schemas.microsoft.com/office/drawing/2014/main" id="{9429E26D-6DDB-4EA0-8187-30E6F757A9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29199" y="1043503"/>
            <a:ext cx="119268" cy="4956202"/>
          </a:xfrm>
          <a:prstGeom prst="rect">
            <a:avLst/>
          </a:prstGeom>
        </p:spPr>
      </p:pic>
      <p:pic>
        <p:nvPicPr>
          <p:cNvPr id="149" name="seperator_4">
            <a:extLst>
              <a:ext uri="{FF2B5EF4-FFF2-40B4-BE49-F238E27FC236}">
                <a16:creationId xmlns:a16="http://schemas.microsoft.com/office/drawing/2014/main" id="{24DA2EE5-872D-4D00-96E5-A30C052C5E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7304" y="1230446"/>
            <a:ext cx="119268" cy="4956202"/>
          </a:xfrm>
          <a:prstGeom prst="rect">
            <a:avLst/>
          </a:prstGeom>
        </p:spPr>
      </p:pic>
      <p:pic>
        <p:nvPicPr>
          <p:cNvPr id="150" name="seperator_5">
            <a:extLst>
              <a:ext uri="{FF2B5EF4-FFF2-40B4-BE49-F238E27FC236}">
                <a16:creationId xmlns:a16="http://schemas.microsoft.com/office/drawing/2014/main" id="{533B404C-71F5-47FE-AF09-D2ED38AA11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867" y="1005136"/>
            <a:ext cx="119268" cy="4956202"/>
          </a:xfrm>
          <a:prstGeom prst="rect">
            <a:avLst/>
          </a:prstGeom>
        </p:spPr>
      </p:pic>
      <p:pic>
        <p:nvPicPr>
          <p:cNvPr id="151" name="seperator_6">
            <a:extLst>
              <a:ext uri="{FF2B5EF4-FFF2-40B4-BE49-F238E27FC236}">
                <a16:creationId xmlns:a16="http://schemas.microsoft.com/office/drawing/2014/main" id="{663E00AF-E0D5-4242-A0F7-660D9DC1F4C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35" y="1028541"/>
            <a:ext cx="119268" cy="4956202"/>
          </a:xfrm>
          <a:prstGeom prst="rect">
            <a:avLst/>
          </a:prstGeom>
        </p:spPr>
      </p:pic>
      <p:pic>
        <p:nvPicPr>
          <p:cNvPr id="152" name="seperator_1">
            <a:extLst>
              <a:ext uri="{FF2B5EF4-FFF2-40B4-BE49-F238E27FC236}">
                <a16:creationId xmlns:a16="http://schemas.microsoft.com/office/drawing/2014/main" id="{159762ED-7223-41F0-9A14-A2BDB02E83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50367" y="1207325"/>
            <a:ext cx="119268" cy="4956202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1" y="489453"/>
            <a:ext cx="12268200" cy="230029"/>
          </a:xfrm>
          <a:prstGeom prst="rect">
            <a:avLst/>
          </a:prstGeom>
        </p:spPr>
      </p:pic>
      <p:graphicFrame>
        <p:nvGraphicFramePr>
          <p:cNvPr id="103" name="Good_Place_To_Shop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17636"/>
              </p:ext>
            </p:extLst>
          </p:nvPr>
        </p:nvGraphicFramePr>
        <p:xfrm>
          <a:off x="371183" y="1096356"/>
          <a:ext cx="11428094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386528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  <a:gridCol w="119741">
                  <a:extLst>
                    <a:ext uri="{9D8B030D-6E8A-4147-A177-3AD203B41FA5}">
                      <a16:colId xmlns:a16="http://schemas.microsoft.com/office/drawing/2014/main" val="3477877087"/>
                    </a:ext>
                  </a:extLst>
                </a:gridCol>
                <a:gridCol w="2314912">
                  <a:extLst>
                    <a:ext uri="{9D8B030D-6E8A-4147-A177-3AD203B41FA5}">
                      <a16:colId xmlns:a16="http://schemas.microsoft.com/office/drawing/2014/main" val="23439182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lang="en-IN"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lang="en-IN"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90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sp>
        <p:nvSpPr>
          <p:cNvPr id="105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CC69CD2-DFD6-4377-9A75-54E9E7F44887}"/>
              </a:ext>
            </a:extLst>
          </p:cNvPr>
          <p:cNvSpPr txBox="1"/>
          <p:nvPr/>
        </p:nvSpPr>
        <p:spPr>
          <a:xfrm>
            <a:off x="9143633" y="5951834"/>
            <a:ext cx="30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sp>
        <p:nvSpPr>
          <p:cNvPr id="101" name="Slide Number Placeholder 4">
            <a:extLst>
              <a:ext uri="{FF2B5EF4-FFF2-40B4-BE49-F238E27FC236}">
                <a16:creationId xmlns:a16="http://schemas.microsoft.com/office/drawing/2014/main" id="{6585EFEA-976E-411E-ABE8-A306C543145C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9BA525-FDEB-44BC-A8D7-F90689AB4C61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D9A6CB2-C529-41D8-8282-D4B207346A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A912E7-8CE1-42B4-BE81-BA86C496BB53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oter Placeholder 4">
            <a:extLst>
              <a:ext uri="{FF2B5EF4-FFF2-40B4-BE49-F238E27FC236}">
                <a16:creationId xmlns:a16="http://schemas.microsoft.com/office/drawing/2014/main" id="{AC839FE6-4EFE-4B5F-BBA1-282D07579350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3E41CD5-CF46-49EA-8E59-3A4ECA6F087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A2978429-9A86-4F30-9E5A-467135CFB5F2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A970E84-A795-4ACE-A302-02131387A325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Placeholder 6">
            <a:extLst>
              <a:ext uri="{FF2B5EF4-FFF2-40B4-BE49-F238E27FC236}">
                <a16:creationId xmlns:a16="http://schemas.microsoft.com/office/drawing/2014/main" id="{C19240BB-0889-455C-9545-D248D707D845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55" name="Text Placeholder 6">
            <a:extLst>
              <a:ext uri="{FF2B5EF4-FFF2-40B4-BE49-F238E27FC236}">
                <a16:creationId xmlns:a16="http://schemas.microsoft.com/office/drawing/2014/main" id="{036B1DB6-3E32-4C61-B9D8-09AA0AAB2409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56" name="benchmark">
            <a:extLst>
              <a:ext uri="{FF2B5EF4-FFF2-40B4-BE49-F238E27FC236}">
                <a16:creationId xmlns:a16="http://schemas.microsoft.com/office/drawing/2014/main" id="{46587C48-AFF1-47A4-BFAF-9B18B96BD986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id="{36A44CC6-3C31-4B13-B77B-F7A1ACEB6624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8" name="Footer Placeholder 2">
            <a:extLst>
              <a:ext uri="{FF2B5EF4-FFF2-40B4-BE49-F238E27FC236}">
                <a16:creationId xmlns:a16="http://schemas.microsoft.com/office/drawing/2014/main" id="{3452CCD9-FF98-4345-B313-CA35D10EFF7C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42FF34-BC6F-4E03-B4C3-E9A6002B9943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EEBB35B8-2C08-4A11-A01A-C852EA94DF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2C846F-5959-4386-A39E-03C8D57311CA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C2FAB37-D001-4AC1-AE26-9B18DCCFA112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3" name="Footer Placeholder 4">
            <a:extLst>
              <a:ext uri="{FF2B5EF4-FFF2-40B4-BE49-F238E27FC236}">
                <a16:creationId xmlns:a16="http://schemas.microsoft.com/office/drawing/2014/main" id="{75DFB0D7-D6BC-4D88-A7B4-16F33B30F6CD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4B27890-AE52-4A15-86E8-21B215FB7139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65" name="Text Placeholder 6">
            <a:extLst>
              <a:ext uri="{FF2B5EF4-FFF2-40B4-BE49-F238E27FC236}">
                <a16:creationId xmlns:a16="http://schemas.microsoft.com/office/drawing/2014/main" id="{4A634F39-2AA5-489C-AC40-80179A3961CA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66" name="TPandFilters">
            <a:extLst>
              <a:ext uri="{FF2B5EF4-FFF2-40B4-BE49-F238E27FC236}">
                <a16:creationId xmlns:a16="http://schemas.microsoft.com/office/drawing/2014/main" id="{0C0AB56A-9A40-4D79-9884-552C829B18B1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034B452-18AA-4C0F-99A5-B9F3EFC6BCCC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StatTestAgainst">
            <a:extLst>
              <a:ext uri="{FF2B5EF4-FFF2-40B4-BE49-F238E27FC236}">
                <a16:creationId xmlns:a16="http://schemas.microsoft.com/office/drawing/2014/main" id="{BAE76A76-5562-4177-AEE9-F3ED39497391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 Placeholder 6">
            <a:extLst>
              <a:ext uri="{FF2B5EF4-FFF2-40B4-BE49-F238E27FC236}">
                <a16:creationId xmlns:a16="http://schemas.microsoft.com/office/drawing/2014/main" id="{8333E400-CF0A-46C2-841A-B4336FEDE6D6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ACB9BF0-4827-4D5F-847F-9A926061EB50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71" name="Text Placeholder 6">
            <a:extLst>
              <a:ext uri="{FF2B5EF4-FFF2-40B4-BE49-F238E27FC236}">
                <a16:creationId xmlns:a16="http://schemas.microsoft.com/office/drawing/2014/main" id="{B43DA377-E86A-4B4B-9F1F-453B5F68F8D9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313C71F-98D5-4044-9579-ED239C54F31A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73" name="benchmarkGroup">
            <a:extLst>
              <a:ext uri="{FF2B5EF4-FFF2-40B4-BE49-F238E27FC236}">
                <a16:creationId xmlns:a16="http://schemas.microsoft.com/office/drawing/2014/main" id="{6371D8AC-FE51-4522-8F07-A5C93584E664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74" name="benchmark">
              <a:extLst>
                <a:ext uri="{FF2B5EF4-FFF2-40B4-BE49-F238E27FC236}">
                  <a16:creationId xmlns:a16="http://schemas.microsoft.com/office/drawing/2014/main" id="{B6574DA1-205D-47D0-8EC0-620B83DCF620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55A5513-83B5-4A31-AAEF-7F0784BEAEA7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76" name="Slide Number Placeholder 5">
            <a:extLst>
              <a:ext uri="{FF2B5EF4-FFF2-40B4-BE49-F238E27FC236}">
                <a16:creationId xmlns:a16="http://schemas.microsoft.com/office/drawing/2014/main" id="{F887CD2A-CB31-439A-BB4D-7B3D4DE50B11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77" name="Picture 17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479CF8-50F5-4BA4-8DAC-19EFBEC313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369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in_h"/>
          <p:cNvSpPr txBox="1"/>
          <p:nvPr/>
        </p:nvSpPr>
        <p:spPr>
          <a:xfrm>
            <a:off x="169330" y="137538"/>
            <a:ext cx="117394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_frequency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2570C2D8-6B10-4423-A964-7BE94734825A}"/>
              </a:ext>
            </a:extLst>
          </p:cNvPr>
          <p:cNvSpPr txBox="1"/>
          <p:nvPr/>
        </p:nvSpPr>
        <p:spPr>
          <a:xfrm>
            <a:off x="8255553" y="672305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B693F3E4-DCB3-4A53-9EC9-A6C6D1FD1D55}"/>
              </a:ext>
            </a:extLst>
          </p:cNvPr>
          <p:cNvSpPr txBox="1"/>
          <p:nvPr/>
        </p:nvSpPr>
        <p:spPr>
          <a:xfrm>
            <a:off x="7139512" y="672305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7163969C-912B-4366-8F68-535FD48C7FA8}"/>
              </a:ext>
            </a:extLst>
          </p:cNvPr>
          <p:cNvSpPr txBox="1"/>
          <p:nvPr/>
        </p:nvSpPr>
        <p:spPr>
          <a:xfrm>
            <a:off x="8255553" y="672305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F32216B0-52EF-4578-A2CF-287DC9DE6516}"/>
              </a:ext>
            </a:extLst>
          </p:cNvPr>
          <p:cNvSpPr txBox="1"/>
          <p:nvPr/>
        </p:nvSpPr>
        <p:spPr>
          <a:xfrm>
            <a:off x="7139512" y="672305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8F3212-90A9-4A6A-A2DD-6BB84824E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" y="6365787"/>
            <a:ext cx="608518" cy="529410"/>
          </a:xfrm>
          <a:prstGeom prst="rect">
            <a:avLst/>
          </a:prstGeom>
        </p:spPr>
      </p:pic>
      <p:grpSp>
        <p:nvGrpSpPr>
          <p:cNvPr id="147" name="Header1"/>
          <p:cNvGrpSpPr/>
          <p:nvPr/>
        </p:nvGrpSpPr>
        <p:grpSpPr>
          <a:xfrm>
            <a:off x="310743" y="541441"/>
            <a:ext cx="11604732" cy="550846"/>
            <a:chOff x="310743" y="735411"/>
            <a:chExt cx="11604732" cy="550846"/>
          </a:xfrm>
        </p:grpSpPr>
        <p:sp>
          <p:nvSpPr>
            <p:cNvPr id="148" name="Header"/>
            <p:cNvSpPr txBox="1"/>
            <p:nvPr/>
          </p:nvSpPr>
          <p:spPr>
            <a:xfrm>
              <a:off x="797718" y="764116"/>
              <a:ext cx="10890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Detailed</a:t>
              </a:r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50" name="Straight Connector 14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 in _objective Say It Is A Good Place To Shop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154" name="seperator_2">
            <a:extLst>
              <a:ext uri="{FF2B5EF4-FFF2-40B4-BE49-F238E27FC236}">
                <a16:creationId xmlns:a16="http://schemas.microsoft.com/office/drawing/2014/main" id="{2B51E3E7-EF4E-48A3-96F6-AAF407B318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7843" y="1142096"/>
            <a:ext cx="119268" cy="4956202"/>
          </a:xfrm>
          <a:prstGeom prst="rect">
            <a:avLst/>
          </a:prstGeom>
        </p:spPr>
      </p:pic>
      <p:pic>
        <p:nvPicPr>
          <p:cNvPr id="155" name="seperator_3">
            <a:extLst>
              <a:ext uri="{FF2B5EF4-FFF2-40B4-BE49-F238E27FC236}">
                <a16:creationId xmlns:a16="http://schemas.microsoft.com/office/drawing/2014/main" id="{9429E26D-6DDB-4EA0-8187-30E6F757A9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2452" y="1162773"/>
            <a:ext cx="119268" cy="4956202"/>
          </a:xfrm>
          <a:prstGeom prst="rect">
            <a:avLst/>
          </a:prstGeom>
        </p:spPr>
      </p:pic>
      <p:pic>
        <p:nvPicPr>
          <p:cNvPr id="156" name="seperator_4">
            <a:extLst>
              <a:ext uri="{FF2B5EF4-FFF2-40B4-BE49-F238E27FC236}">
                <a16:creationId xmlns:a16="http://schemas.microsoft.com/office/drawing/2014/main" id="{24DA2EE5-872D-4D00-96E5-A30C052C5E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4052" y="1283454"/>
            <a:ext cx="119268" cy="4956202"/>
          </a:xfrm>
          <a:prstGeom prst="rect">
            <a:avLst/>
          </a:prstGeom>
        </p:spPr>
      </p:pic>
      <p:pic>
        <p:nvPicPr>
          <p:cNvPr id="157" name="seperator_5">
            <a:extLst>
              <a:ext uri="{FF2B5EF4-FFF2-40B4-BE49-F238E27FC236}">
                <a16:creationId xmlns:a16="http://schemas.microsoft.com/office/drawing/2014/main" id="{533B404C-71F5-47FE-AF09-D2ED38AA11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8119" y="991883"/>
            <a:ext cx="119268" cy="4956202"/>
          </a:xfrm>
          <a:prstGeom prst="rect">
            <a:avLst/>
          </a:prstGeom>
        </p:spPr>
      </p:pic>
      <p:pic>
        <p:nvPicPr>
          <p:cNvPr id="158" name="seperator_6">
            <a:extLst>
              <a:ext uri="{FF2B5EF4-FFF2-40B4-BE49-F238E27FC236}">
                <a16:creationId xmlns:a16="http://schemas.microsoft.com/office/drawing/2014/main" id="{663E00AF-E0D5-4242-A0F7-660D9DC1F4C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35" y="1041793"/>
            <a:ext cx="119268" cy="4956202"/>
          </a:xfrm>
          <a:prstGeom prst="rect">
            <a:avLst/>
          </a:prstGeom>
        </p:spPr>
      </p:pic>
      <p:pic>
        <p:nvPicPr>
          <p:cNvPr id="159" name="seperator_1">
            <a:extLst>
              <a:ext uri="{FF2B5EF4-FFF2-40B4-BE49-F238E27FC236}">
                <a16:creationId xmlns:a16="http://schemas.microsoft.com/office/drawing/2014/main" id="{159762ED-7223-41F0-9A14-A2BDB02E83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50367" y="1207325"/>
            <a:ext cx="119268" cy="4956202"/>
          </a:xfrm>
          <a:prstGeom prst="rect">
            <a:avLst/>
          </a:prstGeom>
        </p:spPr>
      </p:pic>
      <p:graphicFrame>
        <p:nvGraphicFramePr>
          <p:cNvPr id="102" name="Good_Place_To_Shop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83680"/>
              </p:ext>
            </p:extLst>
          </p:nvPr>
        </p:nvGraphicFramePr>
        <p:xfrm>
          <a:off x="371183" y="1096356"/>
          <a:ext cx="11428094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15239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386528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  <a:gridCol w="119741">
                  <a:extLst>
                    <a:ext uri="{9D8B030D-6E8A-4147-A177-3AD203B41FA5}">
                      <a16:colId xmlns:a16="http://schemas.microsoft.com/office/drawing/2014/main" val="3477877087"/>
                    </a:ext>
                  </a:extLst>
                </a:gridCol>
                <a:gridCol w="2314912">
                  <a:extLst>
                    <a:ext uri="{9D8B030D-6E8A-4147-A177-3AD203B41FA5}">
                      <a16:colId xmlns:a16="http://schemas.microsoft.com/office/drawing/2014/main" val="23439182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lang="en-IN"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lang="en-IN"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sp>
        <p:nvSpPr>
          <p:cNvPr id="104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1" y="489453"/>
            <a:ext cx="12268200" cy="23002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AD10781-11A7-46B3-912A-C3BC11CBE309}"/>
              </a:ext>
            </a:extLst>
          </p:cNvPr>
          <p:cNvSpPr txBox="1"/>
          <p:nvPr/>
        </p:nvSpPr>
        <p:spPr>
          <a:xfrm>
            <a:off x="9143633" y="5951834"/>
            <a:ext cx="30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sp>
        <p:nvSpPr>
          <p:cNvPr id="105" name="Slide Number Placeholder 4">
            <a:extLst>
              <a:ext uri="{FF2B5EF4-FFF2-40B4-BE49-F238E27FC236}">
                <a16:creationId xmlns:a16="http://schemas.microsoft.com/office/drawing/2014/main" id="{1BA9F41A-CD3C-46BE-9661-CF72B1C53223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F166A-24B4-4B5A-8D42-E4CFF447159E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1D6C0BF-601D-4DAE-B7E3-557728261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3E0C78A-39EA-4FC5-A2A6-E846175F7FFF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ooter Placeholder 4">
            <a:extLst>
              <a:ext uri="{FF2B5EF4-FFF2-40B4-BE49-F238E27FC236}">
                <a16:creationId xmlns:a16="http://schemas.microsoft.com/office/drawing/2014/main" id="{929EAD00-D6CA-409C-9D47-2A9C04A152ED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CB32B158-B1F3-4595-AD24-0BE4F90E2DCC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42" name="Text Placeholder 6">
            <a:extLst>
              <a:ext uri="{FF2B5EF4-FFF2-40B4-BE49-F238E27FC236}">
                <a16:creationId xmlns:a16="http://schemas.microsoft.com/office/drawing/2014/main" id="{8D15E579-AF48-4478-8411-C75C01084C14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1441970-93E1-4530-A82E-E2BB2D0D61EA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Placeholder 6">
            <a:extLst>
              <a:ext uri="{FF2B5EF4-FFF2-40B4-BE49-F238E27FC236}">
                <a16:creationId xmlns:a16="http://schemas.microsoft.com/office/drawing/2014/main" id="{C9712595-F0AF-4CB0-AB5B-49F259E7554F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45" name="Text Placeholder 6">
            <a:extLst>
              <a:ext uri="{FF2B5EF4-FFF2-40B4-BE49-F238E27FC236}">
                <a16:creationId xmlns:a16="http://schemas.microsoft.com/office/drawing/2014/main" id="{CAC39D09-AA0E-4CE7-9EE9-CFB368A6579C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46" name="benchmark">
            <a:extLst>
              <a:ext uri="{FF2B5EF4-FFF2-40B4-BE49-F238E27FC236}">
                <a16:creationId xmlns:a16="http://schemas.microsoft.com/office/drawing/2014/main" id="{D1F24345-BEC2-4162-B926-865B50CE12EA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53" name="Slide Number Placeholder 5">
            <a:extLst>
              <a:ext uri="{FF2B5EF4-FFF2-40B4-BE49-F238E27FC236}">
                <a16:creationId xmlns:a16="http://schemas.microsoft.com/office/drawing/2014/main" id="{27A1779A-57DA-4037-8A12-77FAE5773E14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0" name="Footer Placeholder 2">
            <a:extLst>
              <a:ext uri="{FF2B5EF4-FFF2-40B4-BE49-F238E27FC236}">
                <a16:creationId xmlns:a16="http://schemas.microsoft.com/office/drawing/2014/main" id="{61C456D8-FB18-42E4-B657-90A17EFC4823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3512F28-6B3B-4D6C-8E0A-25547A3B58CA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E17A80E9-5CC4-4592-9800-1FB8AAF76D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5B0C102-2F88-4177-93D3-469340DD4118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2EB0316-F5F5-4142-A9C9-3307C8F56E04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5" name="Footer Placeholder 4">
            <a:extLst>
              <a:ext uri="{FF2B5EF4-FFF2-40B4-BE49-F238E27FC236}">
                <a16:creationId xmlns:a16="http://schemas.microsoft.com/office/drawing/2014/main" id="{F8462807-0829-43EA-8C3E-05F9AE7B31FD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DCB433EF-15C5-4BB8-A469-A05AE97E74F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67" name="Text Placeholder 6">
            <a:extLst>
              <a:ext uri="{FF2B5EF4-FFF2-40B4-BE49-F238E27FC236}">
                <a16:creationId xmlns:a16="http://schemas.microsoft.com/office/drawing/2014/main" id="{4BFF2539-DB00-45EC-A87D-7A8DB101FC10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68" name="TPandFilters">
            <a:extLst>
              <a:ext uri="{FF2B5EF4-FFF2-40B4-BE49-F238E27FC236}">
                <a16:creationId xmlns:a16="http://schemas.microsoft.com/office/drawing/2014/main" id="{25582289-C576-4219-B586-AE6CCEF3136C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34D9-324C-40E9-90F7-54FCC281592C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StatTestAgainst">
            <a:extLst>
              <a:ext uri="{FF2B5EF4-FFF2-40B4-BE49-F238E27FC236}">
                <a16:creationId xmlns:a16="http://schemas.microsoft.com/office/drawing/2014/main" id="{645BA736-3AC9-400D-A8E9-5A43785E2192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 Placeholder 6">
            <a:extLst>
              <a:ext uri="{FF2B5EF4-FFF2-40B4-BE49-F238E27FC236}">
                <a16:creationId xmlns:a16="http://schemas.microsoft.com/office/drawing/2014/main" id="{3051C4F1-4751-4AC8-98A5-0DC2D827463D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D15C37A-353C-4291-9055-2E5319AFC530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73" name="Text Placeholder 6">
            <a:extLst>
              <a:ext uri="{FF2B5EF4-FFF2-40B4-BE49-F238E27FC236}">
                <a16:creationId xmlns:a16="http://schemas.microsoft.com/office/drawing/2014/main" id="{0142C25B-E425-4D52-A957-9B43B1F75A58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959B45B-BBDC-476E-854C-8ABD97FAB0CE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75" name="benchmarkGroup">
            <a:extLst>
              <a:ext uri="{FF2B5EF4-FFF2-40B4-BE49-F238E27FC236}">
                <a16:creationId xmlns:a16="http://schemas.microsoft.com/office/drawing/2014/main" id="{879C228B-A877-4A87-B24B-3CDC44C94B88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76" name="benchmark">
              <a:extLst>
                <a:ext uri="{FF2B5EF4-FFF2-40B4-BE49-F238E27FC236}">
                  <a16:creationId xmlns:a16="http://schemas.microsoft.com/office/drawing/2014/main" id="{CCD0BF02-B72B-403A-9C06-121EB213A8B6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8BFAF69-FEC1-46AF-A2B1-9986B7C13B13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78" name="Slide Number Placeholder 5">
            <a:extLst>
              <a:ext uri="{FF2B5EF4-FFF2-40B4-BE49-F238E27FC236}">
                <a16:creationId xmlns:a16="http://schemas.microsoft.com/office/drawing/2014/main" id="{FBCF895E-C93D-4C29-A3E3-5B3D0B8B1F28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79" name="Picture 17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29F05B-805E-4B58-BEC5-C32B6F7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350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/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0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Main Store/ Favorite Store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 in _objective Say It’s Their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11739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_frequency</a:t>
            </a:r>
          </a:p>
        </p:txBody>
      </p:sp>
      <p:graphicFrame>
        <p:nvGraphicFramePr>
          <p:cNvPr id="19" name="Main_Store_Favorite_Store_Chart">
            <a:extLst>
              <a:ext uri="{FF2B5EF4-FFF2-40B4-BE49-F238E27FC236}">
                <a16:creationId xmlns:a16="http://schemas.microsoft.com/office/drawing/2014/main" id="{E0D52687-BBCB-4D41-9BE0-8731E7118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16584"/>
              </p:ext>
            </p:extLst>
          </p:nvPr>
        </p:nvGraphicFramePr>
        <p:xfrm>
          <a:off x="308935" y="1256991"/>
          <a:ext cx="11080695" cy="4943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id="{E07C0A57-27B7-4E6D-8BEE-DCEA9940EC1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5436085"/>
            <a:ext cx="10499645" cy="209341"/>
          </a:xfrm>
          <a:prstGeom prst="rect">
            <a:avLst/>
          </a:prstGeom>
        </p:spPr>
      </p:pic>
      <p:sp>
        <p:nvSpPr>
          <p:cNvPr id="96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F1B2C0-509F-450A-859A-1199B4824F56}"/>
              </a:ext>
            </a:extLst>
          </p:cNvPr>
          <p:cNvSpPr txBox="1"/>
          <p:nvPr/>
        </p:nvSpPr>
        <p:spPr>
          <a:xfrm>
            <a:off x="8810888" y="5965730"/>
            <a:ext cx="338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Main Store /Favorite Store Imagery not available for Channels, Channel Nets and Corporate Nets</a:t>
            </a:r>
          </a:p>
        </p:txBody>
      </p:sp>
      <p:sp>
        <p:nvSpPr>
          <p:cNvPr id="92" name="Slide Number Placeholder 4">
            <a:extLst>
              <a:ext uri="{FF2B5EF4-FFF2-40B4-BE49-F238E27FC236}">
                <a16:creationId xmlns:a16="http://schemas.microsoft.com/office/drawing/2014/main" id="{207348AB-B42D-4126-8641-803DE9917F3E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FE73DC-C8DF-4170-B685-00F2AC8022B1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C93CDF6-A7EC-4FAD-B8DC-437B8A95DA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C0FFF09-85E2-45B4-A3CA-B695B14934EE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ooter Placeholder 4">
            <a:extLst>
              <a:ext uri="{FF2B5EF4-FFF2-40B4-BE49-F238E27FC236}">
                <a16:creationId xmlns:a16="http://schemas.microsoft.com/office/drawing/2014/main" id="{51E2FDE2-A885-4332-A0BB-0A825A9D145D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4B536D1-727E-4C32-996F-234B38B2152F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848546EE-E6AC-4DEB-9026-226634775114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1666053-10FE-433F-AAFF-CC437568FD0D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809FB029-5C3A-4ADE-8678-0EA9B0C9F5BB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E81B70A0-AAA4-4BF9-BF5A-D680EE58F58C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9" name="benchmark">
            <a:extLst>
              <a:ext uri="{FF2B5EF4-FFF2-40B4-BE49-F238E27FC236}">
                <a16:creationId xmlns:a16="http://schemas.microsoft.com/office/drawing/2014/main" id="{BAC9EFAB-89F1-4F08-8EA2-FA0739513D90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4B5EEEAB-F89F-4F1B-A30A-3F4FE95AA99C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1" name="Footer Placeholder 2">
            <a:extLst>
              <a:ext uri="{FF2B5EF4-FFF2-40B4-BE49-F238E27FC236}">
                <a16:creationId xmlns:a16="http://schemas.microsoft.com/office/drawing/2014/main" id="{38CF1C42-E92A-4AD1-BD8F-DA1941A57F57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A3AE0D3-D228-431B-A493-6235C87988A8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14A012DA-6C50-4463-A043-83A06FBB03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477D2DA-4AE8-4902-9E35-197827B5C47C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975E71-E381-4BC0-BAF1-915000E2D075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47" name="Footer Placeholder 4">
            <a:extLst>
              <a:ext uri="{FF2B5EF4-FFF2-40B4-BE49-F238E27FC236}">
                <a16:creationId xmlns:a16="http://schemas.microsoft.com/office/drawing/2014/main" id="{7431002A-96E6-4C97-82A1-5F691E8F9F33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0097031A-5201-424C-A8C1-AE473E0E94A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49" name="Text Placeholder 6">
            <a:extLst>
              <a:ext uri="{FF2B5EF4-FFF2-40B4-BE49-F238E27FC236}">
                <a16:creationId xmlns:a16="http://schemas.microsoft.com/office/drawing/2014/main" id="{58A97028-07C5-4C8F-8630-A575419546DB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50" name="TPandFilters">
            <a:extLst>
              <a:ext uri="{FF2B5EF4-FFF2-40B4-BE49-F238E27FC236}">
                <a16:creationId xmlns:a16="http://schemas.microsoft.com/office/drawing/2014/main" id="{423C5752-5462-4794-8DBF-8056098DEB57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9412262-3906-4C9C-99B8-FE5F049384AF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tatTestAgainst">
            <a:extLst>
              <a:ext uri="{FF2B5EF4-FFF2-40B4-BE49-F238E27FC236}">
                <a16:creationId xmlns:a16="http://schemas.microsoft.com/office/drawing/2014/main" id="{25AEF37E-714E-41F3-A29A-5175BE431D6A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 Placeholder 6">
            <a:extLst>
              <a:ext uri="{FF2B5EF4-FFF2-40B4-BE49-F238E27FC236}">
                <a16:creationId xmlns:a16="http://schemas.microsoft.com/office/drawing/2014/main" id="{248E0429-F1D5-4E23-B632-05943261B687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9D7AF6B-D392-4F89-BE33-EC6BD5A26437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55" name="Text Placeholder 6">
            <a:extLst>
              <a:ext uri="{FF2B5EF4-FFF2-40B4-BE49-F238E27FC236}">
                <a16:creationId xmlns:a16="http://schemas.microsoft.com/office/drawing/2014/main" id="{23048B23-60BD-47CB-AF67-F4893497388D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E740030-77E5-4490-A403-62BD6C71C1C0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57" name="benchmarkGroup">
            <a:extLst>
              <a:ext uri="{FF2B5EF4-FFF2-40B4-BE49-F238E27FC236}">
                <a16:creationId xmlns:a16="http://schemas.microsoft.com/office/drawing/2014/main" id="{2BF912DE-5F39-476C-90C1-54CB5CBFC15F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58" name="benchmark">
              <a:extLst>
                <a:ext uri="{FF2B5EF4-FFF2-40B4-BE49-F238E27FC236}">
                  <a16:creationId xmlns:a16="http://schemas.microsoft.com/office/drawing/2014/main" id="{DD69F11C-7257-4C2D-908F-68EECD0BBAC9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E5B6EFC-4824-4671-B899-BE0DE862101B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60" name="Slide Number Placeholder 5">
            <a:extLst>
              <a:ext uri="{FF2B5EF4-FFF2-40B4-BE49-F238E27FC236}">
                <a16:creationId xmlns:a16="http://schemas.microsoft.com/office/drawing/2014/main" id="{BD964FBC-1C95-4EDD-B622-9DE01356D3A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1" name="Picture 16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92CFDEA-3759-482A-B492-D680A1E22D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83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92693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 Report</a:t>
            </a:r>
            <a:r>
              <a:rPr lang="en-US" u="none" dirty="0">
                <a:latin typeface="Franklin Gothic Book" panose="020B0503020102020204" pitchFamily="34" charset="0"/>
              </a:rPr>
              <a:t>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Shoppers Beverage Purchase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Beverage_Categories_Chart">
            <a:extLst>
              <a:ext uri="{FF2B5EF4-FFF2-40B4-BE49-F238E27FC236}">
                <a16:creationId xmlns:a16="http://schemas.microsoft.com/office/drawing/2014/main" id="{7DBDC7AF-59B3-4470-83C8-DB7E136C3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374778"/>
              </p:ext>
            </p:extLst>
          </p:nvPr>
        </p:nvGraphicFramePr>
        <p:xfrm>
          <a:off x="247982" y="3918350"/>
          <a:ext cx="11545771" cy="215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Beverage_Categories_Summary_Chart">
            <a:extLst>
              <a:ext uri="{FF2B5EF4-FFF2-40B4-BE49-F238E27FC236}">
                <a16:creationId xmlns:a16="http://schemas.microsoft.com/office/drawing/2014/main" id="{8EE8D135-177E-4F4D-B18C-34ED07CE5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685666"/>
              </p:ext>
            </p:extLst>
          </p:nvPr>
        </p:nvGraphicFramePr>
        <p:xfrm>
          <a:off x="310551" y="1245696"/>
          <a:ext cx="5195259" cy="190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Rectangle 79"/>
          <p:cNvSpPr/>
          <p:nvPr/>
        </p:nvSpPr>
        <p:spPr>
          <a:xfrm>
            <a:off x="-1" y="56665"/>
            <a:ext cx="7777597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1" name="main_h"/>
          <p:cNvSpPr txBox="1"/>
          <p:nvPr/>
        </p:nvSpPr>
        <p:spPr>
          <a:xfrm>
            <a:off x="221418" y="191827"/>
            <a:ext cx="11686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Beverage Purchase – _retailer - _frequency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952"/>
            <a:ext cx="12268200" cy="230029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2745517"/>
            <a:ext cx="4842462" cy="249473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60322" y="704900"/>
            <a:ext cx="5375697" cy="579486"/>
            <a:chOff x="260322" y="704900"/>
            <a:chExt cx="11666186" cy="579486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28791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Summary (_frequency)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22" y="704900"/>
              <a:ext cx="466118" cy="447092"/>
            </a:xfrm>
            <a:prstGeom prst="rect">
              <a:avLst/>
            </a:prstGeom>
            <a:noFill/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4" y="1070813"/>
              <a:ext cx="110449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 _frequency Shoppers To _retailer in _objective Purchase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</p:grpSp>
      <p:grpSp>
        <p:nvGrpSpPr>
          <p:cNvPr id="3" name="Header3"/>
          <p:cNvGrpSpPr/>
          <p:nvPr/>
        </p:nvGrpSpPr>
        <p:grpSpPr>
          <a:xfrm>
            <a:off x="247982" y="3355243"/>
            <a:ext cx="11678526" cy="596144"/>
            <a:chOff x="247982" y="3355243"/>
            <a:chExt cx="11678526" cy="596144"/>
          </a:xfrm>
        </p:grpSpPr>
        <p:sp>
          <p:nvSpPr>
            <p:cNvPr id="40" name="Header"/>
            <p:cNvSpPr txBox="1"/>
            <p:nvPr/>
          </p:nvSpPr>
          <p:spPr>
            <a:xfrm>
              <a:off x="797718" y="3435151"/>
              <a:ext cx="11128790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(Top 10 For _objective)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3945" y="3762113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698016" y="3747228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escription"/>
            <p:cNvSpPr txBox="1"/>
            <p:nvPr/>
          </p:nvSpPr>
          <p:spPr>
            <a:xfrm>
              <a:off x="662542" y="3737814"/>
              <a:ext cx="11046509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Purchase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82" y="3355243"/>
              <a:ext cx="466118" cy="481126"/>
            </a:xfrm>
            <a:prstGeom prst="rect">
              <a:avLst/>
            </a:prstGeom>
            <a:noFill/>
          </p:spPr>
        </p:pic>
      </p:grpSp>
      <p:pic>
        <p:nvPicPr>
          <p:cNvPr id="33" name="Picture 3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5405607"/>
            <a:ext cx="11574077" cy="266323"/>
          </a:xfrm>
          <a:prstGeom prst="rect">
            <a:avLst/>
          </a:prstGeom>
        </p:spPr>
      </p:pic>
      <p:sp>
        <p:nvSpPr>
          <p:cNvPr id="110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102" name="Slide Number Placeholder 4">
            <a:extLst>
              <a:ext uri="{FF2B5EF4-FFF2-40B4-BE49-F238E27FC236}">
                <a16:creationId xmlns:a16="http://schemas.microsoft.com/office/drawing/2014/main" id="{30E90EE3-9B70-440B-8A47-1477E908C59F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38A330-F684-4A3B-96FC-E323333EE88F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679FB3D-6A00-45EF-91C2-5AEE5394F1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4B5043-825B-40BF-97A2-91D2DC03DC77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ooter Placeholder 4">
            <a:extLst>
              <a:ext uri="{FF2B5EF4-FFF2-40B4-BE49-F238E27FC236}">
                <a16:creationId xmlns:a16="http://schemas.microsoft.com/office/drawing/2014/main" id="{7988BF3B-F22D-449A-BBF3-97EC2D8BCC93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FB0EAEF-B7CF-409E-BAA6-E335BAD805BF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84344CBD-E21A-44E9-8F93-D03FEACC21EA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F7BE4D-E208-4D5F-9EE3-2EF3703ED234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Placeholder 6">
            <a:extLst>
              <a:ext uri="{FF2B5EF4-FFF2-40B4-BE49-F238E27FC236}">
                <a16:creationId xmlns:a16="http://schemas.microsoft.com/office/drawing/2014/main" id="{FA94C2A1-06E1-4D6F-A74E-70BF9D315491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23" name="Text Placeholder 6">
            <a:extLst>
              <a:ext uri="{FF2B5EF4-FFF2-40B4-BE49-F238E27FC236}">
                <a16:creationId xmlns:a16="http://schemas.microsoft.com/office/drawing/2014/main" id="{43896994-78F8-4827-8908-F95AE7EF7299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24" name="benchmark">
            <a:extLst>
              <a:ext uri="{FF2B5EF4-FFF2-40B4-BE49-F238E27FC236}">
                <a16:creationId xmlns:a16="http://schemas.microsoft.com/office/drawing/2014/main" id="{66328D63-DA91-47CC-AB6E-AD22E3DA7BA7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25" name="Slide Number Placeholder 5">
            <a:extLst>
              <a:ext uri="{FF2B5EF4-FFF2-40B4-BE49-F238E27FC236}">
                <a16:creationId xmlns:a16="http://schemas.microsoft.com/office/drawing/2014/main" id="{1A78D9CE-7A8C-4550-B24D-35828D3C5BF3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6" name="Footer Placeholder 2">
            <a:extLst>
              <a:ext uri="{FF2B5EF4-FFF2-40B4-BE49-F238E27FC236}">
                <a16:creationId xmlns:a16="http://schemas.microsoft.com/office/drawing/2014/main" id="{C0112B0B-513D-40BC-A20A-BC2C451044A2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9C2A77-BEA7-454F-9073-B24EB8234258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66738DC9-D493-4B06-8628-49F5967E73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855085E-4E87-4470-8199-CB7975792F1B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A93D483-9243-476E-9F36-3D9F25BB3095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2" name="Footer Placeholder 4">
            <a:extLst>
              <a:ext uri="{FF2B5EF4-FFF2-40B4-BE49-F238E27FC236}">
                <a16:creationId xmlns:a16="http://schemas.microsoft.com/office/drawing/2014/main" id="{0FE12220-8588-47FA-A5C5-73746C74A18B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229904FA-3DE9-4BC1-8134-6B50D82A4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64" name="Text Placeholder 6">
            <a:extLst>
              <a:ext uri="{FF2B5EF4-FFF2-40B4-BE49-F238E27FC236}">
                <a16:creationId xmlns:a16="http://schemas.microsoft.com/office/drawing/2014/main" id="{09AA3431-2928-4941-ACD6-4B51F85985B7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65" name="TPandFilters">
            <a:extLst>
              <a:ext uri="{FF2B5EF4-FFF2-40B4-BE49-F238E27FC236}">
                <a16:creationId xmlns:a16="http://schemas.microsoft.com/office/drawing/2014/main" id="{050A1FB1-39B9-42F1-A92F-8CEF549B90BB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A18730-D8E7-445A-BB8C-113FD6B416E5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StatTestAgainst">
            <a:extLst>
              <a:ext uri="{FF2B5EF4-FFF2-40B4-BE49-F238E27FC236}">
                <a16:creationId xmlns:a16="http://schemas.microsoft.com/office/drawing/2014/main" id="{0C7A4EF7-5C73-4941-AB13-E9BBEEBAB9DD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 Placeholder 6">
            <a:extLst>
              <a:ext uri="{FF2B5EF4-FFF2-40B4-BE49-F238E27FC236}">
                <a16:creationId xmlns:a16="http://schemas.microsoft.com/office/drawing/2014/main" id="{90B0708A-4601-4215-A57C-EB8C592B2D20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325813D-A0CA-4F2E-8289-6ED376CEB14C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70" name="Text Placeholder 6">
            <a:extLst>
              <a:ext uri="{FF2B5EF4-FFF2-40B4-BE49-F238E27FC236}">
                <a16:creationId xmlns:a16="http://schemas.microsoft.com/office/drawing/2014/main" id="{D527DEB4-EAFF-4416-ADB7-E4B2A6907A24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6474483-BD42-47AE-AA17-36B52B69C8A4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72" name="benchmarkGroup">
            <a:extLst>
              <a:ext uri="{FF2B5EF4-FFF2-40B4-BE49-F238E27FC236}">
                <a16:creationId xmlns:a16="http://schemas.microsoft.com/office/drawing/2014/main" id="{4D90B8E3-D962-4805-851D-2A8A272A8078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73" name="benchmark">
              <a:extLst>
                <a:ext uri="{FF2B5EF4-FFF2-40B4-BE49-F238E27FC236}">
                  <a16:creationId xmlns:a16="http://schemas.microsoft.com/office/drawing/2014/main" id="{A68C8FED-4E2A-4BD2-9212-92CB5D0BF180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E45DE1B-DA9C-4843-A294-14198558D9DD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75" name="Slide Number Placeholder 5">
            <a:extLst>
              <a:ext uri="{FF2B5EF4-FFF2-40B4-BE49-F238E27FC236}">
                <a16:creationId xmlns:a16="http://schemas.microsoft.com/office/drawing/2014/main" id="{5B5AC24C-7D7A-458C-8CB5-95B45B1B395F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76" name="Picture 17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AB712-68D3-48D4-A8CE-A5707F25AD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  <p:graphicFrame>
        <p:nvGraphicFramePr>
          <p:cNvPr id="64" name="OnlineNARTD_Chart">
            <a:extLst>
              <a:ext uri="{FF2B5EF4-FFF2-40B4-BE49-F238E27FC236}">
                <a16:creationId xmlns:a16="http://schemas.microsoft.com/office/drawing/2014/main" id="{196A8135-D3FE-476F-A294-A0088731A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604115"/>
              </p:ext>
            </p:extLst>
          </p:nvPr>
        </p:nvGraphicFramePr>
        <p:xfrm>
          <a:off x="6466187" y="1239072"/>
          <a:ext cx="5195259" cy="190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65" name="Picture 64">
            <a:extLst>
              <a:ext uri="{FF2B5EF4-FFF2-40B4-BE49-F238E27FC236}">
                <a16:creationId xmlns:a16="http://schemas.microsoft.com/office/drawing/2014/main" id="{D0217778-ABC8-495E-82DE-5B66ED739BF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2" y="2738893"/>
            <a:ext cx="4842462" cy="249473"/>
          </a:xfrm>
          <a:prstGeom prst="rect">
            <a:avLst/>
          </a:prstGeom>
        </p:spPr>
      </p:pic>
      <p:grpSp>
        <p:nvGrpSpPr>
          <p:cNvPr id="66" name="Header2">
            <a:extLst>
              <a:ext uri="{FF2B5EF4-FFF2-40B4-BE49-F238E27FC236}">
                <a16:creationId xmlns:a16="http://schemas.microsoft.com/office/drawing/2014/main" id="{01DD9638-5CE4-4CAC-BABF-2EA7E55ACDD3}"/>
              </a:ext>
            </a:extLst>
          </p:cNvPr>
          <p:cNvGrpSpPr/>
          <p:nvPr/>
        </p:nvGrpSpPr>
        <p:grpSpPr>
          <a:xfrm>
            <a:off x="6602036" y="757492"/>
            <a:ext cx="5189619" cy="520270"/>
            <a:chOff x="664144" y="764116"/>
            <a:chExt cx="11262364" cy="520270"/>
          </a:xfrm>
        </p:grpSpPr>
        <p:sp>
          <p:nvSpPr>
            <p:cNvPr id="67" name="Header">
              <a:extLst>
                <a:ext uri="{FF2B5EF4-FFF2-40B4-BE49-F238E27FC236}">
                  <a16:creationId xmlns:a16="http://schemas.microsoft.com/office/drawing/2014/main" id="{2F52F2A2-8D2C-43B5-A0BC-A2FFB4EA8F9E}"/>
                </a:ext>
              </a:extLst>
            </p:cNvPr>
            <p:cNvSpPr txBox="1"/>
            <p:nvPr/>
          </p:nvSpPr>
          <p:spPr>
            <a:xfrm>
              <a:off x="797717" y="764116"/>
              <a:ext cx="11128791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Online NARTD Beverage (Monthly+)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92C7CB-67F7-4299-A8B2-9889C1308734}"/>
                </a:ext>
              </a:extLst>
            </p:cNvPr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FD58B7B-30E8-4482-96C4-E435683BD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scription">
              <a:extLst>
                <a:ext uri="{FF2B5EF4-FFF2-40B4-BE49-F238E27FC236}">
                  <a16:creationId xmlns:a16="http://schemas.microsoft.com/office/drawing/2014/main" id="{CE760DBB-E022-4ABA-A45B-3750C21B9335}"/>
                </a:ext>
              </a:extLst>
            </p:cNvPr>
            <p:cNvSpPr txBox="1"/>
            <p:nvPr/>
          </p:nvSpPr>
          <p:spPr>
            <a:xfrm>
              <a:off x="664144" y="1070813"/>
              <a:ext cx="110449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 _frequency Shoppers To _retailer in _objective Purchase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</p:grpSp>
      <p:pic>
        <p:nvPicPr>
          <p:cNvPr id="63" name="chart">
            <a:extLst>
              <a:ext uri="{FF2B5EF4-FFF2-40B4-BE49-F238E27FC236}">
                <a16:creationId xmlns:a16="http://schemas.microsoft.com/office/drawing/2014/main" id="{CF2B442F-7E2D-4EDB-9915-844773F6B4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39941" y="802791"/>
            <a:ext cx="346013" cy="3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78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Manufacturer_Beverage_Summary_Chart">
            <a:extLst>
              <a:ext uri="{FF2B5EF4-FFF2-40B4-BE49-F238E27FC236}">
                <a16:creationId xmlns:a16="http://schemas.microsoft.com/office/drawing/2014/main" id="{87017425-69D3-4243-8A38-70CF4CBC2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767013"/>
              </p:ext>
            </p:extLst>
          </p:nvPr>
        </p:nvGraphicFramePr>
        <p:xfrm>
          <a:off x="221418" y="1257874"/>
          <a:ext cx="11411999" cy="489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9" y="5310784"/>
            <a:ext cx="10863336" cy="215444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73970" y="704900"/>
            <a:ext cx="11643121" cy="581357"/>
            <a:chOff x="273970" y="704900"/>
            <a:chExt cx="11643121" cy="581357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19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Manufacturer Beverage Summary (_frequency)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70" y="704900"/>
              <a:ext cx="466118" cy="447092"/>
            </a:xfrm>
            <a:prstGeom prst="rect">
              <a:avLst/>
            </a:prstGeom>
            <a:noFill/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4" y="1070813"/>
              <a:ext cx="11033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 _frequency Shoppers To _retailer in _objective Purchase Beverages Manufactured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</p:grpSp>
      <p:sp>
        <p:nvSpPr>
          <p:cNvPr id="44" name="main_h"/>
          <p:cNvSpPr txBox="1"/>
          <p:nvPr/>
        </p:nvSpPr>
        <p:spPr>
          <a:xfrm>
            <a:off x="221418" y="238206"/>
            <a:ext cx="11686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Beverage Purchase – _retailer - _frequency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71A4584-5D8A-41C3-AE33-0FED69A01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26393"/>
            <a:ext cx="12268200" cy="230029"/>
          </a:xfrm>
          <a:prstGeom prst="rect">
            <a:avLst/>
          </a:prstGeom>
        </p:spPr>
      </p:pic>
      <p:sp>
        <p:nvSpPr>
          <p:cNvPr id="84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81" name="Slide Number Placeholder 4">
            <a:extLst>
              <a:ext uri="{FF2B5EF4-FFF2-40B4-BE49-F238E27FC236}">
                <a16:creationId xmlns:a16="http://schemas.microsoft.com/office/drawing/2014/main" id="{343FD5A1-5AE1-4AE9-872A-1BCB6A561F7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0A317C-A39B-40A9-9EEE-E35501061C31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719FD637-34F6-46AC-9BD9-254ABA6B15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1C8EF6-33BB-4089-975C-7888F987E697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oter Placeholder 4">
            <a:extLst>
              <a:ext uri="{FF2B5EF4-FFF2-40B4-BE49-F238E27FC236}">
                <a16:creationId xmlns:a16="http://schemas.microsoft.com/office/drawing/2014/main" id="{E6FED9CC-A76F-492F-9C71-AEBF6194510B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FA32BEA-3838-49DE-B522-62B45B5F10B2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B5443B74-18F1-44AC-8131-07CA62275290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F9CF8B-4FC6-4B5F-B70A-2CB740CBEF2C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3B03078C-B623-4C94-9550-771EF3AB2A10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82A3F221-1374-4973-9191-AB07ACAB1988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6" name="benchmark">
            <a:extLst>
              <a:ext uri="{FF2B5EF4-FFF2-40B4-BE49-F238E27FC236}">
                <a16:creationId xmlns:a16="http://schemas.microsoft.com/office/drawing/2014/main" id="{E61B21C6-3CED-4811-9D35-6D1476913889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98" name="Slide Number Placeholder 5">
            <a:extLst>
              <a:ext uri="{FF2B5EF4-FFF2-40B4-BE49-F238E27FC236}">
                <a16:creationId xmlns:a16="http://schemas.microsoft.com/office/drawing/2014/main" id="{8E40180E-42E7-49FF-BAE7-009D158050E5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9" name="Footer Placeholder 2">
            <a:extLst>
              <a:ext uri="{FF2B5EF4-FFF2-40B4-BE49-F238E27FC236}">
                <a16:creationId xmlns:a16="http://schemas.microsoft.com/office/drawing/2014/main" id="{602EDAD3-D7FA-49C4-9418-37914B80EA38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756C31-19DF-4FA4-80DE-B617D2CD51EE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45CE2AB-0A03-4A41-8E0B-768E661EEC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B38405B-1007-455F-83E3-A91E8B079CBA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3FF4BD-5960-4A61-954F-CAE81306356C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4" name="Footer Placeholder 4">
            <a:extLst>
              <a:ext uri="{FF2B5EF4-FFF2-40B4-BE49-F238E27FC236}">
                <a16:creationId xmlns:a16="http://schemas.microsoft.com/office/drawing/2014/main" id="{831031CD-CF56-4DA4-81CE-20639E7167F1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A450C62-0221-40AB-A952-4736F2119B0D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E5D2DBC2-2077-4D31-9491-A6BD8C1438C3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09" name="TPandFilters">
            <a:extLst>
              <a:ext uri="{FF2B5EF4-FFF2-40B4-BE49-F238E27FC236}">
                <a16:creationId xmlns:a16="http://schemas.microsoft.com/office/drawing/2014/main" id="{8AA6AFC7-22B3-4322-87BE-A166655F93CE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003C703-8787-485B-B5D2-6DD8254C5128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tatTestAgainst">
            <a:extLst>
              <a:ext uri="{FF2B5EF4-FFF2-40B4-BE49-F238E27FC236}">
                <a16:creationId xmlns:a16="http://schemas.microsoft.com/office/drawing/2014/main" id="{BA0893DA-7D89-4695-98C5-A3080553890F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E4B54666-A11F-47AD-8F07-4E651CFB7875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424AE86-8215-4956-934F-88AB82F9431D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2" name="Text Placeholder 6">
            <a:extLst>
              <a:ext uri="{FF2B5EF4-FFF2-40B4-BE49-F238E27FC236}">
                <a16:creationId xmlns:a16="http://schemas.microsoft.com/office/drawing/2014/main" id="{9782149E-350E-498B-988C-C3DAF9FEBCCF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561ED41-05B7-4DFE-A8AD-C8AF7C297802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47" name="benchmarkGroup">
            <a:extLst>
              <a:ext uri="{FF2B5EF4-FFF2-40B4-BE49-F238E27FC236}">
                <a16:creationId xmlns:a16="http://schemas.microsoft.com/office/drawing/2014/main" id="{38FE80FE-C2EF-4B00-88AE-40DB1606977C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48" name="benchmark">
              <a:extLst>
                <a:ext uri="{FF2B5EF4-FFF2-40B4-BE49-F238E27FC236}">
                  <a16:creationId xmlns:a16="http://schemas.microsoft.com/office/drawing/2014/main" id="{0AAE4391-757E-46C7-8091-D56F205B3D45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89CC2D5-FECD-421C-B1E0-40E72BC4F2D3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50" name="Slide Number Placeholder 5">
            <a:extLst>
              <a:ext uri="{FF2B5EF4-FFF2-40B4-BE49-F238E27FC236}">
                <a16:creationId xmlns:a16="http://schemas.microsoft.com/office/drawing/2014/main" id="{CA4E1BE0-1522-419B-B534-893AB7CAFFD1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1" name="Picture 1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40FEC6-8295-48B2-AC65-8903B0F7D5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70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Race-Ethnicity_Chart">
            <a:extLst>
              <a:ext uri="{FF2B5EF4-FFF2-40B4-BE49-F238E27FC236}">
                <a16:creationId xmlns:a16="http://schemas.microsoft.com/office/drawing/2014/main" id="{329B92EC-3EE9-4586-B801-524ABD014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262533"/>
              </p:ext>
            </p:extLst>
          </p:nvPr>
        </p:nvGraphicFramePr>
        <p:xfrm>
          <a:off x="422683" y="4032027"/>
          <a:ext cx="5502392" cy="213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Occupation_Chart">
            <a:extLst>
              <a:ext uri="{FF2B5EF4-FFF2-40B4-BE49-F238E27FC236}">
                <a16:creationId xmlns:a16="http://schemas.microsoft.com/office/drawing/2014/main" id="{B45993A2-6382-4B20-A6DA-3377B5099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953395"/>
              </p:ext>
            </p:extLst>
          </p:nvPr>
        </p:nvGraphicFramePr>
        <p:xfrm>
          <a:off x="6309574" y="4032027"/>
          <a:ext cx="5477612" cy="212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Total_SSD_Chart">
            <a:extLst>
              <a:ext uri="{FF2B5EF4-FFF2-40B4-BE49-F238E27FC236}">
                <a16:creationId xmlns:a16="http://schemas.microsoft.com/office/drawing/2014/main" id="{8C3AB4E9-F7A3-4F64-80C1-A774C926D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85125"/>
              </p:ext>
            </p:extLst>
          </p:nvPr>
        </p:nvGraphicFramePr>
        <p:xfrm>
          <a:off x="420627" y="1246872"/>
          <a:ext cx="11366559" cy="185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5532716"/>
            <a:ext cx="5221356" cy="1657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9" y="2567385"/>
            <a:ext cx="11412000" cy="252000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60322" y="718504"/>
            <a:ext cx="11666186" cy="565882"/>
            <a:chOff x="260322" y="718504"/>
            <a:chExt cx="11666186" cy="565882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28791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Total SSD (Top 10 For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_objective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449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Purchase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22" y="718504"/>
              <a:ext cx="466118" cy="446388"/>
            </a:xfrm>
            <a:prstGeom prst="rect">
              <a:avLst/>
            </a:prstGeom>
            <a:noFill/>
          </p:spPr>
        </p:pic>
      </p:grpSp>
      <p:sp>
        <p:nvSpPr>
          <p:cNvPr id="41" name="main_h"/>
          <p:cNvSpPr txBox="1"/>
          <p:nvPr/>
        </p:nvSpPr>
        <p:spPr>
          <a:xfrm>
            <a:off x="221418" y="203550"/>
            <a:ext cx="11686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SSD Purchase and </a:t>
            </a:r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Favorite – _retailer - _frequency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Header2"/>
          <p:cNvGrpSpPr/>
          <p:nvPr/>
        </p:nvGrpSpPr>
        <p:grpSpPr>
          <a:xfrm>
            <a:off x="282647" y="3215824"/>
            <a:ext cx="5690034" cy="860544"/>
            <a:chOff x="282647" y="3215824"/>
            <a:chExt cx="5690034" cy="86054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" y="3347982"/>
              <a:ext cx="466118" cy="446388"/>
            </a:xfrm>
            <a:prstGeom prst="rect">
              <a:avLst/>
            </a:prstGeom>
            <a:noFill/>
          </p:spPr>
        </p:pic>
        <p:sp>
          <p:nvSpPr>
            <p:cNvPr id="6" name="Star: 5 Points 5"/>
            <p:cNvSpPr>
              <a:spLocks noChangeAspect="1"/>
            </p:cNvSpPr>
            <p:nvPr/>
          </p:nvSpPr>
          <p:spPr>
            <a:xfrm>
              <a:off x="616439" y="3569335"/>
              <a:ext cx="150000" cy="180000"/>
            </a:xfrm>
            <a:prstGeom prst="star5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Header"/>
            <p:cNvSpPr txBox="1"/>
            <p:nvPr/>
          </p:nvSpPr>
          <p:spPr>
            <a:xfrm>
              <a:off x="714880" y="3215824"/>
              <a:ext cx="5257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Regular SSD (Top 5 for _objective Favorite Brand Within Regular SSD)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escription"/>
            <p:cNvSpPr txBox="1"/>
            <p:nvPr/>
          </p:nvSpPr>
          <p:spPr>
            <a:xfrm>
              <a:off x="662543" y="3737814"/>
              <a:ext cx="5193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Res: _percentage% Of _frequency Shoppers To _retailer in _objective Consider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Their Favorite Brand Of  Regular SSD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6" y="5542020"/>
            <a:ext cx="5194853" cy="222675"/>
          </a:xfrm>
          <a:prstGeom prst="rect">
            <a:avLst/>
          </a:prstGeom>
        </p:spPr>
      </p:pic>
      <p:grpSp>
        <p:nvGrpSpPr>
          <p:cNvPr id="3" name="Header3"/>
          <p:cNvGrpSpPr/>
          <p:nvPr/>
        </p:nvGrpSpPr>
        <p:grpSpPr>
          <a:xfrm>
            <a:off x="6384683" y="3235345"/>
            <a:ext cx="5642363" cy="841023"/>
            <a:chOff x="6384683" y="3235345"/>
            <a:chExt cx="5642363" cy="8410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Description"/>
            <p:cNvSpPr txBox="1"/>
            <p:nvPr/>
          </p:nvSpPr>
          <p:spPr>
            <a:xfrm>
              <a:off x="6705603" y="3737814"/>
              <a:ext cx="524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Consider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Their Favorite Brand Of  Diet SSD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683" y="3347982"/>
              <a:ext cx="466117" cy="446388"/>
            </a:xfrm>
            <a:prstGeom prst="rect">
              <a:avLst/>
            </a:prstGeom>
            <a:noFill/>
          </p:spPr>
        </p:pic>
        <p:sp>
          <p:nvSpPr>
            <p:cNvPr id="38" name="Header">
              <a:extLst>
                <a:ext uri="{FF2B5EF4-FFF2-40B4-BE49-F238E27FC236}">
                  <a16:creationId xmlns:a16="http://schemas.microsoft.com/office/drawing/2014/main" id="{CDC4AA40-E488-4485-BA7A-1E1A14C9D838}"/>
                </a:ext>
              </a:extLst>
            </p:cNvPr>
            <p:cNvSpPr txBox="1"/>
            <p:nvPr/>
          </p:nvSpPr>
          <p:spPr>
            <a:xfrm>
              <a:off x="6769245" y="3235345"/>
              <a:ext cx="5257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Diet SSD (Top 5 for _objective Favorite Brand Within Diet SSD)</a:t>
              </a:r>
            </a:p>
          </p:txBody>
        </p:sp>
      </p:grpSp>
      <p:sp>
        <p:nvSpPr>
          <p:cNvPr id="100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96" name="Slide Number Placeholder 4">
            <a:extLst>
              <a:ext uri="{FF2B5EF4-FFF2-40B4-BE49-F238E27FC236}">
                <a16:creationId xmlns:a16="http://schemas.microsoft.com/office/drawing/2014/main" id="{7E2F923A-AF2C-46F1-8716-DA160E5EA27C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4922CD-2918-4BCB-9E01-4B100C027F38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800D89A5-51EE-42CF-BF3F-3BA8AA6753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B01F2B-BA8D-4B6F-8348-AFD96B76F1DC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ooter Placeholder 4">
            <a:extLst>
              <a:ext uri="{FF2B5EF4-FFF2-40B4-BE49-F238E27FC236}">
                <a16:creationId xmlns:a16="http://schemas.microsoft.com/office/drawing/2014/main" id="{5DAB922C-2D2D-4F54-9727-E989F728C613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B790A93F-2A49-46BB-90B0-D3661B79BB6C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5A356239-5E24-4226-9A44-6EC098655FF3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DBD48A9-D3D9-405E-A4CD-67CE56AADB0F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A0EC3154-9907-4799-81CC-BBE4A671E190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13" name="Text Placeholder 6">
            <a:extLst>
              <a:ext uri="{FF2B5EF4-FFF2-40B4-BE49-F238E27FC236}">
                <a16:creationId xmlns:a16="http://schemas.microsoft.com/office/drawing/2014/main" id="{734637F8-465C-466A-8FC8-CD465C0D3AD3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14" name="benchmark">
            <a:extLst>
              <a:ext uri="{FF2B5EF4-FFF2-40B4-BE49-F238E27FC236}">
                <a16:creationId xmlns:a16="http://schemas.microsoft.com/office/drawing/2014/main" id="{FCA633D4-072A-4152-933F-82CBC4B36186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15" name="Slide Number Placeholder 5">
            <a:extLst>
              <a:ext uri="{FF2B5EF4-FFF2-40B4-BE49-F238E27FC236}">
                <a16:creationId xmlns:a16="http://schemas.microsoft.com/office/drawing/2014/main" id="{067120D6-F70C-4534-9C85-E19CF59F83FD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6" name="Footer Placeholder 2">
            <a:extLst>
              <a:ext uri="{FF2B5EF4-FFF2-40B4-BE49-F238E27FC236}">
                <a16:creationId xmlns:a16="http://schemas.microsoft.com/office/drawing/2014/main" id="{986DD361-1C70-4E7F-AF72-F92ECEDB8A7E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C52B0BE-4B64-46F1-A8F1-AA357C733E6F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6ECE566-F607-40AF-9A9C-CE955F3874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0B31DDF-2237-4E12-82F7-E1B2461027AC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7754917-437D-4012-B39B-0D01BE5F209A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3" name="Footer Placeholder 4">
            <a:extLst>
              <a:ext uri="{FF2B5EF4-FFF2-40B4-BE49-F238E27FC236}">
                <a16:creationId xmlns:a16="http://schemas.microsoft.com/office/drawing/2014/main" id="{F36A510E-13BE-4ECB-8CF2-06D3DDBC5E83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AC164A6-A4DF-4CD2-BAC5-B51CF8DF6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25" name="Text Placeholder 6">
            <a:extLst>
              <a:ext uri="{FF2B5EF4-FFF2-40B4-BE49-F238E27FC236}">
                <a16:creationId xmlns:a16="http://schemas.microsoft.com/office/drawing/2014/main" id="{7E4CF5E9-09AC-4FD2-80E1-B7DCEFE7A383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26" name="TPandFilters">
            <a:extLst>
              <a:ext uri="{FF2B5EF4-FFF2-40B4-BE49-F238E27FC236}">
                <a16:creationId xmlns:a16="http://schemas.microsoft.com/office/drawing/2014/main" id="{DF62F242-E864-4E50-AE94-51D26549017C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727731E-6850-448F-84DC-CD107577041E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tatTestAgainst">
            <a:extLst>
              <a:ext uri="{FF2B5EF4-FFF2-40B4-BE49-F238E27FC236}">
                <a16:creationId xmlns:a16="http://schemas.microsoft.com/office/drawing/2014/main" id="{EBC15920-4547-4BA7-97D3-41ED5E42EF75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 Placeholder 6">
            <a:extLst>
              <a:ext uri="{FF2B5EF4-FFF2-40B4-BE49-F238E27FC236}">
                <a16:creationId xmlns:a16="http://schemas.microsoft.com/office/drawing/2014/main" id="{B54FD433-97EE-4869-8433-D633AD72AF37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22CEDC1-5DA1-4663-BFF1-FAA670D2620E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2" name="Text Placeholder 6">
            <a:extLst>
              <a:ext uri="{FF2B5EF4-FFF2-40B4-BE49-F238E27FC236}">
                <a16:creationId xmlns:a16="http://schemas.microsoft.com/office/drawing/2014/main" id="{EED8BD86-2132-4795-8B62-17203A0ED7D7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AD8FF7E-E992-4B61-9A82-A1AA47EEA542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34" name="benchmarkGroup">
            <a:extLst>
              <a:ext uri="{FF2B5EF4-FFF2-40B4-BE49-F238E27FC236}">
                <a16:creationId xmlns:a16="http://schemas.microsoft.com/office/drawing/2014/main" id="{064A8322-712B-4B38-A611-DB2DB3BDE165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35" name="benchmark">
              <a:extLst>
                <a:ext uri="{FF2B5EF4-FFF2-40B4-BE49-F238E27FC236}">
                  <a16:creationId xmlns:a16="http://schemas.microsoft.com/office/drawing/2014/main" id="{C78EE67F-5BD4-4932-A7A4-1201A2C71FA2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459385F-EA43-4FA2-AB95-74DD6E2FBFBA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45" name="Slide Number Placeholder 5">
            <a:extLst>
              <a:ext uri="{FF2B5EF4-FFF2-40B4-BE49-F238E27FC236}">
                <a16:creationId xmlns:a16="http://schemas.microsoft.com/office/drawing/2014/main" id="{2D79AD0D-164B-42C9-9025-F9DE631EC33C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69" name="Picture 16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86FC24-9B5B-41F7-9660-A4B69CC579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093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sz="4000" u="none" dirty="0">
                <a:latin typeface="Franklin Gothic Book" panose="020B0503020102020204" pitchFamily="34" charset="0"/>
              </a:rPr>
              <a:t> Report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Frequency Profile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9199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otalGB_Chart">
            <a:extLst>
              <a:ext uri="{FF2B5EF4-FFF2-40B4-BE49-F238E27FC236}">
                <a16:creationId xmlns:a16="http://schemas.microsoft.com/office/drawing/2014/main" id="{EA9CC303-3A17-48E6-A64F-D1AD06ACD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95943"/>
              </p:ext>
            </p:extLst>
          </p:nvPr>
        </p:nvGraphicFramePr>
        <p:xfrm>
          <a:off x="453740" y="1302035"/>
          <a:ext cx="11221446" cy="4459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9" name="Picture 8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4" y="5152101"/>
            <a:ext cx="10551789" cy="2017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23" y="592746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62210" y="773248"/>
            <a:ext cx="11643158" cy="522861"/>
            <a:chOff x="262210" y="773248"/>
            <a:chExt cx="11643158" cy="522861"/>
          </a:xfrm>
        </p:grpSpPr>
        <p:sp>
          <p:nvSpPr>
            <p:cNvPr id="26" name="Header"/>
            <p:cNvSpPr txBox="1"/>
            <p:nvPr/>
          </p:nvSpPr>
          <p:spPr>
            <a:xfrm>
              <a:off x="772742" y="778279"/>
              <a:ext cx="11112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Shoppers Frequency (Total Shoppers Base)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24171" y="1114393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86293" y="109892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escription"/>
            <p:cNvSpPr txBox="1"/>
            <p:nvPr/>
          </p:nvSpPr>
          <p:spPr>
            <a:xfrm>
              <a:off x="652422" y="1082536"/>
              <a:ext cx="110449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 Total Shoppers In _objective Are Also _frequency Shoppers to _retailer 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10" y="773248"/>
              <a:ext cx="444053" cy="425928"/>
            </a:xfrm>
            <a:prstGeom prst="rect">
              <a:avLst/>
            </a:prstGeom>
            <a:noFill/>
          </p:spPr>
        </p:pic>
      </p:grpSp>
      <p:sp>
        <p:nvSpPr>
          <p:cNvPr id="66" name="main_h">
            <a:extLst>
              <a:ext uri="{FF2B5EF4-FFF2-40B4-BE49-F238E27FC236}">
                <a16:creationId xmlns:a16="http://schemas.microsoft.com/office/drawing/2014/main" id="{A2DF958F-9DDD-4189-A906-E5F8F4C8D641}"/>
              </a:ext>
            </a:extLst>
          </p:cNvPr>
          <p:cNvSpPr txBox="1"/>
          <p:nvPr/>
        </p:nvSpPr>
        <p:spPr>
          <a:xfrm>
            <a:off x="221417" y="98043"/>
            <a:ext cx="11663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 - _retailer - _frequency</a:t>
            </a:r>
          </a:p>
        </p:txBody>
      </p:sp>
      <p:sp>
        <p:nvSpPr>
          <p:cNvPr id="67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B3BEA5D6-A1EC-489A-9703-40DDB17EC5C9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470055-B060-4834-9EAC-76423C70244A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20751AA-7EF5-4CE7-9CA8-911159B5B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D10B64-85B1-4454-BF4A-8B1FB98302E0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08FB2573-C254-42CB-90B5-DFECF7DD9314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65D780A-06EE-4AF1-95BA-69D0B85A3258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id="{39E36676-C7E5-4FE2-9E17-8A892A4136A1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D52467-68EE-4560-9845-A1C56CC00FF5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85D2838D-BD2C-4764-A1C0-2CEEB40282A4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AD74E225-7730-4565-9F65-D312A170A58C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7" name="benchmark">
            <a:extLst>
              <a:ext uri="{FF2B5EF4-FFF2-40B4-BE49-F238E27FC236}">
                <a16:creationId xmlns:a16="http://schemas.microsoft.com/office/drawing/2014/main" id="{349A448B-7C4F-466A-8CEE-B481496E77A7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78" name="Slide Number Placeholder 5">
            <a:extLst>
              <a:ext uri="{FF2B5EF4-FFF2-40B4-BE49-F238E27FC236}">
                <a16:creationId xmlns:a16="http://schemas.microsoft.com/office/drawing/2014/main" id="{C35125E4-C5D7-4434-9B49-4258B2F90823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id="{A0F7951D-ABBE-4E58-A8D0-C7E812E44CD3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DC9FE0-1143-425C-BCED-79A89FB30381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4F7AEB-6EE9-464C-9F7B-AF45DA73F5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0680EBE-A1BB-42A8-BAB3-A33FF078CA65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5AFFBE2-E147-4341-80E5-56FB1243280E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4" name="Footer Placeholder 4">
            <a:extLst>
              <a:ext uri="{FF2B5EF4-FFF2-40B4-BE49-F238E27FC236}">
                <a16:creationId xmlns:a16="http://schemas.microsoft.com/office/drawing/2014/main" id="{F6EC0094-58AC-4D8C-8F20-54C3E0CB7710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7E84535-BC0C-4851-BFAF-825BB46B851E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20117C61-DFDA-481B-8738-F652A344EB3A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90" name="TPandFilters">
            <a:extLst>
              <a:ext uri="{FF2B5EF4-FFF2-40B4-BE49-F238E27FC236}">
                <a16:creationId xmlns:a16="http://schemas.microsoft.com/office/drawing/2014/main" id="{34CD95B6-8E21-4A1E-BF28-ECB273DEC648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E141607-3DE3-47AE-86CF-11F1CF904593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tatTestAgainst">
            <a:extLst>
              <a:ext uri="{FF2B5EF4-FFF2-40B4-BE49-F238E27FC236}">
                <a16:creationId xmlns:a16="http://schemas.microsoft.com/office/drawing/2014/main" id="{FA6B9085-5A90-4E62-8BA5-AAA196CAC46D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851BD286-020A-4E9F-A4B2-35C107DE3EE7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4399A91-A05D-4257-92AF-44F5A4FF5A2B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71253A1B-9251-4BCA-94A3-D168565D68AA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E8D5822-889D-4460-9B2A-D47D953417A7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7" name="benchmarkGroup">
            <a:extLst>
              <a:ext uri="{FF2B5EF4-FFF2-40B4-BE49-F238E27FC236}">
                <a16:creationId xmlns:a16="http://schemas.microsoft.com/office/drawing/2014/main" id="{47C5F5D0-A4F1-4650-8F76-DD5A19BD4AAB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98" name="benchmark">
              <a:extLst>
                <a:ext uri="{FF2B5EF4-FFF2-40B4-BE49-F238E27FC236}">
                  <a16:creationId xmlns:a16="http://schemas.microsoft.com/office/drawing/2014/main" id="{72536645-9651-4D98-BEA7-1BFE3EDA55B9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67A2771-06E3-4860-9710-5FE7F5288236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0" name="Slide Number Placeholder 5">
            <a:extLst>
              <a:ext uri="{FF2B5EF4-FFF2-40B4-BE49-F238E27FC236}">
                <a16:creationId xmlns:a16="http://schemas.microsoft.com/office/drawing/2014/main" id="{07CE067D-572E-42CC-8F36-BC50D7D693B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7E6D44-8127-44B9-8EB8-2A194E51D6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01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MGB_Chart">
            <a:extLst>
              <a:ext uri="{FF2B5EF4-FFF2-40B4-BE49-F238E27FC236}">
                <a16:creationId xmlns:a16="http://schemas.microsoft.com/office/drawing/2014/main" id="{EDB6572E-773B-45B7-8CB1-9031B44D5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591244"/>
              </p:ext>
            </p:extLst>
          </p:nvPr>
        </p:nvGraphicFramePr>
        <p:xfrm>
          <a:off x="234038" y="1233014"/>
          <a:ext cx="11384247" cy="50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/>
          <p:cNvSpPr/>
          <p:nvPr/>
        </p:nvSpPr>
        <p:spPr>
          <a:xfrm>
            <a:off x="-1" y="6770"/>
            <a:ext cx="4598895" cy="5818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9" name="Picture 8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6" y="5318299"/>
            <a:ext cx="10533863" cy="1668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610" y="546075"/>
            <a:ext cx="13495020" cy="253032"/>
          </a:xfrm>
          <a:prstGeom prst="rect">
            <a:avLst/>
          </a:prstGeom>
        </p:spPr>
      </p:pic>
      <p:sp>
        <p:nvSpPr>
          <p:cNvPr id="19" name="main_h"/>
          <p:cNvSpPr txBox="1"/>
          <p:nvPr/>
        </p:nvSpPr>
        <p:spPr>
          <a:xfrm>
            <a:off x="221417" y="98043"/>
            <a:ext cx="116884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 - _retailer - _frequency</a:t>
            </a:r>
          </a:p>
        </p:txBody>
      </p:sp>
      <p:grpSp>
        <p:nvGrpSpPr>
          <p:cNvPr id="2" name="Header1"/>
          <p:cNvGrpSpPr/>
          <p:nvPr/>
        </p:nvGrpSpPr>
        <p:grpSpPr>
          <a:xfrm>
            <a:off x="251730" y="716783"/>
            <a:ext cx="11669217" cy="535349"/>
            <a:chOff x="251730" y="716783"/>
            <a:chExt cx="11669217" cy="535349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26329"/>
              <a:ext cx="1112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Shopper Frequency (_frequency)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35894" y="1079224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98016" y="1063754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escription"/>
            <p:cNvSpPr txBox="1"/>
            <p:nvPr/>
          </p:nvSpPr>
          <p:spPr>
            <a:xfrm>
              <a:off x="664145" y="1036688"/>
              <a:ext cx="11044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Are Also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Shoppers To _retailer in _objective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30" y="716783"/>
              <a:ext cx="488458" cy="468521"/>
            </a:xfrm>
            <a:prstGeom prst="rect">
              <a:avLst/>
            </a:prstGeom>
            <a:noFill/>
          </p:spPr>
        </p:pic>
      </p:grpSp>
      <p:sp>
        <p:nvSpPr>
          <p:cNvPr id="100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128" name="Slide Number Placeholder 4">
            <a:extLst>
              <a:ext uri="{FF2B5EF4-FFF2-40B4-BE49-F238E27FC236}">
                <a16:creationId xmlns:a16="http://schemas.microsoft.com/office/drawing/2014/main" id="{6CAFA859-0B0F-4A94-81BB-49AB9C5A8AA6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31204D0-5B50-4016-A87D-BB7D5C4F4337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C5943FD-8AA7-4ACF-BCA4-DA30EE4DE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F39E622-5B13-49C7-874D-B3E16F727FB0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ooter Placeholder 4">
            <a:extLst>
              <a:ext uri="{FF2B5EF4-FFF2-40B4-BE49-F238E27FC236}">
                <a16:creationId xmlns:a16="http://schemas.microsoft.com/office/drawing/2014/main" id="{A0E2BCD5-3674-4FB0-A696-8ECAC1922C83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3CEFD94-A67C-4A65-97D8-A05799C2E832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34" name="Text Placeholder 6">
            <a:extLst>
              <a:ext uri="{FF2B5EF4-FFF2-40B4-BE49-F238E27FC236}">
                <a16:creationId xmlns:a16="http://schemas.microsoft.com/office/drawing/2014/main" id="{B7E55A11-94B3-4BB0-BD49-C49DF29F1EE6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E390C5A-13E1-40BC-8946-C055CC6E2F79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6">
            <a:extLst>
              <a:ext uri="{FF2B5EF4-FFF2-40B4-BE49-F238E27FC236}">
                <a16:creationId xmlns:a16="http://schemas.microsoft.com/office/drawing/2014/main" id="{226513E9-4B9D-4E06-951E-E844A042F1E9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37" name="Text Placeholder 6">
            <a:extLst>
              <a:ext uri="{FF2B5EF4-FFF2-40B4-BE49-F238E27FC236}">
                <a16:creationId xmlns:a16="http://schemas.microsoft.com/office/drawing/2014/main" id="{8D05D847-96BF-4D43-9EE7-0392818A4706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38" name="benchmark">
            <a:extLst>
              <a:ext uri="{FF2B5EF4-FFF2-40B4-BE49-F238E27FC236}">
                <a16:creationId xmlns:a16="http://schemas.microsoft.com/office/drawing/2014/main" id="{28BCA491-3A64-4EB5-BD04-50CD19C83625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39" name="Slide Number Placeholder 5">
            <a:extLst>
              <a:ext uri="{FF2B5EF4-FFF2-40B4-BE49-F238E27FC236}">
                <a16:creationId xmlns:a16="http://schemas.microsoft.com/office/drawing/2014/main" id="{19FDAFE2-7778-423E-BDA4-B39056244839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0" name="Footer Placeholder 2">
            <a:extLst>
              <a:ext uri="{FF2B5EF4-FFF2-40B4-BE49-F238E27FC236}">
                <a16:creationId xmlns:a16="http://schemas.microsoft.com/office/drawing/2014/main" id="{B6253F1C-2086-47C2-8F48-281450644954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9A11CF-77F6-40CE-9D3A-F4597A0D9F8E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F29472A-E40F-47F1-84C7-E7E70FF675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78CCF63-FAB4-4006-8A1A-2AB3D354B372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7E4AD4-DDAB-4FE7-8A0F-14DBC4F8CA40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45" name="Footer Placeholder 4">
            <a:extLst>
              <a:ext uri="{FF2B5EF4-FFF2-40B4-BE49-F238E27FC236}">
                <a16:creationId xmlns:a16="http://schemas.microsoft.com/office/drawing/2014/main" id="{5E62B84E-249F-477A-BE81-17BF0A0E7736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A76CB64E-A7A0-4A4D-8BB7-B30FFACD8FC1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47" name="Text Placeholder 6">
            <a:extLst>
              <a:ext uri="{FF2B5EF4-FFF2-40B4-BE49-F238E27FC236}">
                <a16:creationId xmlns:a16="http://schemas.microsoft.com/office/drawing/2014/main" id="{E12272DE-8B38-4E81-BDF1-7225741E08B3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148" name="TPandFilters">
            <a:extLst>
              <a:ext uri="{FF2B5EF4-FFF2-40B4-BE49-F238E27FC236}">
                <a16:creationId xmlns:a16="http://schemas.microsoft.com/office/drawing/2014/main" id="{B444B056-DDE7-4E7E-929F-DCE7DA1C522E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2F7D0BF-19F7-45D4-B372-2ECCDDF502A4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StatTestAgainst">
            <a:extLst>
              <a:ext uri="{FF2B5EF4-FFF2-40B4-BE49-F238E27FC236}">
                <a16:creationId xmlns:a16="http://schemas.microsoft.com/office/drawing/2014/main" id="{E3CF8B91-A99B-4D16-9978-1D7A7A46B094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 Placeholder 6">
            <a:extLst>
              <a:ext uri="{FF2B5EF4-FFF2-40B4-BE49-F238E27FC236}">
                <a16:creationId xmlns:a16="http://schemas.microsoft.com/office/drawing/2014/main" id="{58E80CCE-A24A-4452-89D9-8ECC22C3A3D9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B6B7F0F-9878-445F-8AEB-8C68AE03F50F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53" name="Text Placeholder 6">
            <a:extLst>
              <a:ext uri="{FF2B5EF4-FFF2-40B4-BE49-F238E27FC236}">
                <a16:creationId xmlns:a16="http://schemas.microsoft.com/office/drawing/2014/main" id="{CB6ACB03-3353-4894-9EF8-F017F6F0587D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C34D0AF-3623-42F6-9BEA-0A167136B689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55" name="benchmarkGroup">
            <a:extLst>
              <a:ext uri="{FF2B5EF4-FFF2-40B4-BE49-F238E27FC236}">
                <a16:creationId xmlns:a16="http://schemas.microsoft.com/office/drawing/2014/main" id="{BA0309DC-C703-4F63-A3DD-9E653C2384D0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156" name="benchmark">
              <a:extLst>
                <a:ext uri="{FF2B5EF4-FFF2-40B4-BE49-F238E27FC236}">
                  <a16:creationId xmlns:a16="http://schemas.microsoft.com/office/drawing/2014/main" id="{42CA9C76-A723-41C3-9DE9-09127BEE6263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7F14E7D-2F83-468E-9100-981A5F2F5ED1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58" name="Slide Number Placeholder 5">
            <a:extLst>
              <a:ext uri="{FF2B5EF4-FFF2-40B4-BE49-F238E27FC236}">
                <a16:creationId xmlns:a16="http://schemas.microsoft.com/office/drawing/2014/main" id="{900E6B00-17F4-4B86-BAF3-E5A831B2CE5E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9" name="Picture 15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87A78F-5AF2-435D-B0D2-42BF4E3AA6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3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4078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Shoppers Demographics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3095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Age_Chart">
            <a:extLst>
              <a:ext uri="{FF2B5EF4-FFF2-40B4-BE49-F238E27FC236}">
                <a16:creationId xmlns:a16="http://schemas.microsoft.com/office/drawing/2014/main" id="{8A35930D-FA1F-45E2-AC8F-2B2D74E8E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484716"/>
              </p:ext>
            </p:extLst>
          </p:nvPr>
        </p:nvGraphicFramePr>
        <p:xfrm>
          <a:off x="6467209" y="1243467"/>
          <a:ext cx="5542498" cy="200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Gender_Chart">
            <a:extLst>
              <a:ext uri="{FF2B5EF4-FFF2-40B4-BE49-F238E27FC236}">
                <a16:creationId xmlns:a16="http://schemas.microsoft.com/office/drawing/2014/main" id="{81EF7310-4F9E-4408-A184-6DA96D9FE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83886"/>
              </p:ext>
            </p:extLst>
          </p:nvPr>
        </p:nvGraphicFramePr>
        <p:xfrm>
          <a:off x="463026" y="1227672"/>
          <a:ext cx="5464957" cy="198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6" name="Occupation_Chart">
            <a:extLst>
              <a:ext uri="{FF2B5EF4-FFF2-40B4-BE49-F238E27FC236}">
                <a16:creationId xmlns:a16="http://schemas.microsoft.com/office/drawing/2014/main" id="{5C8860B7-4547-45C2-8B5F-E76371959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152400"/>
              </p:ext>
            </p:extLst>
          </p:nvPr>
        </p:nvGraphicFramePr>
        <p:xfrm>
          <a:off x="6379107" y="3921152"/>
          <a:ext cx="5681870" cy="224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Race-Ethnicity_Chart">
            <a:extLst>
              <a:ext uri="{FF2B5EF4-FFF2-40B4-BE49-F238E27FC236}">
                <a16:creationId xmlns:a16="http://schemas.microsoft.com/office/drawing/2014/main" id="{FC2C167D-33ED-4516-A0B4-F5EBF9A8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71699"/>
              </p:ext>
            </p:extLst>
          </p:nvPr>
        </p:nvGraphicFramePr>
        <p:xfrm>
          <a:off x="422683" y="3932937"/>
          <a:ext cx="5502392" cy="223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1" name="Rectangle 5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9" y="5488555"/>
            <a:ext cx="5193205" cy="202333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505574"/>
            <a:ext cx="5436000" cy="207455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65135"/>
            <a:ext cx="5150839" cy="222397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2" y="2783375"/>
            <a:ext cx="5340628" cy="1845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29" y="137538"/>
            <a:ext cx="11731081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_retailer - _frequency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330613" y="764116"/>
            <a:ext cx="5660612" cy="520270"/>
            <a:chOff x="330613" y="764116"/>
            <a:chExt cx="5660612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Gender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13" y="818249"/>
              <a:ext cx="402812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" name="Header2"/>
          <p:cNvGrpSpPr/>
          <p:nvPr/>
        </p:nvGrpSpPr>
        <p:grpSpPr>
          <a:xfrm>
            <a:off x="6352911" y="740457"/>
            <a:ext cx="5656797" cy="543929"/>
            <a:chOff x="6352911" y="740457"/>
            <a:chExt cx="5656797" cy="54392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Age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1" y="740457"/>
              <a:ext cx="362211" cy="362211"/>
            </a:xfrm>
            <a:prstGeom prst="rect">
              <a:avLst/>
            </a:prstGeom>
          </p:spPr>
        </p:pic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Year Old</a:t>
              </a:r>
            </a:p>
          </p:txBody>
        </p:sp>
      </p:grpSp>
      <p:grpSp>
        <p:nvGrpSpPr>
          <p:cNvPr id="7" name="Header3"/>
          <p:cNvGrpSpPr/>
          <p:nvPr/>
        </p:nvGrpSpPr>
        <p:grpSpPr>
          <a:xfrm>
            <a:off x="422683" y="3379778"/>
            <a:ext cx="5634318" cy="571609"/>
            <a:chOff x="422683" y="3379778"/>
            <a:chExt cx="5634318" cy="571609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Race/ Ethnicity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83" y="3379778"/>
              <a:ext cx="310332" cy="377267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4"/>
          <p:cNvGrpSpPr/>
          <p:nvPr/>
        </p:nvGrpSpPr>
        <p:grpSpPr>
          <a:xfrm>
            <a:off x="6350843" y="3386421"/>
            <a:ext cx="5710134" cy="575498"/>
            <a:chOff x="6350843" y="3386421"/>
            <a:chExt cx="5710134" cy="57549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 descr="A picture containing weapon, brass knucks, window, bicycle&#10;&#10;Description generated with high confidence">
              <a:extLst>
                <a:ext uri="{FF2B5EF4-FFF2-40B4-BE49-F238E27FC236}">
                  <a16:creationId xmlns:a16="http://schemas.microsoft.com/office/drawing/2014/main" id="{3E6250FF-6CEA-489A-B187-3A39FEAA3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843" y="3386421"/>
              <a:ext cx="411292" cy="377268"/>
            </a:xfrm>
            <a:prstGeom prst="rect">
              <a:avLst/>
            </a:prstGeom>
          </p:spPr>
        </p:pic>
        <p:sp>
          <p:nvSpPr>
            <p:cNvPr id="124" name="Description">
              <a:extLst>
                <a:ext uri="{FF2B5EF4-FFF2-40B4-BE49-F238E27FC236}">
                  <a16:creationId xmlns:a16="http://schemas.microsoft.com/office/drawing/2014/main" id="{31D474CA-85E7-4480-9A90-1145BA36FA15}"/>
                </a:ext>
              </a:extLst>
            </p:cNvPr>
            <p:cNvSpPr txBox="1"/>
            <p:nvPr/>
          </p:nvSpPr>
          <p:spPr>
            <a:xfrm>
              <a:off x="6721749" y="3746475"/>
              <a:ext cx="51880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_frequency Shoppers To _retailer in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99" name="Slide Number Placeholder 4">
            <a:extLst>
              <a:ext uri="{FF2B5EF4-FFF2-40B4-BE49-F238E27FC236}">
                <a16:creationId xmlns:a16="http://schemas.microsoft.com/office/drawing/2014/main" id="{1E9D3B14-37F5-48D2-BAD7-F7E0073543F0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8F38759-00F0-4058-946A-DA2FC851510C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293D7E3-3819-4626-825C-A484DB5C21C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26B05E8-2FDC-4029-975D-0225087D12E8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ooter Placeholder 4">
            <a:extLst>
              <a:ext uri="{FF2B5EF4-FFF2-40B4-BE49-F238E27FC236}">
                <a16:creationId xmlns:a16="http://schemas.microsoft.com/office/drawing/2014/main" id="{6BCD31AE-B655-447A-973A-207BDCDE5650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0FD4ED0B-6CA0-4393-82E9-A2C589D8A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205" name="Text Placeholder 6">
            <a:extLst>
              <a:ext uri="{FF2B5EF4-FFF2-40B4-BE49-F238E27FC236}">
                <a16:creationId xmlns:a16="http://schemas.microsoft.com/office/drawing/2014/main" id="{034564CD-4B4A-45E3-885F-7EBC15A8179D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35919D3-2D06-485B-A474-C32F0CF03140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 Placeholder 6">
            <a:extLst>
              <a:ext uri="{FF2B5EF4-FFF2-40B4-BE49-F238E27FC236}">
                <a16:creationId xmlns:a16="http://schemas.microsoft.com/office/drawing/2014/main" id="{D794AD79-E315-48A9-9823-EE144D9803B1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208" name="Text Placeholder 6">
            <a:extLst>
              <a:ext uri="{FF2B5EF4-FFF2-40B4-BE49-F238E27FC236}">
                <a16:creationId xmlns:a16="http://schemas.microsoft.com/office/drawing/2014/main" id="{A3FF7155-4E29-4A6A-B400-AF99F9AC2D21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209" name="benchmark">
            <a:extLst>
              <a:ext uri="{FF2B5EF4-FFF2-40B4-BE49-F238E27FC236}">
                <a16:creationId xmlns:a16="http://schemas.microsoft.com/office/drawing/2014/main" id="{C7857BFE-6339-4727-AC90-90DC92A3D830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210" name="Slide Number Placeholder 5">
            <a:extLst>
              <a:ext uri="{FF2B5EF4-FFF2-40B4-BE49-F238E27FC236}">
                <a16:creationId xmlns:a16="http://schemas.microsoft.com/office/drawing/2014/main" id="{5EB22948-FB41-4328-8212-2D932502411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1" name="Footer Placeholder 2">
            <a:extLst>
              <a:ext uri="{FF2B5EF4-FFF2-40B4-BE49-F238E27FC236}">
                <a16:creationId xmlns:a16="http://schemas.microsoft.com/office/drawing/2014/main" id="{E6A2D311-F4E9-4654-81C6-4633A0E099EB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1140C0D-E05E-434C-ADF4-4844A85D5C77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D0C483FD-F4CE-49A8-8626-EDF1287BF07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5576E46-4E52-4715-8720-8C5BE51FCD81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2E80827-1097-46BD-8AE3-63B5EC9BD142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16" name="Footer Placeholder 4">
            <a:extLst>
              <a:ext uri="{FF2B5EF4-FFF2-40B4-BE49-F238E27FC236}">
                <a16:creationId xmlns:a16="http://schemas.microsoft.com/office/drawing/2014/main" id="{450D12DE-3049-487E-AC33-D6B25E9C8146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1C77EF27-EA71-4C0D-A82A-0EA8C566C00D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218" name="Text Placeholder 6">
            <a:extLst>
              <a:ext uri="{FF2B5EF4-FFF2-40B4-BE49-F238E27FC236}">
                <a16:creationId xmlns:a16="http://schemas.microsoft.com/office/drawing/2014/main" id="{E5452635-B47F-4C6F-93D4-5865C8BAE3AB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219" name="TPandFilters">
            <a:extLst>
              <a:ext uri="{FF2B5EF4-FFF2-40B4-BE49-F238E27FC236}">
                <a16:creationId xmlns:a16="http://schemas.microsoft.com/office/drawing/2014/main" id="{BD15917D-07DD-45E2-8C55-63F3958024AE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B127E21-7C94-47C0-A8FB-6C1662D3F802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StatTestAgainst">
            <a:extLst>
              <a:ext uri="{FF2B5EF4-FFF2-40B4-BE49-F238E27FC236}">
                <a16:creationId xmlns:a16="http://schemas.microsoft.com/office/drawing/2014/main" id="{32B7E6B1-57B0-4A29-AD47-0E0D85BFDA7E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 Placeholder 6">
            <a:extLst>
              <a:ext uri="{FF2B5EF4-FFF2-40B4-BE49-F238E27FC236}">
                <a16:creationId xmlns:a16="http://schemas.microsoft.com/office/drawing/2014/main" id="{E5AF797C-D307-4B47-A80E-F47060A74630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7484B61-867B-4FFB-947F-05A6D01922F4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24" name="Text Placeholder 6">
            <a:extLst>
              <a:ext uri="{FF2B5EF4-FFF2-40B4-BE49-F238E27FC236}">
                <a16:creationId xmlns:a16="http://schemas.microsoft.com/office/drawing/2014/main" id="{25F201A6-4A70-44F3-AF64-2BAA13EACE6C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D6DF1FE-B90F-452E-A10E-1AFF2DA95E88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226" name="benchmarkGroup">
            <a:extLst>
              <a:ext uri="{FF2B5EF4-FFF2-40B4-BE49-F238E27FC236}">
                <a16:creationId xmlns:a16="http://schemas.microsoft.com/office/drawing/2014/main" id="{32F0D0EC-236E-4AE7-814A-298560677188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227" name="benchmark">
              <a:extLst>
                <a:ext uri="{FF2B5EF4-FFF2-40B4-BE49-F238E27FC236}">
                  <a16:creationId xmlns:a16="http://schemas.microsoft.com/office/drawing/2014/main" id="{4A438450-763F-4ACE-9C0C-8C205E5902E1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98D2378-62F3-4597-84A6-F161A1B114FF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229" name="Slide Number Placeholder 5">
            <a:extLst>
              <a:ext uri="{FF2B5EF4-FFF2-40B4-BE49-F238E27FC236}">
                <a16:creationId xmlns:a16="http://schemas.microsoft.com/office/drawing/2014/main" id="{E267A4DC-E922-490A-958A-2D186EA477B2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E1556E-C2A3-4430-9A8E-C2CD69B8DA7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807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HH_Income_Chart">
            <a:extLst>
              <a:ext uri="{FF2B5EF4-FFF2-40B4-BE49-F238E27FC236}">
                <a16:creationId xmlns:a16="http://schemas.microsoft.com/office/drawing/2014/main" id="{AAF7AD12-E2FF-49A0-9F50-ACCE8BD3B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213601"/>
              </p:ext>
            </p:extLst>
          </p:nvPr>
        </p:nvGraphicFramePr>
        <p:xfrm>
          <a:off x="6360833" y="1233242"/>
          <a:ext cx="5502392" cy="200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HH_Size_Chart">
            <a:extLst>
              <a:ext uri="{FF2B5EF4-FFF2-40B4-BE49-F238E27FC236}">
                <a16:creationId xmlns:a16="http://schemas.microsoft.com/office/drawing/2014/main" id="{F41D6969-E42D-4105-A2B8-F51957055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512525"/>
              </p:ext>
            </p:extLst>
          </p:nvPr>
        </p:nvGraphicFramePr>
        <p:xfrm>
          <a:off x="6302309" y="3923874"/>
          <a:ext cx="5502392" cy="2170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Socioeconomic_Level_Chart">
            <a:extLst>
              <a:ext uri="{FF2B5EF4-FFF2-40B4-BE49-F238E27FC236}">
                <a16:creationId xmlns:a16="http://schemas.microsoft.com/office/drawing/2014/main" id="{48B227D0-E04D-460F-8A6D-3A151169A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099884"/>
              </p:ext>
            </p:extLst>
          </p:nvPr>
        </p:nvGraphicFramePr>
        <p:xfrm>
          <a:off x="369362" y="1247943"/>
          <a:ext cx="5681871" cy="495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Rectangle 42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3" y="2568858"/>
            <a:ext cx="5238223" cy="188197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65307"/>
            <a:ext cx="5445575" cy="201334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11751838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_retailer - _frequency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2" y="5367687"/>
            <a:ext cx="5216087" cy="1849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0" y="4902730"/>
            <a:ext cx="5323196" cy="207398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45718" y="764116"/>
            <a:ext cx="5645507" cy="520270"/>
            <a:chOff x="345718" y="764116"/>
            <a:chExt cx="5645507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Socioeconomic Level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18" y="818249"/>
              <a:ext cx="372601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" name="Header2"/>
          <p:cNvGrpSpPr/>
          <p:nvPr/>
        </p:nvGrpSpPr>
        <p:grpSpPr>
          <a:xfrm>
            <a:off x="6335036" y="764116"/>
            <a:ext cx="5674672" cy="520270"/>
            <a:chOff x="6335036" y="764116"/>
            <a:chExt cx="5674672" cy="52027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036" y="771167"/>
              <a:ext cx="411520" cy="345677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Income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Have HH Income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</p:grpSp>
      <p:grpSp>
        <p:nvGrpSpPr>
          <p:cNvPr id="5" name="Header3"/>
          <p:cNvGrpSpPr/>
          <p:nvPr/>
        </p:nvGrpSpPr>
        <p:grpSpPr>
          <a:xfrm>
            <a:off x="6328786" y="3387850"/>
            <a:ext cx="5732191" cy="563537"/>
            <a:chOff x="6328786" y="3387850"/>
            <a:chExt cx="5732191" cy="563537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Size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786" y="3387850"/>
              <a:ext cx="359926" cy="345677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5604" y="3737814"/>
              <a:ext cx="51932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Members</a:t>
              </a:r>
            </a:p>
          </p:txBody>
        </p:sp>
      </p:grpSp>
      <p:sp>
        <p:nvSpPr>
          <p:cNvPr id="116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51791" y="608274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189" name="Slide Number Placeholder 4">
            <a:extLst>
              <a:ext uri="{FF2B5EF4-FFF2-40B4-BE49-F238E27FC236}">
                <a16:creationId xmlns:a16="http://schemas.microsoft.com/office/drawing/2014/main" id="{8C1F71D8-14EF-4B28-BE3C-632FFF2B8BC0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DCCEB2D-2EE5-4206-98FE-4D2AC7701634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DB96BCC2-42CC-4766-82C2-7D98D8919C3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0FE6A71-FAF3-44F9-B6D9-E6A467CD257B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E6D2B21D-140F-467E-A6E6-2F89766F0D57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807A41BB-2CB1-42D8-9235-2CA85A84BA6B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95" name="Text Placeholder 6">
            <a:extLst>
              <a:ext uri="{FF2B5EF4-FFF2-40B4-BE49-F238E27FC236}">
                <a16:creationId xmlns:a16="http://schemas.microsoft.com/office/drawing/2014/main" id="{017A0561-0497-4582-B398-2CD6CFB867DD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77E6163-B65C-40BC-B2CE-13347DD5C359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 Placeholder 6">
            <a:extLst>
              <a:ext uri="{FF2B5EF4-FFF2-40B4-BE49-F238E27FC236}">
                <a16:creationId xmlns:a16="http://schemas.microsoft.com/office/drawing/2014/main" id="{7C5E0031-F8F4-49B8-B052-368BA42CDF4D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98" name="Text Placeholder 6">
            <a:extLst>
              <a:ext uri="{FF2B5EF4-FFF2-40B4-BE49-F238E27FC236}">
                <a16:creationId xmlns:a16="http://schemas.microsoft.com/office/drawing/2014/main" id="{DEF76912-E734-436A-AF42-B6E566A9447B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99" name="benchmark">
            <a:extLst>
              <a:ext uri="{FF2B5EF4-FFF2-40B4-BE49-F238E27FC236}">
                <a16:creationId xmlns:a16="http://schemas.microsoft.com/office/drawing/2014/main" id="{6930BB54-DA44-4A6D-A1C7-C202AF686001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200" name="Slide Number Placeholder 5">
            <a:extLst>
              <a:ext uri="{FF2B5EF4-FFF2-40B4-BE49-F238E27FC236}">
                <a16:creationId xmlns:a16="http://schemas.microsoft.com/office/drawing/2014/main" id="{5E848B1D-05EE-4651-A770-3D0CBEB273C8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1" name="Footer Placeholder 2">
            <a:extLst>
              <a:ext uri="{FF2B5EF4-FFF2-40B4-BE49-F238E27FC236}">
                <a16:creationId xmlns:a16="http://schemas.microsoft.com/office/drawing/2014/main" id="{8E70DFBD-B03D-443C-A07A-0D4F3DDF22D8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36FB845-41F1-441F-960D-30243F04ED8D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2966E6AD-DCF1-4A66-9ACE-74B1B91C3DF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8D54304-C660-4593-A89D-2155C32449E7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E314E9-EB93-46D1-B38D-EE86BFCAE914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06" name="Footer Placeholder 4">
            <a:extLst>
              <a:ext uri="{FF2B5EF4-FFF2-40B4-BE49-F238E27FC236}">
                <a16:creationId xmlns:a16="http://schemas.microsoft.com/office/drawing/2014/main" id="{9F24D8A3-13D2-4584-A1C0-3286647F3C8F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179F0F55-0882-4F5D-AB3A-53122945CFED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208" name="Text Placeholder 6">
            <a:extLst>
              <a:ext uri="{FF2B5EF4-FFF2-40B4-BE49-F238E27FC236}">
                <a16:creationId xmlns:a16="http://schemas.microsoft.com/office/drawing/2014/main" id="{D05EFD74-3471-4507-AFCC-06D8B61FC291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209" name="TPandFilters">
            <a:extLst>
              <a:ext uri="{FF2B5EF4-FFF2-40B4-BE49-F238E27FC236}">
                <a16:creationId xmlns:a16="http://schemas.microsoft.com/office/drawing/2014/main" id="{B15D3C07-8A06-49E8-AEA3-51799D2984D3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05E534D-C2C1-41E6-B2F7-80D80CD7C50A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tatTestAgainst">
            <a:extLst>
              <a:ext uri="{FF2B5EF4-FFF2-40B4-BE49-F238E27FC236}">
                <a16:creationId xmlns:a16="http://schemas.microsoft.com/office/drawing/2014/main" id="{5D61B52A-F141-4968-B176-A38674C78896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12" name="Text Placeholder 6">
            <a:extLst>
              <a:ext uri="{FF2B5EF4-FFF2-40B4-BE49-F238E27FC236}">
                <a16:creationId xmlns:a16="http://schemas.microsoft.com/office/drawing/2014/main" id="{B1013070-4711-429B-B996-988FC2DAFCAA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5EF3A17-6D99-4EDF-9C0B-68440286593F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14" name="Text Placeholder 6">
            <a:extLst>
              <a:ext uri="{FF2B5EF4-FFF2-40B4-BE49-F238E27FC236}">
                <a16:creationId xmlns:a16="http://schemas.microsoft.com/office/drawing/2014/main" id="{0C487A5A-D6E8-4ECC-B509-27ED00B17949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0529EDB-4523-46A2-8932-ECE50CF80760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216" name="benchmarkGroup">
            <a:extLst>
              <a:ext uri="{FF2B5EF4-FFF2-40B4-BE49-F238E27FC236}">
                <a16:creationId xmlns:a16="http://schemas.microsoft.com/office/drawing/2014/main" id="{6C56E3B8-27C4-4DCE-87D5-1635637D44C4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217" name="benchmark">
              <a:extLst>
                <a:ext uri="{FF2B5EF4-FFF2-40B4-BE49-F238E27FC236}">
                  <a16:creationId xmlns:a16="http://schemas.microsoft.com/office/drawing/2014/main" id="{A8BB0CA2-3F29-4337-BDD8-33C3D75DE52A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D821176-3FE1-48A5-9752-0B9FC0336BDE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219" name="Slide Number Placeholder 5">
            <a:extLst>
              <a:ext uri="{FF2B5EF4-FFF2-40B4-BE49-F238E27FC236}">
                <a16:creationId xmlns:a16="http://schemas.microsoft.com/office/drawing/2014/main" id="{B0DC16CA-CBF2-4FEF-9CA9-62EC8AD6D927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20" name="Picture 2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CA9C2E-C325-422D-99BC-2B3E93975FC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81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Attitudinal_Segmentation_Chart">
            <a:extLst>
              <a:ext uri="{FF2B5EF4-FFF2-40B4-BE49-F238E27FC236}">
                <a16:creationId xmlns:a16="http://schemas.microsoft.com/office/drawing/2014/main" id="{6F209C66-002D-4F24-A6FD-FA72C63C3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319288"/>
              </p:ext>
            </p:extLst>
          </p:nvPr>
        </p:nvGraphicFramePr>
        <p:xfrm>
          <a:off x="252062" y="3924728"/>
          <a:ext cx="11658079" cy="2352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Parental_Identification_Chart">
            <a:extLst>
              <a:ext uri="{FF2B5EF4-FFF2-40B4-BE49-F238E27FC236}">
                <a16:creationId xmlns:a16="http://schemas.microsoft.com/office/drawing/2014/main" id="{3925220B-DD5C-46DB-ADD0-8E887A62F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268200"/>
              </p:ext>
            </p:extLst>
          </p:nvPr>
        </p:nvGraphicFramePr>
        <p:xfrm>
          <a:off x="6282486" y="1189075"/>
          <a:ext cx="5813780" cy="2116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Marital_Status_Chart">
            <a:extLst>
              <a:ext uri="{FF2B5EF4-FFF2-40B4-BE49-F238E27FC236}">
                <a16:creationId xmlns:a16="http://schemas.microsoft.com/office/drawing/2014/main" id="{F560B39B-3A0B-4265-9CC5-B23A751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314214"/>
              </p:ext>
            </p:extLst>
          </p:nvPr>
        </p:nvGraphicFramePr>
        <p:xfrm>
          <a:off x="343699" y="1254061"/>
          <a:ext cx="5681871" cy="2230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Rectangle 37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6" name="Picture 7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2" y="2746515"/>
            <a:ext cx="5414081" cy="1966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79651" y="691404"/>
            <a:ext cx="5711574" cy="592982"/>
            <a:chOff x="279651" y="691404"/>
            <a:chExt cx="5711574" cy="592982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Marital Status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1" y="691404"/>
              <a:ext cx="450142" cy="432321"/>
            </a:xfrm>
            <a:prstGeom prst="rect">
              <a:avLst/>
            </a:prstGeom>
          </p:spPr>
        </p:pic>
        <p:sp>
          <p:nvSpPr>
            <p:cNvPr id="40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" name="Header2"/>
          <p:cNvGrpSpPr/>
          <p:nvPr/>
        </p:nvGrpSpPr>
        <p:grpSpPr>
          <a:xfrm>
            <a:off x="6329722" y="709090"/>
            <a:ext cx="5680455" cy="575296"/>
            <a:chOff x="6329722" y="709090"/>
            <a:chExt cx="5680455" cy="575296"/>
          </a:xfrm>
        </p:grpSpPr>
        <p:sp>
          <p:nvSpPr>
            <p:cNvPr id="29" name="Header"/>
            <p:cNvSpPr txBox="1"/>
            <p:nvPr/>
          </p:nvSpPr>
          <p:spPr>
            <a:xfrm>
              <a:off x="6850800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Parental Identification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765152" y="1102670"/>
              <a:ext cx="515937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22" y="709090"/>
              <a:ext cx="408586" cy="392409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_frequency Shoppers To _retailer in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" name="Header3"/>
          <p:cNvGrpSpPr/>
          <p:nvPr/>
        </p:nvGrpSpPr>
        <p:grpSpPr>
          <a:xfrm>
            <a:off x="73959" y="3240814"/>
            <a:ext cx="12192000" cy="710573"/>
            <a:chOff x="73959" y="3240814"/>
            <a:chExt cx="12192000" cy="71057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der"/>
            <p:cNvSpPr txBox="1"/>
            <p:nvPr/>
          </p:nvSpPr>
          <p:spPr>
            <a:xfrm>
              <a:off x="799200" y="3430800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Attitudinal Segmentation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9" y="3240814"/>
              <a:ext cx="12192000" cy="222397"/>
            </a:xfrm>
            <a:prstGeom prst="rect">
              <a:avLst/>
            </a:prstGeom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31" y="3305121"/>
              <a:ext cx="463114" cy="463114"/>
            </a:xfrm>
            <a:prstGeom prst="rect">
              <a:avLst/>
            </a:prstGeom>
          </p:spPr>
        </p:pic>
        <p:sp>
          <p:nvSpPr>
            <p:cNvPr id="42" name="Description"/>
            <p:cNvSpPr txBox="1"/>
            <p:nvPr/>
          </p:nvSpPr>
          <p:spPr>
            <a:xfrm>
              <a:off x="662543" y="3737814"/>
              <a:ext cx="11043754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% Of _frequency Shoppers To  _retailer in _objective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Are _</a:t>
              </a:r>
              <a:r>
                <a:rPr lang="en-US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6" name="main_h"/>
          <p:cNvSpPr txBox="1"/>
          <p:nvPr/>
        </p:nvSpPr>
        <p:spPr>
          <a:xfrm>
            <a:off x="169330" y="137538"/>
            <a:ext cx="11775495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_retailer - _frequency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6BD3539-3623-4EB9-8C24-3CD73DA683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66" y="2726979"/>
            <a:ext cx="5430123" cy="2135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405B036-6A91-44AD-B11D-3531581B7B8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5490376"/>
            <a:ext cx="11582400" cy="193602"/>
          </a:xfrm>
          <a:prstGeom prst="rect">
            <a:avLst/>
          </a:prstGeom>
        </p:spPr>
      </p:pic>
      <p:sp>
        <p:nvSpPr>
          <p:cNvPr id="116" name="TrendSampleSize">
            <a:extLst>
              <a:ext uri="{FF2B5EF4-FFF2-40B4-BE49-F238E27FC236}">
                <a16:creationId xmlns:a16="http://schemas.microsoft.com/office/drawing/2014/main" id="{07BD3043-9F58-42FE-9BE6-6951353055CB}"/>
              </a:ext>
            </a:extLst>
          </p:cNvPr>
          <p:cNvSpPr txBox="1"/>
          <p:nvPr/>
        </p:nvSpPr>
        <p:spPr>
          <a:xfrm>
            <a:off x="225287" y="6149008"/>
            <a:ext cx="1033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0" dirty="0">
                <a:latin typeface="Franklin Gothic Book" panose="020B0503020102020204" pitchFamily="34" charset="0"/>
              </a:rPr>
              <a:t>Sample Size : OCT 2017 (765), NOV 2017 (806), DEC 2017 (811), JAN 2018 (799), FEB 2018 (789), MAR 2018 (791)</a:t>
            </a:r>
            <a:endParaRPr lang="en-IN" sz="800" dirty="0">
              <a:latin typeface="Franklin Gothic Book" panose="020B0503020102020204" pitchFamily="34" charset="0"/>
            </a:endParaRPr>
          </a:p>
        </p:txBody>
      </p:sp>
      <p:sp>
        <p:nvSpPr>
          <p:cNvPr id="184" name="Slide Number Placeholder 4">
            <a:extLst>
              <a:ext uri="{FF2B5EF4-FFF2-40B4-BE49-F238E27FC236}">
                <a16:creationId xmlns:a16="http://schemas.microsoft.com/office/drawing/2014/main" id="{27B867CC-E412-46CD-9037-5299ACFB0563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2DFEEC7-C83B-4E13-965A-5C622D3D00F0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B4D85B2-CA2A-4EA5-9F89-450AF2117B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-9959" y="6368781"/>
            <a:ext cx="423092" cy="474527"/>
          </a:xfrm>
          <a:prstGeom prst="rect">
            <a:avLst/>
          </a:prstGeom>
        </p:spPr>
      </p:pic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BC105DF-B670-406E-BD55-226C51D7E4C1}"/>
              </a:ext>
            </a:extLst>
          </p:cNvPr>
          <p:cNvCxnSpPr/>
          <p:nvPr/>
        </p:nvCxnSpPr>
        <p:spPr>
          <a:xfrm>
            <a:off x="546483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ooter Placeholder 4">
            <a:extLst>
              <a:ext uri="{FF2B5EF4-FFF2-40B4-BE49-F238E27FC236}">
                <a16:creationId xmlns:a16="http://schemas.microsoft.com/office/drawing/2014/main" id="{5CB191B9-274F-40FD-B25D-2DC7A5909CDB}"/>
              </a:ext>
            </a:extLst>
          </p:cNvPr>
          <p:cNvSpPr txBox="1"/>
          <p:nvPr/>
        </p:nvSpPr>
        <p:spPr>
          <a:xfrm>
            <a:off x="5809618" y="6494342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665729-4D62-4F6E-BB1B-36A74F22D4F2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190" name="Text Placeholder 6">
            <a:extLst>
              <a:ext uri="{FF2B5EF4-FFF2-40B4-BE49-F238E27FC236}">
                <a16:creationId xmlns:a16="http://schemas.microsoft.com/office/drawing/2014/main" id="{8A2B939C-7AC0-469E-BA0E-CD08AB2054EF}"/>
              </a:ext>
            </a:extLst>
          </p:cNvPr>
          <p:cNvSpPr txBox="1"/>
          <p:nvPr/>
        </p:nvSpPr>
        <p:spPr>
          <a:xfrm>
            <a:off x="591247" y="6656808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DB8BCCB-B903-4591-97A6-3563E6FC555D}"/>
              </a:ext>
            </a:extLst>
          </p:cNvPr>
          <p:cNvCxnSpPr/>
          <p:nvPr/>
        </p:nvCxnSpPr>
        <p:spPr>
          <a:xfrm>
            <a:off x="602051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 Placeholder 6">
            <a:extLst>
              <a:ext uri="{FF2B5EF4-FFF2-40B4-BE49-F238E27FC236}">
                <a16:creationId xmlns:a16="http://schemas.microsoft.com/office/drawing/2014/main" id="{F07451D2-C6E9-429E-87D4-077A41BAB867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93" name="Text Placeholder 6">
            <a:extLst>
              <a:ext uri="{FF2B5EF4-FFF2-40B4-BE49-F238E27FC236}">
                <a16:creationId xmlns:a16="http://schemas.microsoft.com/office/drawing/2014/main" id="{0A805C2A-B98A-4670-9B98-1CEA4B47601B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94" name="benchmark">
            <a:extLst>
              <a:ext uri="{FF2B5EF4-FFF2-40B4-BE49-F238E27FC236}">
                <a16:creationId xmlns:a16="http://schemas.microsoft.com/office/drawing/2014/main" id="{5675DA49-2D18-4EDA-B464-52F444B77F3D}"/>
              </a:ext>
            </a:extLst>
          </p:cNvPr>
          <p:cNvSpPr txBox="1"/>
          <p:nvPr/>
        </p:nvSpPr>
        <p:spPr>
          <a:xfrm>
            <a:off x="7518826" y="6515489"/>
            <a:ext cx="2693825" cy="1594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Benchmark – ALDI OCT 2017</a:t>
            </a:r>
          </a:p>
        </p:txBody>
      </p:sp>
      <p:sp>
        <p:nvSpPr>
          <p:cNvPr id="195" name="Slide Number Placeholder 5">
            <a:extLst>
              <a:ext uri="{FF2B5EF4-FFF2-40B4-BE49-F238E27FC236}">
                <a16:creationId xmlns:a16="http://schemas.microsoft.com/office/drawing/2014/main" id="{DC9A63DF-F0AB-41DA-90A7-458DC8CC5425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6" name="Footer Placeholder 2">
            <a:extLst>
              <a:ext uri="{FF2B5EF4-FFF2-40B4-BE49-F238E27FC236}">
                <a16:creationId xmlns:a16="http://schemas.microsoft.com/office/drawing/2014/main" id="{8746C648-D622-41FF-8248-3FF4ADC36A22}"/>
              </a:ext>
            </a:extLst>
          </p:cNvPr>
          <p:cNvSpPr txBox="1">
            <a:spLocks/>
          </p:cNvSpPr>
          <p:nvPr/>
        </p:nvSpPr>
        <p:spPr>
          <a:xfrm>
            <a:off x="4026877" y="636807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EA15C7E-F12B-4C0E-AF2B-986409F633F1}"/>
              </a:ext>
            </a:extLst>
          </p:cNvPr>
          <p:cNvSpPr txBox="1"/>
          <p:nvPr/>
        </p:nvSpPr>
        <p:spPr>
          <a:xfrm>
            <a:off x="5505810" y="6421785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23A413B4-3157-4DEB-90ED-A8BFCF4E0F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12873" y="6368781"/>
            <a:ext cx="423092" cy="474527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BD5582E-4F0E-46F0-A00A-BE7339155165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68E4F2-F934-4118-96DC-44066976E06D}"/>
              </a:ext>
            </a:extLst>
          </p:cNvPr>
          <p:cNvSpPr/>
          <p:nvPr/>
        </p:nvSpPr>
        <p:spPr>
          <a:xfrm>
            <a:off x="-11168" y="6327991"/>
            <a:ext cx="12203168" cy="534028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01" name="Footer Placeholder 4">
            <a:extLst>
              <a:ext uri="{FF2B5EF4-FFF2-40B4-BE49-F238E27FC236}">
                <a16:creationId xmlns:a16="http://schemas.microsoft.com/office/drawing/2014/main" id="{781FE962-117F-42E8-BB69-94598DAE0283}"/>
              </a:ext>
            </a:extLst>
          </p:cNvPr>
          <p:cNvSpPr txBox="1"/>
          <p:nvPr/>
        </p:nvSpPr>
        <p:spPr>
          <a:xfrm>
            <a:off x="6282486" y="6478878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43AC0D92-2CE7-474F-82B5-66579FB53203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1" y="6417115"/>
            <a:ext cx="1777114" cy="403861"/>
          </a:xfrm>
          <a:prstGeom prst="rect">
            <a:avLst/>
          </a:prstGeom>
        </p:spPr>
      </p:pic>
      <p:sp>
        <p:nvSpPr>
          <p:cNvPr id="203" name="Text Placeholder 6">
            <a:extLst>
              <a:ext uri="{FF2B5EF4-FFF2-40B4-BE49-F238E27FC236}">
                <a16:creationId xmlns:a16="http://schemas.microsoft.com/office/drawing/2014/main" id="{F0AF25DF-A20C-4330-8A94-7CE62B4BF521}"/>
              </a:ext>
            </a:extLst>
          </p:cNvPr>
          <p:cNvSpPr txBox="1"/>
          <p:nvPr/>
        </p:nvSpPr>
        <p:spPr>
          <a:xfrm>
            <a:off x="632943" y="66694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Grey font = Low Sample (30-99)</a:t>
            </a:r>
          </a:p>
        </p:txBody>
      </p:sp>
      <p:sp>
        <p:nvSpPr>
          <p:cNvPr id="204" name="TPandFilters">
            <a:extLst>
              <a:ext uri="{FF2B5EF4-FFF2-40B4-BE49-F238E27FC236}">
                <a16:creationId xmlns:a16="http://schemas.microsoft.com/office/drawing/2014/main" id="{73C7C1EB-F383-4FF8-BCC7-557825DC1E72}"/>
              </a:ext>
            </a:extLst>
          </p:cNvPr>
          <p:cNvSpPr txBox="1"/>
          <p:nvPr/>
        </p:nvSpPr>
        <p:spPr>
          <a:xfrm>
            <a:off x="634799" y="6346212"/>
            <a:ext cx="579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 Time Period: OCT 2017 to MAR 2018 ; Retailer: ALDI Base – Total (Monthly+)Shoppers; % Shoppers
Filters: None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Sample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OCT 2017 (</a:t>
            </a:r>
            <a:r>
              <a:rPr lang="en-US" sz="800" kern="0" dirty="0">
                <a:solidFill>
                  <a:schemeClr val="bg1"/>
                </a:solidFill>
              </a:rPr>
              <a:t>5630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NOV 2017 (</a:t>
            </a:r>
            <a:r>
              <a:rPr lang="en-US" sz="800" kern="0" dirty="0">
                <a:solidFill>
                  <a:schemeClr val="bg1"/>
                </a:solidFill>
              </a:rPr>
              <a:t>5697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DEC 2017 (</a:t>
            </a:r>
            <a:r>
              <a:rPr lang="en-US" sz="800" kern="0" dirty="0">
                <a:solidFill>
                  <a:schemeClr val="bg1"/>
                </a:solidFill>
              </a:rPr>
              <a:t>5749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JAN 2018 (</a:t>
            </a:r>
            <a:r>
              <a:rPr lang="en-US" sz="800" kern="0" dirty="0">
                <a:solidFill>
                  <a:schemeClr val="bg1"/>
                </a:solidFill>
              </a:rPr>
              <a:t>5770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 FEB 2018 (</a:t>
            </a:r>
            <a:r>
              <a:rPr lang="en-US" sz="800" kern="0" dirty="0">
                <a:solidFill>
                  <a:schemeClr val="bg1"/>
                </a:solidFill>
              </a:rPr>
              <a:t>5809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),MAR 2018 (5822)</a:t>
            </a:r>
            <a:endParaRPr lang="en-IN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65D219F-9A5C-47BB-B2C4-C9B0A5D71A5E}"/>
              </a:ext>
            </a:extLst>
          </p:cNvPr>
          <p:cNvCxnSpPr/>
          <p:nvPr/>
        </p:nvCxnSpPr>
        <p:spPr>
          <a:xfrm>
            <a:off x="669315" y="6368781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StatTestAgainst">
            <a:extLst>
              <a:ext uri="{FF2B5EF4-FFF2-40B4-BE49-F238E27FC236}">
                <a16:creationId xmlns:a16="http://schemas.microsoft.com/office/drawing/2014/main" id="{AB33AB6C-BBCB-4415-84B4-7309CD58A7C6}"/>
              </a:ext>
            </a:extLst>
          </p:cNvPr>
          <p:cNvSpPr txBox="1"/>
          <p:nvPr/>
        </p:nvSpPr>
        <p:spPr>
          <a:xfrm>
            <a:off x="7439543" y="6345493"/>
            <a:ext cx="2730896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  <a:endParaRPr lang="en-US" sz="8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 Placeholder 6">
            <a:extLst>
              <a:ext uri="{FF2B5EF4-FFF2-40B4-BE49-F238E27FC236}">
                <a16:creationId xmlns:a16="http://schemas.microsoft.com/office/drawing/2014/main" id="{D9BC9AD6-86B4-4675-9430-780F5E3DE1F7}"/>
              </a:ext>
            </a:extLst>
          </p:cNvPr>
          <p:cNvSpPr txBox="1"/>
          <p:nvPr/>
        </p:nvSpPr>
        <p:spPr>
          <a:xfrm>
            <a:off x="8631770" y="6687222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15F769A9-4E5F-4AB8-B881-85D1F00E5A82}"/>
              </a:ext>
            </a:extLst>
          </p:cNvPr>
          <p:cNvSpPr/>
          <p:nvPr/>
        </p:nvSpPr>
        <p:spPr>
          <a:xfrm>
            <a:off x="8564360" y="6708196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09" name="Text Placeholder 6">
            <a:extLst>
              <a:ext uri="{FF2B5EF4-FFF2-40B4-BE49-F238E27FC236}">
                <a16:creationId xmlns:a16="http://schemas.microsoft.com/office/drawing/2014/main" id="{E35AB5E6-3DAC-4025-B028-96B350086862}"/>
              </a:ext>
            </a:extLst>
          </p:cNvPr>
          <p:cNvSpPr txBox="1"/>
          <p:nvPr/>
        </p:nvSpPr>
        <p:spPr>
          <a:xfrm>
            <a:off x="7515729" y="6687222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FF97979-1476-42D0-91B7-A505D646865F}"/>
              </a:ext>
            </a:extLst>
          </p:cNvPr>
          <p:cNvSpPr/>
          <p:nvPr/>
        </p:nvSpPr>
        <p:spPr>
          <a:xfrm>
            <a:off x="7448319" y="6708196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211" name="benchmarkGroup">
            <a:extLst>
              <a:ext uri="{FF2B5EF4-FFF2-40B4-BE49-F238E27FC236}">
                <a16:creationId xmlns:a16="http://schemas.microsoft.com/office/drawing/2014/main" id="{DA6F9A73-68C1-4D0E-AA2E-33CDD2E64D66}"/>
              </a:ext>
            </a:extLst>
          </p:cNvPr>
          <p:cNvGrpSpPr/>
          <p:nvPr/>
        </p:nvGrpSpPr>
        <p:grpSpPr>
          <a:xfrm>
            <a:off x="7451653" y="6515489"/>
            <a:ext cx="2760998" cy="159425"/>
            <a:chOff x="7063713" y="6515489"/>
            <a:chExt cx="2760998" cy="159425"/>
          </a:xfrm>
        </p:grpSpPr>
        <p:sp>
          <p:nvSpPr>
            <p:cNvPr id="212" name="benchmark">
              <a:extLst>
                <a:ext uri="{FF2B5EF4-FFF2-40B4-BE49-F238E27FC236}">
                  <a16:creationId xmlns:a16="http://schemas.microsoft.com/office/drawing/2014/main" id="{8B49741D-2A1B-4547-AC7E-0CA0B7654826}"/>
                </a:ext>
              </a:extLst>
            </p:cNvPr>
            <p:cNvSpPr txBox="1"/>
            <p:nvPr/>
          </p:nvSpPr>
          <p:spPr>
            <a:xfrm>
              <a:off x="7130886" y="6515489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6C93E42-AC92-4C58-9876-FA7FC2CA06A4}"/>
                </a:ext>
              </a:extLst>
            </p:cNvPr>
            <p:cNvSpPr/>
            <p:nvPr/>
          </p:nvSpPr>
          <p:spPr>
            <a:xfrm>
              <a:off x="7063713" y="6530665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214" name="Slide Number Placeholder 5">
            <a:extLst>
              <a:ext uri="{FF2B5EF4-FFF2-40B4-BE49-F238E27FC236}">
                <a16:creationId xmlns:a16="http://schemas.microsoft.com/office/drawing/2014/main" id="{386F33E1-777D-42FE-8E83-9DF27A1837ED}"/>
              </a:ext>
            </a:extLst>
          </p:cNvPr>
          <p:cNvSpPr txBox="1">
            <a:spLocks/>
          </p:cNvSpPr>
          <p:nvPr/>
        </p:nvSpPr>
        <p:spPr>
          <a:xfrm>
            <a:off x="11799277" y="6604596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15" name="Picture 2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1F668C5-FD18-41AD-8C27-BE7567287D7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" y="6329950"/>
            <a:ext cx="608518" cy="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93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7.22"/>
  <p:tag name="AS_TITLE" val="Aspose.Slides for .NET 4.0"/>
  <p:tag name="AS_VERSION" val="15.6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21135</TotalTime>
  <Words>5032</Words>
  <Application>Microsoft Office PowerPoint</Application>
  <PresentationFormat>Widescreen</PresentationFormat>
  <Paragraphs>745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(Body)</vt:lpstr>
      <vt:lpstr>Calibri</vt:lpstr>
      <vt:lpstr>Calibri Light</vt:lpstr>
      <vt:lpstr>Franklin Gothic Book</vt:lpstr>
      <vt:lpstr>Office Theme</vt:lpstr>
      <vt:lpstr>Time Period: OCT 2017 12MMT To MAR 2018 12MMT Filters: NONE Base: MONTHLY + Shoppers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Harshavardhan Reddy KV</cp:lastModifiedBy>
  <cp:revision>2325</cp:revision>
  <dcterms:created xsi:type="dcterms:W3CDTF">2017-02-17T10:10:41Z</dcterms:created>
  <dcterms:modified xsi:type="dcterms:W3CDTF">2020-02-13T07:14:58Z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a3e0c0a4-91de-419b-8e3e-e6cc3780c1e2</vt:lpwstr>
  </property>
  <property fmtid="{D5CDD505-2E9C-101B-9397-08002B2CF9AE}" pid="5" name="FILEOWNER">
    <vt:lpwstr>AQ</vt:lpwstr>
  </property>
  <property fmtid="{D5CDD505-2E9C-101B-9397-08002B2CF9AE}" pid="6" name="IPPCLASS">
    <vt:i4>1</vt:i4>
  </property>
  <property fmtid="{D5CDD505-2E9C-101B-9397-08002B2CF9AE}" pid="7" name="MACHINEID">
    <vt:lpwstr>O46130-0608</vt:lpwstr>
  </property>
  <property fmtid="{D5CDD505-2E9C-101B-9397-08002B2CF9AE}" pid="8" name="MODFILEGUID">
    <vt:lpwstr>acc96e8c-50f6-4755-b7a5-3626f441774d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