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notesSlides/notesSlide10.xml" ContentType="application/vnd.openxmlformats-officedocument.presentationml.notesSlide+xml"/>
  <Override PartName="/ppt/charts/chart16.xml" ContentType="application/vnd.openxmlformats-officedocument.drawingml.chart+xml"/>
  <Override PartName="/ppt/notesSlides/notesSlide11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12.xml" ContentType="application/vnd.openxmlformats-officedocument.presentationml.notesSlide+xml"/>
  <Override PartName="/ppt/charts/chart19.xml" ContentType="application/vnd.openxmlformats-officedocument.drawingml.chart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notesSlides/notesSlide15.xml" ContentType="application/vnd.openxmlformats-officedocument.presentationml.notesSlide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16.xml" ContentType="application/vnd.openxmlformats-officedocument.presentationml.notesSlid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notesSlides/notesSlide17.xml" ContentType="application/vnd.openxmlformats-officedocument.presentationml.notesSlide+xml"/>
  <Override PartName="/ppt/charts/chart27.xml" ContentType="application/vnd.openxmlformats-officedocument.drawingml.chart+xml"/>
  <Override PartName="/ppt/notesSlides/notesSlide18.xml" ContentType="application/vnd.openxmlformats-officedocument.presentationml.notesSlide+xml"/>
  <Override PartName="/ppt/charts/chart28.xml" ContentType="application/vnd.openxmlformats-officedocument.drawingml.chart+xml"/>
  <Override PartName="/ppt/notesSlides/notesSlide19.xml" ContentType="application/vnd.openxmlformats-officedocument.presentationml.notesSlide+xml"/>
  <Override PartName="/ppt/charts/chart29.xml" ContentType="application/vnd.openxmlformats-officedocument.drawingml.chart+xml"/>
  <Override PartName="/ppt/notesSlides/notesSlide20.xml" ContentType="application/vnd.openxmlformats-officedocument.presentationml.notesSlide+xml"/>
  <Override PartName="/ppt/charts/chart30.xml" ContentType="application/vnd.openxmlformats-officedocument.drawingml.chart+xml"/>
  <Override PartName="/ppt/notesSlides/notesSlide21.xml" ContentType="application/vnd.openxmlformats-officedocument.presentationml.notesSlide+xml"/>
  <Override PartName="/ppt/charts/chart31.xml" ContentType="application/vnd.openxmlformats-officedocument.drawingml.chart+xml"/>
  <Override PartName="/ppt/notesSlides/notesSlide22.xml" ContentType="application/vnd.openxmlformats-officedocument.presentationml.notesSlide+xml"/>
  <Override PartName="/ppt/charts/chart32.xml" ContentType="application/vnd.openxmlformats-officedocument.drawingml.chart+xml"/>
  <Override PartName="/ppt/notesSlides/notesSlide23.xml" ContentType="application/vnd.openxmlformats-officedocument.presentationml.notesSlide+xml"/>
  <Override PartName="/ppt/charts/chart33.xml" ContentType="application/vnd.openxmlformats-officedocument.drawingml.chart+xml"/>
  <Override PartName="/ppt/notesSlides/notesSlide24.xml" ContentType="application/vnd.openxmlformats-officedocument.presentationml.notesSlide+xml"/>
  <Override PartName="/ppt/charts/chart34.xml" ContentType="application/vnd.openxmlformats-officedocument.drawingml.chart+xml"/>
  <Override PartName="/ppt/notesSlides/notesSlide25.xml" ContentType="application/vnd.openxmlformats-officedocument.presentationml.notesSlide+xml"/>
  <Override PartName="/ppt/charts/chart35.xml" ContentType="application/vnd.openxmlformats-officedocument.drawingml.chart+xml"/>
  <Override PartName="/ppt/notesSlides/notesSlide26.xml" ContentType="application/vnd.openxmlformats-officedocument.presentationml.notesSlide+xml"/>
  <Override PartName="/ppt/charts/chart36.xml" ContentType="application/vnd.openxmlformats-officedocument.drawingml.chart+xml"/>
  <Override PartName="/ppt/drawings/drawing2.xml" ContentType="application/vnd.openxmlformats-officedocument.drawingml.chartshapes+xml"/>
  <Override PartName="/ppt/notesSlides/notesSlide27.xml" ContentType="application/vnd.openxmlformats-officedocument.presentationml.notesSlide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notesSlides/notesSlide28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notesSlides/notesSlide29.xml" ContentType="application/vnd.openxmlformats-officedocument.presentationml.notesSlide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notesSlides/notesSlide30.xml" ContentType="application/vnd.openxmlformats-officedocument.presentationml.notesSlide+xml"/>
  <Override PartName="/ppt/charts/chart48.xml" ContentType="application/vnd.openxmlformats-officedocument.drawingml.chart+xml"/>
  <Override PartName="/ppt/notesSlides/notesSlide31.xml" ContentType="application/vnd.openxmlformats-officedocument.presentationml.notesSlide+xml"/>
  <Override PartName="/ppt/charts/chart49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579" r:id="rId9"/>
    <p:sldId id="529" r:id="rId10"/>
    <p:sldId id="527" r:id="rId11"/>
    <p:sldId id="581" r:id="rId12"/>
    <p:sldId id="530" r:id="rId13"/>
    <p:sldId id="455" r:id="rId14"/>
    <p:sldId id="566" r:id="rId15"/>
    <p:sldId id="531" r:id="rId16"/>
    <p:sldId id="456" r:id="rId17"/>
    <p:sldId id="528" r:id="rId18"/>
    <p:sldId id="567" r:id="rId19"/>
    <p:sldId id="459" r:id="rId20"/>
    <p:sldId id="577" r:id="rId21"/>
    <p:sldId id="511" r:id="rId22"/>
    <p:sldId id="512" r:id="rId23"/>
    <p:sldId id="568" r:id="rId24"/>
    <p:sldId id="514" r:id="rId25"/>
    <p:sldId id="523" r:id="rId26"/>
    <p:sldId id="516" r:id="rId27"/>
    <p:sldId id="517" r:id="rId28"/>
    <p:sldId id="573" r:id="rId29"/>
    <p:sldId id="572" r:id="rId30"/>
    <p:sldId id="578" r:id="rId31"/>
    <p:sldId id="574" r:id="rId32"/>
    <p:sldId id="569" r:id="rId33"/>
    <p:sldId id="575" r:id="rId34"/>
    <p:sldId id="524" r:id="rId35"/>
    <p:sldId id="52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656" userDrawn="1">
          <p15:clr>
            <a:srgbClr val="A4A3A4"/>
          </p15:clr>
        </p15:guide>
        <p15:guide id="10" pos="3727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orient="horz" pos="1230" userDrawn="1">
          <p15:clr>
            <a:srgbClr val="A4A3A4"/>
          </p15:clr>
        </p15:guide>
        <p15:guide id="14" pos="4271" userDrawn="1">
          <p15:clr>
            <a:srgbClr val="A4A3A4"/>
          </p15:clr>
        </p15:guide>
        <p15:guide id="15" pos="7512" userDrawn="1">
          <p15:clr>
            <a:srgbClr val="A4A3A4"/>
          </p15:clr>
        </p15:guide>
        <p15:guide id="16" pos="302" userDrawn="1">
          <p15:clr>
            <a:srgbClr val="A4A3A4"/>
          </p15:clr>
        </p15:guide>
        <p15:guide id="19" orient="horz" pos="3498" userDrawn="1">
          <p15:clr>
            <a:srgbClr val="A4A3A4"/>
          </p15:clr>
        </p15:guide>
        <p15:guide id="20" orient="horz" pos="3407" userDrawn="1">
          <p15:clr>
            <a:srgbClr val="A4A3A4"/>
          </p15:clr>
        </p15:guide>
        <p15:guide id="21" orient="horz" pos="2040" userDrawn="1">
          <p15:clr>
            <a:srgbClr val="A4A3A4"/>
          </p15:clr>
        </p15:guide>
        <p15:guide id="22" orient="horz" pos="1680" userDrawn="1">
          <p15:clr>
            <a:srgbClr val="A4A3A4"/>
          </p15:clr>
        </p15:guide>
        <p15:guide id="23" orient="horz" pos="2616" userDrawn="1">
          <p15:clr>
            <a:srgbClr val="A4A3A4"/>
          </p15:clr>
        </p15:guide>
        <p15:guide id="24" orient="horz" pos="2472" userDrawn="1">
          <p15:clr>
            <a:srgbClr val="A4A3A4"/>
          </p15:clr>
        </p15:guide>
        <p15:guide id="25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3B7"/>
    <a:srgbClr val="3FC37B"/>
    <a:srgbClr val="3FC0DF"/>
    <a:srgbClr val="3FC000"/>
    <a:srgbClr val="0000FF"/>
    <a:srgbClr val="FAFAFA"/>
    <a:srgbClr val="00DC64"/>
    <a:srgbClr val="FF3131"/>
    <a:srgbClr val="863ABF"/>
    <a:srgbClr val="52B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FB30A-427B-4FFA-9613-2773A3353EBF}" v="10" dt="2022-01-18T09:38:14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2" autoAdjust="0"/>
    <p:restoredTop sz="94291" autoAdjust="0"/>
  </p:normalViewPr>
  <p:slideViewPr>
    <p:cSldViewPr snapToGrid="0" showGuides="1">
      <p:cViewPr>
        <p:scale>
          <a:sx n="66" d="100"/>
          <a:sy n="66" d="100"/>
        </p:scale>
        <p:origin x="468" y="54"/>
      </p:cViewPr>
      <p:guideLst>
        <p:guide pos="7656"/>
        <p:guide pos="3727"/>
        <p:guide orient="horz" pos="799"/>
        <p:guide orient="horz" pos="1230"/>
        <p:guide pos="4271"/>
        <p:guide pos="7512"/>
        <p:guide pos="302"/>
        <p:guide orient="horz" pos="3498"/>
        <p:guide orient="horz" pos="3407"/>
        <p:guide orient="horz" pos="2040"/>
        <p:guide orient="horz" pos="1680"/>
        <p:guide orient="horz" pos="2616"/>
        <p:guide orient="horz" pos="2472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78828732038072E-2"/>
          <c:y val="0.16899789681977825"/>
          <c:w val="0.92474201417656265"/>
          <c:h val="0.64989521262068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EE44DED-AF3C-4C3F-AC16-C5692C2ECA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C36CF6-13A5-495E-B137-86A1CEFBAC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B00AFF-E6A0-4009-8667-0FF33A4CA52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40CB706-D97B-4A59-9938-241B576D8DF9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0.61199999999999999</c:v>
                </c:pt>
                <c:pt idx="1">
                  <c:v>0.17499999999999999</c:v>
                </c:pt>
                <c:pt idx="2">
                  <c:v>0.126</c:v>
                </c:pt>
                <c:pt idx="3">
                  <c:v>5.8000000000000003E-2</c:v>
                </c:pt>
                <c:pt idx="4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68B573C-23AA-4C88-88B0-F2821534B81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137110F-9A52-42C0-A03B-664777C734A4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F9A-40E0-A674-4E9A6E6A947E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E5C426-020B-4148-B8F2-000BF0A267F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3416279-A5AA-4C7E-91E0-C590D7BD646B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0.64400000000000002</c:v>
                </c:pt>
                <c:pt idx="1">
                  <c:v>0.16800000000000001</c:v>
                </c:pt>
                <c:pt idx="2">
                  <c:v>0.11799999999999999</c:v>
                </c:pt>
                <c:pt idx="3">
                  <c:v>4.8000000000000001E-2</c:v>
                </c:pt>
                <c:pt idx="4">
                  <c:v>2.1999999999999999E-2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D9A1D3E-2A71-4BFD-BD56-777EE1040E5C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3F9A-40E0-A674-4E9A6E6A947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6E2F89F-9AEF-4717-815C-340A663DD7F4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3F9A-40E0-A674-4E9A6E6A947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36A-49FC-BAAF-4D57FE9493B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E1A0E9-F12C-4A8A-AE2F-3B741250EB93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F9A-40E0-A674-4E9A6E6A947E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82940E6-7483-4C74-B62D-FCC68DA9A5B6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3F9A-40E0-A674-4E9A6E6A94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0.60899999999999999</c:v>
                </c:pt>
                <c:pt idx="1">
                  <c:v>0.157</c:v>
                </c:pt>
                <c:pt idx="2">
                  <c:v>8.3000000000000004E-2</c:v>
                </c:pt>
                <c:pt idx="3">
                  <c:v>8.5999999999999993E-2</c:v>
                </c:pt>
                <c:pt idx="4">
                  <c:v>6.6000000000000003E-2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3B-42A8-A141-442EC79073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White</c:v>
                </c:pt>
                <c:pt idx="1">
                  <c:v>Hispanic</c:v>
                </c:pt>
                <c:pt idx="2">
                  <c:v>African American</c:v>
                </c:pt>
                <c:pt idx="3">
                  <c:v>Asian</c:v>
                </c:pt>
                <c:pt idx="4">
                  <c:v>Other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3B-42A8-A141-442EC7907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53419008"/>
        <c:axId val="53437184"/>
      </c:barChart>
      <c:catAx>
        <c:axId val="53419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3437184"/>
        <c:crosses val="autoZero"/>
        <c:auto val="0"/>
        <c:lblAlgn val="ctr"/>
        <c:lblOffset val="100"/>
        <c:tickLblSkip val="1"/>
        <c:noMultiLvlLbl val="0"/>
      </c:catAx>
      <c:valAx>
        <c:axId val="53437184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534190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813374104376055E-2"/>
          <c:y val="0.16143761297202053"/>
          <c:w val="0.97693307209260383"/>
          <c:h val="0.612377444881301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C5A-49B6-B148-67F1CB0FF1E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18AB-4EE2-811E-A9A8D53B9586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A27D2DA-408D-4B2A-BB21-2E64F9C6A1F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5A-49B6-B148-67F1CB0FF1E8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B9331A-A89F-44A1-BEED-994FB623F7B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8AB-4EE2-811E-A9A8D53B95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0.2</c:v>
                </c:pt>
                <c:pt idx="1">
                  <c:v>0.17100000000000001</c:v>
                </c:pt>
                <c:pt idx="2">
                  <c:v>0.13300000000000001</c:v>
                </c:pt>
                <c:pt idx="3">
                  <c:v>0.13</c:v>
                </c:pt>
                <c:pt idx="4">
                  <c:v>8.7999999999999995E-2</c:v>
                </c:pt>
                <c:pt idx="5">
                  <c:v>8.1000000000000003E-2</c:v>
                </c:pt>
                <c:pt idx="6">
                  <c:v>7.9000000000000001E-2</c:v>
                </c:pt>
                <c:pt idx="7">
                  <c:v>7.3999999999999996E-2</c:v>
                </c:pt>
                <c:pt idx="8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5A-49B6-B148-67F1CB0FF1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6E1818E-DBE0-4689-B626-CA4EB63C4F96}" type="VALUE">
                      <a:rPr lang="en-US" b="0" i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C5A-49B6-B148-67F1CB0FF1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627-43DC-BBD8-C7BF8CADF41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627-43DC-BBD8-C7BF8CADF415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6876EC5-F9BF-4033-B472-EE578DC77777}" type="VALUE">
                      <a:rPr lang="en-US" b="0" i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80FB-4DE7-9060-BA7C205A610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627-43DC-BBD8-C7BF8CADF41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627-43DC-BBD8-C7BF8CADF41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627-43DC-BBD8-C7BF8CADF41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627-43DC-BBD8-C7BF8CADF4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Century Gothic" panose="020B05020202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9.1999999999999998E-2</c:v>
                </c:pt>
                <c:pt idx="1">
                  <c:v>0.18</c:v>
                </c:pt>
                <c:pt idx="2">
                  <c:v>0.19</c:v>
                </c:pt>
                <c:pt idx="3">
                  <c:v>0.10100000000000001</c:v>
                </c:pt>
                <c:pt idx="4">
                  <c:v>0.16800000000000001</c:v>
                </c:pt>
                <c:pt idx="5">
                  <c:v>6.0999999999999999E-2</c:v>
                </c:pt>
                <c:pt idx="6">
                  <c:v>7.4999999999999997E-2</c:v>
                </c:pt>
                <c:pt idx="7">
                  <c:v>7.2999999999999995E-2</c:v>
                </c:pt>
                <c:pt idx="8">
                  <c:v>5.8999999999999997E-2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C5A-49B6-B148-67F1CB0FF1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29AF0D-8DE5-4D80-8DE8-64B481FA5243}" type="VALUE">
                      <a:rPr lang="en-US" b="0" i="0">
                        <a:solidFill>
                          <a:schemeClr val="accent6"/>
                        </a:solidFill>
                        <a:latin typeface="Century Gothic" panose="020B05020202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C5A-49B6-B148-67F1CB0FF1E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627-43DC-BBD8-C7BF8CADF415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99B4C8C-C58B-4BBB-BB0D-EBE1379154FC}" type="VALUE">
                      <a:rPr lang="en-US" b="0" i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80FB-4DE7-9060-BA7C205A610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627-43DC-BBD8-C7BF8CADF415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627-43DC-BBD8-C7BF8CADF415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627-43DC-BBD8-C7BF8CADF4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Century Gothic" panose="020B05020202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0.40100000000000002</c:v>
                </c:pt>
                <c:pt idx="1">
                  <c:v>0.17599999999999999</c:v>
                </c:pt>
                <c:pt idx="2">
                  <c:v>3.6999999999999998E-2</c:v>
                </c:pt>
                <c:pt idx="3">
                  <c:v>0.125</c:v>
                </c:pt>
                <c:pt idx="4">
                  <c:v>1.4E-2</c:v>
                </c:pt>
                <c:pt idx="5">
                  <c:v>7.3999999999999996E-2</c:v>
                </c:pt>
                <c:pt idx="6">
                  <c:v>7.8E-2</c:v>
                </c:pt>
                <c:pt idx="7">
                  <c:v>0.03</c:v>
                </c:pt>
                <c:pt idx="8">
                  <c:v>6.6000000000000003E-2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C5A-49B6-B148-67F1CB0FF1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Sheet1!$E$2:$E$10</c:f>
              <c:numCache>
                <c:formatCode>0%</c:formatCode>
                <c:ptCount val="9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33-4CF9-82F6-0385AE86253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Brand buyers</c:v>
                </c:pt>
                <c:pt idx="1">
                  <c:v>Pleasure Shoppers</c:v>
                </c:pt>
                <c:pt idx="2">
                  <c:v>Advance Planners</c:v>
                </c:pt>
                <c:pt idx="3">
                  <c:v>Social Shoppers</c:v>
                </c:pt>
                <c:pt idx="4">
                  <c:v>Price Seekers</c:v>
                </c:pt>
                <c:pt idx="5">
                  <c:v>Errand Runners</c:v>
                </c:pt>
                <c:pt idx="6">
                  <c:v>Technology Embracers</c:v>
                </c:pt>
                <c:pt idx="7">
                  <c:v>Payday Shoppers</c:v>
                </c:pt>
                <c:pt idx="8">
                  <c:v>Quality Comparers</c:v>
                </c:pt>
              </c:strCache>
            </c:strRef>
          </c:cat>
          <c:val>
            <c:numRef>
              <c:f>Sheet1!$F$2:$F$10</c:f>
              <c:numCache>
                <c:formatCode>0%</c:formatCode>
                <c:ptCount val="9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33-4CF9-82F6-0385AE862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6116096"/>
        <c:axId val="136117632"/>
      </c:barChart>
      <c:catAx>
        <c:axId val="136116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6117632"/>
        <c:crosses val="autoZero"/>
        <c:auto val="1"/>
        <c:lblAlgn val="ctr"/>
        <c:lblOffset val="50"/>
        <c:noMultiLvlLbl val="0"/>
      </c:catAx>
      <c:valAx>
        <c:axId val="13611763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61160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7098314069363E-3"/>
          <c:y val="0.15047070181370895"/>
          <c:w val="0.95072559920848276"/>
          <c:h val="0.635689537727203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0.13300000000000001</c:v>
                </c:pt>
                <c:pt idx="1">
                  <c:v>0.13500000000000001</c:v>
                </c:pt>
                <c:pt idx="2">
                  <c:v>0.13900000000000001</c:v>
                </c:pt>
                <c:pt idx="3">
                  <c:v>0.127</c:v>
                </c:pt>
                <c:pt idx="4">
                  <c:v>0.14599999999999999</c:v>
                </c:pt>
                <c:pt idx="5">
                  <c:v>0.16300000000000001</c:v>
                </c:pt>
                <c:pt idx="6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0.13600000000000001</c:v>
                </c:pt>
                <c:pt idx="1">
                  <c:v>0.127</c:v>
                </c:pt>
                <c:pt idx="2">
                  <c:v>0.13100000000000001</c:v>
                </c:pt>
                <c:pt idx="3">
                  <c:v>0.124</c:v>
                </c:pt>
                <c:pt idx="4">
                  <c:v>0.151</c:v>
                </c:pt>
                <c:pt idx="5">
                  <c:v>0.17299999999999999</c:v>
                </c:pt>
                <c:pt idx="6">
                  <c:v>0.158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63E-4F88-BFCC-1690292F676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5EB-4B86-8329-15D3F51D9F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0.11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0.13300000000000001</c:v>
                </c:pt>
                <c:pt idx="4">
                  <c:v>0.156</c:v>
                </c:pt>
                <c:pt idx="5">
                  <c:v>0.14599999999999999</c:v>
                </c:pt>
                <c:pt idx="6">
                  <c:v>0.19400000000000001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B3-4F2D-B0C0-DF85DFD03B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B3-4F2D-B0C0-DF85DFD03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5259648"/>
        <c:axId val="135261184"/>
      </c:barChart>
      <c:catAx>
        <c:axId val="1352596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261184"/>
        <c:crosses val="autoZero"/>
        <c:auto val="1"/>
        <c:lblAlgn val="ctr"/>
        <c:lblOffset val="100"/>
        <c:noMultiLvlLbl val="0"/>
      </c:catAx>
      <c:valAx>
        <c:axId val="135261184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2596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08031493156E-2"/>
          <c:y val="0.16340790102004629"/>
          <c:w val="0.9592430254769968"/>
          <c:h val="0.60239052800303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5CF-4ABD-B512-E32128CDCCD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5CF-4ABD-B512-E32128CDCCD7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5F8E468-55B5-4909-BE32-97CF4A8D8472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5CF-4ABD-B512-E32128CDCCD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DEFA2EB-F6E0-4D89-B6DF-DBAB06A0425A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5CF-4ABD-B512-E32128CDC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0.25700000000000001</c:v>
                </c:pt>
                <c:pt idx="1">
                  <c:v>0.224</c:v>
                </c:pt>
                <c:pt idx="2">
                  <c:v>0.254</c:v>
                </c:pt>
                <c:pt idx="3">
                  <c:v>0.23300000000000001</c:v>
                </c:pt>
                <c:pt idx="4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CF-4ABD-B512-E32128CDC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E081FA-8E76-4F42-A6FA-F80DC61A7910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231-469A-85C2-B7B8BFDE41D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C3ABA30-0298-47A9-996F-EB6C7E1ED26F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31-469A-85C2-B7B8BFDE41D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467-4982-BF31-74EA0FE8A16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467-4982-BF31-74EA0FE8A1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0.23400000000000001</c:v>
                </c:pt>
                <c:pt idx="1">
                  <c:v>0.247</c:v>
                </c:pt>
                <c:pt idx="2">
                  <c:v>0.29399999999999998</c:v>
                </c:pt>
                <c:pt idx="3">
                  <c:v>0.21199999999999999</c:v>
                </c:pt>
                <c:pt idx="4">
                  <c:v>1.2999999999999999E-2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CF-4ABD-B512-E32128CDCC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A3AF23E-6CF1-4688-9BC4-63BD68D422BD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231-469A-85C2-B7B8BFDE41D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185A10-BE0C-4C6A-ADA7-92021444EB37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231-469A-85C2-B7B8BFDE41D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467-4982-BF31-74EA0FE8A16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467-4982-BF31-74EA0FE8A1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0.221</c:v>
                </c:pt>
                <c:pt idx="1">
                  <c:v>0.23599999999999999</c:v>
                </c:pt>
                <c:pt idx="2">
                  <c:v>0.255</c:v>
                </c:pt>
                <c:pt idx="3">
                  <c:v>0.28100000000000003</c:v>
                </c:pt>
                <c:pt idx="4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CF-4ABD-B512-E32128CDCC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FC-44A7-A824-9AB2CDF2493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Morning (6 AM - 11 AM)</c:v>
                </c:pt>
                <c:pt idx="1">
                  <c:v>Mid-Day (11 AM -2 PM)</c:v>
                </c:pt>
                <c:pt idx="2">
                  <c:v>Afternoon (2 PM - 5 PM)</c:v>
                </c:pt>
                <c:pt idx="3">
                  <c:v>Evening (5 PM - 10 PM)</c:v>
                </c:pt>
                <c:pt idx="4">
                  <c:v>Night (10 PM - 6 AM)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FC-44A7-A824-9AB2CDF24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5842816"/>
        <c:axId val="135852800"/>
      </c:barChart>
      <c:catAx>
        <c:axId val="1358428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852800"/>
        <c:crosses val="autoZero"/>
        <c:auto val="1"/>
        <c:lblAlgn val="ctr"/>
        <c:lblOffset val="50"/>
        <c:noMultiLvlLbl val="0"/>
      </c:catAx>
      <c:valAx>
        <c:axId val="135852800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84281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0F5-456A-893E-4A7142A55CD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CCCF731-BA18-4924-A544-49E4081EB741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56D712A-29E2-49CE-A4AC-13C7736FDC7A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0F5-456A-893E-4A7142A55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0.69299999999999995</c:v>
                </c:pt>
                <c:pt idx="1">
                  <c:v>0.221</c:v>
                </c:pt>
                <c:pt idx="2">
                  <c:v>6.0999999999999999E-2</c:v>
                </c:pt>
                <c:pt idx="3">
                  <c:v>0.03</c:v>
                </c:pt>
                <c:pt idx="4">
                  <c:v>2.1999999999999999E-2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FB9CAB4-5A03-4769-B3BD-F6272C871F2B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5A3-48E6-A13D-1210AD1952B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264-4A63-98A8-A85A7923F337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1BB546-AC26-445B-902B-7E35BA1A21BA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E40-41AD-AA9B-F5F5286CB9F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264-4A63-98A8-A85A7923F33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264-4A63-98A8-A85A7923F3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0.62</c:v>
                </c:pt>
                <c:pt idx="1">
                  <c:v>0.28100000000000003</c:v>
                </c:pt>
                <c:pt idx="2">
                  <c:v>7.6999999999999999E-2</c:v>
                </c:pt>
                <c:pt idx="3">
                  <c:v>3.1E-2</c:v>
                </c:pt>
                <c:pt idx="4">
                  <c:v>3.1E-2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B9B66B-EE8D-4984-82BB-43EAB39A75B7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5A3-48E6-A13D-1210AD1952B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E516DB0-6C2D-4588-935B-1796889C5CEB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0F5-456A-893E-4A7142A55C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0.68799999999999994</c:v>
                </c:pt>
                <c:pt idx="1">
                  <c:v>0.246</c:v>
                </c:pt>
                <c:pt idx="2">
                  <c:v>4.2000000000000003E-2</c:v>
                </c:pt>
                <c:pt idx="3">
                  <c:v>3.2000000000000001E-2</c:v>
                </c:pt>
                <c:pt idx="4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B5-4358-B4FD-8F458CFC41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Alone</c:v>
                </c:pt>
                <c:pt idx="1">
                  <c:v>Spouse/Other Adult Family Members 18+</c:v>
                </c:pt>
                <c:pt idx="2">
                  <c:v>My Children &lt;18 Years</c:v>
                </c:pt>
                <c:pt idx="3">
                  <c:v>Other Non-Family Members</c:v>
                </c:pt>
                <c:pt idx="4">
                  <c:v>Other Family Members &lt;18 Years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B5-4358-B4FD-8F458CFC4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6916352"/>
        <c:axId val="136938624"/>
      </c:barChart>
      <c:catAx>
        <c:axId val="136916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6938624"/>
        <c:crosses val="autoZero"/>
        <c:auto val="1"/>
        <c:lblAlgn val="ctr"/>
        <c:lblOffset val="50"/>
        <c:noMultiLvlLbl val="0"/>
      </c:catAx>
      <c:valAx>
        <c:axId val="136938624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69163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066948298482142E-2"/>
          <c:y val="7.1747034115871203E-2"/>
          <c:w val="0.96271503120514113"/>
          <c:h val="0.8018120075358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8C3-4408-9AF4-47F4A520DF4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000846-F61E-4376-8353-7EF2500FD30A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6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C3609C-748A-4D58-BA48-4D37BD9D56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8C3-4408-9AF4-47F4A520DF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0.57199999999999995</c:v>
                </c:pt>
                <c:pt idx="1">
                  <c:v>0.14000000000000001</c:v>
                </c:pt>
                <c:pt idx="2">
                  <c:v>0.11700000000000001</c:v>
                </c:pt>
                <c:pt idx="3">
                  <c:v>0.10299999999999999</c:v>
                </c:pt>
                <c:pt idx="4">
                  <c:v>2.7E-2</c:v>
                </c:pt>
                <c:pt idx="5">
                  <c:v>2.3E-2</c:v>
                </c:pt>
                <c:pt idx="6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E7B7AF7-8C63-4EF4-8F9D-D941B55BA79E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8CB-4490-BFE9-1410B6E5706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CF5-41F4-B697-A3A1B3B10B8B}"/>
                </c:ext>
              </c:extLst>
            </c:dLbl>
            <c:dLbl>
              <c:idx val="6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509C90-410A-4014-9457-255E7C77F36F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8C3-4408-9AF4-47F4A520DF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0.48799999999999999</c:v>
                </c:pt>
                <c:pt idx="1">
                  <c:v>0.129</c:v>
                </c:pt>
                <c:pt idx="2">
                  <c:v>0.20300000000000001</c:v>
                </c:pt>
                <c:pt idx="3">
                  <c:v>0.111</c:v>
                </c:pt>
                <c:pt idx="4">
                  <c:v>3.2000000000000001E-2</c:v>
                </c:pt>
                <c:pt idx="5">
                  <c:v>2.4E-2</c:v>
                </c:pt>
                <c:pt idx="6">
                  <c:v>1.4999999999999999E-2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9F5545E-D3AC-4420-8F21-7F9200ECFF2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8CB-4490-BFE9-1410B6E5706B}"/>
                </c:ext>
              </c:extLst>
            </c:dLbl>
            <c:dLbl>
              <c:idx val="6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02C8856-46E2-4517-B337-16233510F60D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8C3-4408-9AF4-47F4A520DF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0.53600000000000003</c:v>
                </c:pt>
                <c:pt idx="1">
                  <c:v>0.158</c:v>
                </c:pt>
                <c:pt idx="2">
                  <c:v>8.7999999999999995E-2</c:v>
                </c:pt>
                <c:pt idx="3">
                  <c:v>0.13</c:v>
                </c:pt>
                <c:pt idx="4">
                  <c:v>3.3000000000000002E-2</c:v>
                </c:pt>
                <c:pt idx="5">
                  <c:v>3.5000000000000003E-2</c:v>
                </c:pt>
                <c:pt idx="6">
                  <c:v>2.1000000000000001E-2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D5-4543-8382-394D256A5EB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Work Or Job Site</c:v>
                </c:pt>
                <c:pt idx="2">
                  <c:v>Another Store</c:v>
                </c:pt>
                <c:pt idx="3">
                  <c:v>Somewhere Else</c:v>
                </c:pt>
                <c:pt idx="4">
                  <c:v>Someone Else's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D5-4543-8382-394D256A5E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153731840"/>
        <c:axId val="153733376"/>
      </c:barChart>
      <c:catAx>
        <c:axId val="15373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latin typeface="Franklin Gothic Book" panose="020B0503020102020204" pitchFamily="34" charset="0"/>
              </a:defRPr>
            </a:pPr>
            <a:endParaRPr lang="en-US"/>
          </a:p>
        </c:txPr>
        <c:crossAx val="153733376"/>
        <c:crosses val="autoZero"/>
        <c:auto val="1"/>
        <c:lblAlgn val="ctr"/>
        <c:lblOffset val="50"/>
        <c:noMultiLvlLbl val="0"/>
      </c:catAx>
      <c:valAx>
        <c:axId val="153733376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37318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869932175E-2"/>
          <c:y val="2.838882807810459E-2"/>
          <c:w val="0.96494537591934204"/>
          <c:h val="0.85209185174723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305-4A27-9D30-3CFE9E380614}"/>
                </c:ext>
              </c:extLst>
            </c:dLbl>
            <c:dLbl>
              <c:idx val="1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05-4A27-9D30-3CFE9E380614}"/>
                </c:ext>
              </c:extLst>
            </c:dLbl>
            <c:dLbl>
              <c:idx val="2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305-4A27-9D30-3CFE9E380614}"/>
                </c:ext>
              </c:extLst>
            </c:dLbl>
            <c:dLbl>
              <c:idx val="3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05-4A27-9D30-3CFE9E380614}"/>
                </c:ext>
              </c:extLst>
            </c:dLbl>
            <c:dLbl>
              <c:idx val="4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05-4A27-9D30-3CFE9E380614}"/>
                </c:ext>
              </c:extLst>
            </c:dLbl>
            <c:dLbl>
              <c:idx val="5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05-4A27-9D30-3CFE9E38061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Sheet1!$A$2:$A$22</c:f>
              <c:strCache>
                <c:ptCount val="10"/>
                <c:pt idx="0">
                  <c:v>LS3 - Conventional</c:v>
                </c:pt>
                <c:pt idx="1">
                  <c:v>LS4 - Comfortable</c:v>
                </c:pt>
                <c:pt idx="2">
                  <c:v>LS1 - Emerging</c:v>
                </c:pt>
                <c:pt idx="3">
                  <c:v>LS2 - Midscale</c:v>
                </c:pt>
                <c:pt idx="4">
                  <c:v>DG3 - Conventional</c:v>
                </c:pt>
                <c:pt idx="5">
                  <c:v>DT3 - Conventional</c:v>
                </c:pt>
                <c:pt idx="6">
                  <c:v>DR3 - Conventional</c:v>
                </c:pt>
                <c:pt idx="7">
                  <c:v>DG4 - Community</c:v>
                </c:pt>
                <c:pt idx="8">
                  <c:v>DR2 - Cosmopolitan</c:v>
                </c:pt>
                <c:pt idx="9">
                  <c:v>DR4 - Comfortable</c:v>
                </c:pt>
              </c:strCache>
            </c:strRef>
          </c:cat>
          <c:val>
            <c:numRef>
              <c:f>Sheet1!$B$2:$B$22</c:f>
              <c:numCache>
                <c:formatCode>0.00%</c:formatCode>
                <c:ptCount val="10"/>
                <c:pt idx="0">
                  <c:v>0.2</c:v>
                </c:pt>
                <c:pt idx="1">
                  <c:v>0.16300000000000001</c:v>
                </c:pt>
                <c:pt idx="2">
                  <c:v>4.7E-2</c:v>
                </c:pt>
                <c:pt idx="3">
                  <c:v>0.04</c:v>
                </c:pt>
                <c:pt idx="4">
                  <c:v>1.9E-2</c:v>
                </c:pt>
                <c:pt idx="5">
                  <c:v>1.4999999999999999E-2</c:v>
                </c:pt>
                <c:pt idx="6">
                  <c:v>1.0999999999999999E-2</c:v>
                </c:pt>
                <c:pt idx="7">
                  <c:v>8.9999999999999993E-3</c:v>
                </c:pt>
                <c:pt idx="8">
                  <c:v>8.0000000000000002E-3</c:v>
                </c:pt>
                <c:pt idx="9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305-4A27-9D30-3CFE9E3806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305-4A27-9D30-3CFE9E380614}"/>
                </c:ext>
              </c:extLst>
            </c:dLbl>
            <c:dLbl>
              <c:idx val="1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305-4A27-9D30-3CFE9E380614}"/>
                </c:ext>
              </c:extLst>
            </c:dLbl>
            <c:dLbl>
              <c:idx val="2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305-4A27-9D30-3CFE9E380614}"/>
                </c:ext>
              </c:extLst>
            </c:dLbl>
            <c:dLbl>
              <c:idx val="3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305-4A27-9D30-3CFE9E380614}"/>
                </c:ext>
              </c:extLst>
            </c:dLbl>
            <c:dLbl>
              <c:idx val="4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305-4A27-9D30-3CFE9E380614}"/>
                </c:ext>
              </c:extLst>
            </c:dLbl>
            <c:dLbl>
              <c:idx val="5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305-4A27-9D30-3CFE9E38061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Sheet1!$A$2:$A$22</c:f>
              <c:strCache>
                <c:ptCount val="10"/>
                <c:pt idx="0">
                  <c:v>LS3 - Conventional</c:v>
                </c:pt>
                <c:pt idx="1">
                  <c:v>LS4 - Comfortable</c:v>
                </c:pt>
                <c:pt idx="2">
                  <c:v>LS1 - Emerging</c:v>
                </c:pt>
                <c:pt idx="3">
                  <c:v>LS2 - Midscale</c:v>
                </c:pt>
                <c:pt idx="4">
                  <c:v>DG3 - Conventional</c:v>
                </c:pt>
                <c:pt idx="5">
                  <c:v>DT3 - Conventional</c:v>
                </c:pt>
                <c:pt idx="6">
                  <c:v>DR3 - Conventional</c:v>
                </c:pt>
                <c:pt idx="7">
                  <c:v>DG4 - Community</c:v>
                </c:pt>
                <c:pt idx="8">
                  <c:v>DR2 - Cosmopolitan</c:v>
                </c:pt>
                <c:pt idx="9">
                  <c:v>DR4 - Comfortable</c:v>
                </c:pt>
              </c:strCache>
            </c:strRef>
          </c:cat>
          <c:val>
            <c:numRef>
              <c:f>Sheet1!$C$2:$C$22</c:f>
              <c:numCache>
                <c:formatCode>0.00%</c:formatCode>
                <c:ptCount val="10"/>
                <c:pt idx="0">
                  <c:v>0.24199999999999999</c:v>
                </c:pt>
                <c:pt idx="1">
                  <c:v>0.14299999999999999</c:v>
                </c:pt>
                <c:pt idx="2">
                  <c:v>6.7000000000000004E-2</c:v>
                </c:pt>
                <c:pt idx="3">
                  <c:v>3.3000000000000002E-2</c:v>
                </c:pt>
                <c:pt idx="4">
                  <c:v>0.02</c:v>
                </c:pt>
                <c:pt idx="5">
                  <c:v>2.9000000000000001E-2</c:v>
                </c:pt>
                <c:pt idx="6">
                  <c:v>1.2E-2</c:v>
                </c:pt>
                <c:pt idx="7">
                  <c:v>0.01</c:v>
                </c:pt>
                <c:pt idx="8">
                  <c:v>4.0000000000000001E-3</c:v>
                </c:pt>
                <c:pt idx="9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305-4A27-9D30-3CFE9E3806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305-4A27-9D30-3CFE9E380614}"/>
                </c:ext>
              </c:extLst>
            </c:dLbl>
            <c:dLbl>
              <c:idx val="1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305-4A27-9D30-3CFE9E380614}"/>
                </c:ext>
              </c:extLst>
            </c:dLbl>
            <c:dLbl>
              <c:idx val="2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305-4A27-9D30-3CFE9E380614}"/>
                </c:ext>
              </c:extLst>
            </c:dLbl>
            <c:dLbl>
              <c:idx val="3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305-4A27-9D30-3CFE9E380614}"/>
                </c:ext>
              </c:extLst>
            </c:dLbl>
            <c:dLbl>
              <c:idx val="4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305-4A27-9D30-3CFE9E380614}"/>
                </c:ext>
              </c:extLst>
            </c:dLbl>
            <c:dLbl>
              <c:idx val="5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305-4A27-9D30-3CFE9E38061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Sheet1!$A$2:$A$22</c:f>
              <c:strCache>
                <c:ptCount val="10"/>
                <c:pt idx="0">
                  <c:v>LS3 - Conventional</c:v>
                </c:pt>
                <c:pt idx="1">
                  <c:v>LS4 - Comfortable</c:v>
                </c:pt>
                <c:pt idx="2">
                  <c:v>LS1 - Emerging</c:v>
                </c:pt>
                <c:pt idx="3">
                  <c:v>LS2 - Midscale</c:v>
                </c:pt>
                <c:pt idx="4">
                  <c:v>DG3 - Conventional</c:v>
                </c:pt>
                <c:pt idx="5">
                  <c:v>DT3 - Conventional</c:v>
                </c:pt>
                <c:pt idx="6">
                  <c:v>DR3 - Conventional</c:v>
                </c:pt>
                <c:pt idx="7">
                  <c:v>DG4 - Community</c:v>
                </c:pt>
                <c:pt idx="8">
                  <c:v>DR2 - Cosmopolitan</c:v>
                </c:pt>
                <c:pt idx="9">
                  <c:v>DR4 - Comfortable</c:v>
                </c:pt>
              </c:strCache>
            </c:strRef>
          </c:cat>
          <c:val>
            <c:numRef>
              <c:f>Sheet1!$D$2:$D$22</c:f>
              <c:numCache>
                <c:formatCode>0.00%</c:formatCode>
                <c:ptCount val="10"/>
                <c:pt idx="0">
                  <c:v>0.214</c:v>
                </c:pt>
                <c:pt idx="1">
                  <c:v>0.14699999999999999</c:v>
                </c:pt>
                <c:pt idx="2">
                  <c:v>6.6000000000000003E-2</c:v>
                </c:pt>
                <c:pt idx="3">
                  <c:v>5.5E-2</c:v>
                </c:pt>
                <c:pt idx="4">
                  <c:v>1.2E-2</c:v>
                </c:pt>
                <c:pt idx="5">
                  <c:v>3.4000000000000002E-2</c:v>
                </c:pt>
                <c:pt idx="6">
                  <c:v>1.0999999999999999E-2</c:v>
                </c:pt>
                <c:pt idx="7">
                  <c:v>8.9999999999999993E-3</c:v>
                </c:pt>
                <c:pt idx="8">
                  <c:v>0.01</c:v>
                </c:pt>
                <c:pt idx="9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305-4A27-9D30-3CFE9E38061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gradFill>
              <a:gsLst>
                <a:gs pos="0">
                  <a:srgbClr val="3FC37B"/>
                </a:gs>
                <a:gs pos="100000">
                  <a:srgbClr val="00B050"/>
                </a:gs>
              </a:gsLst>
              <a:lin ang="5400000"/>
            </a:gradFill>
            <a:effectLst>
              <a:outerShdw blurRad="25400" dist="19050" dir="5400000">
                <a:srgbClr val="000000"/>
              </a:outerShdw>
            </a:effectLst>
          </c:spPr>
          <c:invertIfNegative val="1"/>
          <c:dLbls>
            <c:dLbl>
              <c:idx val="0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305-4A27-9D30-3CFE9E380614}"/>
                </c:ext>
              </c:extLst>
            </c:dLbl>
            <c:dLbl>
              <c:idx val="1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305-4A27-9D30-3CFE9E380614}"/>
                </c:ext>
              </c:extLst>
            </c:dLbl>
            <c:dLbl>
              <c:idx val="2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00800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305-4A27-9D30-3CFE9E380614}"/>
                </c:ext>
              </c:extLst>
            </c:dLbl>
            <c:dLbl>
              <c:idx val="3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305-4A27-9D30-3CFE9E380614}"/>
                </c:ext>
              </c:extLst>
            </c:dLbl>
            <c:dLbl>
              <c:idx val="4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305-4A27-9D30-3CFE9E380614}"/>
                </c:ext>
              </c:extLst>
            </c:dLbl>
            <c:dLbl>
              <c:idx val="5"/>
              <c:numFmt formatCode="0%" sourceLinked="0"/>
              <c:spPr/>
              <c:txPr>
                <a:bodyPr rot="16200000"/>
                <a:lstStyle/>
                <a:p>
                  <a:pPr>
                    <a:defRPr sz="850" b="0" smtId="4294967295">
                      <a:solidFill>
                        <a:srgbClr val="808080"/>
                      </a:solidFill>
                      <a:latin typeface="Franklin Gothic Book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305-4A27-9D30-3CFE9E38061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Sheet1!$A$2:$A$22</c:f>
              <c:strCache>
                <c:ptCount val="10"/>
                <c:pt idx="0">
                  <c:v>LS3 - Conventional</c:v>
                </c:pt>
                <c:pt idx="1">
                  <c:v>LS4 - Comfortable</c:v>
                </c:pt>
                <c:pt idx="2">
                  <c:v>LS1 - Emerging</c:v>
                </c:pt>
                <c:pt idx="3">
                  <c:v>LS2 - Midscale</c:v>
                </c:pt>
                <c:pt idx="4">
                  <c:v>DG3 - Conventional</c:v>
                </c:pt>
                <c:pt idx="5">
                  <c:v>DT3 - Conventional</c:v>
                </c:pt>
                <c:pt idx="6">
                  <c:v>DR3 - Conventional</c:v>
                </c:pt>
                <c:pt idx="7">
                  <c:v>DG4 - Community</c:v>
                </c:pt>
                <c:pt idx="8">
                  <c:v>DR2 - Cosmopolitan</c:v>
                </c:pt>
                <c:pt idx="9">
                  <c:v>DR4 - Comfortable</c:v>
                </c:pt>
              </c:strCache>
            </c:strRef>
          </c:cat>
          <c:val>
            <c:numRef>
              <c:f>Sheet1!$E$2:$E$22</c:f>
              <c:numCache>
                <c:formatCode>0.00%</c:formatCode>
                <c:ptCount val="10"/>
                <c:pt idx="0">
                  <c:v>0.17499999999999999</c:v>
                </c:pt>
                <c:pt idx="1">
                  <c:v>0.14099999999999999</c:v>
                </c:pt>
                <c:pt idx="2">
                  <c:v>6.7000000000000004E-2</c:v>
                </c:pt>
                <c:pt idx="3">
                  <c:v>4.2999999999999997E-2</c:v>
                </c:pt>
                <c:pt idx="4">
                  <c:v>1.6E-2</c:v>
                </c:pt>
                <c:pt idx="5">
                  <c:v>0.02</c:v>
                </c:pt>
                <c:pt idx="6">
                  <c:v>1.2E-2</c:v>
                </c:pt>
                <c:pt idx="7">
                  <c:v>1.7000000000000001E-2</c:v>
                </c:pt>
                <c:pt idx="8">
                  <c:v>6.0000000000000001E-3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305-4A27-9D30-3CFE9E38061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invertIfNegative val="0"/>
          <c:cat>
            <c:strRef>
              <c:f>Sheet1!$A$2:$A$22</c:f>
              <c:strCache>
                <c:ptCount val="10"/>
                <c:pt idx="0">
                  <c:v>LS3 - Conventional</c:v>
                </c:pt>
                <c:pt idx="1">
                  <c:v>LS4 - Comfortable</c:v>
                </c:pt>
                <c:pt idx="2">
                  <c:v>LS1 - Emerging</c:v>
                </c:pt>
                <c:pt idx="3">
                  <c:v>LS2 - Midscale</c:v>
                </c:pt>
                <c:pt idx="4">
                  <c:v>DG3 - Conventional</c:v>
                </c:pt>
                <c:pt idx="5">
                  <c:v>DT3 - Conventional</c:v>
                </c:pt>
                <c:pt idx="6">
                  <c:v>DR3 - Conventional</c:v>
                </c:pt>
                <c:pt idx="7">
                  <c:v>DG4 - Community</c:v>
                </c:pt>
                <c:pt idx="8">
                  <c:v>DR2 - Cosmopolitan</c:v>
                </c:pt>
                <c:pt idx="9">
                  <c:v>DR4 - Comfortable</c:v>
                </c:pt>
              </c:strCache>
            </c:strRef>
          </c:cat>
          <c:val>
            <c:numRef>
              <c:f>Sheet1!$F$2:$F$22</c:f>
              <c:numCache>
                <c:formatCode>0.00%</c:formatCode>
                <c:ptCount val="10"/>
                <c:pt idx="0">
                  <c:v>0.161</c:v>
                </c:pt>
                <c:pt idx="1">
                  <c:v>0.124</c:v>
                </c:pt>
                <c:pt idx="2">
                  <c:v>0.13400000000000001</c:v>
                </c:pt>
                <c:pt idx="3">
                  <c:v>3.4000000000000002E-2</c:v>
                </c:pt>
                <c:pt idx="4">
                  <c:v>1.4E-2</c:v>
                </c:pt>
                <c:pt idx="5">
                  <c:v>1.2E-2</c:v>
                </c:pt>
                <c:pt idx="6">
                  <c:v>6.0000000000000001E-3</c:v>
                </c:pt>
                <c:pt idx="7">
                  <c:v>0</c:v>
                </c:pt>
                <c:pt idx="8">
                  <c:v>1.7000000000000001E-2</c:v>
                </c:pt>
                <c:pt idx="9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5305-4A27-9D30-3CFE9E380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6821376"/>
        <c:axId val="136835456"/>
      </c:barChart>
      <c:catAx>
        <c:axId val="136821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 smtId="4294967295">
                <a:solidFill>
                  <a:srgbClr val="404040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defRPr>
            </a:pPr>
            <a:endParaRPr lang="en-US"/>
          </a:p>
        </c:txPr>
        <c:crossAx val="136835456"/>
        <c:crosses val="autoZero"/>
        <c:auto val="0"/>
        <c:lblAlgn val="ctr"/>
        <c:lblOffset val="50"/>
        <c:tickLblSkip val="1"/>
        <c:noMultiLvlLbl val="0"/>
      </c:catAx>
      <c:valAx>
        <c:axId val="136835456"/>
        <c:scaling>
          <c:orientation val="minMax"/>
          <c:max val="0.50658113222916601"/>
          <c:min val="0"/>
        </c:scaling>
        <c:delete val="1"/>
        <c:axPos val="l"/>
        <c:numFmt formatCode="0%" sourceLinked="0"/>
        <c:majorTickMark val="out"/>
        <c:minorTickMark val="none"/>
        <c:tickLblPos val="nextTo"/>
        <c:crossAx val="136821376"/>
        <c:crosses val="autoZero"/>
        <c:crossBetween val="between"/>
        <c:majorUnit val="0"/>
        <c:minorUnit val="0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 smtId="4294967295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6EC-431A-A53D-C9D806AA24F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BFDE487-60E3-4EB7-85BD-4600DDD8D2B2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6EC-431A-A53D-C9D806AA24F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2931F44-E3E8-424B-A096-7FBB1811CCB6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0.322264690256721</c:v>
                </c:pt>
                <c:pt idx="1">
                  <c:v>0.31475075790019003</c:v>
                </c:pt>
                <c:pt idx="2">
                  <c:v>0.14346149234451</c:v>
                </c:pt>
                <c:pt idx="3">
                  <c:v>0.101184065403488</c:v>
                </c:pt>
                <c:pt idx="4">
                  <c:v>7.1045479693355201E-2</c:v>
                </c:pt>
                <c:pt idx="5">
                  <c:v>4.7293514401737402E-2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355-47AA-A099-8F1D740FA10D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B286291-CBC3-489A-8C2B-6C0C65EA6B52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6EC-431A-A53D-C9D806AA24F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D136D38-D0C3-455C-9ED4-387E75903571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083-4B0F-A94C-EBE6BD452C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0.43252548142318997</c:v>
                </c:pt>
                <c:pt idx="1">
                  <c:v>0.24167399761512301</c:v>
                </c:pt>
                <c:pt idx="2">
                  <c:v>0.23486100414826699</c:v>
                </c:pt>
                <c:pt idx="3">
                  <c:v>3.5344272468074402E-2</c:v>
                </c:pt>
                <c:pt idx="4">
                  <c:v>4.3644020470803298E-2</c:v>
                </c:pt>
                <c:pt idx="5">
                  <c:v>1.19512238745425E-2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A52629C-8C4F-40BB-A027-87CDE9124BA0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23C-406F-A7D2-A1AA4E58B4BD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FCAA95B-DA30-4EBE-8AA2-39658219018D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083-4B0F-A94C-EBE6BD452CC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355-47AA-A099-8F1D740FA10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355-47AA-A099-8F1D740FA1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0.34272159614035302</c:v>
                </c:pt>
                <c:pt idx="1">
                  <c:v>0.35063600186155403</c:v>
                </c:pt>
                <c:pt idx="2">
                  <c:v>8.1152395754477302E-2</c:v>
                </c:pt>
                <c:pt idx="3">
                  <c:v>4.2714490187633097E-2</c:v>
                </c:pt>
                <c:pt idx="4">
                  <c:v>7.1819391516008399E-2</c:v>
                </c:pt>
                <c:pt idx="5">
                  <c:v>0.110956124539973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B-4F01-B98D-043817759E0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Fill In Food And Bev	</c:v>
                </c:pt>
                <c:pt idx="1">
                  <c:v>Grab And Go Home	</c:v>
                </c:pt>
                <c:pt idx="2">
                  <c:v>Large Stock-up	</c:v>
                </c:pt>
                <c:pt idx="3">
                  <c:v>Fill In Non-food	</c:v>
                </c:pt>
                <c:pt idx="4">
                  <c:v>Need It Now	</c:v>
                </c:pt>
                <c:pt idx="5">
                  <c:v>Grab And Go	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9B-4F01-B98D-043817759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6821376"/>
        <c:axId val="136835456"/>
      </c:barChart>
      <c:catAx>
        <c:axId val="136821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6835456"/>
        <c:crosses val="autoZero"/>
        <c:auto val="1"/>
        <c:lblAlgn val="ctr"/>
        <c:lblOffset val="50"/>
        <c:noMultiLvlLbl val="0"/>
      </c:catAx>
      <c:valAx>
        <c:axId val="136835456"/>
        <c:scaling>
          <c:orientation val="minMax"/>
          <c:max val="0.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68213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026397133290575E-2"/>
          <c:y val="0.155724561227224"/>
          <c:w val="0.95072559920848276"/>
          <c:h val="0.496535976855573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0.64976600058642997</c:v>
                </c:pt>
                <c:pt idx="1">
                  <c:v>0.63437880695334803</c:v>
                </c:pt>
                <c:pt idx="2">
                  <c:v>0.60480394850055297</c:v>
                </c:pt>
                <c:pt idx="3">
                  <c:v>0.60159770746600605</c:v>
                </c:pt>
                <c:pt idx="4">
                  <c:v>0.52904681156191802</c:v>
                </c:pt>
                <c:pt idx="5">
                  <c:v>0.51207887958758003</c:v>
                </c:pt>
                <c:pt idx="6">
                  <c:v>0.50143743004006802</c:v>
                </c:pt>
                <c:pt idx="7">
                  <c:v>0.44052337212287201</c:v>
                </c:pt>
                <c:pt idx="8">
                  <c:v>0.30822392566436502</c:v>
                </c:pt>
                <c:pt idx="9">
                  <c:v>0.29530076686173001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A63E-4F88-BFCC-1690292F676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9D2-48D3-BE22-C486D74B599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9D2-48D3-BE22-C486D74B599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9D2-48D3-BE22-C486D74B599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9D2-48D3-BE22-C486D74B59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0.60146911157727501</c:v>
                </c:pt>
                <c:pt idx="1">
                  <c:v>0.53042426839468104</c:v>
                </c:pt>
                <c:pt idx="2">
                  <c:v>0.55812382340025501</c:v>
                </c:pt>
                <c:pt idx="3">
                  <c:v>0.40436964820997801</c:v>
                </c:pt>
                <c:pt idx="4">
                  <c:v>0.796131078759583</c:v>
                </c:pt>
                <c:pt idx="5">
                  <c:v>0.50436861265576405</c:v>
                </c:pt>
                <c:pt idx="6">
                  <c:v>0.802703423123312</c:v>
                </c:pt>
                <c:pt idx="7">
                  <c:v>0.43500732394340302</c:v>
                </c:pt>
                <c:pt idx="8">
                  <c:v>0.48122692014544</c:v>
                </c:pt>
                <c:pt idx="9">
                  <c:v>5.0432224630325401E-2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63E-4F88-BFCC-1690292F676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9D2-48D3-BE22-C486D74B599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18E6C52-4D16-4664-922E-E293952E668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975-4907-A87E-1504F8D3D0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0.55968853853419298</c:v>
                </c:pt>
                <c:pt idx="1">
                  <c:v>0.51722610933584301</c:v>
                </c:pt>
                <c:pt idx="2">
                  <c:v>0.42806412599335902</c:v>
                </c:pt>
                <c:pt idx="3">
                  <c:v>0.43608429981779201</c:v>
                </c:pt>
                <c:pt idx="4">
                  <c:v>0.27264053872885702</c:v>
                </c:pt>
                <c:pt idx="5">
                  <c:v>0.74183312256497003</c:v>
                </c:pt>
                <c:pt idx="6">
                  <c:v>0.14285973630156801</c:v>
                </c:pt>
                <c:pt idx="7">
                  <c:v>0.43931340962475801</c:v>
                </c:pt>
                <c:pt idx="8">
                  <c:v>9.5212778353643598E-2</c:v>
                </c:pt>
                <c:pt idx="9">
                  <c:v>7.4894600327529898E-2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8A6-4CB7-BB2D-1811C3C82F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Easily Find Items I needed</c:v>
                </c:pt>
                <c:pt idx="1">
                  <c:v>Buy All Items Needs in One Trip</c:v>
                </c:pt>
                <c:pt idx="2">
                  <c:v>Get in and out quickly</c:v>
                </c:pt>
                <c:pt idx="3">
                  <c:v>Closest Store That Had What I needed</c:v>
                </c:pt>
                <c:pt idx="4">
                  <c:v>Get Best Overall Value Possible</c:v>
                </c:pt>
                <c:pt idx="5">
                  <c:v>High-Quality Products</c:v>
                </c:pt>
                <c:pt idx="6">
                  <c:v>Save As Much Money As Possible</c:v>
                </c:pt>
                <c:pt idx="7">
                  <c:v>Buy Items to Prepare Next Meal</c:v>
                </c:pt>
                <c:pt idx="8">
                  <c:v>Look For Bargains/Deals</c:v>
                </c:pt>
                <c:pt idx="9">
                  <c:v>Take Advantage of Store Loyalty Program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8A6-4CB7-BB2D-1811C3C82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3565824"/>
        <c:axId val="153612672"/>
      </c:barChart>
      <c:catAx>
        <c:axId val="153565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3612672"/>
        <c:crosses val="autoZero"/>
        <c:auto val="1"/>
        <c:lblAlgn val="ctr"/>
        <c:lblOffset val="100"/>
        <c:noMultiLvlLbl val="0"/>
      </c:catAx>
      <c:valAx>
        <c:axId val="15361267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356582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14951857580953E-2"/>
          <c:y val="0.17407596385169266"/>
          <c:w val="0.98716350983183621"/>
          <c:h val="0.706054306599524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470-4571-B802-2716574ACF2B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8349C7B-C554-4025-B844-0636A72216AD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470-4571-B802-2716574ACF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0.26772490159767098</c:v>
                </c:pt>
                <c:pt idx="1">
                  <c:v>0.231619878590309</c:v>
                </c:pt>
                <c:pt idx="2">
                  <c:v>0.19455393985842401</c:v>
                </c:pt>
                <c:pt idx="3">
                  <c:v>0.173844857489765</c:v>
                </c:pt>
                <c:pt idx="4">
                  <c:v>7.1977771554133096E-2</c:v>
                </c:pt>
                <c:pt idx="5">
                  <c:v>6.0278650909697001E-2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0-4571-B802-2716574ACF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910FC9E-C848-42D8-AA25-4F09A3942F0A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470-4571-B802-2716574ACF2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68C-4EDD-B6D7-8FC518B900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5.8042163364599698E-2</c:v>
                </c:pt>
                <c:pt idx="1">
                  <c:v>0.233034513524494</c:v>
                </c:pt>
                <c:pt idx="2">
                  <c:v>0.53088948506163303</c:v>
                </c:pt>
                <c:pt idx="3">
                  <c:v>0.12487477469280001</c:v>
                </c:pt>
                <c:pt idx="4">
                  <c:v>3.49785331518234E-2</c:v>
                </c:pt>
                <c:pt idx="5">
                  <c:v>1.81805302046508E-2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70-4571-B802-2716574ACF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68C-4EDD-B6D7-8FC518B9009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8DC98B5-3CE1-4A01-B80B-F235E81E32DA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470-4571-B802-2716574ACF2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68C-4EDD-B6D7-8FC518B9009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68C-4EDD-B6D7-8FC518B9009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68C-4EDD-B6D7-8FC518B900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5.0265363731879197E-2</c:v>
                </c:pt>
                <c:pt idx="1">
                  <c:v>0.22876843229642099</c:v>
                </c:pt>
                <c:pt idx="2">
                  <c:v>0.312001363410564</c:v>
                </c:pt>
                <c:pt idx="3">
                  <c:v>0.17823046622949301</c:v>
                </c:pt>
                <c:pt idx="4">
                  <c:v>0.11979203144862099</c:v>
                </c:pt>
                <c:pt idx="5">
                  <c:v>0.110942342883021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470-4571-B802-2716574ACF2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FD-41ED-8D12-D8A891A558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Take Advantage Of Coupon Or Promo</c:v>
                </c:pt>
                <c:pt idx="1">
                  <c:v>Get In And Out Quickly</c:v>
                </c:pt>
                <c:pt idx="2">
                  <c:v>Get The Best Everyday Value</c:v>
                </c:pt>
                <c:pt idx="3">
                  <c:v>Buy Specific Items</c:v>
                </c:pt>
                <c:pt idx="4">
                  <c:v>Get This Over With</c:v>
                </c:pt>
                <c:pt idx="5">
                  <c:v>Get A Quick Drink Or Snack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FD-41ED-8D12-D8A891A55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54176512"/>
        <c:axId val="154190592"/>
      </c:barChart>
      <c:catAx>
        <c:axId val="154176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54190592"/>
        <c:crosses val="autoZero"/>
        <c:auto val="1"/>
        <c:lblAlgn val="ctr"/>
        <c:lblOffset val="50"/>
        <c:noMultiLvlLbl val="0"/>
      </c:catAx>
      <c:valAx>
        <c:axId val="154190592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5417651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D0B-4761-BF6C-2385F613B07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4E0-4178-9ED3-2AC78FB8CD7C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936E56-1910-40ED-AFD2-9F3DB2DE881F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D0B-4761-BF6C-2385F613B073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C70C615-546F-467D-AB23-B5E2A151A366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4E0-4178-9ED3-2AC78FB8CD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0.48445246335757902</c:v>
                </c:pt>
                <c:pt idx="1">
                  <c:v>0.22174200038628</c:v>
                </c:pt>
                <c:pt idx="2">
                  <c:v>0.11551643207944499</c:v>
                </c:pt>
                <c:pt idx="3">
                  <c:v>8.5477600886772795E-2</c:v>
                </c:pt>
                <c:pt idx="4">
                  <c:v>7.1768334761563399E-2</c:v>
                </c:pt>
                <c:pt idx="5">
                  <c:v>2.1043168528358601E-2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B-4761-BF6C-2385F613B0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9D31C20-F558-4149-8FDB-F879986428FD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D0B-4761-BF6C-2385F613B07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C09-4B14-869E-8C245D417F6C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CD0E06-2F62-4A04-860C-ADE648E81C8A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4E0-4178-9ED3-2AC78FB8CD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0.13489769101118201</c:v>
                </c:pt>
                <c:pt idx="1">
                  <c:v>0.72905750298350303</c:v>
                </c:pt>
                <c:pt idx="2">
                  <c:v>7.9163782728807197E-2</c:v>
                </c:pt>
                <c:pt idx="3">
                  <c:v>1.4643795323410201E-2</c:v>
                </c:pt>
                <c:pt idx="4">
                  <c:v>3.8006994921892398E-2</c:v>
                </c:pt>
                <c:pt idx="5">
                  <c:v>4.2302330312060802E-3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0B-4761-BF6C-2385F613B0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313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17D767-2E2C-4CB5-8C73-ECDD3861F75F}" type="VALUE">
                      <a:rPr lang="en-US">
                        <a:solidFill>
                          <a:srgbClr val="FF3131"/>
                        </a:solidFill>
                      </a:rPr>
                      <a:pPr>
                        <a:defRPr sz="850" b="0" i="0">
                          <a:solidFill>
                            <a:srgbClr val="FF313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D0B-4761-BF6C-2385F613B07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313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C09-4B14-869E-8C245D417F6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C09-4B14-869E-8C245D417F6C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A77D3B4-2542-4176-A3DC-3DBB50245D34}" type="VALUE">
                      <a:rPr lang="en-US">
                        <a:solidFill>
                          <a:srgbClr val="00B050"/>
                        </a:solidFill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4E0-4178-9ED3-2AC78FB8CD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0.27019789393404398</c:v>
                </c:pt>
                <c:pt idx="1">
                  <c:v>2.4338879896661801E-2</c:v>
                </c:pt>
                <c:pt idx="2">
                  <c:v>0.264524457055137</c:v>
                </c:pt>
                <c:pt idx="3">
                  <c:v>0.37080444084441599</c:v>
                </c:pt>
                <c:pt idx="4">
                  <c:v>6.1723607816857602E-2</c:v>
                </c:pt>
                <c:pt idx="5">
                  <c:v>8.4107204528823098E-3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0B-4761-BF6C-2385F613B0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EB-47CE-A327-0D173315DD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Most Convenient,Saved Me Most Time</c:v>
                </c:pt>
                <c:pt idx="1">
                  <c:v>Has The Best Price</c:v>
                </c:pt>
                <c:pt idx="2">
                  <c:v>Has Specific Item hard To Find In Other Places</c:v>
                </c:pt>
                <c:pt idx="3">
                  <c:v>Has Highest Quality Items</c:v>
                </c:pt>
                <c:pt idx="4">
                  <c:v>Some Other Motivation</c:v>
                </c:pt>
                <c:pt idx="5">
                  <c:v>Has Pharmacy/Other Services I Need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EB-47CE-A327-0D173315D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44006272"/>
        <c:axId val="244020352"/>
      </c:barChart>
      <c:catAx>
        <c:axId val="244006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4020352"/>
        <c:crosses val="autoZero"/>
        <c:auto val="1"/>
        <c:lblAlgn val="ctr"/>
        <c:lblOffset val="50"/>
        <c:noMultiLvlLbl val="0"/>
      </c:catAx>
      <c:valAx>
        <c:axId val="244020352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40062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86762504624E-2"/>
          <c:y val="0.16052396762589149"/>
          <c:w val="0.92474201417656265"/>
          <c:h val="0.62609290771386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E84FD5-91B0-4AEE-8D12-085A6F97645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BA295CC-34E4-48A3-8DE5-67FCCD1CB7D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178DE0-1DE5-4510-B09F-4A2E8590808B}" type="VALUE">
                      <a:rPr lang="en-US" b="0" i="0" baseline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0C1C67-DC9C-4071-94D8-8B5213318E3A}" type="VALUE">
                      <a:rPr lang="en-US" b="0" i="0" baseline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 baseline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0.432</c:v>
                </c:pt>
                <c:pt idx="1">
                  <c:v>0.56799999999999995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7E6C7DA-48AD-44DE-8D51-734C4FC06565}" type="VALUE">
                      <a:rPr lang="en-US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D81-4FA9-9E08-80B6F6647A9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06D64CF-D92B-4838-B90E-E2F84B8C74B7}" type="VALUE">
                      <a:rPr lang="en-US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D81-4FA9-9E08-80B6F6647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0.497</c:v>
                </c:pt>
                <c:pt idx="1">
                  <c:v>0.503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Albertsons's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89-4B19-B4FA-37E8E6FBDC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7-Eleven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0.25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89-4B19-B4FA-37E8E6FBD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53911552"/>
        <c:axId val="53913088"/>
      </c:barChart>
      <c:catAx>
        <c:axId val="53911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/>
        </c:spPr>
        <c:txPr>
          <a:bodyPr rot="0" vert="horz" anchor="b" anchorCtr="1"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3913088"/>
        <c:crosses val="autoZero"/>
        <c:auto val="1"/>
        <c:lblAlgn val="ctr"/>
        <c:lblOffset val="100"/>
        <c:noMultiLvlLbl val="0"/>
      </c:catAx>
      <c:valAx>
        <c:axId val="53913088"/>
        <c:scaling>
          <c:orientation val="minMax"/>
          <c:max val="0.70000000000000007"/>
          <c:min val="0"/>
        </c:scaling>
        <c:delete val="1"/>
        <c:axPos val="r"/>
        <c:numFmt formatCode="0%" sourceLinked="1"/>
        <c:majorTickMark val="out"/>
        <c:minorTickMark val="none"/>
        <c:tickLblPos val="nextTo"/>
        <c:crossAx val="53911552"/>
        <c:crosses val="max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 anchor="ctr" anchorCtr="1"/>
    <a:lstStyle/>
    <a:p>
      <a:pPr>
        <a:defRPr sz="6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48811978319E-2"/>
          <c:y val="0.15511894368427964"/>
          <c:w val="0.95711366890986838"/>
          <c:h val="0.52950323595841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9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CE-4948-AAE1-A494BD8EF6B7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3CE-4948-AAE1-A494BD8EF6B7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3CE-4948-AAE1-A494BD8EF6B7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3CE-4948-AAE1-A494BD8EF6B7}"/>
              </c:ext>
            </c:extLst>
          </c:dPt>
          <c:dLbls>
            <c:dLbl>
              <c:idx val="9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3CE-4948-AAE1-A494BD8EF6B7}"/>
                </c:ext>
              </c:extLst>
            </c:dLbl>
            <c:dLbl>
              <c:idx val="1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3CE-4948-AAE1-A494BD8EF6B7}"/>
                </c:ext>
              </c:extLst>
            </c:dLbl>
            <c:dLbl>
              <c:idx val="1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3CE-4948-AAE1-A494BD8EF6B7}"/>
                </c:ext>
              </c:extLst>
            </c:dLbl>
            <c:dLbl>
              <c:idx val="1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3CE-4948-AAE1-A494BD8EF6B7}"/>
                </c:ext>
              </c:extLst>
            </c:dLbl>
            <c:dLbl>
              <c:idx val="1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3CE-4948-AAE1-A494BD8EF6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Sheet1!$B$2:$B$15</c:f>
              <c:numCache>
                <c:formatCode>0%</c:formatCode>
                <c:ptCount val="14"/>
                <c:pt idx="0">
                  <c:v>6.7143553859828495E-2</c:v>
                </c:pt>
                <c:pt idx="1">
                  <c:v>1.48881815523272E-2</c:v>
                </c:pt>
                <c:pt idx="2">
                  <c:v>9.8440545889002008E-3</c:v>
                </c:pt>
                <c:pt idx="3">
                  <c:v>4.5107642501549501E-3</c:v>
                </c:pt>
                <c:pt idx="4">
                  <c:v>4.1352822483762099E-3</c:v>
                </c:pt>
                <c:pt idx="5">
                  <c:v>3.0445786287898501E-3</c:v>
                </c:pt>
                <c:pt idx="6">
                  <c:v>2.8937574058651898E-3</c:v>
                </c:pt>
                <c:pt idx="7">
                  <c:v>2.4048440994891198E-3</c:v>
                </c:pt>
                <c:pt idx="8">
                  <c:v>1.3634475372604701E-3</c:v>
                </c:pt>
                <c:pt idx="9">
                  <c:v>2.7340953087177201E-4</c:v>
                </c:pt>
                <c:pt idx="10">
                  <c:v>2.5557150254225099E-4</c:v>
                </c:pt>
                <c:pt idx="11">
                  <c:v>1.6244091904561299E-4</c:v>
                </c:pt>
                <c:pt idx="12">
                  <c:v>2.8089620887064101E-5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9F4-4C38-837D-CD3080CE752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9F4-4C38-837D-CD3080CE7520}"/>
                </c:ext>
              </c:extLst>
            </c:dLbl>
            <c:dLbl>
              <c:idx val="9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3CE-4948-AAE1-A494BD8EF6B7}"/>
                </c:ext>
              </c:extLst>
            </c:dLbl>
            <c:dLbl>
              <c:idx val="1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3CE-4948-AAE1-A494BD8EF6B7}"/>
                </c:ext>
              </c:extLst>
            </c:dLbl>
            <c:dLbl>
              <c:idx val="1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3CE-4948-AAE1-A494BD8EF6B7}"/>
                </c:ext>
              </c:extLst>
            </c:dLbl>
            <c:dLbl>
              <c:idx val="1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3CE-4948-AAE1-A494BD8EF6B7}"/>
                </c:ext>
              </c:extLst>
            </c:dLbl>
            <c:dLbl>
              <c:idx val="1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D3CE-4948-AAE1-A494BD8EF6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Sheet1!$C$2:$C$15</c:f>
              <c:numCache>
                <c:formatCode>0%</c:formatCode>
                <c:ptCount val="14"/>
                <c:pt idx="0">
                  <c:v>6.9413358239408099E-2</c:v>
                </c:pt>
                <c:pt idx="1">
                  <c:v>2.1448775952980701E-2</c:v>
                </c:pt>
                <c:pt idx="2">
                  <c:v>1.8193651077149799E-2</c:v>
                </c:pt>
                <c:pt idx="3">
                  <c:v>1.1013106295410999E-3</c:v>
                </c:pt>
                <c:pt idx="4">
                  <c:v>1.78858453103518E-3</c:v>
                </c:pt>
                <c:pt idx="5">
                  <c:v>1.0269155664291601E-3</c:v>
                </c:pt>
                <c:pt idx="6">
                  <c:v>2.5419672124432999E-3</c:v>
                </c:pt>
                <c:pt idx="7">
                  <c:v>7.6100219854560499E-3</c:v>
                </c:pt>
                <c:pt idx="8">
                  <c:v>0</c:v>
                </c:pt>
                <c:pt idx="9">
                  <c:v>1.21052593600814E-3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9F4-4C38-837D-CD3080CE7520}"/>
                </c:ext>
              </c:extLst>
            </c:dLbl>
            <c:dLbl>
              <c:idx val="9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3CE-4948-AAE1-A494BD8EF6B7}"/>
                </c:ext>
              </c:extLst>
            </c:dLbl>
            <c:dLbl>
              <c:idx val="1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D3CE-4948-AAE1-A494BD8EF6B7}"/>
                </c:ext>
              </c:extLst>
            </c:dLbl>
            <c:dLbl>
              <c:idx val="1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bg2">
                            <a:lumMod val="10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3CE-4948-AAE1-A494BD8EF6B7}"/>
                </c:ext>
              </c:extLst>
            </c:dLbl>
            <c:dLbl>
              <c:idx val="1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D3CE-4948-AAE1-A494BD8EF6B7}"/>
                </c:ext>
              </c:extLst>
            </c:dLbl>
            <c:dLbl>
              <c:idx val="1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D3CE-4948-AAE1-A494BD8EF6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Sheet1!$D$2:$D$15</c:f>
              <c:numCache>
                <c:formatCode>0%</c:formatCode>
                <c:ptCount val="14"/>
                <c:pt idx="0">
                  <c:v>0.103942520948518</c:v>
                </c:pt>
                <c:pt idx="1">
                  <c:v>3.9291199579635601E-3</c:v>
                </c:pt>
                <c:pt idx="2">
                  <c:v>0</c:v>
                </c:pt>
                <c:pt idx="3">
                  <c:v>2.0167352432183001E-3</c:v>
                </c:pt>
                <c:pt idx="4">
                  <c:v>0</c:v>
                </c:pt>
                <c:pt idx="5">
                  <c:v>1.7489531996551699E-3</c:v>
                </c:pt>
                <c:pt idx="6">
                  <c:v>7.4957048192387504E-3</c:v>
                </c:pt>
                <c:pt idx="7">
                  <c:v>3.9932008267338798E-3</c:v>
                </c:pt>
                <c:pt idx="8">
                  <c:v>8.0741143565927695E-3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Sheet1!$E$2:$E$15</c:f>
              <c:numCache>
                <c:formatCode>0%</c:formatCode>
                <c:ptCount val="14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1B-459C-9127-31DA09745F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Sheet1!$A$2:$A$15</c:f>
              <c:strCache>
                <c:ptCount val="14"/>
                <c:pt idx="0">
                  <c:v>Supermarket/ Grocery Store</c:v>
                </c:pt>
                <c:pt idx="1">
                  <c:v>Supercenter</c:v>
                </c:pt>
                <c:pt idx="2">
                  <c:v>Mass Merchandise</c:v>
                </c:pt>
                <c:pt idx="3">
                  <c:v>Convenience Store</c:v>
                </c:pt>
                <c:pt idx="4">
                  <c:v>Dollar Store</c:v>
                </c:pt>
                <c:pt idx="5">
                  <c:v>Drug Store</c:v>
                </c:pt>
                <c:pt idx="6">
                  <c:v>Other Type Of Store</c:v>
                </c:pt>
                <c:pt idx="7">
                  <c:v>Warehouse Club</c:v>
                </c:pt>
                <c:pt idx="8">
                  <c:v>Natural Or Organic Food Store</c:v>
                </c:pt>
                <c:pt idx="9">
                  <c:v>Bodega Or Tiendita</c:v>
                </c:pt>
                <c:pt idx="10">
                  <c:v>Local Farmers Market</c:v>
                </c:pt>
                <c:pt idx="11">
                  <c:v>Ethnic Store</c:v>
                </c:pt>
                <c:pt idx="12">
                  <c:v>Military Shoppette/ Mini Mart</c:v>
                </c:pt>
                <c:pt idx="13">
                  <c:v>Commissary/ Military Commissary</c:v>
                </c:pt>
              </c:strCache>
            </c:strRef>
          </c:cat>
          <c:val>
            <c:numRef>
              <c:f>Sheet1!$F$2:$F$15</c:f>
              <c:numCache>
                <c:formatCode>0%</c:formatCode>
                <c:ptCount val="14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1B-459C-9127-31DA09745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44619520"/>
        <c:axId val="244645888"/>
      </c:barChart>
      <c:catAx>
        <c:axId val="244619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4645888"/>
        <c:crosses val="autoZero"/>
        <c:auto val="1"/>
        <c:lblAlgn val="ctr"/>
        <c:lblOffset val="100"/>
        <c:noMultiLvlLbl val="0"/>
      </c:catAx>
      <c:valAx>
        <c:axId val="244645888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461952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FBC-4E0B-AA07-708AC350502E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6CF2FE9-6B94-426B-AFD8-C34D0EE19DD8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E90B512-B1D3-48FF-B85C-5879B9D693EF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FBC-4E0B-AA07-708AC35050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0.57567269122332299</c:v>
                </c:pt>
                <c:pt idx="1">
                  <c:v>0.26253574109689498</c:v>
                </c:pt>
                <c:pt idx="2">
                  <c:v>0.105631788591416</c:v>
                </c:pt>
                <c:pt idx="3">
                  <c:v>5.6159779088367098E-2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5934564-1C79-4C57-8A23-79E1DC7934C4}" type="VALUE">
                      <a:rPr lang="en-US">
                        <a:solidFill>
                          <a:srgbClr val="00B050"/>
                        </a:solidFill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D76-4AC5-951B-1EE8AB4D246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F53-4C6C-A1F1-4A20420ADC9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C56FA1A-AC94-42ED-8F12-CD27BFC16803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D76-4AC5-951B-1EE8AB4D246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F53-4C6C-A1F1-4A20420ADC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0.67411569847594899</c:v>
                </c:pt>
                <c:pt idx="1">
                  <c:v>0.22221871191457501</c:v>
                </c:pt>
                <c:pt idx="2">
                  <c:v>6.5353576221464496E-2</c:v>
                </c:pt>
                <c:pt idx="3">
                  <c:v>3.8312013388012801E-2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5B7F383-E680-4751-A13D-F08F20A53CBC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D76-4AC5-951B-1EE8AB4D2469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4645AE0-DCE4-42F0-BEF5-1D55DC4E65A6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D76-4AC5-951B-1EE8AB4D24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0.51655268064226301</c:v>
                </c:pt>
                <c:pt idx="1">
                  <c:v>0.29347510292602602</c:v>
                </c:pt>
                <c:pt idx="2">
                  <c:v>0.126134267920397</c:v>
                </c:pt>
                <c:pt idx="3">
                  <c:v>6.3837948511313899E-2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F-464B-8F6B-934D0EED56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Planned The Visit Ahead Of Time</c:v>
                </c:pt>
                <c:pt idx="1">
                  <c:v>Somewhat Had The Visit Planned</c:v>
                </c:pt>
                <c:pt idx="2">
                  <c:v>Was Somewhat Unexpected</c:v>
                </c:pt>
                <c:pt idx="3">
                  <c:v>Was Completely Spur Of The Moment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F-464B-8F6B-934D0EED56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45274496"/>
        <c:axId val="245276032"/>
      </c:barChart>
      <c:catAx>
        <c:axId val="245274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5276032"/>
        <c:crosses val="autoZero"/>
        <c:auto val="1"/>
        <c:lblAlgn val="ctr"/>
        <c:lblOffset val="50"/>
        <c:noMultiLvlLbl val="0"/>
      </c:catAx>
      <c:valAx>
        <c:axId val="245276032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527449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20780197518828E-2"/>
          <c:y val="8.9474154911885789E-2"/>
          <c:w val="0.95711366890986838"/>
          <c:h val="0.54983123771373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63E-4F88-BFCC-1690292F6760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0.28214690713562002</c:v>
                </c:pt>
                <c:pt idx="1">
                  <c:v>0.19998836471356601</c:v>
                </c:pt>
                <c:pt idx="2">
                  <c:v>0.130791653833947</c:v>
                </c:pt>
                <c:pt idx="3">
                  <c:v>0.123652984619609</c:v>
                </c:pt>
                <c:pt idx="4">
                  <c:v>9.5513020176552402E-2</c:v>
                </c:pt>
                <c:pt idx="5">
                  <c:v>3.8208534516319101E-2</c:v>
                </c:pt>
                <c:pt idx="6">
                  <c:v>2.9282636950867299E-2</c:v>
                </c:pt>
                <c:pt idx="7">
                  <c:v>9.1492597702519003E-3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A63E-4F88-BFCC-1690292F67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0.364305177551559</c:v>
                </c:pt>
                <c:pt idx="1">
                  <c:v>0.22547178985642399</c:v>
                </c:pt>
                <c:pt idx="2">
                  <c:v>0.14268184884384899</c:v>
                </c:pt>
                <c:pt idx="3">
                  <c:v>0.16180649963920901</c:v>
                </c:pt>
                <c:pt idx="4">
                  <c:v>1.84345707727799E-2</c:v>
                </c:pt>
                <c:pt idx="5">
                  <c:v>4.1032363671847497E-2</c:v>
                </c:pt>
                <c:pt idx="6">
                  <c:v>3.5767068718532698E-2</c:v>
                </c:pt>
                <c:pt idx="7">
                  <c:v>1.1509656086058501E-2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63E-4F88-BFCC-1690292F676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63E-4F88-BFCC-1690292F676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63E-4F88-BFCC-1690292F6760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63E-4F88-BFCC-1690292F6760}"/>
                </c:ext>
              </c:extLst>
            </c:dLbl>
            <c:dLbl>
              <c:idx val="4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63E-4F88-BFCC-1690292F676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93F-4D82-BB91-44E92303460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D93F-4D82-BB91-44E9230346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0.207025070186696</c:v>
                </c:pt>
                <c:pt idx="1">
                  <c:v>0.139273489006251</c:v>
                </c:pt>
                <c:pt idx="2">
                  <c:v>0.15495528742475101</c:v>
                </c:pt>
                <c:pt idx="3">
                  <c:v>1.5498867685159999E-2</c:v>
                </c:pt>
                <c:pt idx="4">
                  <c:v>1.7489826530317699E-2</c:v>
                </c:pt>
                <c:pt idx="5">
                  <c:v>4.2261875983695102E-2</c:v>
                </c:pt>
                <c:pt idx="6">
                  <c:v>8.9960169335186295E-3</c:v>
                </c:pt>
                <c:pt idx="7">
                  <c:v>2.1069229997902401E-2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F0-4334-BD9C-773844C4BF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Wrote a shopping list</c:v>
                </c:pt>
                <c:pt idx="1">
                  <c:v>Searched for/gathered paper coupons</c:v>
                </c:pt>
                <c:pt idx="2">
                  <c:v>Reviewed a printed store circular/retailer ad</c:v>
                </c:pt>
                <c:pt idx="3">
                  <c:v>Checked the pantry/refrigerator</c:v>
                </c:pt>
                <c:pt idx="4">
                  <c:v>Planned a specific menu or dish(es)</c:v>
                </c:pt>
                <c:pt idx="5">
                  <c:v>Received/solicited a recommendation about where to shop from a friend or family member</c:v>
                </c:pt>
                <c:pt idx="6">
                  <c:v>Compared prices across stores (not online or via smartphone/tablet)</c:v>
                </c:pt>
                <c:pt idx="7">
                  <c:v>I didn`t do any of these things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F0-4334-BD9C-773844C4B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45843840"/>
        <c:axId val="245845376"/>
      </c:barChart>
      <c:catAx>
        <c:axId val="245843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5845376"/>
        <c:crosses val="autoZero"/>
        <c:auto val="1"/>
        <c:lblAlgn val="ctr"/>
        <c:lblOffset val="100"/>
        <c:tickLblSkip val="1"/>
        <c:noMultiLvlLbl val="0"/>
      </c:catAx>
      <c:valAx>
        <c:axId val="24584537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584384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08031493156E-2"/>
          <c:y val="0.16340790102004629"/>
          <c:w val="0.9592430254769968"/>
          <c:h val="0.60239052800303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5CF-4ABD-B512-E32128CDCCD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5CF-4ABD-B512-E32128CDCCD7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FCE533E-71FD-4E5A-BD40-BDAFD4C83987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5CF-4ABD-B512-E32128CDCCD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F60B213-E420-48D8-AF2C-4A66B6211E89}" type="VALUE">
                      <a:rPr lang="en-US"/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5CF-4ABD-B512-E32128CDCC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8.3482543955914798E-2</c:v>
                </c:pt>
                <c:pt idx="1">
                  <c:v>0.125245297213009</c:v>
                </c:pt>
                <c:pt idx="2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CF-4ABD-B512-E32128CDC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4D7708E-6C86-4E1B-A206-F3C78639D849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47C-4C49-BA8A-659A6993105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DA5BA4-9FDE-4323-AC1A-3E400DD872EC}" type="VALUE">
                      <a:rPr lang="en-US"/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47C-4C49-BA8A-659A699310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6.4202671084671495E-2</c:v>
                </c:pt>
                <c:pt idx="1">
                  <c:v>0.10834454908779501</c:v>
                </c:pt>
                <c:pt idx="2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CF-4ABD-B512-E32128CDCC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C0D7990-C285-434C-B949-12C6D8A5FC45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47C-4C49-BA8A-659A6993105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DBA9DED-3B8A-4CF9-A10A-1BA45BF0C49E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47C-4C49-BA8A-659A699310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5.0648164212627599E-2</c:v>
                </c:pt>
                <c:pt idx="1">
                  <c:v>0.148888176817637</c:v>
                </c:pt>
                <c:pt idx="2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CF-4ABD-B512-E32128CDCC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C6-4EE0-AB08-8E3C729FF6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Used a Computer To Prepare</c:v>
                </c:pt>
                <c:pt idx="1">
                  <c:v>Used a Smartphone To Prepare</c:v>
                </c:pt>
                <c:pt idx="2">
                  <c:v>Used a Tablet To Prepare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C6-4EE0-AB08-8E3C729FF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45974144"/>
        <c:axId val="245975680"/>
      </c:barChart>
      <c:catAx>
        <c:axId val="2459741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5975680"/>
        <c:crosses val="autoZero"/>
        <c:auto val="1"/>
        <c:lblAlgn val="ctr"/>
        <c:lblOffset val="50"/>
        <c:noMultiLvlLbl val="0"/>
      </c:catAx>
      <c:valAx>
        <c:axId val="245975680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597414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48811978319E-2"/>
          <c:y val="0.16340195568650473"/>
          <c:w val="0.95711366890986838"/>
          <c:h val="0.521219778693310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A08-413F-9B57-64130816213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A08-413F-9B57-641308162137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A08-413F-9B57-641308162137}"/>
              </c:ext>
            </c:extLst>
          </c:dPt>
          <c:dPt>
            <c:idx val="9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A08-413F-9B57-641308162137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ADBBB10-72DB-4B8A-B0BD-2ADC45F1A528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A08-413F-9B57-641308162137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4ECD8CA-0183-4F56-808F-5B09B5F02CA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A08-413F-9B57-641308162137}"/>
                </c:ext>
              </c:extLst>
            </c:dLbl>
            <c:dLbl>
              <c:idx val="6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5C93A5-3FA4-4ABE-A11B-F8E9C895080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A08-413F-9B57-641308162137}"/>
                </c:ext>
              </c:extLst>
            </c:dLbl>
            <c:dLbl>
              <c:idx val="8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8D96E48-03D2-4E6C-830F-2AB213F7B5C3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A08-413F-9B57-641308162137}"/>
                </c:ext>
              </c:extLst>
            </c:dLbl>
            <c:dLbl>
              <c:idx val="9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40C126-B5FB-470D-9A25-764690F473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A08-413F-9B57-6413081621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0.23316681433865999</c:v>
                </c:pt>
                <c:pt idx="1">
                  <c:v>0.15155937061449701</c:v>
                </c:pt>
                <c:pt idx="2">
                  <c:v>0.13421898522862899</c:v>
                </c:pt>
                <c:pt idx="3">
                  <c:v>8.6809478244668295E-2</c:v>
                </c:pt>
                <c:pt idx="4">
                  <c:v>6.1790477148220398E-2</c:v>
                </c:pt>
                <c:pt idx="5">
                  <c:v>6.0062197327271999E-2</c:v>
                </c:pt>
                <c:pt idx="6">
                  <c:v>5.9266196069499802E-2</c:v>
                </c:pt>
                <c:pt idx="7">
                  <c:v>5.9197795481998099E-2</c:v>
                </c:pt>
                <c:pt idx="8">
                  <c:v>5.2819714081389198E-2</c:v>
                </c:pt>
                <c:pt idx="9">
                  <c:v>5.0510281611766399E-2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08-413F-9B57-641308162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7BF9DEF-2E05-4102-886A-8FF852D4B884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A08-413F-9B57-64130816213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D13-4180-B3A4-D272F03015F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7AD72AF-A5E7-4B06-A3C5-5B4493F80F2F}" type="VALUE">
                      <a:rPr lang="en-US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A08-413F-9B57-64130816213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D13-4180-B3A4-D272F03015F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D13-4180-B3A4-D272F03015F4}"/>
                </c:ext>
              </c:extLst>
            </c:dLbl>
            <c:dLbl>
              <c:idx val="6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50FE224-618A-4605-B44C-35CE72DA0336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A08-413F-9B57-64130816213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D13-4180-B3A4-D272F03015F4}"/>
                </c:ext>
              </c:extLst>
            </c:dLbl>
            <c:dLbl>
              <c:idx val="8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D4F547A-3846-42F2-ADA7-32E20B3D5BF6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A08-413F-9B57-641308162137}"/>
                </c:ext>
              </c:extLst>
            </c:dLbl>
            <c:dLbl>
              <c:idx val="9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584E950-BD5F-45F7-9DB6-BD1D5204E965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A08-413F-9B57-6413081621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0.365597573784256</c:v>
                </c:pt>
                <c:pt idx="1">
                  <c:v>0.127277427276941</c:v>
                </c:pt>
                <c:pt idx="2">
                  <c:v>0.25972666986124499</c:v>
                </c:pt>
                <c:pt idx="3">
                  <c:v>0.19322887696185301</c:v>
                </c:pt>
                <c:pt idx="4">
                  <c:v>1.7364558792308301E-2</c:v>
                </c:pt>
                <c:pt idx="5">
                  <c:v>0.118740053954745</c:v>
                </c:pt>
                <c:pt idx="6">
                  <c:v>3.6307767964975701E-2</c:v>
                </c:pt>
                <c:pt idx="7">
                  <c:v>0.12898512342943</c:v>
                </c:pt>
                <c:pt idx="8">
                  <c:v>0.131327630996323</c:v>
                </c:pt>
                <c:pt idx="9">
                  <c:v>9.0378560748012107E-3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A08-413F-9B57-641308162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357DCBD-8C58-404A-84D4-1BC0E2A4A8CB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2A08-413F-9B57-64130816213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7D13-4180-B3A4-D272F03015F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261B45-4803-4699-9944-74272E1C5A4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2A08-413F-9B57-64130816213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D13-4180-B3A4-D272F03015F4}"/>
                </c:ext>
              </c:extLst>
            </c:dLbl>
            <c:dLbl>
              <c:idx val="6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E09FEF2-CD53-4D28-8897-807E2D80CBC2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2A08-413F-9B57-641308162137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7D13-4180-B3A4-D272F03015F4}"/>
                </c:ext>
              </c:extLst>
            </c:dLbl>
            <c:dLbl>
              <c:idx val="8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458E98-D6E5-46F3-AE5E-7D422469C1D7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2A08-413F-9B57-641308162137}"/>
                </c:ext>
              </c:extLst>
            </c:dLbl>
            <c:dLbl>
              <c:idx val="9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3C5C8-0B51-42B6-B11F-F6B5AD1CED6C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2A08-413F-9B57-6413081621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0.32990109342226398</c:v>
                </c:pt>
                <c:pt idx="1">
                  <c:v>0.173673562081644</c:v>
                </c:pt>
                <c:pt idx="2">
                  <c:v>8.1070402877196301E-2</c:v>
                </c:pt>
                <c:pt idx="3">
                  <c:v>8.3502890150201403E-2</c:v>
                </c:pt>
                <c:pt idx="4">
                  <c:v>8.6649266319401407E-3</c:v>
                </c:pt>
                <c:pt idx="5">
                  <c:v>4.23421441438981E-2</c:v>
                </c:pt>
                <c:pt idx="6">
                  <c:v>4.8739795350137199E-2</c:v>
                </c:pt>
                <c:pt idx="7">
                  <c:v>3.4884829160669997E-2</c:v>
                </c:pt>
                <c:pt idx="8">
                  <c:v>2.31661489830511E-2</c:v>
                </c:pt>
                <c:pt idx="9">
                  <c:v>7.2332685379705094E-2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A08-413F-9B57-6413081621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A07-48EC-AF8A-9C9A9814F0E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Eggs</c:v>
                </c:pt>
                <c:pt idx="4">
                  <c:v>Carbonated Soft Drinks</c:v>
                </c:pt>
                <c:pt idx="5">
                  <c:v>Other Dairy Products</c:v>
                </c:pt>
                <c:pt idx="6">
                  <c:v>Deli Items</c:v>
                </c:pt>
                <c:pt idx="7">
                  <c:v>Packaged Bread/Bagel/Rolls</c:v>
                </c:pt>
                <c:pt idx="8">
                  <c:v>Salty Snacks</c:v>
                </c:pt>
                <c:pt idx="9">
                  <c:v>In-Store Bakery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07-48EC-AF8A-9C9A9814F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45787264"/>
        <c:axId val="245821824"/>
      </c:barChart>
      <c:catAx>
        <c:axId val="245787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5821824"/>
        <c:crosses val="autoZero"/>
        <c:auto val="1"/>
        <c:lblAlgn val="ctr"/>
        <c:lblOffset val="100"/>
        <c:noMultiLvlLbl val="0"/>
      </c:catAx>
      <c:valAx>
        <c:axId val="245821824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57872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27798516315784"/>
          <c:y val="5.8403916368843338E-2"/>
          <c:w val="0.565906969962088"/>
          <c:h val="0.56590696996208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5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464548811978319E-2"/>
          <c:y val="0.145215853512079"/>
          <c:w val="0.95711366890986838"/>
          <c:h val="0.61716184362659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Supermarket/Grocery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844-4E1F-9609-A85ACFAE042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844-4E1F-9609-A85ACFAE0427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A72-432F-A59D-C12DAEC8A52D}"/>
              </c:ext>
            </c:extLst>
          </c:dPt>
          <c:dPt>
            <c:idx val="9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A72-432F-A59D-C12DAEC8A5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accent5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0.122097574046999</c:v>
                </c:pt>
                <c:pt idx="1">
                  <c:v>8.7072980083123599E-2</c:v>
                </c:pt>
                <c:pt idx="2">
                  <c:v>5.2237858158448197E-2</c:v>
                </c:pt>
                <c:pt idx="3">
                  <c:v>2.73244232918264E-2</c:v>
                </c:pt>
                <c:pt idx="4">
                  <c:v>2.6514415037981201E-2</c:v>
                </c:pt>
                <c:pt idx="5">
                  <c:v>2.4114681461925601E-2</c:v>
                </c:pt>
                <c:pt idx="6">
                  <c:v>1.8985042982625398E-2</c:v>
                </c:pt>
                <c:pt idx="7">
                  <c:v>1.7229512192476499E-2</c:v>
                </c:pt>
                <c:pt idx="8">
                  <c:v>1.6248389552456902E-2</c:v>
                </c:pt>
                <c:pt idx="9">
                  <c:v>1.60566950455392E-2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844-4E1F-9609-A85ACFAE04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00B05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F96-4865-85E7-DEB2A53F46A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F96-4865-85E7-DEB2A53F46A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accent6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F96-4865-85E7-DEB2A53F46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EF96-4865-85E7-DEB2A53F46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F96-4865-85E7-DEB2A53F46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F96-4865-85E7-DEB2A53F46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accent6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EF96-4865-85E7-DEB2A53F46A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EF96-4865-85E7-DEB2A53F46A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accent6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EF96-4865-85E7-DEB2A53F46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0.205108740703146</c:v>
                </c:pt>
                <c:pt idx="1">
                  <c:v>5.7926148326769303E-2</c:v>
                </c:pt>
                <c:pt idx="2">
                  <c:v>0.104797003099127</c:v>
                </c:pt>
                <c:pt idx="3">
                  <c:v>4.3378599212191603E-3</c:v>
                </c:pt>
                <c:pt idx="4">
                  <c:v>6.1722619327631402E-3</c:v>
                </c:pt>
                <c:pt idx="5">
                  <c:v>3.9016274314186499E-3</c:v>
                </c:pt>
                <c:pt idx="6">
                  <c:v>5.0309224759283601E-2</c:v>
                </c:pt>
                <c:pt idx="7">
                  <c:v>3.6469032380451001E-3</c:v>
                </c:pt>
                <c:pt idx="8">
                  <c:v>2.60166413838635E-2</c:v>
                </c:pt>
                <c:pt idx="9">
                  <c:v>1.10366627020225E-2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844-4E1F-9609-A85ACFAE04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00B05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EF96-4865-85E7-DEB2A53F46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EF96-4865-85E7-DEB2A53F46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rgbClr val="FF0000"/>
                      </a:solidFill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EF96-4865-85E7-DEB2A53F46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0.16849526903877199</c:v>
                </c:pt>
                <c:pt idx="1">
                  <c:v>8.7770018921960805E-2</c:v>
                </c:pt>
                <c:pt idx="2">
                  <c:v>3.85172167627457E-2</c:v>
                </c:pt>
                <c:pt idx="3">
                  <c:v>5.1642155841658899E-3</c:v>
                </c:pt>
                <c:pt idx="4">
                  <c:v>1.9095415105350601E-2</c:v>
                </c:pt>
                <c:pt idx="5">
                  <c:v>2.8977377382781101E-2</c:v>
                </c:pt>
                <c:pt idx="6">
                  <c:v>6.3122076604952802E-3</c:v>
                </c:pt>
                <c:pt idx="7">
                  <c:v>2.0341188152155298E-2</c:v>
                </c:pt>
                <c:pt idx="8">
                  <c:v>1.65492255308896E-2</c:v>
                </c:pt>
                <c:pt idx="9">
                  <c:v>2.1119365375783201E-2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844-4E1F-9609-A85ACFAE04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MassMerc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22-4333-A722-8C8E3E12D1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Club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Carbonated Soft Drinks</c:v>
                </c:pt>
                <c:pt idx="4">
                  <c:v>Deli Items</c:v>
                </c:pt>
                <c:pt idx="5">
                  <c:v>In-Store Bakery</c:v>
                </c:pt>
                <c:pt idx="6">
                  <c:v>Eggs</c:v>
                </c:pt>
                <c:pt idx="7">
                  <c:v>Alcoholic Beverages</c:v>
                </c:pt>
                <c:pt idx="8">
                  <c:v>Packaged Bread/Bagels/Rolls</c:v>
                </c:pt>
                <c:pt idx="9">
                  <c:v>Pre-packaged Prepared Foods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22-4333-A722-8C8E3E12D1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247246208"/>
        <c:axId val="246944896"/>
      </c:barChart>
      <c:catAx>
        <c:axId val="247246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aseline="0"/>
            </a:pPr>
            <a:endParaRPr lang="en-US"/>
          </a:p>
        </c:txPr>
        <c:crossAx val="246944896"/>
        <c:crosses val="autoZero"/>
        <c:auto val="1"/>
        <c:lblAlgn val="ctr"/>
        <c:lblOffset val="100"/>
        <c:noMultiLvlLbl val="0"/>
      </c:catAx>
      <c:valAx>
        <c:axId val="246944896"/>
        <c:scaling>
          <c:orientation val="minMax"/>
          <c:max val="0.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72462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aseline="0"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965181851087134E-2"/>
          <c:y val="6.7075934639673068E-2"/>
          <c:w val="0.963236419000572"/>
          <c:h val="0.784317197997672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4530C55-3CFD-48F4-B74D-225744ED52F5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58D0F90-EDAF-45A6-921B-F767FE8A71B2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0.417405212148383</c:v>
                </c:pt>
                <c:pt idx="1">
                  <c:v>0.25917053857041999</c:v>
                </c:pt>
                <c:pt idx="2">
                  <c:v>0.24911573029386</c:v>
                </c:pt>
                <c:pt idx="3">
                  <c:v>0.216134957779609</c:v>
                </c:pt>
                <c:pt idx="4">
                  <c:v>0.18200316548116099</c:v>
                </c:pt>
                <c:pt idx="5">
                  <c:v>0.181422089268303</c:v>
                </c:pt>
                <c:pt idx="6">
                  <c:v>0.16708752676605901</c:v>
                </c:pt>
                <c:pt idx="7">
                  <c:v>0.13754016228050001</c:v>
                </c:pt>
                <c:pt idx="8">
                  <c:v>0.13634851927722699</c:v>
                </c:pt>
                <c:pt idx="9">
                  <c:v>0.134821822966503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04EB185-779A-41C9-8B88-FC30C0117BA2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8F3-4FB3-BECB-85A4836E3F45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6823E17-86FF-49D1-8F98-5D9A790AD2D6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8F3-4FB3-BECB-85A4836E3F4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2DD470E-FDFA-4BA0-99E5-ECE2096EFDEE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8F3-4FB3-BECB-85A4836E3F45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14B-4C51-96A1-A6DEE7542A9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14B-4C51-96A1-A6DEE7542A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0.58935282673896205</c:v>
                </c:pt>
                <c:pt idx="1">
                  <c:v>0.24030491670484699</c:v>
                </c:pt>
                <c:pt idx="2">
                  <c:v>0.37953139706066502</c:v>
                </c:pt>
                <c:pt idx="3">
                  <c:v>0.35137076286070901</c:v>
                </c:pt>
                <c:pt idx="4">
                  <c:v>0.30845578809563201</c:v>
                </c:pt>
                <c:pt idx="5">
                  <c:v>0.33452161639106498</c:v>
                </c:pt>
                <c:pt idx="6">
                  <c:v>0.28575187162652599</c:v>
                </c:pt>
                <c:pt idx="7">
                  <c:v>6.6308599051960002E-2</c:v>
                </c:pt>
                <c:pt idx="8">
                  <c:v>0.109466571343467</c:v>
                </c:pt>
                <c:pt idx="9">
                  <c:v>0.205853040538544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C547990-9922-4237-A772-0E7EC323EA6C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8F3-4FB3-BECB-85A4836E3F45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A14A18-9519-4A2F-B5A0-C3BE709090BF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8F3-4FB3-BECB-85A4836E3F45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CE2286E-719E-46C8-9B29-F26EBC85E611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8F3-4FB3-BECB-85A4836E3F4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14B-4C51-96A1-A6DEE7542A9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14B-4C51-96A1-A6DEE7542A9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14B-4C51-96A1-A6DEE7542A9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14B-4C51-96A1-A6DEE7542A9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14B-4C51-96A1-A6DEE7542A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0.507565885722982</c:v>
                </c:pt>
                <c:pt idx="1">
                  <c:v>0.228281386910588</c:v>
                </c:pt>
                <c:pt idx="2">
                  <c:v>0.18171683683986101</c:v>
                </c:pt>
                <c:pt idx="3">
                  <c:v>0.200716380106779</c:v>
                </c:pt>
                <c:pt idx="4">
                  <c:v>0.100774042068972</c:v>
                </c:pt>
                <c:pt idx="5">
                  <c:v>0.166930966510805</c:v>
                </c:pt>
                <c:pt idx="6">
                  <c:v>9.0819954292709698E-2</c:v>
                </c:pt>
                <c:pt idx="7">
                  <c:v>3.682532764266E-2</c:v>
                </c:pt>
                <c:pt idx="8">
                  <c:v>0.109841954371432</c:v>
                </c:pt>
                <c:pt idx="9">
                  <c:v>0.109307657465798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A6-4C11-8CED-B4A10C48453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Bread/Bagels/Rolls</c:v>
                </c:pt>
                <c:pt idx="7">
                  <c:v>Carbonated Soft Drinks</c:v>
                </c:pt>
                <c:pt idx="8">
                  <c:v>Deli Items</c:v>
                </c:pt>
                <c:pt idx="9">
                  <c:v>Cereal and Breakfast Foods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6-4C11-8CED-B4A10C484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49521664"/>
        <c:axId val="249523200"/>
      </c:barChart>
      <c:catAx>
        <c:axId val="249521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49523200"/>
        <c:crosses val="autoZero"/>
        <c:auto val="1"/>
        <c:lblAlgn val="ctr"/>
        <c:lblOffset val="50"/>
        <c:noMultiLvlLbl val="0"/>
      </c:catAx>
      <c:valAx>
        <c:axId val="249523200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95216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76009931184897E-2"/>
          <c:y val="5.9010317831525959E-2"/>
          <c:w val="0.95711366890986838"/>
          <c:h val="0.698573237823609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12-49EB-86BB-16101703640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152-44F0-94A1-308FE28A2C5E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B12-49EB-86BB-161017036409}"/>
              </c:ext>
            </c:extLst>
          </c:dPt>
          <c:dPt>
            <c:idx val="9"/>
            <c:invertIfNegative val="0"/>
            <c:bubble3D val="0"/>
            <c:spPr>
              <a:gradFill>
                <a:gsLst>
                  <a:gs pos="0">
                    <a:srgbClr val="E41E2B">
                      <a:lumMod val="84000"/>
                      <a:lumOff val="16000"/>
                    </a:srgbClr>
                  </a:gs>
                  <a:gs pos="100000">
                    <a:srgbClr val="E41E2B"/>
                  </a:gs>
                </a:gsLst>
                <a:lin ang="5400000" scaled="1"/>
              </a:gradFill>
              <a:ln>
                <a:gradFill>
                  <a:gsLst>
                    <a:gs pos="0">
                      <a:srgbClr val="E8424D"/>
                    </a:gs>
                    <a:gs pos="100000">
                      <a:srgbClr val="E41E2B"/>
                    </a:gs>
                  </a:gsLst>
                  <a:lin ang="5400000" scaled="0"/>
                </a:gradFill>
              </a:ln>
              <a:effectLst>
                <a:outerShdw blurRad="25400" dist="19050" dir="5400000" algn="ctr" rotWithShape="0">
                  <a:srgbClr val="000000">
                    <a:alpha val="9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B12-49EB-86BB-1610170364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solidFill>
                      <a:srgbClr val="0000FF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0.83771651266611202</c:v>
                </c:pt>
                <c:pt idx="1">
                  <c:v>0.53887381883473695</c:v>
                </c:pt>
                <c:pt idx="2">
                  <c:v>0.101933913248504</c:v>
                </c:pt>
                <c:pt idx="3">
                  <c:v>5.4598335126208403E-2</c:v>
                </c:pt>
                <c:pt idx="4">
                  <c:v>1.0830575424594299E-2</c:v>
                </c:pt>
                <c:pt idx="5">
                  <c:v>1.05442030101515E-2</c:v>
                </c:pt>
                <c:pt idx="6">
                  <c:v>7.5143299502794204E-3</c:v>
                </c:pt>
                <c:pt idx="7">
                  <c:v>6.3739939441978498E-3</c:v>
                </c:pt>
                <c:pt idx="8">
                  <c:v>5.8027350438343102E-3</c:v>
                </c:pt>
                <c:pt idx="9">
                  <c:v>5.29145593947687E-3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12-49EB-86BB-1610170364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chemeClr val="accent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1CE-49D3-8D00-7F0E0E6AC94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F1CE-49D3-8D00-7F0E0E6AC94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1CE-49D3-8D00-7F0E0E6AC94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F1CE-49D3-8D00-7F0E0E6AC9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0.94431605411003505</c:v>
                </c:pt>
                <c:pt idx="1">
                  <c:v>0.55761790073791195</c:v>
                </c:pt>
                <c:pt idx="2">
                  <c:v>8.6670867595470796E-2</c:v>
                </c:pt>
                <c:pt idx="3">
                  <c:v>1.86866831629388E-2</c:v>
                </c:pt>
                <c:pt idx="4">
                  <c:v>3.1539615090548701E-3</c:v>
                </c:pt>
                <c:pt idx="5">
                  <c:v>8.7292078697172194E-3</c:v>
                </c:pt>
                <c:pt idx="6">
                  <c:v>0</c:v>
                </c:pt>
                <c:pt idx="7">
                  <c:v>1.7811222110537699E-3</c:v>
                </c:pt>
                <c:pt idx="8">
                  <c:v>9.3643383787688599E-3</c:v>
                </c:pt>
                <c:pt idx="9">
                  <c:v>7.8332163326776702E-4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12-49EB-86BB-1610170364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chemeClr val="accent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1CE-49D3-8D00-7F0E0E6AC94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rgbClr val="FF0000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F1CE-49D3-8D00-7F0E0E6AC94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>
                      <a:solidFill>
                        <a:schemeClr val="accent6"/>
                      </a:solidFill>
                      <a:latin typeface="Franklin Gothic Book" panose="020B05030201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F1CE-49D3-8D00-7F0E0E6AC9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0.89336739463535197</c:v>
                </c:pt>
                <c:pt idx="1">
                  <c:v>0.47016629816397898</c:v>
                </c:pt>
                <c:pt idx="2">
                  <c:v>0.10844183889308</c:v>
                </c:pt>
                <c:pt idx="3">
                  <c:v>4.2348135119038399E-2</c:v>
                </c:pt>
                <c:pt idx="4">
                  <c:v>5.8304411339552597E-3</c:v>
                </c:pt>
                <c:pt idx="5">
                  <c:v>2.7127759758741599E-2</c:v>
                </c:pt>
                <c:pt idx="6">
                  <c:v>1.76835486803302E-3</c:v>
                </c:pt>
                <c:pt idx="7">
                  <c:v>1.1266042587229901E-2</c:v>
                </c:pt>
                <c:pt idx="8">
                  <c:v>0</c:v>
                </c:pt>
                <c:pt idx="9">
                  <c:v>1.76835486803302E-3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B12-49EB-86BB-1610170364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3E-40EB-83F5-5C9F324FED7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Food Items</c:v>
                </c:pt>
                <c:pt idx="1">
                  <c:v>Beverage Items</c:v>
                </c:pt>
                <c:pt idx="2">
                  <c:v>Beverage Ingredients</c:v>
                </c:pt>
                <c:pt idx="3">
                  <c:v>Gasoline/Diesel</c:v>
                </c:pt>
                <c:pt idx="4">
                  <c:v>Greeting Cards/ Party Supplies</c:v>
                </c:pt>
                <c:pt idx="5">
                  <c:v>Floral</c:v>
                </c:pt>
                <c:pt idx="6">
                  <c:v>Gift Cards/Money Orders</c:v>
                </c:pt>
                <c:pt idx="7">
                  <c:v>Books, Magazines, Newspapers</c:v>
                </c:pt>
                <c:pt idx="8">
                  <c:v>Seasonal Items</c:v>
                </c:pt>
                <c:pt idx="9">
                  <c:v>Office/School Supplies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3E-40EB-83F5-5C9F324FED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250360576"/>
        <c:axId val="250362112"/>
      </c:barChart>
      <c:catAx>
        <c:axId val="250360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0362112"/>
        <c:crosses val="autoZero"/>
        <c:auto val="1"/>
        <c:lblAlgn val="ctr"/>
        <c:lblOffset val="100"/>
        <c:noMultiLvlLbl val="0"/>
      </c:catAx>
      <c:valAx>
        <c:axId val="250362112"/>
        <c:scaling>
          <c:orientation val="minMax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036057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292195049601207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2B8-49CF-903E-1F9D129598CA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C8863A8-0036-42B3-8CD3-301AEE612B18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0CD7C8-28AD-4353-B86E-E92534476964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2B8-49CF-903E-1F9D12959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0.417405212148383</c:v>
                </c:pt>
                <c:pt idx="1">
                  <c:v>0.25917053857041999</c:v>
                </c:pt>
                <c:pt idx="2">
                  <c:v>0.24911573029386</c:v>
                </c:pt>
                <c:pt idx="3">
                  <c:v>0.216134957779609</c:v>
                </c:pt>
                <c:pt idx="4">
                  <c:v>0.18200316548116099</c:v>
                </c:pt>
                <c:pt idx="5">
                  <c:v>0.181422089268303</c:v>
                </c:pt>
                <c:pt idx="6">
                  <c:v>0.16708752676605901</c:v>
                </c:pt>
                <c:pt idx="7">
                  <c:v>0.13634851927722699</c:v>
                </c:pt>
                <c:pt idx="8">
                  <c:v>0.134821822966503</c:v>
                </c:pt>
                <c:pt idx="9">
                  <c:v>0.123867841207425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79E96A1-3089-4210-A310-CA02AC657504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0F0-4C68-BCA9-5F64E724F9A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484F26-42E8-4142-B4C3-502644C0888D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2B8-49CF-903E-1F9D129598CA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ED4-47FF-8D6A-4E6221BD1F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0.58935282673896205</c:v>
                </c:pt>
                <c:pt idx="1">
                  <c:v>0.24030491670484699</c:v>
                </c:pt>
                <c:pt idx="2">
                  <c:v>0.37953139706066502</c:v>
                </c:pt>
                <c:pt idx="3">
                  <c:v>0.35137076286070901</c:v>
                </c:pt>
                <c:pt idx="4">
                  <c:v>0.30845578809563201</c:v>
                </c:pt>
                <c:pt idx="5">
                  <c:v>0.33452161639106498</c:v>
                </c:pt>
                <c:pt idx="6">
                  <c:v>0.28575187162652599</c:v>
                </c:pt>
                <c:pt idx="7">
                  <c:v>0.109466571343467</c:v>
                </c:pt>
                <c:pt idx="8">
                  <c:v>0.205853040538544</c:v>
                </c:pt>
                <c:pt idx="9">
                  <c:v>0.188356601365437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46556D7-5C49-4110-A0D1-77F9C521A58B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0F0-4C68-BCA9-5F64E724F9A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D434E6-F14A-48FE-9054-8E3F44C26D1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2B8-49CF-903E-1F9D129598C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ED4-47FF-8D6A-4E6221BD1FE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ED4-47FF-8D6A-4E6221BD1FE8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ED4-47FF-8D6A-4E6221BD1FE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ED4-47FF-8D6A-4E6221BD1F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0.507565885722982</c:v>
                </c:pt>
                <c:pt idx="1">
                  <c:v>0.228281386910588</c:v>
                </c:pt>
                <c:pt idx="2">
                  <c:v>0.18171683683986101</c:v>
                </c:pt>
                <c:pt idx="3">
                  <c:v>0.200716380106779</c:v>
                </c:pt>
                <c:pt idx="4">
                  <c:v>0.100774042068972</c:v>
                </c:pt>
                <c:pt idx="5">
                  <c:v>0.166930966510805</c:v>
                </c:pt>
                <c:pt idx="6">
                  <c:v>9.0819954292709698E-2</c:v>
                </c:pt>
                <c:pt idx="7">
                  <c:v>0.109841954371432</c:v>
                </c:pt>
                <c:pt idx="8">
                  <c:v>0.109307657465798</c:v>
                </c:pt>
                <c:pt idx="9">
                  <c:v>6.4492602401973603E-2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EE-4027-A9B0-9DE9F794285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</c:v>
                </c:pt>
                <c:pt idx="1">
                  <c:v>Fresh Meat</c:v>
                </c:pt>
                <c:pt idx="2">
                  <c:v>Milk</c:v>
                </c:pt>
                <c:pt idx="3">
                  <c:v>Other Dairy Products</c:v>
                </c:pt>
                <c:pt idx="4">
                  <c:v>Salty Snacks</c:v>
                </c:pt>
                <c:pt idx="5">
                  <c:v>Eggs</c:v>
                </c:pt>
                <c:pt idx="6">
                  <c:v>Packaged Breads/Bagels/Rolls</c:v>
                </c:pt>
                <c:pt idx="7">
                  <c:v>Deli Items</c:v>
                </c:pt>
                <c:pt idx="8">
                  <c:v>Cereal and Breakfast Foods</c:v>
                </c:pt>
                <c:pt idx="9">
                  <c:v>Shelf-Stable/Canned Foods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EE-4027-A9B0-9DE9F7942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0707968"/>
        <c:axId val="250864000"/>
      </c:barChart>
      <c:catAx>
        <c:axId val="25070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0864000"/>
        <c:crosses val="autoZero"/>
        <c:auto val="1"/>
        <c:lblAlgn val="ctr"/>
        <c:lblOffset val="50"/>
        <c:noMultiLvlLbl val="0"/>
      </c:catAx>
      <c:valAx>
        <c:axId val="250864000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07079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956245841222808E-2"/>
          <c:y val="0.16348213288393071"/>
          <c:w val="0.92474201417656265"/>
          <c:h val="0.602316093580721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BFAD882-7DBD-418B-A310-9B27531E72E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FB4A6D-777E-4BD3-8DBE-493B1230E7D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3.9E-2</c:v>
                </c:pt>
                <c:pt idx="1">
                  <c:v>0.1</c:v>
                </c:pt>
                <c:pt idx="2">
                  <c:v>0.185</c:v>
                </c:pt>
                <c:pt idx="3">
                  <c:v>0.26700000000000002</c:v>
                </c:pt>
                <c:pt idx="4">
                  <c:v>0.28199999999999997</c:v>
                </c:pt>
                <c:pt idx="5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925533F-AF0B-4327-A28A-034B1934162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entury Gothic" panose="020B05020202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26A0B7-F425-4F79-B168-EF5CF6AC896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entury Gothic" panose="020B05020202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93-4F57-9158-DF5084427B2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Century Gothic" panose="020B05020202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806-433D-9988-41261356BB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Century Gothic" panose="020B05020202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2.7E-2</c:v>
                </c:pt>
                <c:pt idx="1">
                  <c:v>9.6000000000000002E-2</c:v>
                </c:pt>
                <c:pt idx="2">
                  <c:v>0.16900000000000001</c:v>
                </c:pt>
                <c:pt idx="3">
                  <c:v>0.26600000000000001</c:v>
                </c:pt>
                <c:pt idx="4">
                  <c:v>0.28699999999999998</c:v>
                </c:pt>
                <c:pt idx="5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150014-FF30-473E-A2B3-C0D4EDBF55AF}" type="VALUE">
                      <a:rPr lang="en-US" b="0" i="0" baseline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93-4F57-9158-DF5084427B2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 baseline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180546E-3F49-4D05-9598-4DA232EDDB65}" type="VALUE">
                      <a:rPr lang="en-US" b="0" i="0" baseline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 baseline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A93-4F57-9158-DF5084427B2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 baseline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806-433D-9988-41261356BB3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 baseline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806-433D-9988-41261356BB37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 baseline="0">
                      <a:solidFill>
                        <a:srgbClr val="FF313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806-433D-9988-41261356BB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 baseline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3.3000000000000002E-2</c:v>
                </c:pt>
                <c:pt idx="1">
                  <c:v>0.13900000000000001</c:v>
                </c:pt>
                <c:pt idx="2">
                  <c:v>0.29799999999999999</c:v>
                </c:pt>
                <c:pt idx="3">
                  <c:v>0.26600000000000001</c:v>
                </c:pt>
                <c:pt idx="4">
                  <c:v>0.17199999999999999</c:v>
                </c:pt>
                <c:pt idx="5">
                  <c:v>9.1999999999999998E-2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Century Gothic" panose="020B05020202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0.19</c:v>
                </c:pt>
                <c:pt idx="2">
                  <c:v>0.21</c:v>
                </c:pt>
                <c:pt idx="3">
                  <c:v>0.23</c:v>
                </c:pt>
                <c:pt idx="4">
                  <c:v>0.25</c:v>
                </c:pt>
                <c:pt idx="5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B4-45BC-9B80-170ED4DD1EE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16 - 18</c:v>
                </c:pt>
                <c:pt idx="1">
                  <c:v>19 - 24</c:v>
                </c:pt>
                <c:pt idx="2">
                  <c:v>25 - 34</c:v>
                </c:pt>
                <c:pt idx="3">
                  <c:v>35 - 49</c:v>
                </c:pt>
                <c:pt idx="4">
                  <c:v>50 - 64</c:v>
                </c:pt>
                <c:pt idx="5">
                  <c:v>65 - 75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0.18</c:v>
                </c:pt>
                <c:pt idx="1">
                  <c:v>0.2</c:v>
                </c:pt>
                <c:pt idx="2">
                  <c:v>0.22</c:v>
                </c:pt>
                <c:pt idx="3">
                  <c:v>0.24</c:v>
                </c:pt>
                <c:pt idx="4">
                  <c:v>0.26</c:v>
                </c:pt>
                <c:pt idx="5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B4-45BC-9B80-170ED4DD1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53716480"/>
        <c:axId val="53718016"/>
      </c:barChart>
      <c:catAx>
        <c:axId val="53716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3718016"/>
        <c:crosses val="autoZero"/>
        <c:auto val="1"/>
        <c:lblAlgn val="ctr"/>
        <c:lblOffset val="50"/>
        <c:noMultiLvlLbl val="0"/>
      </c:catAx>
      <c:valAx>
        <c:axId val="53718016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537164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937924015052328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3A9-43E5-ACDB-BB9641464A10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274FC9B-32EB-40AA-9F24-8BCDFA5FFE64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3A9-43E5-ACDB-BB9641464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5.9434855631447403E-2</c:v>
                </c:pt>
                <c:pt idx="1">
                  <c:v>3.8452060574991898E-2</c:v>
                </c:pt>
                <c:pt idx="2">
                  <c:v>7.1365329199757502E-3</c:v>
                </c:pt>
                <c:pt idx="3">
                  <c:v>1.6802989672418101E-2</c:v>
                </c:pt>
                <c:pt idx="4">
                  <c:v>2.0043828833216301E-2</c:v>
                </c:pt>
                <c:pt idx="5">
                  <c:v>1.2880773978716E-2</c:v>
                </c:pt>
                <c:pt idx="6">
                  <c:v>8.6571601383045402E-3</c:v>
                </c:pt>
                <c:pt idx="7">
                  <c:v>1.7388837083745799E-2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9-43E5-ACDB-BB9641464A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479B781-4B6E-4AC9-8029-60C95691C151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3A9-43E5-ACDB-BB9641464A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5.3905393372829402E-2</c:v>
                </c:pt>
                <c:pt idx="1">
                  <c:v>3.5364041519159298E-2</c:v>
                </c:pt>
                <c:pt idx="2">
                  <c:v>0</c:v>
                </c:pt>
                <c:pt idx="3">
                  <c:v>2.0019268056524299E-2</c:v>
                </c:pt>
                <c:pt idx="4">
                  <c:v>1.63663595732421E-2</c:v>
                </c:pt>
                <c:pt idx="5">
                  <c:v>1.0708468591996499E-2</c:v>
                </c:pt>
                <c:pt idx="6">
                  <c:v>3.64298262807104E-3</c:v>
                </c:pt>
                <c:pt idx="7">
                  <c:v>1.8402017371267301E-2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A9-43E5-ACDB-BB9641464A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4E89BA8-1AA6-4738-AC62-12C3BC43F519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B3A9-43E5-ACDB-BB9641464A1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846-4103-873D-79F05C38F5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6.5911889464382298E-2</c:v>
                </c:pt>
                <c:pt idx="1">
                  <c:v>6.0834105160760703E-2</c:v>
                </c:pt>
                <c:pt idx="2">
                  <c:v>1.42478880642758E-2</c:v>
                </c:pt>
                <c:pt idx="3">
                  <c:v>2.7087032880450099E-2</c:v>
                </c:pt>
                <c:pt idx="4">
                  <c:v>9.0328740020375105E-3</c:v>
                </c:pt>
                <c:pt idx="5">
                  <c:v>2.26436165757057E-2</c:v>
                </c:pt>
                <c:pt idx="6">
                  <c:v>6.02385536302384E-3</c:v>
                </c:pt>
                <c:pt idx="7">
                  <c:v>3.54628617272165E-3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A9-43E5-ACDB-BB9641464A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Sheet1!$E$2:$E$9</c:f>
              <c:numCache>
                <c:formatCode>0%</c:formatCode>
                <c:ptCount val="8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95-4031-95F8-5B2A898B896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Coffee Beans, Grinds or Powdered/Instant Coffee</c:v>
                </c:pt>
                <c:pt idx="1">
                  <c:v>Tea Bags, Tea Leaves, or Powdered Tea Mix</c:v>
                </c:pt>
                <c:pt idx="2">
                  <c:v>Powdered Protein Drinks or Shakes</c:v>
                </c:pt>
                <c:pt idx="3">
                  <c:v>Frozen Concentrate</c:v>
                </c:pt>
                <c:pt idx="4">
                  <c:v>Powdered Soft Drinks</c:v>
                </c:pt>
                <c:pt idx="5">
                  <c:v>Powdered Hot Chocolate/Cocoa</c:v>
                </c:pt>
                <c:pt idx="6">
                  <c:v>Liquid Flavor Enhancers</c:v>
                </c:pt>
                <c:pt idx="7">
                  <c:v>Other Beverage Ingredient</c:v>
                </c:pt>
              </c:strCache>
            </c:strRef>
          </c:cat>
          <c:val>
            <c:numRef>
              <c:f>Sheet1!$F$2:$F$9</c:f>
              <c:numCache>
                <c:formatCode>0%</c:formatCode>
                <c:ptCount val="8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95-4031-95F8-5B2A898B8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45287936"/>
        <c:axId val="245316224"/>
      </c:barChart>
      <c:catAx>
        <c:axId val="245287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aseline="0">
                <a:latin typeface="Franklin Gothic Book" panose="020B0503020102020204" pitchFamily="34" charset="0"/>
              </a:defRPr>
            </a:pPr>
            <a:endParaRPr lang="en-US"/>
          </a:p>
        </c:txPr>
        <c:crossAx val="245316224"/>
        <c:crosses val="autoZero"/>
        <c:auto val="1"/>
        <c:lblAlgn val="ctr"/>
        <c:lblOffset val="50"/>
        <c:noMultiLvlLbl val="0"/>
      </c:catAx>
      <c:valAx>
        <c:axId val="245316224"/>
        <c:scaling>
          <c:orientation val="minMax"/>
          <c:max val="0.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452879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54507187413231E-2"/>
          <c:y val="7.9210950649106091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 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33A-4C0C-9E0E-B20AC62EF485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CE2EBAC-E8C7-4371-936F-06C32FFAB21A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003F5B0-21F0-4BD4-862B-EB1BDCC89784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33A-4C0C-9E0E-B20AC62EF4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9.4102662258208694E-2</c:v>
                </c:pt>
                <c:pt idx="1">
                  <c:v>5.8637330216607698E-2</c:v>
                </c:pt>
                <c:pt idx="2">
                  <c:v>5.3569260148867703E-2</c:v>
                </c:pt>
                <c:pt idx="3">
                  <c:v>4.8268424938329203E-2</c:v>
                </c:pt>
                <c:pt idx="4">
                  <c:v>4.19061337504767E-2</c:v>
                </c:pt>
                <c:pt idx="5">
                  <c:v>3.9914457681834499E-2</c:v>
                </c:pt>
                <c:pt idx="6">
                  <c:v>3.4881974745608002E-2</c:v>
                </c:pt>
                <c:pt idx="7">
                  <c:v>2.3843244027788198E-2</c:v>
                </c:pt>
                <c:pt idx="8">
                  <c:v>2.1591826532066E-2</c:v>
                </c:pt>
                <c:pt idx="9">
                  <c:v>1.7402038474654699E-2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273E9A6-A697-4F34-A553-54CC6E97922A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8BA-4796-8B9B-D55F9B79737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4381CA8-CE95-4152-9FE2-7AF5B43C26BF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33A-4C0C-9E0E-B20AC62EF48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774-4C5C-B15E-C9397BBCFC0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774-4C5C-B15E-C9397BBCFC04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774-4C5C-B15E-C9397BBCFC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4.5795684705734502E-2</c:v>
                </c:pt>
                <c:pt idx="1">
                  <c:v>6.8892027966762803E-2</c:v>
                </c:pt>
                <c:pt idx="2">
                  <c:v>2.36152439323872E-2</c:v>
                </c:pt>
                <c:pt idx="3">
                  <c:v>5.6637357155812501E-2</c:v>
                </c:pt>
                <c:pt idx="4">
                  <c:v>2.275795800663E-2</c:v>
                </c:pt>
                <c:pt idx="5">
                  <c:v>4.3004622442785002E-2</c:v>
                </c:pt>
                <c:pt idx="6">
                  <c:v>1.47631835154531E-2</c:v>
                </c:pt>
                <c:pt idx="7">
                  <c:v>2.3699795919889299E-2</c:v>
                </c:pt>
                <c:pt idx="8">
                  <c:v>1.76498428563838E-2</c:v>
                </c:pt>
                <c:pt idx="9">
                  <c:v>2.1815193832988598E-2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4E33126-33B0-423F-BF0B-41639ED122BC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8BA-4796-8B9B-D55F9B79737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6245C18-89C5-47DF-A397-926CCCEA5D2F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33A-4C0C-9E0E-B20AC62EF48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774-4C5C-B15E-C9397BBCFC0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774-4C5C-B15E-C9397BBCFC0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774-4C5C-B15E-C9397BBCFC04}"/>
                </c:ext>
              </c:extLst>
            </c:dLbl>
            <c:dLbl>
              <c:idx val="6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CC61C96-8DE9-43A6-8F43-70637EF8E083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6B2-4748-9C53-CD452B62AA58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0774-4C5C-B15E-C9397BBCFC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2.6979754070734999E-2</c:v>
                </c:pt>
                <c:pt idx="1">
                  <c:v>0.118801822924749</c:v>
                </c:pt>
                <c:pt idx="2">
                  <c:v>1.1607778914824099E-2</c:v>
                </c:pt>
                <c:pt idx="3">
                  <c:v>3.1031738592446401E-2</c:v>
                </c:pt>
                <c:pt idx="4">
                  <c:v>2.7797984906766601E-2</c:v>
                </c:pt>
                <c:pt idx="5">
                  <c:v>3.0392786288491E-2</c:v>
                </c:pt>
                <c:pt idx="6">
                  <c:v>5.6907905784975496E-3</c:v>
                </c:pt>
                <c:pt idx="7">
                  <c:v>1.82054052759059E-2</c:v>
                </c:pt>
                <c:pt idx="8">
                  <c:v>5.8196414674364198E-3</c:v>
                </c:pt>
                <c:pt idx="9">
                  <c:v>5.0515271638162601E-3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45-488A-ACBF-EEA92802F4E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SSD Regular</c:v>
                </c:pt>
                <c:pt idx="1">
                  <c:v>Enhanced Milk</c:v>
                </c:pt>
                <c:pt idx="2">
                  <c:v>SSD Diet</c:v>
                </c:pt>
                <c:pt idx="3">
                  <c:v>RTD 100% Orange Juice</c:v>
                </c:pt>
                <c:pt idx="4">
                  <c:v>RTD Tea</c:v>
                </c:pt>
                <c:pt idx="5">
                  <c:v>Unflavored Non-Sparkling Packaged Water</c:v>
                </c:pt>
                <c:pt idx="6">
                  <c:v>Sports Drinks</c:v>
                </c:pt>
                <c:pt idx="7">
                  <c:v>RTD Coffee</c:v>
                </c:pt>
                <c:pt idx="8">
                  <c:v>RTD Juice Drink or ADE</c:v>
                </c:pt>
                <c:pt idx="9">
                  <c:v>RTD 100% Apple Juice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45-488A-ACBF-EEA92802F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1059328"/>
        <c:axId val="261061632"/>
      </c:barChart>
      <c:catAx>
        <c:axId val="261059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1061632"/>
        <c:crosses val="autoZero"/>
        <c:auto val="1"/>
        <c:lblAlgn val="ctr"/>
        <c:lblOffset val="50"/>
        <c:noMultiLvlLbl val="0"/>
      </c:catAx>
      <c:valAx>
        <c:axId val="261061632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1059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67060614007702E-2"/>
          <c:y val="7.0242340783635226E-2"/>
          <c:w val="0.96494537673873626"/>
          <c:h val="0.81023833904170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280-415A-B49D-31854072A3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solidFill>
                      <a:srgbClr val="0000FF"/>
                    </a:solidFill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3.15604055918371E-2</c:v>
                </c:pt>
                <c:pt idx="1">
                  <c:v>1.9379602210685E-2</c:v>
                </c:pt>
                <c:pt idx="2">
                  <c:v>1.5668255984254701E-2</c:v>
                </c:pt>
                <c:pt idx="3">
                  <c:v>1.52407070235421E-2</c:v>
                </c:pt>
                <c:pt idx="4">
                  <c:v>1.4681745923312801E-2</c:v>
                </c:pt>
                <c:pt idx="5">
                  <c:v>1.37929189993577E-2</c:v>
                </c:pt>
                <c:pt idx="6">
                  <c:v>1.32793197933453E-2</c:v>
                </c:pt>
                <c:pt idx="7">
                  <c:v>1.25157518286161E-2</c:v>
                </c:pt>
                <c:pt idx="8">
                  <c:v>1.2349747924234499E-2</c:v>
                </c:pt>
                <c:pt idx="9">
                  <c:v>1.20244027480488E-2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0187E18-6831-41E6-A44F-C63D2930481C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6D2-4EAB-95A2-77BAEDCDC8A1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A18ADAEC-4E44-43AD-898E-B4DF68C2F428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280-415A-B49D-31854072A3A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AC6-4D66-BA2A-0DF396865B2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AC6-4D66-BA2A-0DF396865B2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AC6-4D66-BA2A-0DF396865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2.19567204534898E-2</c:v>
                </c:pt>
                <c:pt idx="1">
                  <c:v>1.1522672825396299E-2</c:v>
                </c:pt>
                <c:pt idx="2">
                  <c:v>0</c:v>
                </c:pt>
                <c:pt idx="3">
                  <c:v>3.59407575351069E-2</c:v>
                </c:pt>
                <c:pt idx="4">
                  <c:v>7.9270376156757392E-3</c:v>
                </c:pt>
                <c:pt idx="5">
                  <c:v>1.03821616273566E-2</c:v>
                </c:pt>
                <c:pt idx="6">
                  <c:v>1.1896663180472999E-2</c:v>
                </c:pt>
                <c:pt idx="7">
                  <c:v>5.66196868221588E-3</c:v>
                </c:pt>
                <c:pt idx="8">
                  <c:v>2.95817695935101E-3</c:v>
                </c:pt>
                <c:pt idx="9">
                  <c:v>2.6788132464694601E-2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3AAAC2D-4A38-4D78-9ADB-FE460078C9C6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6D2-4EAB-95A2-77BAEDCDC8A1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56E14A7-3732-4D40-8EE1-E78E9DD21C6D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80-415A-B49D-31854072A3A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AC6-4D66-BA2A-0DF396865B2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AC6-4D66-BA2A-0DF396865B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1.1169904572390799E-2</c:v>
                </c:pt>
                <c:pt idx="1">
                  <c:v>2.3838922566744398E-3</c:v>
                </c:pt>
                <c:pt idx="2">
                  <c:v>5.7629189025642097E-3</c:v>
                </c:pt>
                <c:pt idx="3">
                  <c:v>8.0251086172029393E-3</c:v>
                </c:pt>
                <c:pt idx="4">
                  <c:v>1.1510507709146699E-2</c:v>
                </c:pt>
                <c:pt idx="5">
                  <c:v>2.8999156074681901E-2</c:v>
                </c:pt>
                <c:pt idx="6">
                  <c:v>0</c:v>
                </c:pt>
                <c:pt idx="7">
                  <c:v>1.76220534289908E-3</c:v>
                </c:pt>
                <c:pt idx="8">
                  <c:v>4.1460975995735198E-3</c:v>
                </c:pt>
                <c:pt idx="9">
                  <c:v>6.1236815979064203E-3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24-400E-9C44-D5DB59D17AE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Coca-Cola</c:v>
                </c:pt>
                <c:pt idx="1">
                  <c:v>Gatorade</c:v>
                </c:pt>
                <c:pt idx="2">
                  <c:v>Pepsi</c:v>
                </c:pt>
                <c:pt idx="3">
                  <c:v>Store Brand Enhanced Milk</c:v>
                </c:pt>
                <c:pt idx="4">
                  <c:v>Tropicana Orange Juice</c:v>
                </c:pt>
                <c:pt idx="5">
                  <c:v>Other Brand Enhanced Milk</c:v>
                </c:pt>
                <c:pt idx="6">
                  <c:v>Simply Orange</c:v>
                </c:pt>
                <c:pt idx="7">
                  <c:v>Diet Coke</c:v>
                </c:pt>
                <c:pt idx="8">
                  <c:v>Dr. Pepper</c:v>
                </c:pt>
                <c:pt idx="9">
                  <c:v>Store Brand Unflavored Non-Sparkling Packaged Water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24-400E-9C44-D5DB59D17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1952256"/>
        <c:axId val="261954560"/>
      </c:barChart>
      <c:catAx>
        <c:axId val="261952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1954560"/>
        <c:crosses val="autoZero"/>
        <c:auto val="1"/>
        <c:lblAlgn val="ctr"/>
        <c:lblOffset val="50"/>
        <c:noMultiLvlLbl val="0"/>
      </c:catAx>
      <c:valAx>
        <c:axId val="261954560"/>
        <c:scaling>
          <c:orientation val="minMax"/>
          <c:max val="0.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1952256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6.9027093569015888E-2"/>
          <c:w val="0.963236419000572"/>
          <c:h val="0.78878316317231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BF6CC4B-BAB8-4CEF-AE8D-820B6C70F91A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5ADE29E-9D05-47BB-AECE-A7B73713B354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7.0000000000000007E-2</c:v>
                </c:pt>
                <c:pt idx="1">
                  <c:v>0.01</c:v>
                </c:pt>
                <c:pt idx="2">
                  <c:v>0.01</c:v>
                </c:pt>
                <c:pt idx="3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DC3-4629-B77A-F86808050A56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2C9AAFC-33C0-465D-9CE5-6C048C6A1F1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EC8-4AA1-B2C7-7C6596A0FE9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0E1AA9-D379-4866-B64B-900EF95F7DFE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EC8-4AA1-B2C7-7C6596A0FE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0.03</c:v>
                </c:pt>
                <c:pt idx="1">
                  <c:v>0.01</c:v>
                </c:pt>
                <c:pt idx="2">
                  <c:v>0.01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988DBD1-2BEF-4687-89C5-67ED9E471BB6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EC8-4AA1-B2C7-7C6596A0FE9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9977F4-359E-4545-BAE6-B60C5BCDDC27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EC8-4AA1-B2C7-7C6596A0FE90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92F61FC-ED74-49F0-A03A-AE8708443A10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DEC8-4AA1-B2C7-7C6596A0FE9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DC3-4629-B77A-F86808050A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0.09</c:v>
                </c:pt>
                <c:pt idx="1">
                  <c:v>0.02</c:v>
                </c:pt>
                <c:pt idx="2">
                  <c:v>0.01</c:v>
                </c:pt>
                <c:pt idx="3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11-4D7F-A564-E07F92C91EA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Smartphone Used</c:v>
                </c:pt>
                <c:pt idx="1">
                  <c:v>Tablet Used</c:v>
                </c:pt>
                <c:pt idx="2">
                  <c:v>Both Used</c:v>
                </c:pt>
                <c:pt idx="3">
                  <c:v>Neither Used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11-4D7F-A564-E07F92C91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53436672"/>
        <c:axId val="253438208"/>
      </c:barChart>
      <c:catAx>
        <c:axId val="253436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53438208"/>
        <c:crosses val="autoZero"/>
        <c:auto val="1"/>
        <c:lblAlgn val="ctr"/>
        <c:lblOffset val="50"/>
        <c:noMultiLvlLbl val="0"/>
      </c:catAx>
      <c:valAx>
        <c:axId val="253438208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534366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299240702437661"/>
          <c:w val="0.963236419000572"/>
          <c:h val="0.61434838390386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0FB-45B7-9062-E111B9D872FC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488EB5-BF04-4CE2-968E-62B13A66E75D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0FB-45B7-9062-E111B9D872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6.4522930529399601E-3</c:v>
                </c:pt>
                <c:pt idx="1">
                  <c:v>3.1948100327712801E-2</c:v>
                </c:pt>
                <c:pt idx="2">
                  <c:v>0.10048076186699401</c:v>
                </c:pt>
                <c:pt idx="3">
                  <c:v>0.19124863389001501</c:v>
                </c:pt>
                <c:pt idx="4">
                  <c:v>0.19099554558402401</c:v>
                </c:pt>
                <c:pt idx="5">
                  <c:v>0.16482921251131799</c:v>
                </c:pt>
                <c:pt idx="6">
                  <c:v>0.156486063047827</c:v>
                </c:pt>
                <c:pt idx="7">
                  <c:v>9.8891815271562197E-2</c:v>
                </c:pt>
                <c:pt idx="8">
                  <c:v>4.4956277202182197E-2</c:v>
                </c:pt>
                <c:pt idx="9">
                  <c:v>1.15777536473258E-2</c:v>
                </c:pt>
                <c:pt idx="10">
                  <c:v>2.1335435980973901E-3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B-45B7-9062-E111B9D872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8968FC-EAD0-41D8-93AE-E756AAB1BB5A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0FB-45B7-9062-E111B9D872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F8E-4340-84DF-EE95C16FEB3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F8E-4340-84DF-EE95C16FEB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3.65476379117848E-3</c:v>
                </c:pt>
                <c:pt idx="1">
                  <c:v>2.7532405300840002E-2</c:v>
                </c:pt>
                <c:pt idx="2">
                  <c:v>8.3333568177892406E-2</c:v>
                </c:pt>
                <c:pt idx="3">
                  <c:v>0.16079345107460599</c:v>
                </c:pt>
                <c:pt idx="4">
                  <c:v>0.19010684952030801</c:v>
                </c:pt>
                <c:pt idx="5">
                  <c:v>0.189741654134335</c:v>
                </c:pt>
                <c:pt idx="6">
                  <c:v>0.188604529762222</c:v>
                </c:pt>
                <c:pt idx="7">
                  <c:v>9.69711096600617E-2</c:v>
                </c:pt>
                <c:pt idx="8">
                  <c:v>5.2308874232919099E-2</c:v>
                </c:pt>
                <c:pt idx="9">
                  <c:v>6.95279434563902E-3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FB-45B7-9062-E111B9D872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17E6A99-438D-4B58-84AD-6613B18C10A6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0FB-45B7-9062-E111B9D872F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2401C5D-7565-4AEA-B7B6-6E64E2E52B9B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0FB-45B7-9062-E111B9D872F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F8E-4340-84DF-EE95C16FEB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Sheet1!$D$2:$D$12</c:f>
              <c:numCache>
                <c:formatCode>0%</c:formatCode>
                <c:ptCount val="11"/>
                <c:pt idx="0">
                  <c:v>3.3609328990575902E-3</c:v>
                </c:pt>
                <c:pt idx="1">
                  <c:v>3.35387309812369E-2</c:v>
                </c:pt>
                <c:pt idx="2">
                  <c:v>7.7859640832672702E-2</c:v>
                </c:pt>
                <c:pt idx="3">
                  <c:v>0.17955896820071501</c:v>
                </c:pt>
                <c:pt idx="4">
                  <c:v>0.16986946584488199</c:v>
                </c:pt>
                <c:pt idx="5">
                  <c:v>0.20998530935082699</c:v>
                </c:pt>
                <c:pt idx="6">
                  <c:v>0.17845891491143401</c:v>
                </c:pt>
                <c:pt idx="7">
                  <c:v>8.7316700210102904E-2</c:v>
                </c:pt>
                <c:pt idx="8">
                  <c:v>5.2825726696252601E-2</c:v>
                </c:pt>
                <c:pt idx="9">
                  <c:v>4.66444372322798E-3</c:v>
                </c:pt>
                <c:pt idx="10">
                  <c:v>2.5611663495898399E-3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FB-45B7-9062-E111B9D872F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Sheet1!$E$2:$E$12</c:f>
              <c:numCache>
                <c:formatCode>0%</c:formatCode>
                <c:ptCount val="11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6C-4689-9E50-9864772B97D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1 Minute or Less</c:v>
                </c:pt>
                <c:pt idx="1">
                  <c:v>2 - 3 Minutes</c:v>
                </c:pt>
                <c:pt idx="2">
                  <c:v>4 - 5 Minutes</c:v>
                </c:pt>
                <c:pt idx="3">
                  <c:v>6 - 10 Minutes</c:v>
                </c:pt>
                <c:pt idx="4">
                  <c:v>11 -15 Minutes</c:v>
                </c:pt>
                <c:pt idx="5">
                  <c:v>16 - 20 Minutes</c:v>
                </c:pt>
                <c:pt idx="6">
                  <c:v>21 -30 Minutes</c:v>
                </c:pt>
                <c:pt idx="7">
                  <c:v>31 -45 Minutes</c:v>
                </c:pt>
                <c:pt idx="8">
                  <c:v>46 - 60 Minutes</c:v>
                </c:pt>
                <c:pt idx="9">
                  <c:v>61 -90 Minutes</c:v>
                </c:pt>
                <c:pt idx="10">
                  <c:v>91 Minutes or More</c:v>
                </c:pt>
              </c:strCache>
            </c:strRef>
          </c:cat>
          <c:val>
            <c:numRef>
              <c:f>Sheet1!$F$2:$F$12</c:f>
              <c:numCache>
                <c:formatCode>0%</c:formatCode>
                <c:ptCount val="11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  <c:pt idx="10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6C-4689-9E50-9864772B9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1520000"/>
        <c:axId val="261592192"/>
      </c:barChart>
      <c:catAx>
        <c:axId val="2615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1592192"/>
        <c:crosses val="autoZero"/>
        <c:auto val="1"/>
        <c:lblAlgn val="ctr"/>
        <c:lblOffset val="50"/>
        <c:noMultiLvlLbl val="0"/>
      </c:catAx>
      <c:valAx>
        <c:axId val="261592192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15200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826731901043867"/>
          <c:w val="0.963236419000572"/>
          <c:h val="0.60961240914686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9B1-464F-8040-28FBD8EA6E7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9B1-464F-8040-28FBD8EA6E7B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EAFA78-A5BF-46F4-9900-FA0761593E5A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9B1-464F-8040-28FBD8EA6E7B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2192614-4366-4DC3-A617-9A83B6115716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9B1-464F-8040-28FBD8EA6E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1.2382558574357E-2</c:v>
                </c:pt>
                <c:pt idx="1">
                  <c:v>1.9076374496640298E-2</c:v>
                </c:pt>
                <c:pt idx="2">
                  <c:v>2.6543726570147499E-2</c:v>
                </c:pt>
                <c:pt idx="3">
                  <c:v>3.1465824042923703E-2</c:v>
                </c:pt>
                <c:pt idx="4">
                  <c:v>3.9284843284820098E-2</c:v>
                </c:pt>
                <c:pt idx="5">
                  <c:v>0.13010008630480599</c:v>
                </c:pt>
                <c:pt idx="6">
                  <c:v>0.12640038737709</c:v>
                </c:pt>
                <c:pt idx="7">
                  <c:v>0.109805105940284</c:v>
                </c:pt>
                <c:pt idx="8">
                  <c:v>0.106769748426863</c:v>
                </c:pt>
                <c:pt idx="9">
                  <c:v>0.194012849982383</c:v>
                </c:pt>
                <c:pt idx="10">
                  <c:v>9.4905454209089093E-2</c:v>
                </c:pt>
                <c:pt idx="11">
                  <c:v>5.0189216961135902E-2</c:v>
                </c:pt>
                <c:pt idx="12">
                  <c:v>3.7987353716610203E-2</c:v>
                </c:pt>
                <c:pt idx="13">
                  <c:v>1.39004580628903E-2</c:v>
                </c:pt>
                <c:pt idx="14">
                  <c:v>5.6638542809872797E-3</c:v>
                </c:pt>
                <c:pt idx="15">
                  <c:v>1.19395220033893E-3</c:v>
                </c:pt>
                <c:pt idx="16">
                  <c:v>3.1820556863138699E-4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B1-464F-8040-28FBD8EA6E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F74575D-C485-4A0E-AB45-50DB4499D0B1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9B1-464F-8040-28FBD8EA6E7B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C285FE-2B25-4081-9FCF-DE589D70082E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9B1-464F-8040-28FBD8EA6E7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A29BE43-8CD8-45EA-999E-EA5DDF403A0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9B1-464F-8040-28FBD8EA6E7B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92D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501-47D8-9DCE-F1D621537F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Sheet1!$C$2:$C$18</c:f>
              <c:numCache>
                <c:formatCode>0%</c:formatCode>
                <c:ptCount val="17"/>
                <c:pt idx="0">
                  <c:v>7.9049979949448006E-3</c:v>
                </c:pt>
                <c:pt idx="1">
                  <c:v>1.9138705361756402E-2</c:v>
                </c:pt>
                <c:pt idx="2">
                  <c:v>2.6068232518351799E-2</c:v>
                </c:pt>
                <c:pt idx="3">
                  <c:v>3.9443239503784602E-2</c:v>
                </c:pt>
                <c:pt idx="4">
                  <c:v>3.79605436263869E-2</c:v>
                </c:pt>
                <c:pt idx="5">
                  <c:v>0.128194555005093</c:v>
                </c:pt>
                <c:pt idx="6">
                  <c:v>0.13603353036657401</c:v>
                </c:pt>
                <c:pt idx="7">
                  <c:v>9.7052485387895807E-2</c:v>
                </c:pt>
                <c:pt idx="8">
                  <c:v>0.10304224729938501</c:v>
                </c:pt>
                <c:pt idx="9">
                  <c:v>0.199168611947839</c:v>
                </c:pt>
                <c:pt idx="10">
                  <c:v>0.124161709805912</c:v>
                </c:pt>
                <c:pt idx="11">
                  <c:v>4.5230344688539099E-2</c:v>
                </c:pt>
                <c:pt idx="12">
                  <c:v>2.8799528876804401E-2</c:v>
                </c:pt>
                <c:pt idx="13">
                  <c:v>6.2542007484839204E-3</c:v>
                </c:pt>
                <c:pt idx="14">
                  <c:v>1.5470668682523499E-3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B1-464F-8040-28FBD8EA6E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BED6A16-0840-4C4E-B4BE-42CC4F763BA3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9B1-464F-8040-28FBD8EA6E7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727CC52-9BA2-405F-B69C-058468FF9D75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9B1-464F-8040-28FBD8EA6E7B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11E520A-BBCF-4CB1-9423-FFBBE9CBA05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9B1-464F-8040-28FBD8EA6E7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501-47D8-9DCE-F1D621537FD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501-47D8-9DCE-F1D621537FD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501-47D8-9DCE-F1D621537FD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501-47D8-9DCE-F1D621537FDD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501-47D8-9DCE-F1D621537F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Sheet1!$D$2:$D$18</c:f>
              <c:numCache>
                <c:formatCode>0%</c:formatCode>
                <c:ptCount val="17"/>
                <c:pt idx="0">
                  <c:v>7.7947570203222103E-3</c:v>
                </c:pt>
                <c:pt idx="1">
                  <c:v>1.25592267875624E-2</c:v>
                </c:pt>
                <c:pt idx="2">
                  <c:v>1.6628927720751901E-2</c:v>
                </c:pt>
                <c:pt idx="3">
                  <c:v>1.3590289240127401E-2</c:v>
                </c:pt>
                <c:pt idx="4">
                  <c:v>4.6471346239217101E-2</c:v>
                </c:pt>
                <c:pt idx="5">
                  <c:v>0.10078108027528</c:v>
                </c:pt>
                <c:pt idx="6">
                  <c:v>9.7409073521198694E-2</c:v>
                </c:pt>
                <c:pt idx="7">
                  <c:v>7.5805180093885899E-2</c:v>
                </c:pt>
                <c:pt idx="8">
                  <c:v>9.1828433770659898E-2</c:v>
                </c:pt>
                <c:pt idx="9">
                  <c:v>0.28570548025018999</c:v>
                </c:pt>
                <c:pt idx="10">
                  <c:v>0.109961693624475</c:v>
                </c:pt>
                <c:pt idx="11">
                  <c:v>7.1190740757468701E-2</c:v>
                </c:pt>
                <c:pt idx="12">
                  <c:v>3.2114407774203498E-2</c:v>
                </c:pt>
                <c:pt idx="13">
                  <c:v>2.2622864625081701E-2</c:v>
                </c:pt>
                <c:pt idx="14">
                  <c:v>1.33363655231949E-2</c:v>
                </c:pt>
                <c:pt idx="15">
                  <c:v>2.2001327763800202E-3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B1-464F-8040-28FBD8EA6E7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Sheet1!$E$2:$E$18</c:f>
              <c:numCache>
                <c:formatCode>0%</c:formatCode>
                <c:ptCount val="17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  <c:pt idx="10">
                  <c:v>0.27</c:v>
                </c:pt>
                <c:pt idx="11">
                  <c:v>0.28000000000000003</c:v>
                </c:pt>
                <c:pt idx="12">
                  <c:v>0.28999999999999998</c:v>
                </c:pt>
                <c:pt idx="13">
                  <c:v>0.3</c:v>
                </c:pt>
                <c:pt idx="14">
                  <c:v>0.3</c:v>
                </c:pt>
                <c:pt idx="15">
                  <c:v>0.3</c:v>
                </c:pt>
                <c:pt idx="1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9F-409A-BC4E-F3334567695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$1.00 OR Less</c:v>
                </c:pt>
                <c:pt idx="1">
                  <c:v>$1.01 - $2.00</c:v>
                </c:pt>
                <c:pt idx="2">
                  <c:v>$2.01 - $3.00</c:v>
                </c:pt>
                <c:pt idx="3">
                  <c:v>$3.01 - $4.00</c:v>
                </c:pt>
                <c:pt idx="4">
                  <c:v>$4.01 - $5.00</c:v>
                </c:pt>
                <c:pt idx="5">
                  <c:v>$5.01 - $10.00</c:v>
                </c:pt>
                <c:pt idx="6">
                  <c:v>$10.01 - $15.00</c:v>
                </c:pt>
                <c:pt idx="7">
                  <c:v>$15.01 - $20.00</c:v>
                </c:pt>
                <c:pt idx="8">
                  <c:v>$20.01 - $25.00</c:v>
                </c:pt>
                <c:pt idx="9">
                  <c:v>$25.01 - $50.00</c:v>
                </c:pt>
                <c:pt idx="10">
                  <c:v>$50.01 - $75.00</c:v>
                </c:pt>
                <c:pt idx="11">
                  <c:v>$75.01 - $100.00</c:v>
                </c:pt>
                <c:pt idx="12">
                  <c:v>$100.01 - $150.00</c:v>
                </c:pt>
                <c:pt idx="13">
                  <c:v>$150.01 - $200.00</c:v>
                </c:pt>
                <c:pt idx="14">
                  <c:v>$200.01 - $300.00</c:v>
                </c:pt>
                <c:pt idx="15">
                  <c:v>$300.01 - $400.00</c:v>
                </c:pt>
                <c:pt idx="16">
                  <c:v>$400.01 OR More</c:v>
                </c:pt>
              </c:strCache>
            </c:strRef>
          </c:cat>
          <c:val>
            <c:numRef>
              <c:f>Sheet1!$F$2:$F$18</c:f>
              <c:numCache>
                <c:formatCode>0%</c:formatCode>
                <c:ptCount val="17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9F-409A-BC4E-F33345676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261441408"/>
        <c:axId val="261442944"/>
      </c:barChart>
      <c:catAx>
        <c:axId val="261441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261442944"/>
        <c:crosses val="autoZero"/>
        <c:auto val="1"/>
        <c:lblAlgn val="ctr"/>
        <c:lblOffset val="50"/>
        <c:noMultiLvlLbl val="0"/>
      </c:catAx>
      <c:valAx>
        <c:axId val="261442944"/>
        <c:scaling>
          <c:orientation val="minMax"/>
          <c:max val="0.30000000000000004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2614414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842343739907302"/>
          <c:w val="0.963236419000572"/>
          <c:h val="0.50566832314842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1879D7-4741-47CD-A9B9-CAC9598EDCF0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A81AE3-0709-4D3A-8824-9051DB5396E7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0.49684327432980901</c:v>
                </c:pt>
                <c:pt idx="1">
                  <c:v>0.16735398621287301</c:v>
                </c:pt>
                <c:pt idx="2">
                  <c:v>0.108165690837783</c:v>
                </c:pt>
                <c:pt idx="3">
                  <c:v>8.4175556275022795E-2</c:v>
                </c:pt>
                <c:pt idx="4">
                  <c:v>4.3834484662272702E-2</c:v>
                </c:pt>
                <c:pt idx="5">
                  <c:v>6.6989046573201899E-2</c:v>
                </c:pt>
                <c:pt idx="6">
                  <c:v>1.94982077129707E-2</c:v>
                </c:pt>
                <c:pt idx="7">
                  <c:v>9.7213638909820401E-3</c:v>
                </c:pt>
                <c:pt idx="8">
                  <c:v>1.6745095230651899E-3</c:v>
                </c:pt>
                <c:pt idx="9">
                  <c:v>1.74387998201686E-3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D2C3321-98C5-42E4-9C66-FF0DB6554109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D28-40E7-828F-AFE54347B3A2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5ABA3A-8C30-4EF2-A0DE-8B60D1206D7D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28-40E7-828F-AFE54347B3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FBF-4A39-A81B-0E5133DB3390}"/>
                </c:ext>
              </c:extLst>
            </c:dLbl>
            <c:dLbl>
              <c:idx val="5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6929AEC-997F-48DC-8E97-4C54153D9612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BFD-484C-9C43-842DDD95102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FBF-4A39-A81B-0E5133DB33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0.35196167677163914</c:v>
                </c:pt>
                <c:pt idx="1">
                  <c:v>0.17439167849956</c:v>
                </c:pt>
                <c:pt idx="2">
                  <c:v>0.138298956707573</c:v>
                </c:pt>
                <c:pt idx="3">
                  <c:v>0.100486683872962</c:v>
                </c:pt>
                <c:pt idx="4">
                  <c:v>6.0992410152978897E-2</c:v>
                </c:pt>
                <c:pt idx="5">
                  <c:v>0.12664534147190101</c:v>
                </c:pt>
                <c:pt idx="6">
                  <c:v>3.1657573326863302E-2</c:v>
                </c:pt>
                <c:pt idx="7">
                  <c:v>1.20899676395918E-2</c:v>
                </c:pt>
                <c:pt idx="8">
                  <c:v>2.5264407356675499E-3</c:v>
                </c:pt>
                <c:pt idx="9">
                  <c:v>9.49270821264996E-4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387D030-EF50-4F12-A8D7-EA2A128B481B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D28-40E7-828F-AFE54347B3A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3BF9686-ED01-49A2-82DF-411F75A1A5F3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D28-40E7-828F-AFE54347B3A2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E967624-7F33-4F9C-97D0-B5F45ADD9788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D28-40E7-828F-AFE54347B3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FBF-4A39-A81B-0E5133DB339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FBF-4A39-A81B-0E5133DB33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0.52736866585173681</c:v>
                </c:pt>
                <c:pt idx="1">
                  <c:v>0.16614164685184199</c:v>
                </c:pt>
                <c:pt idx="2">
                  <c:v>0.125825140862389</c:v>
                </c:pt>
                <c:pt idx="3">
                  <c:v>9.9512150679554795E-2</c:v>
                </c:pt>
                <c:pt idx="4">
                  <c:v>4.2402166098357397E-2</c:v>
                </c:pt>
                <c:pt idx="5">
                  <c:v>3.3985279133266301E-2</c:v>
                </c:pt>
                <c:pt idx="6">
                  <c:v>2.3234472182556802E-3</c:v>
                </c:pt>
                <c:pt idx="7">
                  <c:v>2.4415033045978702E-3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8E-4F95-A51D-95D2C37365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1-4 Items</c:v>
                </c:pt>
                <c:pt idx="1">
                  <c:v>5-7 Items</c:v>
                </c:pt>
                <c:pt idx="2">
                  <c:v>8-10 Items</c:v>
                </c:pt>
                <c:pt idx="3">
                  <c:v>11-15 Items</c:v>
                </c:pt>
                <c:pt idx="4">
                  <c:v>16-19 Items</c:v>
                </c:pt>
                <c:pt idx="5">
                  <c:v>20-34 Items</c:v>
                </c:pt>
                <c:pt idx="6">
                  <c:v>35-49 Items</c:v>
                </c:pt>
                <c:pt idx="7">
                  <c:v>50-74 Items</c:v>
                </c:pt>
                <c:pt idx="8">
                  <c:v>75-99 Items</c:v>
                </c:pt>
                <c:pt idx="9">
                  <c:v>100 Items or more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8E-4F95-A51D-95D2C3736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357418880"/>
        <c:axId val="357420416"/>
      </c:barChart>
      <c:catAx>
        <c:axId val="357418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57420416"/>
        <c:crosses val="autoZero"/>
        <c:auto val="1"/>
        <c:lblAlgn val="ctr"/>
        <c:lblOffset val="50"/>
        <c:noMultiLvlLbl val="0"/>
      </c:catAx>
      <c:valAx>
        <c:axId val="357420416"/>
        <c:scaling>
          <c:orientation val="minMax"/>
          <c:max val="0.6000000000000000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574188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  <c:userShapes r:id="rId2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842343739907302"/>
          <c:w val="0.963236419000572"/>
          <c:h val="0.619977212345571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B5D-4AFA-ADBB-05FED2AAB5D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CBC251F-107A-40AB-AD74-CFFFD546444B}" type="VALUE">
                      <a:rPr lang="en-US" smtClean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B5D-4AFA-ADBB-05FED2AAB5D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05EAB7E-D23F-428D-AEFC-2581AE7A5837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0.36135039119267598</c:v>
                </c:pt>
                <c:pt idx="1">
                  <c:v>0.35280342931066599</c:v>
                </c:pt>
                <c:pt idx="2">
                  <c:v>0.22653486429088199</c:v>
                </c:pt>
                <c:pt idx="3">
                  <c:v>0.147209033766901</c:v>
                </c:pt>
                <c:pt idx="4">
                  <c:v>4.9311548532014297E-2</c:v>
                </c:pt>
                <c:pt idx="5">
                  <c:v>1.2702751861968901E-2</c:v>
                </c:pt>
                <c:pt idx="6">
                  <c:v>1.14408171203907E-2</c:v>
                </c:pt>
                <c:pt idx="7">
                  <c:v>1.07987397955166E-2</c:v>
                </c:pt>
                <c:pt idx="8">
                  <c:v>4.6108355603482502E-3</c:v>
                </c:pt>
                <c:pt idx="9">
                  <c:v>6.4851562799333898E-4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6EBFCF1-3AAD-4AA5-9A66-F2128F3A6C1E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B5D-4AFA-ADBB-05FED2AAB5D7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98959B8-93DD-4A80-97A6-189321A67B82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8F3-4FB3-BECB-85A4836E3F4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944-4AA8-8E21-32CED9813126}"/>
                </c:ext>
              </c:extLst>
            </c:dLbl>
            <c:dLbl>
              <c:idx val="5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59EE128-EC3E-49A7-8550-B6EBED606FBC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A8B-4026-AA0B-ACB2FB4957B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944-4AA8-8E21-32CED98131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0.34225250512410799</c:v>
                </c:pt>
                <c:pt idx="1">
                  <c:v>0.36071653114819602</c:v>
                </c:pt>
                <c:pt idx="2">
                  <c:v>0.237959991965393</c:v>
                </c:pt>
                <c:pt idx="3">
                  <c:v>3.8396032336795801E-3</c:v>
                </c:pt>
                <c:pt idx="4">
                  <c:v>6.17847233382754E-2</c:v>
                </c:pt>
                <c:pt idx="5">
                  <c:v>0</c:v>
                </c:pt>
                <c:pt idx="6">
                  <c:v>1.34117374886499E-2</c:v>
                </c:pt>
                <c:pt idx="7">
                  <c:v>2.8708254005809599E-3</c:v>
                </c:pt>
                <c:pt idx="8">
                  <c:v>3.1266946599019202E-3</c:v>
                </c:pt>
                <c:pt idx="9">
                  <c:v>2.0399930918582501E-3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1300321-44ED-4256-8EAF-F6DCAB03973C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8F3-4FB3-BECB-85A4836E3F45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92FF366-08CA-4CB3-91F6-77A00A10E835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18F3-4FB3-BECB-85A4836E3F45}"/>
                </c:ext>
              </c:extLst>
            </c:dLbl>
            <c:dLbl>
              <c:idx val="2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5B860D6-B0AC-493D-A5BD-746CE4610E98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8F3-4FB3-BECB-85A4836E3F4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944-4AA8-8E21-32CED98131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944-4AA8-8E21-32CED981312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944-4AA8-8E21-32CED981312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944-4AA8-8E21-32CED98131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0.27731589567286002</c:v>
                </c:pt>
                <c:pt idx="1">
                  <c:v>0.52739547807105602</c:v>
                </c:pt>
                <c:pt idx="2">
                  <c:v>0.109166429707799</c:v>
                </c:pt>
                <c:pt idx="3">
                  <c:v>2.64687741858089E-2</c:v>
                </c:pt>
                <c:pt idx="4">
                  <c:v>1.7836889005227102E-2</c:v>
                </c:pt>
                <c:pt idx="5">
                  <c:v>3.3563190649198799E-2</c:v>
                </c:pt>
                <c:pt idx="6">
                  <c:v>5.22350624307499E-2</c:v>
                </c:pt>
                <c:pt idx="7">
                  <c:v>3.4378264879000599E-3</c:v>
                </c:pt>
                <c:pt idx="8">
                  <c:v>7.36810797028671E-3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  <c:pt idx="7">
                  <c:v>0.24</c:v>
                </c:pt>
                <c:pt idx="8">
                  <c:v>0.25</c:v>
                </c:pt>
                <c:pt idx="9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92-4DB2-B583-43366E5609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Debit Cards</c:v>
                </c:pt>
                <c:pt idx="1">
                  <c:v>Credit Cards</c:v>
                </c:pt>
                <c:pt idx="2">
                  <c:v>Cash</c:v>
                </c:pt>
                <c:pt idx="3">
                  <c:v>Store Loyalty or Rewards Cards</c:v>
                </c:pt>
                <c:pt idx="4">
                  <c:v>Food Stamps/Snap/WIC/EBT</c:v>
                </c:pt>
                <c:pt idx="5">
                  <c:v>Gift Card</c:v>
                </c:pt>
                <c:pt idx="6">
                  <c:v>Payment by Smartphone</c:v>
                </c:pt>
                <c:pt idx="7">
                  <c:v>Check</c:v>
                </c:pt>
                <c:pt idx="8">
                  <c:v>Other</c:v>
                </c:pt>
                <c:pt idx="9">
                  <c:v>Payment by Tablet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92-4DB2-B583-43366E560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358232064"/>
        <c:axId val="358233600"/>
      </c:barChart>
      <c:catAx>
        <c:axId val="358232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58233600"/>
        <c:crosses val="autoZero"/>
        <c:auto val="1"/>
        <c:lblAlgn val="ctr"/>
        <c:lblOffset val="50"/>
        <c:noMultiLvlLbl val="0"/>
      </c:catAx>
      <c:valAx>
        <c:axId val="358233600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582320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11625956371501E-2"/>
          <c:y val="0.16665599759004388"/>
          <c:w val="0.963236419000572"/>
          <c:h val="0.60068479333819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4A63040-3626-4CD5-AF5D-F2C0B4B1A6B8}" type="VALUE">
                      <a:rPr lang="en-US">
                        <a:solidFill>
                          <a:schemeClr val="accent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chemeClr val="accent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0.24471293613561501</c:v>
                </c:pt>
                <c:pt idx="1">
                  <c:v>0.75528706386438405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7B8-40C2-8AFE-CB5206B50F0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06217DF-D059-4CB8-A0A3-A2A43C97B5D7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986-46F9-9FC9-F5B52F117A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1.8738556164035899E-2</c:v>
                </c:pt>
                <c:pt idx="1">
                  <c:v>0.98126144383596603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44A2B8F-1C7C-4366-9631-4EB143A82869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986-46F9-9FC9-F5B52F117AE0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D544CDF-9985-406F-844D-572E5AC2DC8E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986-46F9-9FC9-F5B52F117A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6.2187137947932E-2</c:v>
                </c:pt>
                <c:pt idx="1">
                  <c:v>0.93781286205206704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0.17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70-441D-AD34-F8B3C05882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Self-Checkout Lane</c:v>
                </c:pt>
                <c:pt idx="1">
                  <c:v>Store Employee Rang Up Purchases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0.22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70-441D-AD34-F8B3C0588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358360192"/>
        <c:axId val="358361728"/>
      </c:barChart>
      <c:catAx>
        <c:axId val="35836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58361728"/>
        <c:crosses val="autoZero"/>
        <c:auto val="1"/>
        <c:lblAlgn val="ctr"/>
        <c:lblOffset val="50"/>
        <c:noMultiLvlLbl val="0"/>
      </c:catAx>
      <c:valAx>
        <c:axId val="358361728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35836019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22858052414181E-2"/>
          <c:y val="0.15238396774149143"/>
          <c:w val="0.963236419000572"/>
          <c:h val="0.6334253169570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D14-4FD5-BF98-9907CD86D15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7EF-4B83-BB9B-E375AB2ECD95}"/>
              </c:ext>
            </c:extLst>
          </c:dPt>
          <c:dLbls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0A1575B-F98C-4052-AC89-2CF4EE01DA00}" type="VALUE">
                      <a:rPr lang="en-US" sz="85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D14-4FD5-BF98-9907CD86D156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F1F16B5-F5BB-4DC5-85B7-B728D3DA64B1}" type="VALUE">
                      <a:rPr lang="en-US" sz="85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7EF-4B83-BB9B-E375AB2ECD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0.104292818907418</c:v>
                </c:pt>
                <c:pt idx="1">
                  <c:v>8.5684080666592694E-2</c:v>
                </c:pt>
                <c:pt idx="2">
                  <c:v>3.6346000911391799E-2</c:v>
                </c:pt>
                <c:pt idx="3">
                  <c:v>2.08882731179145E-2</c:v>
                </c:pt>
                <c:pt idx="4">
                  <c:v>2.6872083850872299E-3</c:v>
                </c:pt>
                <c:pt idx="5">
                  <c:v>1.2441690319757899E-3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14-4FD5-BF98-9907CD86D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fld id="{01B8FFC2-6136-4362-8AC6-0B453D775A61}" type="VALUE">
                      <a:rPr lang="en-US" sz="85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A3E-4380-A81B-B157A6668386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8478E79-7259-4245-BEED-DDE10DBB9131}" type="VALUE">
                      <a:rPr lang="en-US" sz="85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D14-4FD5-BF98-9907CD86D156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643AC85-5B12-4468-B6A7-3274050A4ECA}" type="VALUE">
                      <a:rPr lang="en-US" sz="85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7EF-4B83-BB9B-E375AB2ECD9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280-4C88-9CF6-B736FFE8F9C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280-4C88-9CF6-B736FFE8F9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rgbClr val="FF0000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1.9875521625435599E-2</c:v>
                </c:pt>
                <c:pt idx="1">
                  <c:v>2.6235805778791802E-3</c:v>
                </c:pt>
                <c:pt idx="2">
                  <c:v>5.8983606160899898E-3</c:v>
                </c:pt>
                <c:pt idx="3">
                  <c:v>2.5117701282009902E-3</c:v>
                </c:pt>
                <c:pt idx="4">
                  <c:v>5.5304039856938804E-3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14-4FD5-BF98-9907CD86D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2BD33B1-14D6-450B-9F17-D095B07EEBDF}" type="VALUE">
                      <a:rPr lang="en-US" sz="85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D14-4FD5-BF98-9907CD86D15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280-4C88-9CF6-B736FFE8F9C2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2AE25CB-49EB-4051-B173-98D52E9260DD}" type="VALUE">
                      <a:rPr lang="en-US" sz="8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D14-4FD5-BF98-9907CD86D156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159DAE0-D558-4836-B7AF-51E7374849FE}" type="VALUE">
                      <a:rPr lang="en-US" sz="85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7EF-4B83-BB9B-E375AB2ECD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2.5292997606980599E-2</c:v>
                </c:pt>
                <c:pt idx="1">
                  <c:v>8.3754776121498301E-3</c:v>
                </c:pt>
                <c:pt idx="2">
                  <c:v>1.9610646337594299E-2</c:v>
                </c:pt>
                <c:pt idx="3">
                  <c:v>1.7197217108258899E-2</c:v>
                </c:pt>
                <c:pt idx="4">
                  <c:v>0</c:v>
                </c:pt>
                <c:pt idx="5">
                  <c:v>2.3838922566744398E-3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14-4FD5-BF98-9907CD86D1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11-4069-809A-09F08C7C38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Coupons Brought From Home</c:v>
                </c:pt>
                <c:pt idx="1">
                  <c:v>Coupons Loaded Onto Store Loyalty Or Rewards Card</c:v>
                </c:pt>
                <c:pt idx="2">
                  <c:v>Coupons Obtained In The Store</c:v>
                </c:pt>
                <c:pt idx="3">
                  <c:v>Coupons Redeemed Via Smartphone</c:v>
                </c:pt>
                <c:pt idx="4">
                  <c:v>Other</c:v>
                </c:pt>
                <c:pt idx="5">
                  <c:v>Coupons Redeemed Via Tablet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  <c:pt idx="5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11-4069-809A-09F08C7C3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367780608"/>
        <c:axId val="367782144"/>
      </c:barChart>
      <c:catAx>
        <c:axId val="367780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7782144"/>
        <c:crosses val="autoZero"/>
        <c:auto val="1"/>
        <c:lblAlgn val="ctr"/>
        <c:lblOffset val="50"/>
        <c:noMultiLvlLbl val="0"/>
      </c:catAx>
      <c:valAx>
        <c:axId val="367782144"/>
        <c:scaling>
          <c:orientation val="minMax"/>
          <c:max val="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778060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612431170157471E-2"/>
          <c:y val="0.16102359660538404"/>
          <c:w val="0.92474204301834106"/>
          <c:h val="0.623772504199137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 markets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DCE-491A-A77B-67E392CF627D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DCE-491A-A77B-67E392CF627D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DCE-491A-A77B-67E392CF627D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DCE-491A-A77B-67E392CF62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Sheet1!$B$2:$B$5</c:f>
              <c:numCache>
                <c:formatCode>###,##0%</c:formatCode>
                <c:ptCount val="4"/>
                <c:pt idx="0">
                  <c:v>0.182</c:v>
                </c:pt>
                <c:pt idx="1">
                  <c:v>0.28499999999999998</c:v>
                </c:pt>
                <c:pt idx="2">
                  <c:v>0.308</c:v>
                </c:pt>
                <c:pt idx="3">
                  <c:v>0.224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94-4136-8807-F43542DA70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DCE-491A-A77B-67E392CF627D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DCE-491A-A77B-67E392CF627D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DCE-491A-A77B-67E392CF627D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DCE-491A-A77B-67E392CF62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Sheet1!$C$2:$C$5</c:f>
              <c:numCache>
                <c:formatCode>###,##0%</c:formatCode>
                <c:ptCount val="4"/>
                <c:pt idx="0">
                  <c:v>0.13200000000000001</c:v>
                </c:pt>
                <c:pt idx="1">
                  <c:v>0.38400000000000001</c:v>
                </c:pt>
                <c:pt idx="2">
                  <c:v>0.29699999999999999</c:v>
                </c:pt>
                <c:pt idx="3">
                  <c:v>0.187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A94-4136-8807-F43542DA70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8DCE-491A-A77B-67E392CF627D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DCE-491A-A77B-67E392CF627D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8DCE-491A-A77B-67E392CF627D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DCE-491A-A77B-67E392CF62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Sheet1!$D$2:$D$5</c:f>
              <c:numCache>
                <c:formatCode>###,##0%</c:formatCode>
                <c:ptCount val="4"/>
                <c:pt idx="0">
                  <c:v>3.6999999999999998E-2</c:v>
                </c:pt>
                <c:pt idx="1">
                  <c:v>0.158</c:v>
                </c:pt>
                <c:pt idx="2">
                  <c:v>0.35</c:v>
                </c:pt>
                <c:pt idx="3">
                  <c:v>0.45500000000000002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A94-4136-8807-F43542DA70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prstClr val="black"/>
                    </a:solidFill>
                    <a:latin typeface="Franklin Gothic Book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7-4DC6-A03F-981317C27D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Towns</c:v>
                </c:pt>
                <c:pt idx="2">
                  <c:v>Suburban</c:v>
                </c:pt>
                <c:pt idx="3">
                  <c:v>Urban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27-4DC6-A03F-981317C27D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53859072"/>
        <c:axId val="53860608"/>
      </c:barChart>
      <c:catAx>
        <c:axId val="53859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3860608"/>
        <c:crosses val="autoZero"/>
        <c:auto val="0"/>
        <c:lblAlgn val="ctr"/>
        <c:lblOffset val="50"/>
        <c:noMultiLvlLbl val="0"/>
      </c:catAx>
      <c:valAx>
        <c:axId val="53860608"/>
        <c:scaling>
          <c:orientation val="minMax"/>
          <c:max val="0.70000000000000007"/>
          <c:min val="0"/>
        </c:scaling>
        <c:delete val="1"/>
        <c:axPos val="l"/>
        <c:numFmt formatCode="###,##0%" sourceLinked="1"/>
        <c:majorTickMark val="out"/>
        <c:minorTickMark val="none"/>
        <c:tickLblPos val="nextTo"/>
        <c:crossAx val="5385907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688026566859644E-2"/>
          <c:y val="0.13555405180522062"/>
          <c:w val="0.963236419000572"/>
          <c:h val="0.52249802556150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Grocery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66F-4DB8-8616-A195A623AC9E}"/>
              </c:ext>
            </c:extLst>
          </c:dPt>
          <c:dLbls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8FC2AEB-2172-418A-940A-40E3412521A5}" type="VALUE">
                      <a:rPr lang="en-US" sz="85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66F-4DB8-8616-A195A623AC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0.18340580760998901</c:v>
                </c:pt>
                <c:pt idx="1">
                  <c:v>0.81659419239001496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6F-4DB8-8616-A195A623AC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Convenience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0E6-4E33-A79E-7054D136FC61}"/>
                </c:ext>
              </c:extLst>
            </c:dLbl>
            <c:dLbl>
              <c:idx val="1"/>
              <c:layout>
                <c:manualLayout>
                  <c:x val="-1.0692888210570301E-3"/>
                  <c:y val="0"/>
                </c:manualLayout>
              </c:layout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E1A0ED5-C8E8-4507-8312-1761285109E3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66F-4DB8-8616-A195A623AC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3.1182117976158701E-2</c:v>
                </c:pt>
                <c:pt idx="1">
                  <c:v>0.968817882023843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6F-4DB8-8616-A195A623AC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Dollar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C88D4C7-3710-4EFD-9608-CF81BD355348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66F-4DB8-8616-A195A623AC9E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F079CC-EA7D-43A8-AD77-EE9D2DFE5793}" type="VALUE">
                      <a:rPr lang="en-US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966F-4DB8-8616-A195A623AC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6.1564583286669299E-2</c:v>
                </c:pt>
                <c:pt idx="1">
                  <c:v>0.93843541671332997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66F-4DB8-8616-A195A623AC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0.17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D0-4473-9091-981BDF6189D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Used Coupon</c:v>
                </c:pt>
                <c:pt idx="1">
                  <c:v>Did Not Use Coupon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0.22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D0-4473-9091-981BDF618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368062848"/>
        <c:axId val="368064384"/>
      </c:barChart>
      <c:catAx>
        <c:axId val="368062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8064384"/>
        <c:crosses val="autoZero"/>
        <c:auto val="1"/>
        <c:lblAlgn val="ctr"/>
        <c:lblOffset val="50"/>
        <c:noMultiLvlLbl val="0"/>
      </c:catAx>
      <c:valAx>
        <c:axId val="368064384"/>
        <c:scaling>
          <c:orientation val="minMax"/>
          <c:max val="1.1500000000000001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80628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803A-4227-BB95-34D840289248}"/>
              </c:ext>
            </c:extLst>
          </c:dPt>
          <c:dPt>
            <c:idx val="1"/>
            <c:bubble3D val="0"/>
            <c:spPr>
              <a:solidFill>
                <a:srgbClr val="E41E2B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3A-4227-BB95-34D840289248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5-803A-4227-BB95-34D84028924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0.93831997862267602</c:v>
                </c:pt>
                <c:pt idx="2">
                  <c:v>6.1680021377323903E-2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3A-4227-BB95-34D840289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3E3A-4A73-B6D6-059C8EA9B747}"/>
              </c:ext>
            </c:extLst>
          </c:dPt>
          <c:dPt>
            <c:idx val="1"/>
            <c:bubble3D val="0"/>
            <c:spPr>
              <a:solidFill>
                <a:srgbClr val="31859C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E3A-4A73-B6D6-059C8EA9B747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5-3E3A-4A73-B6D6-059C8EA9B747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0.91589421726695297</c:v>
                </c:pt>
                <c:pt idx="2">
                  <c:v>8.4105782733046697E-2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3A-4A73-B6D6-059C8EA9B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0107-42AD-BD99-3D738A996F5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noFill/>
              </a:ln>
              <a:effectLst>
                <a:outerShdw blurRad="50800" algn="ctr" rotWithShape="0">
                  <a:schemeClr val="bg1">
                    <a:lumMod val="50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107-42AD-BD99-3D738A996F51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5-0107-42AD-BD99-3D738A996F51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0.91193460937605297</c:v>
                </c:pt>
                <c:pt idx="2">
                  <c:v>8.8065390623946596E-2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07-42AD-BD99-3D738A996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093914389610291E-2"/>
          <c:y val="0.15834560781726673"/>
          <c:w val="0.95571625232696533"/>
          <c:h val="0.61345223434434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A5660"/>
                </a:gs>
                <a:gs pos="100000">
                  <a:srgbClr val="E41E2B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B1B-4A53-8F8F-32DEF794112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B1B-4A53-8F8F-32DEF7941121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B1B-4A53-8F8F-32DEF7941121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B1B-4A53-8F8F-32DEF7941121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B1B-4A53-8F8F-32DEF7941121}"/>
                </c:ext>
              </c:extLst>
            </c:dLbl>
            <c:dLbl>
              <c:idx val="5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0000FF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B1B-4A53-8F8F-32DEF79411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prstClr val="black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0.93128274693208901</c:v>
                </c:pt>
                <c:pt idx="1">
                  <c:v>0.90678042247830404</c:v>
                </c:pt>
                <c:pt idx="2">
                  <c:v>0.90587319987494996</c:v>
                </c:pt>
                <c:pt idx="3">
                  <c:v>0.88962176425013295</c:v>
                </c:pt>
                <c:pt idx="4">
                  <c:v>0.856498054962338</c:v>
                </c:pt>
                <c:pt idx="5">
                  <c:v>0.84724017037615695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42-49EF-A970-AC8E37C82A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 </c:v>
                </c:pt>
              </c:strCache>
            </c:strRef>
          </c:tx>
          <c:spPr>
            <a:gradFill>
              <a:gsLst>
                <a:gs pos="0">
                  <a:srgbClr val="64A3B4"/>
                </a:gs>
                <a:gs pos="100000">
                  <a:srgbClr val="31859C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B1B-4A53-8F8F-32DEF794112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B1B-4A53-8F8F-32DEF7941121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3B1B-4A53-8F8F-32DEF7941121}"/>
                </c:ext>
              </c:extLst>
            </c:dLbl>
            <c:dLbl>
              <c:idx val="3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B1B-4A53-8F8F-32DEF7941121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B1B-4A53-8F8F-32DEF7941121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36-4A8E-B0C3-345078D5DF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chemeClr val="tx1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0.93669735453826897</c:v>
                </c:pt>
                <c:pt idx="1">
                  <c:v>0.90127885910115202</c:v>
                </c:pt>
                <c:pt idx="2">
                  <c:v>0.91710532068947104</c:v>
                </c:pt>
                <c:pt idx="3">
                  <c:v>0.88521364637455902</c:v>
                </c:pt>
                <c:pt idx="4">
                  <c:v>0.96392939795326904</c:v>
                </c:pt>
                <c:pt idx="5">
                  <c:v>0.88227127909576497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442-49EF-A970-AC8E37C82A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F3F"/>
                </a:gs>
                <a:gs pos="100000">
                  <a:srgbClr val="FFC000"/>
                </a:gs>
              </a:gsLst>
              <a:lin ang="5400000"/>
              <a:tileRect/>
            </a:gradFill>
            <a:effectLst>
              <a:outerShdw blurRad="25400" dist="19050" dir="5400000">
                <a:srgbClr val="000000"/>
              </a:outerShdw>
            </a:effectLst>
          </c:spPr>
          <c:invertIfNegative val="0"/>
          <c:dLbls>
            <c:dLbl>
              <c:idx val="0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B1B-4A53-8F8F-32DEF7941121}"/>
                </c:ext>
              </c:extLst>
            </c:dLbl>
            <c:dLbl>
              <c:idx val="1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3B1B-4A53-8F8F-32DEF7941121}"/>
                </c:ext>
              </c:extLst>
            </c:dLbl>
            <c:dLbl>
              <c:idx val="2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tx1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3B1B-4A53-8F8F-32DEF7941121}"/>
                </c:ext>
              </c:extLst>
            </c:dLbl>
            <c:dLbl>
              <c:idx val="3"/>
              <c:layout>
                <c:manualLayout>
                  <c:x val="-1.5548146953313675E-16"/>
                  <c:y val="0"/>
                </c:manualLayout>
              </c:layout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536-4A8E-B0C3-345078D5DF55}"/>
                </c:ext>
              </c:extLst>
            </c:dLbl>
            <c:dLbl>
              <c:idx val="4"/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rgbClr val="FF0000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3B1B-4A53-8F8F-32DEF7941121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spPr/>
              <c:txPr>
                <a:bodyPr vert="vert270"/>
                <a:lstStyle/>
                <a:p>
                  <a:pPr>
                    <a:defRPr sz="850" smtId="4294967295">
                      <a:solidFill>
                        <a:schemeClr val="accent6"/>
                      </a:solidFill>
                      <a:latin typeface="Franklin Gothic Book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536-4A8E-B0C3-345078D5DF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50" smtId="4294967295">
                    <a:solidFill>
                      <a:schemeClr val="tx1"/>
                    </a:solidFill>
                    <a:latin typeface="Franklin Gothic Book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0.94014930013476306</c:v>
                </c:pt>
                <c:pt idx="1">
                  <c:v>0.925150787002472</c:v>
                </c:pt>
                <c:pt idx="2">
                  <c:v>0.91430369398745404</c:v>
                </c:pt>
                <c:pt idx="3">
                  <c:v>0.93650983325744197</c:v>
                </c:pt>
                <c:pt idx="4">
                  <c:v>0.65452209313929999</c:v>
                </c:pt>
                <c:pt idx="5">
                  <c:v>0.899134203718706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442-49EF-A970-AC8E37C82A7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3-470D-A6FE-008D7284555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Ease Of Shopping</c:v>
                </c:pt>
                <c:pt idx="1">
                  <c:v>Product Selection</c:v>
                </c:pt>
                <c:pt idx="2">
                  <c:v>Checkout Experience</c:v>
                </c:pt>
                <c:pt idx="3">
                  <c:v>Overall Store Atmosphere</c:v>
                </c:pt>
                <c:pt idx="4">
                  <c:v>Product Pricing</c:v>
                </c:pt>
                <c:pt idx="5">
                  <c:v>Service By Employees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3-470D-A6FE-008D72845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369539328"/>
        <c:axId val="369545216"/>
      </c:barChart>
      <c:catAx>
        <c:axId val="369539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69545216"/>
        <c:crosses val="autoZero"/>
        <c:auto val="0"/>
        <c:lblAlgn val="ctr"/>
        <c:lblOffset val="100"/>
        <c:noMultiLvlLbl val="0"/>
      </c:catAx>
      <c:valAx>
        <c:axId val="369545216"/>
        <c:scaling>
          <c:orientation val="minMax"/>
          <c:max val="1.05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6953932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2E9C-4DE4-9C97-DD3E10A002FB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50000"/>
                    <a:lumOff val="50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E9C-4DE4-9C97-DD3E10A002FB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5-2E9C-4DE4-9C97-DD3E10A002FB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0.82782587997120005</c:v>
                </c:pt>
                <c:pt idx="2">
                  <c:v>0.1721741200288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9C-4DE4-9C97-DD3E10A002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1-E599-4BC9-B498-A4DEBFB0D079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 w="19050">
                <a:noFill/>
              </a:ln>
              <a:effectLst>
                <a:outerShdw blurRad="50800" algn="ctr" rotWithShape="0">
                  <a:schemeClr val="tx1">
                    <a:lumMod val="85000"/>
                    <a:lumOff val="15000"/>
                    <a:alpha val="57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99-4BC9-B498-A4DEBFB0D079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</c:spPr>
            <c:extLst>
              <c:ext xmlns:c16="http://schemas.microsoft.com/office/drawing/2014/chart" uri="{C3380CC4-5D6E-409C-BE32-E72D297353CC}">
                <c16:uniqueId val="{00000005-E599-4BC9-B498-A4DEBFB0D07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</c:v>
                </c:pt>
                <c:pt idx="1">
                  <c:v>0.88501315652534696</c:v>
                </c:pt>
                <c:pt idx="2">
                  <c:v>0.114986843474653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99-4BC9-B498-A4DEBFB0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90679460686136E-2"/>
          <c:y val="7.1912790046171876E-2"/>
          <c:w val="0.96271503120514113"/>
          <c:h val="0.798403309712427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BDB-4DAB-834F-8518CC3B6E51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E000846-F61E-4376-8353-7EF2500FD30A}" type="VALUE">
                      <a:rPr lang="en-US" sz="850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6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2C3609C-748A-4D58-BA48-4D37BD9D56DE}" type="VALUE">
                      <a:rPr lang="en-US" sz="850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BDB-4DAB-834F-8518CC3B6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0.78281757141435304</c:v>
                </c:pt>
                <c:pt idx="1">
                  <c:v>9.4243583122790395E-2</c:v>
                </c:pt>
                <c:pt idx="2">
                  <c:v>5.3504836742696099E-2</c:v>
                </c:pt>
                <c:pt idx="3">
                  <c:v>2.91450978366684E-2</c:v>
                </c:pt>
                <c:pt idx="4">
                  <c:v>2.0570156596871801E-2</c:v>
                </c:pt>
                <c:pt idx="5">
                  <c:v>1.35509717308346E-2</c:v>
                </c:pt>
                <c:pt idx="6">
                  <c:v>6.1677825557837603E-3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E7B7AF7-8C63-4EF4-8F9D-D941B55BA79E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8CB-4490-BFE9-1410B6E5706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5C8-429B-A7B1-FEBDF58E695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83A59C9-18D6-4AAB-9A06-B3A93CED99D1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8CB-4490-BFE9-1410B6E5706B}"/>
                </c:ext>
              </c:extLst>
            </c:dLbl>
            <c:dLbl>
              <c:idx val="6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1509C90-410A-4014-9457-255E7C77F36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BDB-4DAB-834F-8518CC3B6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0.711600143672938</c:v>
                </c:pt>
                <c:pt idx="1">
                  <c:v>0.212802527837441</c:v>
                </c:pt>
                <c:pt idx="2">
                  <c:v>1.6930145380012501E-2</c:v>
                </c:pt>
                <c:pt idx="3">
                  <c:v>2.4192882526260801E-2</c:v>
                </c:pt>
                <c:pt idx="4">
                  <c:v>1.3832467687051099E-2</c:v>
                </c:pt>
                <c:pt idx="5">
                  <c:v>1.55625121203229E-2</c:v>
                </c:pt>
                <c:pt idx="6">
                  <c:v>5.0793207759754202E-3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9F5545E-D3AC-4420-8F21-7F9200ECFF23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8CB-4490-BFE9-1410B6E5706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5C8-429B-A7B1-FEBDF58E695B}"/>
                </c:ext>
              </c:extLst>
            </c:dLbl>
            <c:dLbl>
              <c:idx val="6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02C8856-46E2-4517-B337-16233510F60D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BDB-4DAB-834F-8518CC3B6E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0.75721330014608701</c:v>
                </c:pt>
                <c:pt idx="1">
                  <c:v>7.3642073820901696E-2</c:v>
                </c:pt>
                <c:pt idx="2">
                  <c:v>9.1147722390825997E-2</c:v>
                </c:pt>
                <c:pt idx="3">
                  <c:v>3.9475278481920097E-2</c:v>
                </c:pt>
                <c:pt idx="4">
                  <c:v>2.1532661077331799E-2</c:v>
                </c:pt>
                <c:pt idx="5">
                  <c:v>1.35395128072125E-2</c:v>
                </c:pt>
                <c:pt idx="6">
                  <c:v>3.4494512757208399E-3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Sheet1!$E$2:$E$8</c:f>
              <c:numCache>
                <c:formatCode>0%</c:formatCode>
                <c:ptCount val="7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  <c:pt idx="5">
                  <c:v>0.22</c:v>
                </c:pt>
                <c:pt idx="6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1B-4645-841F-71A6AF9599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Sheet1!$A$2:$A$8</c:f>
              <c:strCache>
                <c:ptCount val="7"/>
                <c:pt idx="0">
                  <c:v>Home</c:v>
                </c:pt>
                <c:pt idx="1">
                  <c:v>Another Store</c:v>
                </c:pt>
                <c:pt idx="2">
                  <c:v>Work or Job Site</c:v>
                </c:pt>
                <c:pt idx="3">
                  <c:v>Somewhere Else</c:v>
                </c:pt>
                <c:pt idx="4">
                  <c:v>Someone Else`s Home</c:v>
                </c:pt>
                <c:pt idx="5">
                  <c:v>Restaurant</c:v>
                </c:pt>
                <c:pt idx="6">
                  <c:v>School</c:v>
                </c:pt>
              </c:strCache>
            </c:strRef>
          </c:cat>
          <c:val>
            <c:numRef>
              <c:f>Sheet1!$F$2:$F$8</c:f>
              <c:numCache>
                <c:formatCode>0%</c:formatCode>
                <c:ptCount val="7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1B-4645-841F-71A6AF9599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0"/>
        <c:axId val="371108480"/>
        <c:axId val="370753920"/>
      </c:barChart>
      <c:catAx>
        <c:axId val="371108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latin typeface="Franklin Gothic Book" panose="020B0503020102020204" pitchFamily="34" charset="0"/>
              </a:defRPr>
            </a:pPr>
            <a:endParaRPr lang="en-US"/>
          </a:p>
        </c:txPr>
        <c:crossAx val="370753920"/>
        <c:crosses val="autoZero"/>
        <c:auto val="1"/>
        <c:lblAlgn val="ctr"/>
        <c:lblOffset val="50"/>
        <c:noMultiLvlLbl val="0"/>
      </c:catAx>
      <c:valAx>
        <c:axId val="370753920"/>
        <c:scaling>
          <c:orientation val="minMax"/>
          <c:max val="0.8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7110848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757315387916514E-2"/>
          <c:y val="0.15842343739907302"/>
          <c:w val="0.963236419000572"/>
          <c:h val="0.50566832314842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999-424D-AFA6-A97E14171044}"/>
              </c:ext>
            </c:extLst>
          </c:dPt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81879D7-4741-47CD-A9B9-CAC9598EDCF0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9A81AE3-0709-4D3A-8824-9051DB5396E7}" type="VALUE">
                      <a:rPr lang="en-US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999-424D-AFA6-A97E141710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7.3629282964918205E-2</c:v>
                </c:pt>
                <c:pt idx="1">
                  <c:v>5.3808285557247801E-2</c:v>
                </c:pt>
                <c:pt idx="2">
                  <c:v>4.9360123351532399E-2</c:v>
                </c:pt>
                <c:pt idx="3">
                  <c:v>4.3366140712240403E-2</c:v>
                </c:pt>
                <c:pt idx="4">
                  <c:v>3.7979964543585001E-2</c:v>
                </c:pt>
                <c:pt idx="5">
                  <c:v>3.19153716298297E-2</c:v>
                </c:pt>
                <c:pt idx="6">
                  <c:v>2.9398852463592098E-2</c:v>
                </c:pt>
                <c:pt idx="7">
                  <c:v>2.7512844605725301E-2</c:v>
                </c:pt>
                <c:pt idx="8">
                  <c:v>2.5268724595133799E-2</c:v>
                </c:pt>
                <c:pt idx="9">
                  <c:v>2.3886846002214301E-2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D2C3321-98C5-42E4-9C66-FF0DB6554109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D28-40E7-828F-AFE54347B3A2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C5ABA3A-8C30-4EF2-A0DE-8B60D1206D7D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28-40E7-828F-AFE54347B3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92D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F9A2-4135-AF39-3B439C4E50F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6929AEC-997F-48DC-8E97-4C54153D9612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D28-40E7-828F-AFE54347B3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3131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9A2-4135-AF39-3B439C4E50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7.9321094590639005E-2</c:v>
                </c:pt>
                <c:pt idx="1">
                  <c:v>4.8808665155476702E-2</c:v>
                </c:pt>
                <c:pt idx="2">
                  <c:v>1.6415849132968102E-2</c:v>
                </c:pt>
                <c:pt idx="3">
                  <c:v>5.97055454634835E-2</c:v>
                </c:pt>
                <c:pt idx="4">
                  <c:v>1.3859742897765599E-2</c:v>
                </c:pt>
                <c:pt idx="5">
                  <c:v>2.0484343140916E-2</c:v>
                </c:pt>
                <c:pt idx="6">
                  <c:v>1.39966933474852E-2</c:v>
                </c:pt>
                <c:pt idx="7">
                  <c:v>3.7093743101732801E-2</c:v>
                </c:pt>
                <c:pt idx="8">
                  <c:v>2.4221790173219099E-2</c:v>
                </c:pt>
                <c:pt idx="9">
                  <c:v>1.9387342209261301E-2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 wrap="square" lIns="38100" tIns="19050" rIns="38100" bIns="19050" anchor="ctr">
                    <a:spAutoFit/>
                  </a:bodyPr>
                  <a:lstStyle/>
                  <a:p>
                    <a:pPr>
                      <a:defRPr sz="850" b="0" i="0">
                        <a:solidFill>
                          <a:srgbClr val="92D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387D030-EF50-4F12-A8D7-EA2A128B481B}" type="VALUE">
                      <a:rPr lang="en-US">
                        <a:solidFill>
                          <a:srgbClr val="92D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92D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D28-40E7-828F-AFE54347B3A2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3BF9686-ED01-49A2-82DF-411F75A1A5F3}" type="VALUE">
                      <a:rPr lang="en-US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D28-40E7-828F-AFE54347B3A2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E967624-7F33-4F9C-97D0-B5F45ADD9788}" type="VALUE">
                      <a:rPr lang="en-US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D28-40E7-828F-AFE54347B3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0.11719591396047099</c:v>
                </c:pt>
                <c:pt idx="1">
                  <c:v>5.7239187647959502E-2</c:v>
                </c:pt>
                <c:pt idx="2">
                  <c:v>1.8558444112462099E-2</c:v>
                </c:pt>
                <c:pt idx="3">
                  <c:v>3.0629403557259498E-2</c:v>
                </c:pt>
                <c:pt idx="4">
                  <c:v>5.1257091756288099E-2</c:v>
                </c:pt>
                <c:pt idx="5">
                  <c:v>3.1257385135623601E-2</c:v>
                </c:pt>
                <c:pt idx="6">
                  <c:v>2.2763688674195801E-2</c:v>
                </c:pt>
                <c:pt idx="7">
                  <c:v>3.16598195558465E-2</c:v>
                </c:pt>
                <c:pt idx="8">
                  <c:v>2.52660487765329E-2</c:v>
                </c:pt>
                <c:pt idx="9">
                  <c:v>1.13864580224748E-2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61-4C32-B4E4-B5FD30D9C5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Fresh Produce </c:v>
                </c:pt>
                <c:pt idx="1">
                  <c:v>Milk</c:v>
                </c:pt>
                <c:pt idx="2">
                  <c:v>Carbonated Soft Drinks </c:v>
                </c:pt>
                <c:pt idx="3">
                  <c:v>Salty Snacks </c:v>
                </c:pt>
                <c:pt idx="4">
                  <c:v>In-Store Bakery </c:v>
                </c:pt>
                <c:pt idx="5">
                  <c:v>Fresh Meat </c:v>
                </c:pt>
                <c:pt idx="6">
                  <c:v>Deli Items </c:v>
                </c:pt>
                <c:pt idx="7">
                  <c:v>Packaged Bread/Bagels/Rolls </c:v>
                </c:pt>
                <c:pt idx="8">
                  <c:v>Other Dairy Products </c:v>
                </c:pt>
                <c:pt idx="9">
                  <c:v>Candy, Gum, Mints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0.02</c:v>
                </c:pt>
                <c:pt idx="6">
                  <c:v>0.02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61-4C32-B4E4-B5FD30D9C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370587904"/>
        <c:axId val="370601984"/>
      </c:barChart>
      <c:catAx>
        <c:axId val="370587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/>
          <a:lstStyle/>
          <a:p>
            <a:pPr>
              <a:defRPr sz="900" b="0" i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370601984"/>
        <c:crosses val="autoZero"/>
        <c:auto val="1"/>
        <c:lblAlgn val="ctr"/>
        <c:lblOffset val="50"/>
        <c:noMultiLvlLbl val="0"/>
      </c:catAx>
      <c:valAx>
        <c:axId val="370601984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37058790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64468949136E-2"/>
          <c:y val="6.7875002579162735E-2"/>
          <c:w val="0.92474201417656265"/>
          <c:h val="0.837074399735542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5FD-47E8-9A47-114C79BEB2B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26BCB1D2-6781-424D-AAF6-3C76951FF0FD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81D96A6-168B-4497-86A7-D63C237C977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BD032FA-1216-4ED6-B593-3C51D888D6F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5FD-47E8-9A47-114C79BEB2BF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1056879-BE81-4362-A289-BA87621005C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0.38900000000000001</c:v>
                </c:pt>
                <c:pt idx="1">
                  <c:v>0.35199999999999998</c:v>
                </c:pt>
                <c:pt idx="2">
                  <c:v>0.187</c:v>
                </c:pt>
                <c:pt idx="3">
                  <c:v>7.1999999999999995E-2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8F40A333-130D-498F-8A1C-9ED139E729FD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3D8040D-A0B8-4591-A930-7346D5A2EC22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A972147-8D3F-46E9-BDC5-397901AAF24A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C96AAB-A558-45E0-AE1F-583E95ABA307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0.30599999999999999</c:v>
                </c:pt>
                <c:pt idx="1">
                  <c:v>0.40799999999999997</c:v>
                </c:pt>
                <c:pt idx="2">
                  <c:v>0.20699999999999999</c:v>
                </c:pt>
                <c:pt idx="3">
                  <c:v>7.9000000000000001E-2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360703C5-F841-4B34-8047-6F0C0D9E45BB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79E-4C8B-811C-194E1FE6F3C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6916886-33F5-4087-9444-802A2619AC6A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79E-4C8B-811C-194E1FE6F3C4}"/>
                </c:ext>
              </c:extLst>
            </c:dLbl>
            <c:dLbl>
              <c:idx val="2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928E3F2-D927-4438-A436-606210E72A4E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579E-4C8B-811C-194E1FE6F3C4}"/>
                </c:ext>
              </c:extLst>
            </c:dLbl>
            <c:dLbl>
              <c:idx val="3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1B38335-4C71-410E-96A8-476A10254459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79E-4C8B-811C-194E1FE6F3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solidFill>
                      <a:schemeClr val="accent6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0.59899999999999998</c:v>
                </c:pt>
                <c:pt idx="1">
                  <c:v>0.26800000000000002</c:v>
                </c:pt>
                <c:pt idx="2">
                  <c:v>7.1999999999999995E-2</c:v>
                </c:pt>
                <c:pt idx="3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DE-4D33-AC5E-54EB0965B1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Affluent</c:v>
                </c:pt>
                <c:pt idx="1">
                  <c:v>Middle Class</c:v>
                </c:pt>
                <c:pt idx="2">
                  <c:v>Strugglers</c:v>
                </c:pt>
                <c:pt idx="3">
                  <c:v>Single Low Income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FDE-4D33-AC5E-54EB0965B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52931968"/>
        <c:axId val="52958336"/>
      </c:barChart>
      <c:catAx>
        <c:axId val="52931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2958336"/>
        <c:crosses val="autoZero"/>
        <c:auto val="1"/>
        <c:lblAlgn val="ctr"/>
        <c:lblOffset val="100"/>
        <c:noMultiLvlLbl val="0"/>
      </c:catAx>
      <c:valAx>
        <c:axId val="52958336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529319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327477651791575"/>
          <c:w val="0.92474201417656265"/>
          <c:h val="0.60102263332122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05D95CC-BE8B-45AF-AE08-22D530FE1D6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529E8CEC-FFA1-4A75-81FE-054B90C86F7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0.17599999999999999</c:v>
                </c:pt>
                <c:pt idx="1">
                  <c:v>0.222</c:v>
                </c:pt>
                <c:pt idx="2">
                  <c:v>0.182</c:v>
                </c:pt>
                <c:pt idx="3">
                  <c:v>0.14000000000000001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1B64AE00-EC35-4073-9F9A-0DEE7276132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0F8FA523-5B24-4FD2-861B-CDF9BE502FC2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343-4FFE-A029-BA8842B7472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BAC-4685-BBC7-D3CF0F23436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BAC-4685-BBC7-D3CF0F2343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0.17899999999999999</c:v>
                </c:pt>
                <c:pt idx="1">
                  <c:v>0.26800000000000002</c:v>
                </c:pt>
                <c:pt idx="2">
                  <c:v>0.21099999999999999</c:v>
                </c:pt>
                <c:pt idx="3">
                  <c:v>0.13</c:v>
                </c:pt>
                <c:pt idx="4">
                  <c:v>0.21099999999999999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10E12DE-3162-481D-978B-5794C3E078A2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343-4FFE-A029-BA8842B74724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6B88F156-5B7B-47C8-8863-9FFADC668C0D}" type="VALUE">
                      <a:rPr lang="en-US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343-4FFE-A029-BA8842B74724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BAC-4685-BBC7-D3CF0F2343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9.4E-2</c:v>
                </c:pt>
                <c:pt idx="1">
                  <c:v>0.14399999999999999</c:v>
                </c:pt>
                <c:pt idx="2">
                  <c:v>0.17100000000000001</c:v>
                </c:pt>
                <c:pt idx="3">
                  <c:v>0.157</c:v>
                </c:pt>
                <c:pt idx="4">
                  <c:v>0.435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5-4ED3-8AEE-80E6FF7842C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Less Than $25,000</c:v>
                </c:pt>
                <c:pt idx="1">
                  <c:v>$25,000-$49,999</c:v>
                </c:pt>
                <c:pt idx="2">
                  <c:v>$50,000-$74,999</c:v>
                </c:pt>
                <c:pt idx="3">
                  <c:v>$75,000-$99,999</c:v>
                </c:pt>
                <c:pt idx="4">
                  <c:v>$100,000 And Over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B5-4ED3-8AEE-80E6FF784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52822784"/>
        <c:axId val="52824320"/>
      </c:barChart>
      <c:catAx>
        <c:axId val="52822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2824320"/>
        <c:crosses val="autoZero"/>
        <c:auto val="1"/>
        <c:lblAlgn val="ctr"/>
        <c:lblOffset val="50"/>
        <c:noMultiLvlLbl val="0"/>
      </c:catAx>
      <c:valAx>
        <c:axId val="52824320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5282278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6143761297202053"/>
          <c:w val="0.92474201417656265"/>
          <c:h val="0.61036022918958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CB7E092-8653-41FF-B9BE-C36AAD126E35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EE91AEE-B8F8-4864-97F9-FBDCD6579C1C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0.21099999999999999</c:v>
                </c:pt>
                <c:pt idx="1">
                  <c:v>0.36199999999999999</c:v>
                </c:pt>
                <c:pt idx="2">
                  <c:v>0.17</c:v>
                </c:pt>
                <c:pt idx="3">
                  <c:v>0.154</c:v>
                </c:pt>
                <c:pt idx="4">
                  <c:v>0.10299999999999999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ECE1B96F-A91F-4CC2-BDD0-2AD6B1772AE6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53D1479-4B38-4097-818B-942777967AC4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2E0-4549-83F3-681F07D479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0.21199999999999999</c:v>
                </c:pt>
                <c:pt idx="1">
                  <c:v>0.35799999999999998</c:v>
                </c:pt>
                <c:pt idx="2">
                  <c:v>0.16900000000000001</c:v>
                </c:pt>
                <c:pt idx="3">
                  <c:v>0.17399999999999999</c:v>
                </c:pt>
                <c:pt idx="4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Albertsons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EAF4E6-CA25-4530-A593-7ABD57D68372}" type="VALUE">
                      <a:rPr lang="en-US" b="0" i="0">
                        <a:solidFill>
                          <a:schemeClr val="accent6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accent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2E0-4549-83F3-681F07D4792B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47E5E3E6-27CA-40CA-A7B2-D5C183181B10}" type="VALUE">
                      <a:rPr lang="en-US" b="0" i="0">
                        <a:solidFill>
                          <a:schemeClr val="tx1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2E0-4549-83F3-681F07D4792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3AC-4534-9192-E3E51F57C14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3AC-4534-9192-E3E51F57C1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0.27400000000000002</c:v>
                </c:pt>
                <c:pt idx="1">
                  <c:v>0.39300000000000002</c:v>
                </c:pt>
                <c:pt idx="2">
                  <c:v>0.16900000000000001</c:v>
                </c:pt>
                <c:pt idx="3">
                  <c:v>0.104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  <c:pt idx="4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44-43C1-A94C-3B6DCD114A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1 Person Household</c:v>
                </c:pt>
                <c:pt idx="1">
                  <c:v>2 Person Household</c:v>
                </c:pt>
                <c:pt idx="2">
                  <c:v>3 Person Household</c:v>
                </c:pt>
                <c:pt idx="3">
                  <c:v>4 Person Household</c:v>
                </c:pt>
                <c:pt idx="4">
                  <c:v>5+ Person Household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44-43C1-A94C-3B6DCD114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5550464"/>
        <c:axId val="135552000"/>
      </c:barChart>
      <c:catAx>
        <c:axId val="135550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552000"/>
        <c:crosses val="autoZero"/>
        <c:auto val="1"/>
        <c:lblAlgn val="ctr"/>
        <c:lblOffset val="50"/>
        <c:noMultiLvlLbl val="0"/>
      </c:catAx>
      <c:valAx>
        <c:axId val="135552000"/>
        <c:scaling>
          <c:orientation val="minMax"/>
          <c:max val="0.70000000000000007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550464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669363143138532E-3"/>
          <c:y val="0.11964335568603314"/>
          <c:w val="0.92474195927034331"/>
          <c:h val="0.63246534720702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9108982-8DD1-4052-BDC9-FEFFD8183650}" type="VALUE">
                      <a:rPr lang="en-US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7D299680-8666-480F-9E76-139596290097}" type="VALUE">
                      <a:rPr lang="en-US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0.47299999999999998</c:v>
                </c:pt>
                <c:pt idx="1">
                  <c:v>0.09</c:v>
                </c:pt>
                <c:pt idx="2">
                  <c:v>0.311</c:v>
                </c:pt>
                <c:pt idx="3">
                  <c:v>0.126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7F6435D-801E-44ED-9EA5-0627AF4458B0}" type="VALUE">
                      <a:rPr lang="en-US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FF98917-BE2F-40F1-9F5A-20D2127AF7AF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2E-4382-9519-5CD175AA5B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79F-4557-BBBB-8088147DB5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0.52400000000000002</c:v>
                </c:pt>
                <c:pt idx="1">
                  <c:v>7.9000000000000001E-2</c:v>
                </c:pt>
                <c:pt idx="2">
                  <c:v>0.27200000000000002</c:v>
                </c:pt>
                <c:pt idx="3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C29A0397-978F-4CE8-887B-C277A17F1C70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92E-4382-9519-5CD175AA5BBC}"/>
                </c:ext>
              </c:extLst>
            </c:dLbl>
            <c:dLbl>
              <c:idx val="1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B05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B02C6716-A689-4715-AA1A-3E98E0C7D6AE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B05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92E-4382-9519-5CD175AA5B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00B05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79F-4557-BBBB-8088147DB57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rgbClr val="FF0000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79F-4557-BBBB-8088147DB5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0.4</c:v>
                </c:pt>
                <c:pt idx="1">
                  <c:v>0.14199999999999999</c:v>
                </c:pt>
                <c:pt idx="2">
                  <c:v>0.38600000000000001</c:v>
                </c:pt>
                <c:pt idx="3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0.17</c:v>
                </c:pt>
                <c:pt idx="1">
                  <c:v>0.18</c:v>
                </c:pt>
                <c:pt idx="2">
                  <c:v>0.19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63-469B-AA72-781BAC21C78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>
                    <a:latin typeface="Franklin Gothic Book" panose="020B05030201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Married</c:v>
                </c:pt>
                <c:pt idx="1">
                  <c:v>Living With Partner</c:v>
                </c:pt>
                <c:pt idx="2">
                  <c:v>Single/ Never Married</c:v>
                </c:pt>
                <c:pt idx="3">
                  <c:v>Divorced/ Separated/ Widowed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0.22</c:v>
                </c:pt>
                <c:pt idx="1">
                  <c:v>0.23</c:v>
                </c:pt>
                <c:pt idx="2">
                  <c:v>0.24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63-469B-AA72-781BAC21C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5976448"/>
        <c:axId val="135977984"/>
      </c:barChart>
      <c:catAx>
        <c:axId val="135976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5977984"/>
        <c:crosses val="autoZero"/>
        <c:auto val="1"/>
        <c:lblAlgn val="ctr"/>
        <c:lblOffset val="20"/>
        <c:noMultiLvlLbl val="0"/>
      </c:catAx>
      <c:valAx>
        <c:axId val="135977984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597644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65921016293843E-2"/>
          <c:y val="0.12648821875104424"/>
          <c:w val="0.92474201417656265"/>
          <c:h val="0.63931021027203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Supermarkets</c:v>
                </c:pt>
              </c:strCache>
            </c:strRef>
          </c:tx>
          <c:spPr>
            <a:gradFill>
              <a:gsLst>
                <a:gs pos="0">
                  <a:srgbClr val="E41E2B">
                    <a:lumMod val="84000"/>
                    <a:lumOff val="16000"/>
                  </a:srgbClr>
                </a:gs>
                <a:gs pos="100000">
                  <a:srgbClr val="E41E2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9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5FD-47E8-9A47-114C79BEB2BF}"/>
              </c:ext>
            </c:extLst>
          </c:dPt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0000FF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92E8B1FD-DCCB-4B0E-8568-99E9D9CEA841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0000FF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5FD-47E8-9A47-114C79BEB2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850" b="0" i="0">
                    <a:solidFill>
                      <a:srgbClr val="0000FF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0.245</c:v>
                </c:pt>
                <c:pt idx="1">
                  <c:v>0.755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D-47E8-9A47-114C79BEB2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ALDI</c:v>
                </c:pt>
              </c:strCache>
            </c:strRef>
          </c:tx>
          <c:spPr>
            <a:gradFill>
              <a:gsLst>
                <a:gs pos="0">
                  <a:srgbClr val="33849B">
                    <a:lumMod val="84000"/>
                    <a:lumOff val="16000"/>
                  </a:srgbClr>
                </a:gs>
                <a:gs pos="100000">
                  <a:srgbClr val="33849B"/>
                </a:gs>
              </a:gsLst>
              <a:lin ang="5400000" scaled="1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262626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DEDD7831-BC4A-47DF-87DA-5E99FFF1677B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262626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41C-4A2D-A025-FD3098E10C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0.24399999999999999</c:v>
                </c:pt>
                <c:pt idx="1">
                  <c:v>0.75600000000000001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FD-47E8-9A47-114C79BEB2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Whole foods</c:v>
                </c:pt>
              </c:strCache>
            </c:strRef>
          </c:tx>
          <c:spPr>
            <a:gradFill>
              <a:gsLst>
                <a:gs pos="0">
                  <a:srgbClr val="FFC000"/>
                </a:gs>
                <a:gs pos="100000">
                  <a:srgbClr val="FFC000"/>
                </a:gs>
              </a:gsLst>
              <a:lin ang="5400000" scaled="0"/>
            </a:gradFill>
            <a:effectLst>
              <a:outerShdw blurRad="25400" dist="19050" dir="5400000" algn="ctr" rotWithShape="0">
                <a:srgbClr val="000000">
                  <a:alpha val="80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 rot="-5400000" vert="horz"/>
                  <a:lstStyle/>
                  <a:p>
                    <a:pPr>
                      <a:defRPr sz="850" b="0" i="0">
                        <a:solidFill>
                          <a:srgbClr val="FF0000"/>
                        </a:solidFill>
                        <a:latin typeface="Franklin Gothic Book" panose="020B0503020102020204" pitchFamily="34" charset="0"/>
                        <a:ea typeface="Segoe UI" pitchFamily="34" charset="0"/>
                        <a:cs typeface="Arial" panose="020B0604020202020204" pitchFamily="34" charset="0"/>
                      </a:defRPr>
                    </a:pPr>
                    <a:fld id="{F41CDB4E-390F-4B38-ACB2-DBAE482F99E7}" type="VALUE">
                      <a:rPr lang="en-US" b="0" i="0">
                        <a:latin typeface="Franklin Gothic Book" panose="020B0503020102020204" pitchFamily="34" charset="0"/>
                      </a:rPr>
                      <a:pPr>
                        <a:defRPr sz="850" b="0" i="0">
                          <a:solidFill>
                            <a:srgbClr val="FF0000"/>
                          </a:solidFill>
                          <a:latin typeface="Franklin Gothic Book" panose="020B0503020102020204" pitchFamily="34" charset="0"/>
                          <a:ea typeface="Segoe UI" pitchFamily="34" charset="0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41C-4A2D-A025-FD3098E10C9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sz="850" b="0" i="0">
                      <a:solidFill>
                        <a:schemeClr val="accent6"/>
                      </a:solidFill>
                      <a:latin typeface="Franklin Gothic Book" panose="020B0503020102020204" pitchFamily="34" charset="0"/>
                      <a:ea typeface="Segoe UI" pitchFamily="34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093-4894-A92A-8289D81B1C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850" b="0" i="0"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D-47E8-9A47-114C79BEB2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3FC37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0.17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D0-44D4-A7CD-1D7C35AD082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9363B7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AU" sz="850" b="0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Segoe UI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Parent Of Child &lt;18 in HH</c:v>
                </c:pt>
                <c:pt idx="1">
                  <c:v>Not Parent Of Child &lt;18 in HH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0.22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D0-44D4-A7CD-1D7C35AD0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136009600"/>
        <c:axId val="136011136"/>
      </c:barChart>
      <c:catAx>
        <c:axId val="136009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 b="0" i="0" baseline="0">
                <a:solidFill>
                  <a:srgbClr val="40404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36011136"/>
        <c:crosses val="autoZero"/>
        <c:auto val="1"/>
        <c:lblAlgn val="ctr"/>
        <c:lblOffset val="20"/>
        <c:noMultiLvlLbl val="0"/>
      </c:catAx>
      <c:valAx>
        <c:axId val="136011136"/>
        <c:scaling>
          <c:orientation val="minMax"/>
          <c:max val="0.9"/>
          <c:min val="0"/>
        </c:scaling>
        <c:delete val="1"/>
        <c:axPos val="l"/>
        <c:numFmt formatCode="0%" sourceLinked="1"/>
        <c:majorTickMark val="out"/>
        <c:minorTickMark val="none"/>
        <c:tickLblPos val="nextTo"/>
        <c:crossAx val="136009600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0.01873</cdr:x>
      <cdr:y>0.87844</cdr:y>
    </cdr:from>
    <cdr:to>
      <cdr:x>0.9858</cdr:x>
      <cdr:y>0.94798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E542C365-E855-40A8-A11F-AEC9BEEF14FD}"/>
            </a:ext>
          </a:extLst>
        </cdr:cNvPr>
        <cdr:cNvPicPr>
          <a:picLocks xmlns:a="http://schemas.openxmlformats.org/drawingml/2006/main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22115" y="3731760"/>
          <a:ext cx="11469163" cy="295392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0.02165</cdr:x>
      <cdr:y>0.66196</cdr:y>
    </cdr:from>
    <cdr:to>
      <cdr:x>0.98579</cdr:x>
      <cdr:y>0.76911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56028C3F-EFF8-4392-BB87-5E9E50A6237B}"/>
            </a:ext>
          </a:extLst>
        </cdr:cNvPr>
        <cdr:cNvPicPr>
          <a:picLocks xmlns:a="http://schemas.openxmlformats.org/drawingml/2006/main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57138" y="1250272"/>
          <a:ext cx="11451142" cy="20237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B5B478-9391-402C-8E47-9835272355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816A4-2417-4744-8450-9674526E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78034-096A-4FED-9FFE-70D2CB52F43A}" type="datetimeFigureOut">
              <a:rPr lang="en-AU" smtClean="0"/>
              <a:t>18/01/2022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870BC-4AE4-4FB9-B7DF-7FB20A48D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C32ED-7E96-4D75-9847-B1FBEA3FB7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1F6B4-3AF3-4AFC-9A7F-095E97DA89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135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31CEFA39-3E36-4400-A799-1B4F79DEC1B6}" type="datetimeFigureOut">
              <a:rPr lang="en-IN" smtClean="0"/>
              <a:pPr/>
              <a:t>18-01-2022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ranklin Gothic Book" panose="020B0503020102020204" pitchFamily="34" charset="0"/>
              </a:defRPr>
            </a:lvl1pPr>
          </a:lstStyle>
          <a:p>
            <a:fld id="{2E68A9C0-8D56-4279-9FF5-CD4924E624E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7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00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68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3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82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7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4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17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91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1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786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85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98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81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23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3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87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28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12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35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8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87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57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2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8A9C0-8D56-4279-9FF5-CD4924E624E2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32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5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1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9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8AB93-49DB-4DED-AD9D-A62A40EBC38B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0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6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6"/>
          <a:stretch>
            <a:fillRect/>
          </a:stretch>
        </p:blipFill>
        <p:spPr>
          <a:xfrm>
            <a:off x="0" y="0"/>
            <a:ext cx="12192000" cy="6419022"/>
          </a:xfrm>
          <a:prstGeom prst="rect">
            <a:avLst/>
          </a:prstGeom>
          <a:effectLst/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419022"/>
            <a:ext cx="381000" cy="360011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8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5798390" y="255662"/>
            <a:ext cx="6203111" cy="952500"/>
          </a:xfrm>
          <a:prstGeom prst="rect">
            <a:avLst/>
          </a:prstGeom>
          <a:effectLst/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99051" y="1558028"/>
            <a:ext cx="4935558" cy="2674386"/>
          </a:xfrm>
          <a:effectLst/>
        </p:spPr>
        <p:txBody>
          <a:bodyPr lIns="0" anchor="ctr">
            <a:norm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48526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sp>
        <p:nvSpPr>
          <p:cNvPr id="2" name="Selections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0" i="0" cap="none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 b="0" i="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26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4" t="24460" r="16127" b="7689"/>
          <a:stretch>
            <a:fillRect/>
          </a:stretch>
        </p:blipFill>
        <p:spPr>
          <a:xfrm>
            <a:off x="6104660" y="902804"/>
            <a:ext cx="6087341" cy="5514929"/>
          </a:xfrm>
          <a:prstGeom prst="rect">
            <a:avLst/>
          </a:prstGeom>
          <a:effectLst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11145" r="25348" b="20925"/>
          <a:stretch>
            <a:fillRect/>
          </a:stretch>
        </p:blipFill>
        <p:spPr>
          <a:xfrm>
            <a:off x="0" y="905934"/>
            <a:ext cx="6121400" cy="5521371"/>
          </a:xfrm>
          <a:prstGeom prst="rect">
            <a:avLst/>
          </a:prstGeom>
          <a:effectLst/>
        </p:spPr>
      </p:pic>
      <p:sp>
        <p:nvSpPr>
          <p:cNvPr id="13" name="Rectangle 12"/>
          <p:cNvSpPr/>
          <p:nvPr userDrawn="1"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262768" y="131383"/>
            <a:ext cx="11719027" cy="685800"/>
          </a:xfrm>
          <a:effectLst/>
        </p:spPr>
        <p:txBody>
          <a:bodyPr/>
          <a:lstStyle>
            <a:lvl1pPr>
              <a:defRPr i="0">
                <a:effectLst/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effectLst/>
              </a:rPr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2767" y="1027042"/>
            <a:ext cx="11647623" cy="5239924"/>
          </a:xfrm>
          <a:effectLst/>
        </p:spPr>
        <p:txBody>
          <a:bodyPr numCol="2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1pPr>
            <a:lvl2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2pPr>
            <a:lvl3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3pPr>
            <a:lvl4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4pPr>
            <a:lvl5pPr>
              <a:defRPr sz="2000">
                <a:solidFill>
                  <a:schemeClr val="bg1"/>
                </a:solidFill>
                <a:effectLst/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31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IN" dirty="0"/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F8A0184-F35C-4CB6-947E-E95194273F2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  <p:sldLayoutId id="2147483662" r:id="rId3"/>
    <p:sldLayoutId id="2147483672" r:id="rId4"/>
    <p:sldLayoutId id="214748367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1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15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16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hart" Target="../charts/chart17.xml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9.png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0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2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hart" Target="../charts/chart22.xml"/><Relationship Id="rId7" Type="http://schemas.openxmlformats.org/officeDocument/2006/relationships/image" Target="../media/image32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chart" Target="../charts/chart23.xm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hart" Target="../charts/chart24.xml"/><Relationship Id="rId7" Type="http://schemas.openxmlformats.org/officeDocument/2006/relationships/chart" Target="../charts/chart2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5.xml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27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28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29.xml"/><Relationship Id="rId4" Type="http://schemas.openxmlformats.org/officeDocument/2006/relationships/image" Target="../media/image36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7.png"/><Relationship Id="rId4" Type="http://schemas.openxmlformats.org/officeDocument/2006/relationships/chart" Target="../charts/chart30.xml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31.xml"/><Relationship Id="rId4" Type="http://schemas.openxmlformats.org/officeDocument/2006/relationships/image" Target="../media/image38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32.xml"/><Relationship Id="rId4" Type="http://schemas.openxmlformats.org/officeDocument/2006/relationships/image" Target="../media/image3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33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chart" Target="../charts/chart3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14.png"/><Relationship Id="rId5" Type="http://schemas.openxmlformats.org/officeDocument/2006/relationships/image" Target="../media/image41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35.xm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chart" Target="../charts/chart36.xml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hart" Target="../charts/chart37.xml"/><Relationship Id="rId7" Type="http://schemas.openxmlformats.org/officeDocument/2006/relationships/image" Target="../media/image4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hart" Target="../charts/chart3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hart" Target="../charts/chart39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hart" Target="../charts/chart4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hart" Target="../charts/chart46.xml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chart" Target="../charts/chart41.xml"/><Relationship Id="rId12" Type="http://schemas.openxmlformats.org/officeDocument/2006/relationships/chart" Target="../charts/chart45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chart" Target="../charts/chart44.xml"/><Relationship Id="rId5" Type="http://schemas.openxmlformats.org/officeDocument/2006/relationships/image" Target="../media/image47.png"/><Relationship Id="rId15" Type="http://schemas.openxmlformats.org/officeDocument/2006/relationships/image" Target="../media/image5.png"/><Relationship Id="rId10" Type="http://schemas.openxmlformats.org/officeDocument/2006/relationships/chart" Target="../charts/chart43.xml"/><Relationship Id="rId4" Type="http://schemas.openxmlformats.org/officeDocument/2006/relationships/image" Target="../media/image7.png"/><Relationship Id="rId9" Type="http://schemas.openxmlformats.org/officeDocument/2006/relationships/chart" Target="../charts/chart42.xml"/><Relationship Id="rId14" Type="http://schemas.openxmlformats.org/officeDocument/2006/relationships/chart" Target="../charts/chart4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hart" Target="../charts/chart48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chart" Target="../charts/chart4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14.png"/><Relationship Id="rId5" Type="http://schemas.openxmlformats.org/officeDocument/2006/relationships/image" Target="../media/image51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chart" Target="../charts/chart2.xml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microsoft.com/office/2007/relationships/hdphoto" Target="../media/hdphoto3.wdp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chart" Target="../charts/chart4.xml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chart" Target="../charts/chart1.xml"/><Relationship Id="rId9" Type="http://schemas.openxmlformats.org/officeDocument/2006/relationships/image" Target="../media/image9.png"/><Relationship Id="rId1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chart" Target="../charts/chart7.xml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11" Type="http://schemas.openxmlformats.org/officeDocument/2006/relationships/image" Target="../media/image18.png"/><Relationship Id="rId5" Type="http://schemas.openxmlformats.org/officeDocument/2006/relationships/chart" Target="../charts/chart5.xml"/><Relationship Id="rId10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openxmlformats.org/officeDocument/2006/relationships/image" Target="../media/image17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hart" Target="../charts/chart10.xml"/><Relationship Id="rId5" Type="http://schemas.openxmlformats.org/officeDocument/2006/relationships/image" Target="../media/image6.png"/><Relationship Id="rId10" Type="http://schemas.openxmlformats.org/officeDocument/2006/relationships/chart" Target="../charts/chart9.xml"/><Relationship Id="rId4" Type="http://schemas.openxmlformats.org/officeDocument/2006/relationships/chart" Target="../charts/chart8.xml"/><Relationship Id="rId9" Type="http://schemas.openxmlformats.org/officeDocument/2006/relationships/image" Target="../media/image21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3.png"/><Relationship Id="rId3" Type="http://schemas.openxmlformats.org/officeDocument/2006/relationships/chart" Target="../charts/chart1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chart" Target="../charts/chart12.xml"/><Relationship Id="rId10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chart" Target="../charts/chart13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4" y="2269602"/>
            <a:ext cx="10548659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sz="4000" dirty="0" err="1">
                <a:latin typeface="Franklin Gothic Book" panose="020B0503020102020204" pitchFamily="34" charset="0"/>
                <a:cs typeface="Arial" panose="020B0604020202020204" pitchFamily="34" charset="0"/>
              </a:rPr>
              <a:t>iSHOP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– Retailer </a:t>
            </a:r>
            <a:r>
              <a:rPr lang="en-US" sz="4000" dirty="0">
                <a:cs typeface="Arial" panose="020B0604020202020204" pitchFamily="34" charset="0"/>
              </a:rPr>
              <a:t>Deep </a:t>
            </a:r>
            <a:r>
              <a:rPr lang="en-US" sz="4000">
                <a:cs typeface="Arial" panose="020B0604020202020204" pitchFamily="34" charset="0"/>
              </a:rPr>
              <a:t>Dive </a:t>
            </a:r>
            <a:r>
              <a:rPr lang="en-US" sz="4000"/>
              <a:t>– </a:t>
            </a:r>
            <a:r>
              <a:rPr lang="en-US" sz="4000">
                <a:cs typeface="Arial" panose="020B0604020202020204" pitchFamily="34" charset="0"/>
              </a:rPr>
              <a:t>PIT </a:t>
            </a:r>
            <a:r>
              <a:rPr lang="en-US" sz="4000" dirty="0"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9" name="Filter_Timeperiod"/>
          <p:cNvSpPr>
            <a:spLocks noGrp="1"/>
          </p:cNvSpPr>
          <p:nvPr>
            <p:ph type="title"/>
          </p:nvPr>
        </p:nvSpPr>
        <p:spPr>
          <a:xfrm>
            <a:off x="723256" y="3557510"/>
            <a:ext cx="10998678" cy="2651903"/>
          </a:xfrm>
          <a:effectLst/>
        </p:spPr>
        <p:txBody>
          <a:bodyPr vert="horz" lIns="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 dirty="0"/>
              <a:t>Supermarket/Grocery, ALDI, Whole Foods </a:t>
            </a:r>
            <a:br>
              <a:rPr lang="en-US" sz="3600" dirty="0"/>
            </a:br>
            <a:r>
              <a:rPr lang="en-US" sz="3600" dirty="0">
                <a:latin typeface="Franklin Gothic Book" panose="020B0503020102020204" pitchFamily="34" charset="0"/>
                <a:ea typeface="+mn-ea"/>
                <a:cs typeface="+mn-cs"/>
              </a:rPr>
              <a:t>Base – Total Trips, Filters – None </a:t>
            </a:r>
            <a:br>
              <a:rPr lang="en-US" sz="3600" dirty="0">
                <a:latin typeface="Franklin Gothic Book" panose="020B0503020102020204" pitchFamily="34" charset="0"/>
                <a:ea typeface="+mn-ea"/>
                <a:cs typeface="+mn-cs"/>
              </a:rPr>
            </a:br>
            <a:r>
              <a:rPr lang="en-US" sz="3600" dirty="0">
                <a:ea typeface="+mn-ea"/>
                <a:cs typeface="+mn-cs"/>
              </a:rPr>
              <a:t>Year: 2017</a:t>
            </a:r>
            <a:endParaRPr lang="en-US" sz="3600" dirty="0"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22F08-125B-42B7-A79F-4FE98897D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3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Pre-Visit_Origi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780350"/>
              </p:ext>
            </p:extLst>
          </p:nvPr>
        </p:nvGraphicFramePr>
        <p:xfrm>
          <a:off x="200824" y="1376429"/>
          <a:ext cx="11879613" cy="4144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Rectangle 7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95" name="Picture 9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4988603"/>
            <a:ext cx="11451101" cy="17423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29919" y="742218"/>
            <a:ext cx="11584420" cy="544039"/>
            <a:chOff x="329919" y="742218"/>
            <a:chExt cx="11584420" cy="54403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919" y="742218"/>
              <a:ext cx="372822" cy="358062"/>
            </a:xfrm>
            <a:prstGeom prst="rect">
              <a:avLst/>
            </a:prstGeom>
          </p:spPr>
        </p:pic>
        <p:sp>
          <p:nvSpPr>
            <p:cNvPr id="81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Pre-Trip Origin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scription"/>
            <p:cNvSpPr txBox="1"/>
            <p:nvPr/>
          </p:nvSpPr>
          <p:spPr>
            <a:xfrm>
              <a:off x="664145" y="1070813"/>
              <a:ext cx="109979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Have Origin at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39" name="TableLegends">
            <a:extLst>
              <a:ext uri="{FF2B5EF4-FFF2-40B4-BE49-F238E27FC236}">
                <a16:creationId xmlns:a16="http://schemas.microsoft.com/office/drawing/2014/main" id="{DBB5C4E8-1A86-498F-B543-F1698A49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C411A99-0DF5-43F5-90F5-656BB5BF6A5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Footer Placeholder 2">
            <a:extLst>
              <a:ext uri="{FF2B5EF4-FFF2-40B4-BE49-F238E27FC236}">
                <a16:creationId xmlns:a16="http://schemas.microsoft.com/office/drawing/2014/main" id="{1D4088C5-94B7-4C85-A85C-08C40203330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69944F-3095-4781-B020-EC916024A7E2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6ACA06D-B719-4F82-9F6E-4A7E2825A6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4B0381-33DB-4583-8AB5-41C8D559D6A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8882CAD-D744-4009-B65C-29A83789771C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B7010AEA-C343-4620-A1C0-5ACA1DC4DFBE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C45C064-6D3F-40D1-88C1-0620B8703CC5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3E15543C-5C3B-432B-B0D4-7AC85465B889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2" name="TPandFilters">
            <a:extLst>
              <a:ext uri="{FF2B5EF4-FFF2-40B4-BE49-F238E27FC236}">
                <a16:creationId xmlns:a16="http://schemas.microsoft.com/office/drawing/2014/main" id="{45817494-8F8A-4883-B282-7917F8A4F319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33E25A-A990-4242-82A7-2F0B363AD9B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tatTestAgainst">
            <a:extLst>
              <a:ext uri="{FF2B5EF4-FFF2-40B4-BE49-F238E27FC236}">
                <a16:creationId xmlns:a16="http://schemas.microsoft.com/office/drawing/2014/main" id="{F6F6B680-773F-4607-ADD2-54901095F9BB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0000F907-089E-47C0-9554-3A38379A8AA2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A884B29-4A1F-4F19-8E97-06D1815DEC14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394E9E60-6C48-4170-9346-DFAAE5571D10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78DC95-DB40-44C7-BCEE-050A635ABFB4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0" name="benchmarkGroup">
            <a:extLst>
              <a:ext uri="{FF2B5EF4-FFF2-40B4-BE49-F238E27FC236}">
                <a16:creationId xmlns:a16="http://schemas.microsoft.com/office/drawing/2014/main" id="{574EAA9F-6F4D-44A1-88A0-DCF87786B51B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9" name="benchmark">
              <a:extLst>
                <a:ext uri="{FF2B5EF4-FFF2-40B4-BE49-F238E27FC236}">
                  <a16:creationId xmlns:a16="http://schemas.microsoft.com/office/drawing/2014/main" id="{D5FA8E12-5BD6-46BF-92CC-21AE579E417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DE2A7D4-FBEC-4C72-95E1-5364BFB8846F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2" name="Slide Number Placeholder 5">
            <a:extLst>
              <a:ext uri="{FF2B5EF4-FFF2-40B4-BE49-F238E27FC236}">
                <a16:creationId xmlns:a16="http://schemas.microsoft.com/office/drawing/2014/main" id="{E3986A18-DC70-4048-82E2-E6C1E5ADCB1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4" name="Picture 9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BD06DBC-E4BE-4327-8E64-A7D5CB36FD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2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327665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ripMission_Chart"/>
          <p:cNvGraphicFramePr/>
          <p:nvPr/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50646" y="696037"/>
            <a:ext cx="11563693" cy="590220"/>
            <a:chOff x="350646" y="696037"/>
            <a:chExt cx="11563693" cy="590220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78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itchFamily="34" charset="0"/>
                  <a:cs typeface="Arial" pitchFamily="34" charset="0"/>
                </a:rPr>
                <a:t>Trip Share of Outlet Segments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0997972" cy="21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46" y="696037"/>
              <a:ext cx="396000" cy="396000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A1120F3A-3B7D-473E-B324-68B6632130B8}"/>
              </a:ext>
            </a:extLst>
          </p:cNvPr>
          <p:cNvGraphicFramePr>
            <a:graphicFrameLocks noGrp="1"/>
          </p:cNvGraphicFramePr>
          <p:nvPr/>
        </p:nvGraphicFramePr>
        <p:xfrm>
          <a:off x="0" y="5914664"/>
          <a:ext cx="10304980" cy="282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5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6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56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1246">
                  <a:extLst>
                    <a:ext uri="{9D8B030D-6E8A-4147-A177-3AD203B41FA5}">
                      <a16:colId xmlns:a16="http://schemas.microsoft.com/office/drawing/2014/main" val="3884894262"/>
                    </a:ext>
                  </a:extLst>
                </a:gridCol>
                <a:gridCol w="2869983">
                  <a:extLst>
                    <a:ext uri="{9D8B030D-6E8A-4147-A177-3AD203B41FA5}">
                      <a16:colId xmlns:a16="http://schemas.microsoft.com/office/drawing/2014/main" val="1206712114"/>
                    </a:ext>
                  </a:extLst>
                </a:gridCol>
              </a:tblGrid>
              <a:tr h="2825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Morning (6am to 11am)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(157)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Mid-Day (11am to 2pm)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(131)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Afternoon (2pm to 5pm)</a:t>
                      </a:r>
                    </a:p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(153)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itchFamily="34" charset="0"/>
                        <a:cs typeface="Arial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Evening (5pm to 10pm)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(78)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itchFamily="34" charset="0"/>
                        <a:cs typeface="Arial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Night (10pm to 6am)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itchFamily="34" charset="0"/>
                          <a:cs typeface="Arial" pitchFamily="34" charset="0"/>
                        </a:rPr>
                        <a:t>(121)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4E7949CB-3B73-4890-A429-2EFAE3CC05D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44875"/>
            <a:ext cx="11451101" cy="174239"/>
          </a:xfrm>
          <a:prstGeom prst="rect">
            <a:avLst/>
          </a:prstGeom>
        </p:spPr>
      </p:pic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EE3D7A34-454D-4353-A122-907D11CF2185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t>11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21F392F9-46EC-4AC4-B984-C5CC71F43D3F}"/>
              </a:ext>
            </a:extLst>
          </p:cNvPr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9DF786-BD52-4EF9-B1B1-C6A6FEEC1FF4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0F16EA2-AFB3-4487-B38B-A24D10107B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76FFD1-3E03-40E3-A0D6-B64F59D3759F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3AFF5CB-5183-48D6-A290-D0862989D1AD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4" name="Footer Placeholder 4">
            <a:extLst>
              <a:ext uri="{FF2B5EF4-FFF2-40B4-BE49-F238E27FC236}">
                <a16:creationId xmlns:a16="http://schemas.microsoft.com/office/drawing/2014/main" id="{782E894F-8543-4677-BC77-CC6D36B74601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114D9F1-C0B8-4B25-9DD6-A9C9445E08C3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AB1FEB6B-CA63-4A5B-A3BF-8C1BDDE4927E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7" name="TPandFilters">
            <a:extLst>
              <a:ext uri="{FF2B5EF4-FFF2-40B4-BE49-F238E27FC236}">
                <a16:creationId xmlns:a16="http://schemas.microsoft.com/office/drawing/2014/main" id="{D3785781-9392-4957-AB54-530DA95A21B6}"/>
              </a:ext>
            </a:extLst>
          </p:cNvPr>
          <p:cNvSpPr txBox="1"/>
          <p:nvPr/>
        </p:nvSpPr>
        <p:spPr>
          <a:xfrm>
            <a:off x="646524" y="6334489"/>
            <a:ext cx="518465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Source: CCNA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 Tracker- Time Period : Jun 2021 3MMT ; Base – Total Trips
Filters: None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3EE7A0-246A-402A-A98B-E7B4E8F477BE}"/>
              </a:ext>
            </a:extLst>
          </p:cNvPr>
          <p:cNvCxnSpPr/>
          <p:nvPr/>
        </p:nvCxnSpPr>
        <p:spPr>
          <a:xfrm flipH="1"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tatTestAgainst">
            <a:extLst>
              <a:ext uri="{FF2B5EF4-FFF2-40B4-BE49-F238E27FC236}">
                <a16:creationId xmlns:a16="http://schemas.microsoft.com/office/drawing/2014/main" id="{9516F299-D3A2-43A3-B249-EB41BD2F0871}"/>
              </a:ext>
            </a:extLst>
          </p:cNvPr>
          <p:cNvSpPr txBox="1"/>
          <p:nvPr/>
        </p:nvSpPr>
        <p:spPr>
          <a:xfrm>
            <a:off x="7348133" y="6333770"/>
            <a:ext cx="4449123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* Stat tested at 95% CL against ?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ADCE76A3-CE1A-48CE-AB52-0CE308FC1CCA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585D65-3E1F-4497-988D-F5C7BA3B922C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A8D76E6D-727A-4C56-BADC-FFD1700AA269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0FC353-F3A6-40A3-BD88-6130A3E659FB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4" name="benchmarkGroup">
            <a:extLst>
              <a:ext uri="{FF2B5EF4-FFF2-40B4-BE49-F238E27FC236}">
                <a16:creationId xmlns:a16="http://schemas.microsoft.com/office/drawing/2014/main" id="{E73F0CE0-F613-4147-BD7A-7BC1C4FA381A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5" name="benchmark">
              <a:extLst>
                <a:ext uri="{FF2B5EF4-FFF2-40B4-BE49-F238E27FC236}">
                  <a16:creationId xmlns:a16="http://schemas.microsoft.com/office/drawing/2014/main" id="{AF9391EA-1F6E-4FD7-8132-398DE7559F7A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DBA09AE-D361-41E9-BC3C-E5A2E3A458B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7" name="Slide Number Placeholder 5">
            <a:extLst>
              <a:ext uri="{FF2B5EF4-FFF2-40B4-BE49-F238E27FC236}">
                <a16:creationId xmlns:a16="http://schemas.microsoft.com/office/drawing/2014/main" id="{408F98E4-8F14-4657-932B-A6C44F91102B}"/>
              </a:ext>
            </a:extLst>
          </p:cNvPr>
          <p:cNvSpPr txBox="1"/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11</a:t>
            </a:fld>
            <a:endParaRPr lang="en-US"/>
          </a:p>
        </p:txBody>
      </p:sp>
      <p:pic>
        <p:nvPicPr>
          <p:cNvPr id="88" name="Pictur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C982274-ECB0-4057-9803-11DC7122E1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7" name="main_h"/>
          <p:cNvSpPr txBox="1"/>
          <p:nvPr/>
        </p:nvSpPr>
        <p:spPr>
          <a:xfrm>
            <a:off x="169330" y="137538"/>
            <a:ext cx="11746145" cy="36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Outlet Segment – _retailer</a:t>
            </a:r>
          </a:p>
        </p:txBody>
      </p:sp>
    </p:spTree>
    <p:extLst>
      <p:ext uri="{BB962C8B-B14F-4D97-AF65-F5344CB8AC3E}">
        <p14:creationId xmlns:p14="http://schemas.microsoft.com/office/powerpoint/2010/main" val="193505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ripMiss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330366"/>
              </p:ext>
            </p:extLst>
          </p:nvPr>
        </p:nvGraphicFramePr>
        <p:xfrm>
          <a:off x="23812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50646" y="696037"/>
            <a:ext cx="11563693" cy="590220"/>
            <a:chOff x="350646" y="696037"/>
            <a:chExt cx="11563693" cy="590220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78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Trip Mission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09979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46" y="696037"/>
              <a:ext cx="396000" cy="396000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A1120F3A-3B7D-473E-B324-68B66321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4E7949CB-3B73-4890-A429-2EFAE3CC05D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44875"/>
            <a:ext cx="11451101" cy="174239"/>
          </a:xfrm>
          <a:prstGeom prst="rect">
            <a:avLst/>
          </a:prstGeom>
        </p:spPr>
      </p:pic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EE3D7A34-454D-4353-A122-907D11CF218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21F392F9-46EC-4AC4-B984-C5CC71F43D3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9DF786-BD52-4EF9-B1B1-C6A6FEEC1FF4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0F16EA2-AFB3-4487-B38B-A24D10107B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76FFD1-3E03-40E3-A0D6-B64F59D3759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3AFF5CB-5183-48D6-A290-D0862989D1AD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4" name="Footer Placeholder 4">
            <a:extLst>
              <a:ext uri="{FF2B5EF4-FFF2-40B4-BE49-F238E27FC236}">
                <a16:creationId xmlns:a16="http://schemas.microsoft.com/office/drawing/2014/main" id="{782E894F-8543-4677-BC77-CC6D36B74601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114D9F1-C0B8-4B25-9DD6-A9C9445E08C3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AB1FEB6B-CA63-4A5B-A3BF-8C1BDDE4927E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7" name="TPandFilters">
            <a:extLst>
              <a:ext uri="{FF2B5EF4-FFF2-40B4-BE49-F238E27FC236}">
                <a16:creationId xmlns:a16="http://schemas.microsoft.com/office/drawing/2014/main" id="{D3785781-9392-4957-AB54-530DA95A21B6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3EE7A0-246A-402A-A98B-E7B4E8F477B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tatTestAgainst">
            <a:extLst>
              <a:ext uri="{FF2B5EF4-FFF2-40B4-BE49-F238E27FC236}">
                <a16:creationId xmlns:a16="http://schemas.microsoft.com/office/drawing/2014/main" id="{9516F299-D3A2-43A3-B249-EB41BD2F0871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ADCE76A3-CE1A-48CE-AB52-0CE308FC1CCA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585D65-3E1F-4497-988D-F5C7BA3B922C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A8D76E6D-727A-4C56-BADC-FFD1700AA269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30FC353-F3A6-40A3-BD88-6130A3E659FB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4" name="benchmarkGroup">
            <a:extLst>
              <a:ext uri="{FF2B5EF4-FFF2-40B4-BE49-F238E27FC236}">
                <a16:creationId xmlns:a16="http://schemas.microsoft.com/office/drawing/2014/main" id="{E73F0CE0-F613-4147-BD7A-7BC1C4FA381A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5" name="benchmark">
              <a:extLst>
                <a:ext uri="{FF2B5EF4-FFF2-40B4-BE49-F238E27FC236}">
                  <a16:creationId xmlns:a16="http://schemas.microsoft.com/office/drawing/2014/main" id="{AF9391EA-1F6E-4FD7-8132-398DE7559F7A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DBA09AE-D361-41E9-BC3C-E5A2E3A458B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7" name="Slide Number Placeholder 5">
            <a:extLst>
              <a:ext uri="{FF2B5EF4-FFF2-40B4-BE49-F238E27FC236}">
                <a16:creationId xmlns:a16="http://schemas.microsoft.com/office/drawing/2014/main" id="{408F98E4-8F14-4657-932B-A6C44F91102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8" name="Pictur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C982274-ECB0-4057-9803-11DC7122E1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7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144793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Reason_For_Store_Choice_Top2Box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524534"/>
              </p:ext>
            </p:extLst>
          </p:nvPr>
        </p:nvGraphicFramePr>
        <p:xfrm>
          <a:off x="495961" y="3937000"/>
          <a:ext cx="11437084" cy="191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6" y="2696221"/>
            <a:ext cx="11201062" cy="252000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8712958" y="56160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3313874"/>
            <a:ext cx="12192000" cy="222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8723523" y="5808497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10282390" y="5731599"/>
            <a:ext cx="43712" cy="12717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336471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393476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393476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565271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164160"/>
            <a:ext cx="10764000" cy="252000"/>
          </a:xfrm>
          <a:prstGeom prst="rect">
            <a:avLst/>
          </a:prstGeom>
        </p:spPr>
      </p:pic>
      <p:graphicFrame>
        <p:nvGraphicFramePr>
          <p:cNvPr id="73" name="Reason_For_Store_Choice_Chart">
            <a:extLst>
              <a:ext uri="{FF2B5EF4-FFF2-40B4-BE49-F238E27FC236}">
                <a16:creationId xmlns:a16="http://schemas.microsoft.com/office/drawing/2014/main" id="{1E9F4B42-D70B-4C34-9B6A-09DF2A5D8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416007"/>
              </p:ext>
            </p:extLst>
          </p:nvPr>
        </p:nvGraphicFramePr>
        <p:xfrm>
          <a:off x="536600" y="1251958"/>
          <a:ext cx="11314554" cy="1663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406146" y="708413"/>
            <a:ext cx="11509329" cy="577844"/>
            <a:chOff x="406146" y="708413"/>
            <a:chExt cx="11509329" cy="577844"/>
          </a:xfrm>
        </p:grpSpPr>
        <p:sp>
          <p:nvSpPr>
            <p:cNvPr id="26" name="Header"/>
            <p:cNvSpPr txBox="1"/>
            <p:nvPr/>
          </p:nvSpPr>
          <p:spPr>
            <a:xfrm>
              <a:off x="680214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Reason for Store Choice Segment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0983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To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C62F9B6-5006-4812-B27F-0740B7054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146" y="708413"/>
              <a:ext cx="374400" cy="374400"/>
            </a:xfrm>
            <a:prstGeom prst="rect">
              <a:avLst/>
            </a:prstGeom>
          </p:spPr>
        </p:pic>
      </p:grpSp>
      <p:grpSp>
        <p:nvGrpSpPr>
          <p:cNvPr id="6" name="Header2"/>
          <p:cNvGrpSpPr/>
          <p:nvPr/>
        </p:nvGrpSpPr>
        <p:grpSpPr>
          <a:xfrm>
            <a:off x="403144" y="3396930"/>
            <a:ext cx="11512331" cy="556327"/>
            <a:chOff x="403144" y="3396930"/>
            <a:chExt cx="11512331" cy="556327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3"/>
              <a:ext cx="110699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Was To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662543" y="3412546"/>
              <a:ext cx="10999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Reason for Store Choice-Top 2 Box (Top 10 for ????) 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5D49E1A-E446-4A23-83C4-845BF3EC5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4" y="3396930"/>
              <a:ext cx="374400" cy="374400"/>
            </a:xfrm>
            <a:prstGeom prst="rect">
              <a:avLst/>
            </a:prstGeom>
          </p:spPr>
        </p:pic>
      </p:grpSp>
      <p:graphicFrame>
        <p:nvGraphicFramePr>
          <p:cNvPr id="76" name="TableLegends">
            <a:extLst>
              <a:ext uri="{FF2B5EF4-FFF2-40B4-BE49-F238E27FC236}">
                <a16:creationId xmlns:a16="http://schemas.microsoft.com/office/drawing/2014/main" id="{2EA3A9EF-F68D-49BD-80EF-719915737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Slide Number Placeholder 3">
            <a:extLst>
              <a:ext uri="{FF2B5EF4-FFF2-40B4-BE49-F238E27FC236}">
                <a16:creationId xmlns:a16="http://schemas.microsoft.com/office/drawing/2014/main" id="{B67470F0-5D39-4FE1-A8B3-FB462F16052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Footer Placeholder 2">
            <a:extLst>
              <a:ext uri="{FF2B5EF4-FFF2-40B4-BE49-F238E27FC236}">
                <a16:creationId xmlns:a16="http://schemas.microsoft.com/office/drawing/2014/main" id="{852EFE36-93F9-41EE-AD49-2710E252555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263488-4380-48A4-87C5-4BCA44135A2F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B31D865-80F0-4584-A812-2BB910AC1E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38F001-E9B3-43E5-9147-B916341EA851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8E09CAF-5BE7-439A-A6DA-DE50A7EF220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F7415DE5-A88B-4DD8-B278-F9B219D2685C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4894D3E-2475-4500-B300-00DD23A93FAA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A0D8D243-7308-462C-ACE0-50159CE759AE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06" name="TPandFilters">
            <a:extLst>
              <a:ext uri="{FF2B5EF4-FFF2-40B4-BE49-F238E27FC236}">
                <a16:creationId xmlns:a16="http://schemas.microsoft.com/office/drawing/2014/main" id="{29F35539-092E-44B0-86E4-5B3F7488A519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B5C77D-934D-433F-A2FE-364C2F128CB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tatTestAgainst">
            <a:extLst>
              <a:ext uri="{FF2B5EF4-FFF2-40B4-BE49-F238E27FC236}">
                <a16:creationId xmlns:a16="http://schemas.microsoft.com/office/drawing/2014/main" id="{A727AA08-DFA1-4007-9A77-1DF7A2B28C1A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BB06242E-9E67-4990-846C-340E6A20F476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1AD7411-450C-4954-98AB-7E1C9FF089BF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1ED70126-38E1-4D66-9597-8BDC78010316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5C93D34-D215-47B7-B8E5-5811FD3D2E5E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13" name="benchmarkGroup">
            <a:extLst>
              <a:ext uri="{FF2B5EF4-FFF2-40B4-BE49-F238E27FC236}">
                <a16:creationId xmlns:a16="http://schemas.microsoft.com/office/drawing/2014/main" id="{93CC895E-2717-45D1-97EE-D44485AAF160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14" name="benchmark">
              <a:extLst>
                <a:ext uri="{FF2B5EF4-FFF2-40B4-BE49-F238E27FC236}">
                  <a16:creationId xmlns:a16="http://schemas.microsoft.com/office/drawing/2014/main" id="{1B6AD27C-A818-4930-B260-221224684A05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183FE42-A72B-4BE3-BD7C-9407BCB98BBB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16" name="Slide Number Placeholder 5">
            <a:extLst>
              <a:ext uri="{FF2B5EF4-FFF2-40B4-BE49-F238E27FC236}">
                <a16:creationId xmlns:a16="http://schemas.microsoft.com/office/drawing/2014/main" id="{7EDD07CB-7A0A-4119-822C-792AB09D06A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7" name="Picture 1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24B86BA-0DB4-42E6-BB58-55E9D31A2A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78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23906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18" name="Claimed_Visit_Motivation_Chart">
            <a:extLst>
              <a:ext uri="{FF2B5EF4-FFF2-40B4-BE49-F238E27FC236}">
                <a16:creationId xmlns:a16="http://schemas.microsoft.com/office/drawing/2014/main" id="{D87E93D5-DC06-47A9-AF83-606827C95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471480"/>
              </p:ext>
            </p:extLst>
          </p:nvPr>
        </p:nvGraphicFramePr>
        <p:xfrm>
          <a:off x="238124" y="1333561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96891" y="725520"/>
            <a:ext cx="11617448" cy="560737"/>
            <a:chOff x="296891" y="725520"/>
            <a:chExt cx="11617448" cy="56073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Claimed Visit Motivation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  <p:sp>
          <p:nvSpPr>
            <p:cNvPr id="20" name="Description">
              <a:extLst>
                <a:ext uri="{FF2B5EF4-FFF2-40B4-BE49-F238E27FC236}">
                  <a16:creationId xmlns:a16="http://schemas.microsoft.com/office/drawing/2014/main" id="{1B2DA32D-B7E4-49C6-8726-EF0197CE4748}"/>
                </a:ext>
              </a:extLst>
            </p:cNvPr>
            <p:cNvSpPr txBox="1"/>
            <p:nvPr/>
          </p:nvSpPr>
          <p:spPr>
            <a:xfrm>
              <a:off x="664144" y="1070813"/>
              <a:ext cx="11110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Have “_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” As The Claimed Visit Motivation</a:t>
              </a:r>
            </a:p>
          </p:txBody>
        </p:sp>
      </p:grp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id="{A06FD221-B090-4F3E-9884-C4A947512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20CE7DF9-C1D6-4837-9836-56E2AB3F8E1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426A3C39-420D-490C-A1D6-1328DC71B19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55AABF-0ADB-4B74-9F32-7CF0B5289DB8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0CE092D-9751-4CF3-9D80-3E60AE544B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2E9024-2E3A-4C79-95CF-2BCE128E14B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91871F2-2D25-4FFB-8536-577266D8FBC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307E66B8-CDFB-4595-8481-5F57FFEDAB68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64474FC-83E0-4C1C-910C-C1EA7E8A820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id="{9258E1E4-AA74-4083-8058-C80E9A17D085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4" name="TPandFilters">
            <a:extLst>
              <a:ext uri="{FF2B5EF4-FFF2-40B4-BE49-F238E27FC236}">
                <a16:creationId xmlns:a16="http://schemas.microsoft.com/office/drawing/2014/main" id="{A259404F-9E27-433A-AD89-604E1C7EF8C7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82F5461-09ED-406E-9645-83C86BEA3CF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tTestAgainst">
            <a:extLst>
              <a:ext uri="{FF2B5EF4-FFF2-40B4-BE49-F238E27FC236}">
                <a16:creationId xmlns:a16="http://schemas.microsoft.com/office/drawing/2014/main" id="{CAC9DF68-5757-4086-9938-753A5D81FA54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2A5C423B-D6DB-4EA4-A9CB-582840794474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0422F32-A3BA-4059-94C4-A0ED13EC06DE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45BEC685-BE10-4C91-89C1-2386BC2066AE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9E59AB1-31AC-4381-B158-231AFF64C9D8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1" name="benchmarkGroup">
            <a:extLst>
              <a:ext uri="{FF2B5EF4-FFF2-40B4-BE49-F238E27FC236}">
                <a16:creationId xmlns:a16="http://schemas.microsoft.com/office/drawing/2014/main" id="{D48D072D-C496-43E3-9A66-1C889AD23401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2" name="benchmark">
              <a:extLst>
                <a:ext uri="{FF2B5EF4-FFF2-40B4-BE49-F238E27FC236}">
                  <a16:creationId xmlns:a16="http://schemas.microsoft.com/office/drawing/2014/main" id="{9478B35B-7B77-48F1-ABFE-3EFBBB4A643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7277D9-6E24-4BC6-BC13-7F425DF5AC7E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71A4E4B2-C855-49BF-9B28-F86799EC764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5" name="Picture 8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276D27-E9AA-40AC-AA13-6049FD1310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8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187942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ype_Of_Other_Stores_Consider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874980"/>
              </p:ext>
            </p:extLst>
          </p:nvPr>
        </p:nvGraphicFramePr>
        <p:xfrm>
          <a:off x="112544" y="3900533"/>
          <a:ext cx="11928486" cy="1941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13" name="Header2"/>
          <p:cNvGrpSpPr/>
          <p:nvPr/>
        </p:nvGrpSpPr>
        <p:grpSpPr>
          <a:xfrm>
            <a:off x="345763" y="3393920"/>
            <a:ext cx="11569712" cy="559338"/>
            <a:chOff x="345763" y="3393920"/>
            <a:chExt cx="11569712" cy="559338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10136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Considered Other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697701" y="3764153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199" y="3436642"/>
              <a:ext cx="10848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Type Of Other Stores Considered (Top 10 for ????) 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3" y="3393920"/>
              <a:ext cx="380915" cy="380915"/>
            </a:xfrm>
            <a:prstGeom prst="rect">
              <a:avLst/>
            </a:prstGeom>
          </p:spPr>
        </p:pic>
      </p:grpSp>
      <p:grpSp>
        <p:nvGrpSpPr>
          <p:cNvPr id="12" name="Header1"/>
          <p:cNvGrpSpPr/>
          <p:nvPr/>
        </p:nvGrpSpPr>
        <p:grpSpPr>
          <a:xfrm>
            <a:off x="344507" y="690217"/>
            <a:ext cx="11570968" cy="604010"/>
            <a:chOff x="344507" y="690217"/>
            <a:chExt cx="11570968" cy="604010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Another Store Considered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2"/>
              <a:ext cx="11012040" cy="22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Considered Another Store.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507" y="690217"/>
              <a:ext cx="383426" cy="381600"/>
            </a:xfrm>
            <a:prstGeom prst="rect">
              <a:avLst/>
            </a:prstGeom>
          </p:spPr>
        </p:pic>
      </p:grpSp>
      <p:grpSp>
        <p:nvGrpSpPr>
          <p:cNvPr id="8" name="Another_Store_Considered1">
            <a:extLst>
              <a:ext uri="{FF2B5EF4-FFF2-40B4-BE49-F238E27FC236}">
                <a16:creationId xmlns:a16="http://schemas.microsoft.com/office/drawing/2014/main" id="{3C196702-FC03-4F13-BF0B-5E075E7C183E}"/>
              </a:ext>
            </a:extLst>
          </p:cNvPr>
          <p:cNvGrpSpPr/>
          <p:nvPr/>
        </p:nvGrpSpPr>
        <p:grpSpPr>
          <a:xfrm>
            <a:off x="850080" y="1674901"/>
            <a:ext cx="1331259" cy="650837"/>
            <a:chOff x="2133595" y="1705087"/>
            <a:chExt cx="1331259" cy="650837"/>
          </a:xfrm>
        </p:grpSpPr>
        <p:sp>
          <p:nvSpPr>
            <p:cNvPr id="7" name="Another_Store_Considered"/>
            <p:cNvSpPr/>
            <p:nvPr/>
          </p:nvSpPr>
          <p:spPr>
            <a:xfrm>
              <a:off x="2194112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11%</a:t>
              </a:r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4" name="Rounded Rectangle 6">
              <a:extLst>
                <a:ext uri="{FF2B5EF4-FFF2-40B4-BE49-F238E27FC236}">
                  <a16:creationId xmlns:a16="http://schemas.microsoft.com/office/drawing/2014/main" id="{6B995C67-620C-4092-9E7C-199F5DD33959}"/>
                </a:ext>
              </a:extLst>
            </p:cNvPr>
            <p:cNvSpPr/>
            <p:nvPr/>
          </p:nvSpPr>
          <p:spPr>
            <a:xfrm>
              <a:off x="2133595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" name="Another_Store_Considered2">
            <a:extLst>
              <a:ext uri="{FF2B5EF4-FFF2-40B4-BE49-F238E27FC236}">
                <a16:creationId xmlns:a16="http://schemas.microsoft.com/office/drawing/2014/main" id="{11A33258-C63F-4F5F-8B8F-9A8CA68CFD40}"/>
              </a:ext>
            </a:extLst>
          </p:cNvPr>
          <p:cNvGrpSpPr/>
          <p:nvPr/>
        </p:nvGrpSpPr>
        <p:grpSpPr>
          <a:xfrm>
            <a:off x="2965864" y="1676600"/>
            <a:ext cx="1331259" cy="650837"/>
            <a:chOff x="4709293" y="1705087"/>
            <a:chExt cx="1331259" cy="650837"/>
          </a:xfrm>
        </p:grpSpPr>
        <p:sp>
          <p:nvSpPr>
            <p:cNvPr id="30" name="Another_Store_Considered"/>
            <p:cNvSpPr/>
            <p:nvPr/>
          </p:nvSpPr>
          <p:spPr>
            <a:xfrm>
              <a:off x="4769810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12%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5" name="Rounded Rectangle 29">
              <a:extLst>
                <a:ext uri="{FF2B5EF4-FFF2-40B4-BE49-F238E27FC236}">
                  <a16:creationId xmlns:a16="http://schemas.microsoft.com/office/drawing/2014/main" id="{FE3A0C8A-01EF-4C7F-8112-CB69C7D8582F}"/>
                </a:ext>
              </a:extLst>
            </p:cNvPr>
            <p:cNvSpPr/>
            <p:nvPr/>
          </p:nvSpPr>
          <p:spPr>
            <a:xfrm>
              <a:off x="4709293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" name="Another_Store_Considered3">
            <a:extLst>
              <a:ext uri="{FF2B5EF4-FFF2-40B4-BE49-F238E27FC236}">
                <a16:creationId xmlns:a16="http://schemas.microsoft.com/office/drawing/2014/main" id="{B2530708-7884-4B0A-BE35-DA2D857C92B3}"/>
              </a:ext>
            </a:extLst>
          </p:cNvPr>
          <p:cNvGrpSpPr/>
          <p:nvPr/>
        </p:nvGrpSpPr>
        <p:grpSpPr>
          <a:xfrm>
            <a:off x="5184930" y="1674901"/>
            <a:ext cx="1331259" cy="650837"/>
            <a:chOff x="7571896" y="1711566"/>
            <a:chExt cx="1331259" cy="650837"/>
          </a:xfrm>
        </p:grpSpPr>
        <p:sp>
          <p:nvSpPr>
            <p:cNvPr id="31" name="Another_Store_Considered"/>
            <p:cNvSpPr/>
            <p:nvPr/>
          </p:nvSpPr>
          <p:spPr>
            <a:xfrm>
              <a:off x="7631252" y="1768044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13%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B6AB56F2-E096-44E8-94F6-FB47316E4EAA}"/>
                </a:ext>
              </a:extLst>
            </p:cNvPr>
            <p:cNvSpPr/>
            <p:nvPr/>
          </p:nvSpPr>
          <p:spPr>
            <a:xfrm>
              <a:off x="7571896" y="1711566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0" name="Another_Store_Considered4">
            <a:extLst>
              <a:ext uri="{FF2B5EF4-FFF2-40B4-BE49-F238E27FC236}">
                <a16:creationId xmlns:a16="http://schemas.microsoft.com/office/drawing/2014/main" id="{4FAC5E35-0FF1-418C-858C-52B2ACF098E8}"/>
              </a:ext>
            </a:extLst>
          </p:cNvPr>
          <p:cNvGrpSpPr/>
          <p:nvPr/>
        </p:nvGrpSpPr>
        <p:grpSpPr>
          <a:xfrm>
            <a:off x="7468906" y="1674901"/>
            <a:ext cx="1331259" cy="650837"/>
            <a:chOff x="2133595" y="1705087"/>
            <a:chExt cx="1331259" cy="650837"/>
          </a:xfrm>
        </p:grpSpPr>
        <p:sp>
          <p:nvSpPr>
            <p:cNvPr id="61" name="Another_Store_Considered">
              <a:extLst>
                <a:ext uri="{FF2B5EF4-FFF2-40B4-BE49-F238E27FC236}">
                  <a16:creationId xmlns:a16="http://schemas.microsoft.com/office/drawing/2014/main" id="{9800E505-CF17-483F-9060-59EE7414D16A}"/>
                </a:ext>
              </a:extLst>
            </p:cNvPr>
            <p:cNvSpPr/>
            <p:nvPr/>
          </p:nvSpPr>
          <p:spPr>
            <a:xfrm>
              <a:off x="2194112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11%</a:t>
              </a:r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2" name="Rounded Rectangle 6">
              <a:extLst>
                <a:ext uri="{FF2B5EF4-FFF2-40B4-BE49-F238E27FC236}">
                  <a16:creationId xmlns:a16="http://schemas.microsoft.com/office/drawing/2014/main" id="{40D74AD3-10B8-4C8A-BA21-39E34EE456DA}"/>
                </a:ext>
              </a:extLst>
            </p:cNvPr>
            <p:cNvSpPr/>
            <p:nvPr/>
          </p:nvSpPr>
          <p:spPr>
            <a:xfrm>
              <a:off x="2133595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4" name="Another_Store_Considered5">
            <a:extLst>
              <a:ext uri="{FF2B5EF4-FFF2-40B4-BE49-F238E27FC236}">
                <a16:creationId xmlns:a16="http://schemas.microsoft.com/office/drawing/2014/main" id="{B531DF6B-E861-4F51-BCA0-49763FDB9F57}"/>
              </a:ext>
            </a:extLst>
          </p:cNvPr>
          <p:cNvGrpSpPr/>
          <p:nvPr/>
        </p:nvGrpSpPr>
        <p:grpSpPr>
          <a:xfrm>
            <a:off x="9752882" y="1674901"/>
            <a:ext cx="1331259" cy="650837"/>
            <a:chOff x="2133595" y="1705087"/>
            <a:chExt cx="1331259" cy="650837"/>
          </a:xfrm>
        </p:grpSpPr>
        <p:sp>
          <p:nvSpPr>
            <p:cNvPr id="65" name="Another_Store_Considered">
              <a:extLst>
                <a:ext uri="{FF2B5EF4-FFF2-40B4-BE49-F238E27FC236}">
                  <a16:creationId xmlns:a16="http://schemas.microsoft.com/office/drawing/2014/main" id="{3E7BD68E-62E7-4338-81DB-BCB22BCD5FBF}"/>
                </a:ext>
              </a:extLst>
            </p:cNvPr>
            <p:cNvSpPr/>
            <p:nvPr/>
          </p:nvSpPr>
          <p:spPr>
            <a:xfrm>
              <a:off x="2194112" y="1761565"/>
              <a:ext cx="1210235" cy="537882"/>
            </a:xfrm>
            <a:prstGeom prst="roundRect">
              <a:avLst/>
            </a:prstGeom>
            <a:noFill/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11%</a:t>
              </a:r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6" name="Rounded Rectangle 6">
              <a:extLst>
                <a:ext uri="{FF2B5EF4-FFF2-40B4-BE49-F238E27FC236}">
                  <a16:creationId xmlns:a16="http://schemas.microsoft.com/office/drawing/2014/main" id="{9472FB81-A320-4D0F-9654-47171D817559}"/>
                </a:ext>
              </a:extLst>
            </p:cNvPr>
            <p:cNvSpPr/>
            <p:nvPr/>
          </p:nvSpPr>
          <p:spPr>
            <a:xfrm>
              <a:off x="2133595" y="1705087"/>
              <a:ext cx="1331259" cy="650837"/>
            </a:xfrm>
            <a:prstGeom prst="roundRect">
              <a:avLst/>
            </a:prstGeom>
            <a:noFill/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67" name="TableLegends">
            <a:extLst>
              <a:ext uri="{FF2B5EF4-FFF2-40B4-BE49-F238E27FC236}">
                <a16:creationId xmlns:a16="http://schemas.microsoft.com/office/drawing/2014/main" id="{9E582A53-F7C2-462A-9A15-1C4E4ADF3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" name="Picture 67">
            <a:extLst>
              <a:ext uri="{FF2B5EF4-FFF2-40B4-BE49-F238E27FC236}">
                <a16:creationId xmlns:a16="http://schemas.microsoft.com/office/drawing/2014/main" id="{BBDD225F-4ADA-4208-9A2C-B5B897461C5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8" y="5198697"/>
            <a:ext cx="11451101" cy="371187"/>
          </a:xfrm>
          <a:prstGeom prst="rect">
            <a:avLst/>
          </a:prstGeom>
        </p:spPr>
      </p:pic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E4F462AA-5077-4E23-8EC8-2446EC1D91A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Footer Placeholder 2">
            <a:extLst>
              <a:ext uri="{FF2B5EF4-FFF2-40B4-BE49-F238E27FC236}">
                <a16:creationId xmlns:a16="http://schemas.microsoft.com/office/drawing/2014/main" id="{5A242531-F266-4008-BDC2-F392A6B3280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F3F1A7-50D3-436D-A4B2-746D0E9A46C6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49847A7-41C0-402F-B249-7751605ED7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CBF9862-F36C-4DC0-B518-0DCBD0226E1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DFBAE4A5-EA7E-489A-9F51-416EB0FEAD0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0" name="Footer Placeholder 4">
            <a:extLst>
              <a:ext uri="{FF2B5EF4-FFF2-40B4-BE49-F238E27FC236}">
                <a16:creationId xmlns:a16="http://schemas.microsoft.com/office/drawing/2014/main" id="{A16E0689-C105-4BA5-BC9F-6428A3B0A57A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447B827-6400-4A12-99D2-BA0D36B21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F21271CE-8516-4D44-84C0-16815A15D669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03" name="TPandFilters">
            <a:extLst>
              <a:ext uri="{FF2B5EF4-FFF2-40B4-BE49-F238E27FC236}">
                <a16:creationId xmlns:a16="http://schemas.microsoft.com/office/drawing/2014/main" id="{70592701-2CFC-4469-8953-222D1E609D7C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87E1E7-E83D-41D3-A164-D254D458626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tatTestAgainst">
            <a:extLst>
              <a:ext uri="{FF2B5EF4-FFF2-40B4-BE49-F238E27FC236}">
                <a16:creationId xmlns:a16="http://schemas.microsoft.com/office/drawing/2014/main" id="{B1A294AD-F5DC-4491-B46A-157D84767D10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06" name="Text Placeholder 6">
            <a:extLst>
              <a:ext uri="{FF2B5EF4-FFF2-40B4-BE49-F238E27FC236}">
                <a16:creationId xmlns:a16="http://schemas.microsoft.com/office/drawing/2014/main" id="{00AAAA6A-84A8-4076-93DD-F1E455A8473C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38EA058-42C7-452A-86D2-A7276CB4CE81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8DE2105A-725C-4183-994A-4BA3DAEEF17B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BD88314-5303-40CF-B807-7B81DB17A7B8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10" name="benchmarkGroup">
            <a:extLst>
              <a:ext uri="{FF2B5EF4-FFF2-40B4-BE49-F238E27FC236}">
                <a16:creationId xmlns:a16="http://schemas.microsoft.com/office/drawing/2014/main" id="{17CB7DE1-9626-4022-A57F-14659461A7C0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11" name="benchmark">
              <a:extLst>
                <a:ext uri="{FF2B5EF4-FFF2-40B4-BE49-F238E27FC236}">
                  <a16:creationId xmlns:a16="http://schemas.microsoft.com/office/drawing/2014/main" id="{19977382-DD60-45B5-98F9-B2489226A8D1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E3B4582-F2ED-4137-8D6C-4D4B52BCA15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13" name="Slide Number Placeholder 5">
            <a:extLst>
              <a:ext uri="{FF2B5EF4-FFF2-40B4-BE49-F238E27FC236}">
                <a16:creationId xmlns:a16="http://schemas.microsoft.com/office/drawing/2014/main" id="{E660EF81-DCAE-4787-977C-56336297CF83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4" name="Picture 1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BC9F24-9FCB-49BB-ABB4-F2D6D02F7AE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9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32971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rip_Planing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047068"/>
              </p:ext>
            </p:extLst>
          </p:nvPr>
        </p:nvGraphicFramePr>
        <p:xfrm>
          <a:off x="167786" y="1274331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96891" y="725520"/>
            <a:ext cx="11617448" cy="560737"/>
            <a:chOff x="296891" y="725520"/>
            <a:chExt cx="11617448" cy="56073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3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Trip Planning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401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Were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</p:grpSp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id="{0CCDAD15-B6DA-4E0F-97A7-C1242543A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D596CE95-EC77-4EBD-94E3-7A5851F55F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1" y="5003322"/>
            <a:ext cx="11434531" cy="201724"/>
          </a:xfrm>
          <a:prstGeom prst="rect">
            <a:avLst/>
          </a:prstGeom>
        </p:spPr>
      </p:pic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4CA7D950-559F-4A06-9C3E-42514246A733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030E6E4A-BD1F-4762-B212-DA4078D254B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9319D-33F2-40AF-B8FB-C6162A500EDF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7815BBB-86C2-42BE-BC1D-4B7E0D6084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6D19CE-2A3B-4FDD-8BC0-92359F8AD6E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B46A455-7DE5-4CB8-B5BD-7A06102C5FBC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4" name="Footer Placeholder 4">
            <a:extLst>
              <a:ext uri="{FF2B5EF4-FFF2-40B4-BE49-F238E27FC236}">
                <a16:creationId xmlns:a16="http://schemas.microsoft.com/office/drawing/2014/main" id="{6368118E-3BFE-40C6-AB81-3D3DD4258EE2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62C754D2-9676-4C2D-99F8-133FE7DCF14E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C6D99EC-FBDD-413A-802F-BAE185E5E530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7" name="TPandFilters">
            <a:extLst>
              <a:ext uri="{FF2B5EF4-FFF2-40B4-BE49-F238E27FC236}">
                <a16:creationId xmlns:a16="http://schemas.microsoft.com/office/drawing/2014/main" id="{EED6EB19-F9D2-4967-824A-C0A61C601FAB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930E25-096B-40D6-B75A-6A11C712289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tatTestAgainst">
            <a:extLst>
              <a:ext uri="{FF2B5EF4-FFF2-40B4-BE49-F238E27FC236}">
                <a16:creationId xmlns:a16="http://schemas.microsoft.com/office/drawing/2014/main" id="{9E7223F1-4F9B-411D-B91C-6D94F93517D5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7FB2D0A3-642F-47D9-8BFE-8B56F62D2B22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4563AB-C8CE-4682-A6DE-60CBCACE9B84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9614BD9B-97F9-4AC3-94F7-13A482CCD1A7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F85F6BA-2600-4596-8E1A-941C64B09171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4" name="benchmarkGroup">
            <a:extLst>
              <a:ext uri="{FF2B5EF4-FFF2-40B4-BE49-F238E27FC236}">
                <a16:creationId xmlns:a16="http://schemas.microsoft.com/office/drawing/2014/main" id="{7285E9A5-38F5-4B02-BA04-B0D92AC67AB1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5" name="benchmark">
              <a:extLst>
                <a:ext uri="{FF2B5EF4-FFF2-40B4-BE49-F238E27FC236}">
                  <a16:creationId xmlns:a16="http://schemas.microsoft.com/office/drawing/2014/main" id="{0A4A6275-3870-4172-A804-879F3F357EA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E3324BF-6165-479A-8668-CF035B3E2269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7" name="Slide Number Placeholder 5">
            <a:extLst>
              <a:ext uri="{FF2B5EF4-FFF2-40B4-BE49-F238E27FC236}">
                <a16:creationId xmlns:a16="http://schemas.microsoft.com/office/drawing/2014/main" id="{52C7FF20-A657-40E7-BEAF-E66619BDC8D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8" name="Pictur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503EB2-D475-446C-9CD4-8134B66113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8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240218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rip_Preparation_Typ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781307"/>
              </p:ext>
            </p:extLst>
          </p:nvPr>
        </p:nvGraphicFramePr>
        <p:xfrm>
          <a:off x="154745" y="3910818"/>
          <a:ext cx="11905498" cy="2225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Device_U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250308"/>
              </p:ext>
            </p:extLst>
          </p:nvPr>
        </p:nvGraphicFramePr>
        <p:xfrm>
          <a:off x="169330" y="1258121"/>
          <a:ext cx="119284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8468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342036" y="3408379"/>
            <a:ext cx="11573439" cy="544643"/>
            <a:chOff x="342036" y="3408379"/>
            <a:chExt cx="11573439" cy="544643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1041777" cy="215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“_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” As A Trip Preparation Type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10848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Trip Preparation Type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C1DE655-ABFF-4963-A491-8FA8674A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36" y="3408379"/>
              <a:ext cx="391838" cy="375253"/>
            </a:xfrm>
            <a:prstGeom prst="rect">
              <a:avLst/>
            </a:prstGeom>
          </p:spPr>
        </p:pic>
      </p:grpSp>
      <p:grpSp>
        <p:nvGrpSpPr>
          <p:cNvPr id="2" name="Header1"/>
          <p:cNvGrpSpPr/>
          <p:nvPr/>
        </p:nvGrpSpPr>
        <p:grpSpPr>
          <a:xfrm>
            <a:off x="368338" y="751002"/>
            <a:ext cx="11547137" cy="543225"/>
            <a:chOff x="368338" y="751002"/>
            <a:chExt cx="11547137" cy="54322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 Used for Trip Preparation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111264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2"/>
              <a:ext cx="11012040" cy="22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8" y="751002"/>
              <a:ext cx="349985" cy="349985"/>
            </a:xfrm>
            <a:prstGeom prst="rect">
              <a:avLst/>
            </a:prstGeom>
          </p:spPr>
        </p:pic>
      </p:grpSp>
      <p:graphicFrame>
        <p:nvGraphicFramePr>
          <p:cNvPr id="55" name="TableLegends">
            <a:extLst>
              <a:ext uri="{FF2B5EF4-FFF2-40B4-BE49-F238E27FC236}">
                <a16:creationId xmlns:a16="http://schemas.microsoft.com/office/drawing/2014/main" id="{A1DF88EC-6491-407E-8FAE-F747055A5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49645"/>
              </p:ext>
            </p:extLst>
          </p:nvPr>
        </p:nvGraphicFramePr>
        <p:xfrm>
          <a:off x="0" y="6010968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6" name="Picture 55">
            <a:extLst>
              <a:ext uri="{FF2B5EF4-FFF2-40B4-BE49-F238E27FC236}">
                <a16:creationId xmlns:a16="http://schemas.microsoft.com/office/drawing/2014/main" id="{F3B173CF-9898-4F7B-950A-C3B79C71F9D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2668085"/>
            <a:ext cx="11437034" cy="243927"/>
          </a:xfrm>
          <a:prstGeom prst="rect">
            <a:avLst/>
          </a:prstGeom>
        </p:spPr>
      </p:pic>
      <p:pic>
        <p:nvPicPr>
          <p:cNvPr id="57" name="Picture 56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34" y="5299894"/>
            <a:ext cx="11440685" cy="616068"/>
          </a:xfrm>
          <a:prstGeom prst="rect">
            <a:avLst/>
          </a:prstGeom>
        </p:spPr>
      </p:pic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A80574C5-ECCC-48B9-8B8F-095A138D106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9BC36213-6EF1-4041-AAF7-44BEA80AA25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1908F0-E525-4255-8091-E6E17C858160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8B5AC9B-D8EF-4888-A42D-EF3E486EACF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E4B6F6-4D8F-468F-9352-80D2AAC9932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3455D0F-EB80-4AC2-962D-1B69A640913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E431BACF-13E7-4008-9030-B97025EB6FE8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5804E2C-4C53-4AD4-9619-25EECA49E4B6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AB97BC07-17BC-4A65-92FD-77C3710DF5F5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1" name="TPandFilters">
            <a:extLst>
              <a:ext uri="{FF2B5EF4-FFF2-40B4-BE49-F238E27FC236}">
                <a16:creationId xmlns:a16="http://schemas.microsoft.com/office/drawing/2014/main" id="{A7A7ECE1-27FF-4B4F-B627-5CC43AA4A22D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50E7457-06E0-43F5-928C-196F97B9E5B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tatTestAgainst">
            <a:extLst>
              <a:ext uri="{FF2B5EF4-FFF2-40B4-BE49-F238E27FC236}">
                <a16:creationId xmlns:a16="http://schemas.microsoft.com/office/drawing/2014/main" id="{273E278D-113E-4D14-B82C-BC1E3C293218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E5240A6A-E802-4BF0-A069-A24E4F08B5CE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9037128-4D5C-4966-B14D-395C1A7831F5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11CECCBF-9BB0-4934-899A-BE550BFCAA5D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A421E55-AA8E-429A-ABB7-4C24EB882BC8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8" name="benchmarkGroup">
            <a:extLst>
              <a:ext uri="{FF2B5EF4-FFF2-40B4-BE49-F238E27FC236}">
                <a16:creationId xmlns:a16="http://schemas.microsoft.com/office/drawing/2014/main" id="{2B882B1A-C071-4CAB-8DD2-2595D4CB201F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99" name="benchmark">
              <a:extLst>
                <a:ext uri="{FF2B5EF4-FFF2-40B4-BE49-F238E27FC236}">
                  <a16:creationId xmlns:a16="http://schemas.microsoft.com/office/drawing/2014/main" id="{F4743C79-8890-4BC0-82E1-01E48856C5EC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A548487-3B9C-4543-9354-DBAE34B01430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1" name="Slide Number Placeholder 5">
            <a:extLst>
              <a:ext uri="{FF2B5EF4-FFF2-40B4-BE49-F238E27FC236}">
                <a16:creationId xmlns:a16="http://schemas.microsoft.com/office/drawing/2014/main" id="{46DDFA0A-02F1-4FA3-BBCB-43142074EC1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" name="Picture 1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C0A5620-0F70-4822-A3A5-682B69F8B4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8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336331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All_Destinatiton_Chart">
            <a:extLst>
              <a:ext uri="{FF2B5EF4-FFF2-40B4-BE49-F238E27FC236}">
                <a16:creationId xmlns:a16="http://schemas.microsoft.com/office/drawing/2014/main" id="{EEF94960-CF20-4041-855E-82FB62A26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721939"/>
              </p:ext>
            </p:extLst>
          </p:nvPr>
        </p:nvGraphicFramePr>
        <p:xfrm>
          <a:off x="94698" y="4112915"/>
          <a:ext cx="11928486" cy="1878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502FB724-2EB8-4669-ABEF-E49CB70CE7F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3" y="2952179"/>
            <a:ext cx="11053069" cy="25200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57" name="Chart 56"/>
          <p:cNvGraphicFramePr/>
          <p:nvPr>
            <p:extLst>
              <p:ext uri="{D42A27DB-BD31-4B8C-83A1-F6EECF244321}">
                <p14:modId xmlns:p14="http://schemas.microsoft.com/office/powerpoint/2010/main" val="2678975514"/>
              </p:ext>
            </p:extLst>
          </p:nvPr>
        </p:nvGraphicFramePr>
        <p:xfrm>
          <a:off x="1489720" y="4283971"/>
          <a:ext cx="1028028" cy="95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Most_Destination_Chart">
            <a:extLst>
              <a:ext uri="{FF2B5EF4-FFF2-40B4-BE49-F238E27FC236}">
                <a16:creationId xmlns:a16="http://schemas.microsoft.com/office/drawing/2014/main" id="{2A6B246B-F7BB-45A8-BB9D-A80BB11E0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0143"/>
              </p:ext>
            </p:extLst>
          </p:nvPr>
        </p:nvGraphicFramePr>
        <p:xfrm>
          <a:off x="73014" y="1317230"/>
          <a:ext cx="11928486" cy="2159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296891" y="725520"/>
            <a:ext cx="11617448" cy="560737"/>
            <a:chOff x="296891" y="725520"/>
            <a:chExt cx="11617448" cy="560737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0850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Most Important Destination Item (Top 10 for ????)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91" y="725520"/>
              <a:ext cx="384485" cy="384485"/>
            </a:xfrm>
            <a:prstGeom prst="rect">
              <a:avLst/>
            </a:prstGeom>
          </p:spPr>
        </p:pic>
        <p:sp>
          <p:nvSpPr>
            <p:cNvPr id="30" name="Description">
              <a:extLst>
                <a:ext uri="{FF2B5EF4-FFF2-40B4-BE49-F238E27FC236}">
                  <a16:creationId xmlns:a16="http://schemas.microsoft.com/office/drawing/2014/main" id="{D8673D0C-0CB1-4220-90F7-DCAB10C6DBCA}"/>
                </a:ext>
              </a:extLst>
            </p:cNvPr>
            <p:cNvSpPr txBox="1"/>
            <p:nvPr/>
          </p:nvSpPr>
          <p:spPr>
            <a:xfrm>
              <a:off x="664145" y="1070813"/>
              <a:ext cx="11026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Have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As The Most Important Destination Item</a:t>
              </a: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360209" y="3549340"/>
            <a:ext cx="11617448" cy="576242"/>
            <a:chOff x="360209" y="3549340"/>
            <a:chExt cx="11617448" cy="576242"/>
          </a:xfrm>
        </p:grpSpPr>
        <p:sp>
          <p:nvSpPr>
            <p:cNvPr id="18" name="Header"/>
            <p:cNvSpPr txBox="1"/>
            <p:nvPr/>
          </p:nvSpPr>
          <p:spPr>
            <a:xfrm>
              <a:off x="861036" y="3587936"/>
              <a:ext cx="10843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All Destination Items (Top 10 for ????)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97718" y="392649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758582" y="391102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09" y="3549340"/>
              <a:ext cx="384485" cy="384485"/>
            </a:xfrm>
            <a:prstGeom prst="rect">
              <a:avLst/>
            </a:prstGeom>
          </p:spPr>
        </p:pic>
        <p:sp>
          <p:nvSpPr>
            <p:cNvPr id="34" name="Description">
              <a:extLst>
                <a:ext uri="{FF2B5EF4-FFF2-40B4-BE49-F238E27FC236}">
                  <a16:creationId xmlns:a16="http://schemas.microsoft.com/office/drawing/2014/main" id="{6E7AE27A-E9E0-4276-90A4-DDBE3B0CC5DC}"/>
                </a:ext>
              </a:extLst>
            </p:cNvPr>
            <p:cNvSpPr txBox="1"/>
            <p:nvPr/>
          </p:nvSpPr>
          <p:spPr>
            <a:xfrm>
              <a:off x="681376" y="3910138"/>
              <a:ext cx="110651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Have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As A Destination Item </a:t>
              </a:r>
            </a:p>
          </p:txBody>
        </p:sp>
      </p:grpSp>
      <p:graphicFrame>
        <p:nvGraphicFramePr>
          <p:cNvPr id="58" name="TableLegends">
            <a:extLst>
              <a:ext uri="{FF2B5EF4-FFF2-40B4-BE49-F238E27FC236}">
                <a16:creationId xmlns:a16="http://schemas.microsoft.com/office/drawing/2014/main" id="{92A7A097-EDCB-494B-92C4-87C1B5352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2CCB5598-73F5-493D-B09C-478E637B991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5381577"/>
            <a:ext cx="11451101" cy="300848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21BFE5AB-D259-46E5-8CB0-B1BF7ADC8FA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B0F25CF8-46E2-4B08-B52E-2951DE80214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1B4800-47D9-40F9-B4B0-8A61A4C6CC49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B8ED313-0A3A-4D22-BC0C-6B3A1342FDE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4B3DAA-F29D-47D2-9A46-E9AD96A47028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CE7B81D-9000-4277-B46D-3DD98AB9335A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BC92D988-6FBA-468C-84D4-55AEFA2ED35A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98093B92-0187-4C8C-BCA7-2E3AD236AFC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55257EF2-7A81-48E6-B9C6-0AC045B20554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84" name="TPandFilters">
            <a:extLst>
              <a:ext uri="{FF2B5EF4-FFF2-40B4-BE49-F238E27FC236}">
                <a16:creationId xmlns:a16="http://schemas.microsoft.com/office/drawing/2014/main" id="{C4804161-3DF6-4A9F-8E46-0A893DB1489B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E2E5A81-DB93-4C34-92A8-4AEBE7A81AB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tatTestAgainst">
            <a:extLst>
              <a:ext uri="{FF2B5EF4-FFF2-40B4-BE49-F238E27FC236}">
                <a16:creationId xmlns:a16="http://schemas.microsoft.com/office/drawing/2014/main" id="{A9213A27-FF82-4A23-B6CD-8763F2FCAE48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1EEFF51D-3E0D-4D0C-82D7-5A1BC6AC35E2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CF6D5BB-2885-4478-BDFC-BC6666A3E780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F192EE4F-B0B3-4002-83C6-F50FCAEBE6E9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F6624D8-B9C8-4DD2-8559-65D73D1244AD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1" name="benchmarkGroup">
            <a:extLst>
              <a:ext uri="{FF2B5EF4-FFF2-40B4-BE49-F238E27FC236}">
                <a16:creationId xmlns:a16="http://schemas.microsoft.com/office/drawing/2014/main" id="{44BF2EF2-7070-4971-8603-BECB2072D02A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92" name="benchmark">
              <a:extLst>
                <a:ext uri="{FF2B5EF4-FFF2-40B4-BE49-F238E27FC236}">
                  <a16:creationId xmlns:a16="http://schemas.microsoft.com/office/drawing/2014/main" id="{CD86C9B6-95B6-4721-8235-8630EC566195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0733355-6AF1-47EA-BC92-37CE0ADC27B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4" name="Slide Number Placeholder 5">
            <a:extLst>
              <a:ext uri="{FF2B5EF4-FFF2-40B4-BE49-F238E27FC236}">
                <a16:creationId xmlns:a16="http://schemas.microsoft.com/office/drawing/2014/main" id="{6CCB19DE-F4F5-49B5-BDE1-78734E2C23D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916780-FE8B-4E3C-847D-73F76861589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0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423050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In</a:t>
            </a:r>
            <a:r>
              <a:rPr lang="en-US" u="none" dirty="0">
                <a:effectLst/>
                <a:latin typeface="Franklin Gothic Book" panose="020B0503020102020204" pitchFamily="34" charset="0"/>
              </a:rPr>
              <a:t>-Store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319E6-02D2-4F05-B24C-6A07986CB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9E7EC-8D36-4E10-AE24-837259504B80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31A4B1-4C41-46B2-BEF9-CA9FFC354321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244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04040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Table of</a:t>
            </a:r>
            <a:r>
              <a:rPr lang="en-US" sz="4000" b="1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 Contents</a:t>
            </a:r>
          </a:p>
        </p:txBody>
      </p:sp>
      <p:sp>
        <p:nvSpPr>
          <p:cNvPr id="5" name="New shape"/>
          <p:cNvSpPr/>
          <p:nvPr/>
        </p:nvSpPr>
        <p:spPr>
          <a:xfrm>
            <a:off x="211667" y="952500"/>
            <a:ext cx="6350000" cy="529167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FontTx/>
              <a:buChar char="•"/>
            </a:pPr>
            <a:r>
              <a:rPr sz="2400" b="1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Franklin Gothic Book" panose="020B0503020102020204" pitchFamily="34" charset="0"/>
              </a:rPr>
              <a:t>iSHOP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P2P Report</a:t>
            </a:r>
            <a:endParaRPr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423333" y="2790006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endParaRPr lang="en-US" sz="2400" b="1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17" name="New shape"/>
          <p:cNvSpPr/>
          <p:nvPr/>
        </p:nvSpPr>
        <p:spPr>
          <a:xfrm>
            <a:off x="394252" y="1495813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IN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Trip Demographics (Pg. 3-6)</a:t>
            </a:r>
          </a:p>
        </p:txBody>
      </p:sp>
      <p:sp>
        <p:nvSpPr>
          <p:cNvPr id="9" name="New shape"/>
          <p:cNvSpPr/>
          <p:nvPr/>
        </p:nvSpPr>
        <p:spPr>
          <a:xfrm>
            <a:off x="394252" y="1943585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Pre-Shop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7-17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New shape"/>
          <p:cNvSpPr/>
          <p:nvPr/>
        </p:nvSpPr>
        <p:spPr>
          <a:xfrm>
            <a:off x="394252" y="2361441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In-Store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18-25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" name="New shape"/>
          <p:cNvSpPr/>
          <p:nvPr/>
        </p:nvSpPr>
        <p:spPr>
          <a:xfrm>
            <a:off x="394252" y="2779297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-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Trip Summary 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(Pg. </a:t>
            </a:r>
            <a:r>
              <a:rPr lang="en-US"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26-34</a:t>
            </a:r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New shape"/>
          <p:cNvSpPr/>
          <p:nvPr/>
        </p:nvSpPr>
        <p:spPr>
          <a:xfrm>
            <a:off x="394252" y="3197154"/>
            <a:ext cx="5715000" cy="423333"/>
          </a:xfrm>
          <a:prstGeom prst="rect">
            <a:avLst/>
          </a:prstGeom>
          <a:solidFill>
            <a:srgbClr val="FFFFFF">
              <a:alpha val="0"/>
            </a:srgbClr>
          </a:solidFill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sz="24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 </a:t>
            </a:r>
            <a:endParaRPr lang="en-US" sz="2400" dirty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377F8-2C67-461F-9CA0-EE8B0D7B6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92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Item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72914"/>
              </p:ext>
            </p:extLst>
          </p:nvPr>
        </p:nvGraphicFramePr>
        <p:xfrm>
          <a:off x="169330" y="1448785"/>
          <a:ext cx="11877053" cy="446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09492" y="764116"/>
            <a:ext cx="11604847" cy="530111"/>
            <a:chOff x="309492" y="764116"/>
            <a:chExt cx="11604847" cy="53011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50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 Purchased- Details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2"/>
              <a:ext cx="10997972" cy="22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 _percentage% Of Trips to _retailer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4313225-BC0E-4737-BA16-CB96F2A7D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92" y="764116"/>
              <a:ext cx="424908" cy="424908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97F617CA-110D-40E1-8725-DA0590765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6338245D-C3F4-4E03-8EB8-C41D8982697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227754"/>
            <a:ext cx="11451101" cy="314915"/>
          </a:xfrm>
          <a:prstGeom prst="rect">
            <a:avLst/>
          </a:prstGeom>
        </p:spPr>
      </p:pic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57026B80-D4D3-48CB-88A0-00A726FF8E83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959BC7FB-0800-4BF2-9909-694C40F3302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B296CA-FF3F-4479-AE54-D58BD78383B3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10F794F-C5DE-4679-8934-759B272588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0162CC-C0EF-439E-9DB4-7F251196C901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5CEBF26-C152-4842-99FB-AA695132AD1E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CA8D2904-9278-4D5E-8B70-CF7D70306147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F369FF86-32AF-4EA3-B3F9-2B52D9331F72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3" name="Text Placeholder 6">
            <a:extLst>
              <a:ext uri="{FF2B5EF4-FFF2-40B4-BE49-F238E27FC236}">
                <a16:creationId xmlns:a16="http://schemas.microsoft.com/office/drawing/2014/main" id="{EE981EF6-04F1-435B-BAB3-212EFA0EE8DB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4" name="TPandFilters">
            <a:extLst>
              <a:ext uri="{FF2B5EF4-FFF2-40B4-BE49-F238E27FC236}">
                <a16:creationId xmlns:a16="http://schemas.microsoft.com/office/drawing/2014/main" id="{EFF5CB53-63E6-497C-8944-C44A87EE2F7C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5E8D40-24A0-4193-BFAD-2EC5AED2EC1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tTestAgainst">
            <a:extLst>
              <a:ext uri="{FF2B5EF4-FFF2-40B4-BE49-F238E27FC236}">
                <a16:creationId xmlns:a16="http://schemas.microsoft.com/office/drawing/2014/main" id="{AF713727-5F95-4975-AC69-B8158D333D02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1715F599-0E25-491E-AC2B-06A2859D0623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866CE1-133A-46BE-835F-C44414612EE8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2DF414F7-D64E-45A3-A377-DF29CCA30D0C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8763E01-6A7D-455E-B513-3E5FAC15AFEF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1" name="benchmarkGroup">
            <a:extLst>
              <a:ext uri="{FF2B5EF4-FFF2-40B4-BE49-F238E27FC236}">
                <a16:creationId xmlns:a16="http://schemas.microsoft.com/office/drawing/2014/main" id="{71005021-6E8D-4D85-B88B-14F0A5E301CD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2" name="benchmark">
              <a:extLst>
                <a:ext uri="{FF2B5EF4-FFF2-40B4-BE49-F238E27FC236}">
                  <a16:creationId xmlns:a16="http://schemas.microsoft.com/office/drawing/2014/main" id="{2A6D846C-7C3C-4EA9-8223-FF30DC6B919C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1809491-0147-4CE3-8894-1B771B21B8B8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BC95F662-1D40-4536-B0A8-B229005E660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5" name="Picture 8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3E0F373-9477-4022-B653-F495CEA1A7B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 - _retailer</a:t>
            </a:r>
          </a:p>
        </p:txBody>
      </p:sp>
    </p:spTree>
    <p:extLst>
      <p:ext uri="{BB962C8B-B14F-4D97-AF65-F5344CB8AC3E}">
        <p14:creationId xmlns:p14="http://schemas.microsoft.com/office/powerpoint/2010/main" val="348656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epartments_Purchased_Chart">
            <a:extLst>
              <a:ext uri="{FF2B5EF4-FFF2-40B4-BE49-F238E27FC236}">
                <a16:creationId xmlns:a16="http://schemas.microsoft.com/office/drawing/2014/main" id="{1A46CCD1-FFD0-4C97-8362-355F5F6D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136670"/>
              </p:ext>
            </p:extLst>
          </p:nvPr>
        </p:nvGraphicFramePr>
        <p:xfrm>
          <a:off x="117695" y="1255212"/>
          <a:ext cx="11928486" cy="504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12141" y="612200"/>
            <a:ext cx="11702198" cy="674057"/>
            <a:chOff x="212141" y="612200"/>
            <a:chExt cx="11702198" cy="674057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0878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Departments Purchased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261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1" y="612200"/>
              <a:ext cx="566527" cy="468000"/>
            </a:xfrm>
            <a:prstGeom prst="rect">
              <a:avLst/>
            </a:prstGeom>
          </p:spPr>
        </p:pic>
      </p:grpSp>
      <p:graphicFrame>
        <p:nvGraphicFramePr>
          <p:cNvPr id="50" name="TableLegends">
            <a:extLst>
              <a:ext uri="{FF2B5EF4-FFF2-40B4-BE49-F238E27FC236}">
                <a16:creationId xmlns:a16="http://schemas.microsoft.com/office/drawing/2014/main" id="{360669EA-E088-46A7-AB63-BDB10E44C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id="{B745000F-2A9C-4BAD-B18A-BB67DCAF6437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5058019"/>
            <a:ext cx="11422966" cy="328985"/>
          </a:xfrm>
          <a:prstGeom prst="rect">
            <a:avLst/>
          </a:prstGeom>
        </p:spPr>
      </p:pic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D83AB864-E3AC-45F7-8235-898E5518B686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FF36D503-9B19-484D-A96D-10ADFB0055E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D25E89-F861-4343-8601-925262CB77CD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A3646DF-6CA9-4B23-98C3-994FC44BA2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EDFE11-6DD2-4F0C-9244-C93D9206DE2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65D3A-DBF6-485A-A53A-991C7FE524A9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4401836E-E677-468D-93FA-E8B0AB1D5115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ABBA679-5104-491E-96F7-E40A11B10CD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A095C30D-B4F6-4FCE-8D7F-EF9249ACD79A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6" name="TPandFilters">
            <a:extLst>
              <a:ext uri="{FF2B5EF4-FFF2-40B4-BE49-F238E27FC236}">
                <a16:creationId xmlns:a16="http://schemas.microsoft.com/office/drawing/2014/main" id="{BEC7F5D2-978C-472F-8BB4-07156A0C9977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50FB4C-9A8D-480E-8848-A73EE1CBC1F4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tatTestAgainst">
            <a:extLst>
              <a:ext uri="{FF2B5EF4-FFF2-40B4-BE49-F238E27FC236}">
                <a16:creationId xmlns:a16="http://schemas.microsoft.com/office/drawing/2014/main" id="{A265ACF0-E2E8-4368-A6FD-24B8ED5DA692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CFDCE8F8-E51B-4017-AD63-58B5CE18C748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757C6F6-7EFD-4CAB-A145-94A65EA0EE54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5A8B35C3-C978-4866-8302-5F5B14DBF0F4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0537BCB-B301-4713-B128-758210BB95B5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3" name="benchmarkGroup">
            <a:extLst>
              <a:ext uri="{FF2B5EF4-FFF2-40B4-BE49-F238E27FC236}">
                <a16:creationId xmlns:a16="http://schemas.microsoft.com/office/drawing/2014/main" id="{AD133E98-B506-4CA1-82A9-8DE767289747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4" name="benchmark">
              <a:extLst>
                <a:ext uri="{FF2B5EF4-FFF2-40B4-BE49-F238E27FC236}">
                  <a16:creationId xmlns:a16="http://schemas.microsoft.com/office/drawing/2014/main" id="{81AC16F0-DE61-4301-8A4A-E71B698E531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047DD8F-9DF7-4E82-94CE-CE295B56CC1C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E912E98C-C7B1-4DD0-A0FC-76E30834FA0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7" name="Picture 8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707B3F-11DB-403C-8BD1-9DACC79B67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 - _retailer</a:t>
            </a:r>
          </a:p>
        </p:txBody>
      </p:sp>
    </p:spTree>
    <p:extLst>
      <p:ext uri="{BB962C8B-B14F-4D97-AF65-F5344CB8AC3E}">
        <p14:creationId xmlns:p14="http://schemas.microsoft.com/office/powerpoint/2010/main" val="3837570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40699" y="668091"/>
            <a:ext cx="11673640" cy="618166"/>
            <a:chOff x="240699" y="668091"/>
            <a:chExt cx="11673640" cy="618166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0878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Food Categories Purchased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12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99" y="668091"/>
              <a:ext cx="568766" cy="468000"/>
            </a:xfrm>
            <a:prstGeom prst="rect">
              <a:avLst/>
            </a:prstGeom>
          </p:spPr>
        </p:pic>
      </p:grpSp>
      <p:graphicFrame>
        <p:nvGraphicFramePr>
          <p:cNvPr id="73" name="Food_Categories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011408"/>
              </p:ext>
            </p:extLst>
          </p:nvPr>
        </p:nvGraphicFramePr>
        <p:xfrm>
          <a:off x="181847" y="1276368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id="{C3F66F54-F54B-4D12-9812-2A55FD350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643CAF92-6C9D-45C0-84CB-898817A302B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02671"/>
            <a:ext cx="11451101" cy="328984"/>
          </a:xfrm>
          <a:prstGeom prst="rect">
            <a:avLst/>
          </a:prstGeom>
        </p:spPr>
      </p:pic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A05D9928-E31D-4C40-B3DD-32140DAA5FC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BD35C518-1213-4E54-9318-99D9BBB526F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0490F6-E87D-49D0-ABBF-8C085F798D96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202964F-FE06-449E-80DA-13702F8CB2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FDFCB6-FE80-4700-9DFE-8F806A27209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EA4D22C-A17E-481F-B6C0-B813507A2DD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4" name="Footer Placeholder 4">
            <a:extLst>
              <a:ext uri="{FF2B5EF4-FFF2-40B4-BE49-F238E27FC236}">
                <a16:creationId xmlns:a16="http://schemas.microsoft.com/office/drawing/2014/main" id="{A04C6216-131C-4FDF-BAA5-59BA469F7E95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8F7671A-6A2B-4406-9520-9D7998568727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FEB11943-9732-4419-B1F2-4A826A59A238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7" name="TPandFilters">
            <a:extLst>
              <a:ext uri="{FF2B5EF4-FFF2-40B4-BE49-F238E27FC236}">
                <a16:creationId xmlns:a16="http://schemas.microsoft.com/office/drawing/2014/main" id="{A8CC0E56-8077-400D-94EF-E9F4DC1F5842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5A8F74-1FF8-49E5-8D0E-A4D1442D500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tatTestAgainst">
            <a:extLst>
              <a:ext uri="{FF2B5EF4-FFF2-40B4-BE49-F238E27FC236}">
                <a16:creationId xmlns:a16="http://schemas.microsoft.com/office/drawing/2014/main" id="{CC0A28B0-A087-4B2B-B0D0-3FD7DF5C2A57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4D404CFE-BE35-4EE3-945E-E867A497C6B5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8E5E466-6970-46A6-BECE-3140A643529E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6D0A3620-6C07-443B-8A24-DB53BBE5DE68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AC6E7E8-8E06-48F5-8345-ED103C304920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4" name="benchmarkGroup">
            <a:extLst>
              <a:ext uri="{FF2B5EF4-FFF2-40B4-BE49-F238E27FC236}">
                <a16:creationId xmlns:a16="http://schemas.microsoft.com/office/drawing/2014/main" id="{D75FF183-3D9E-46CB-8364-77280155BA4A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5" name="benchmark">
              <a:extLst>
                <a:ext uri="{FF2B5EF4-FFF2-40B4-BE49-F238E27FC236}">
                  <a16:creationId xmlns:a16="http://schemas.microsoft.com/office/drawing/2014/main" id="{BD181F4F-90AC-4B6C-B0E1-A9CE3437D2A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2461DFD-8986-4456-9FD5-C8A01ACC5E97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7" name="Slide Number Placeholder 5">
            <a:extLst>
              <a:ext uri="{FF2B5EF4-FFF2-40B4-BE49-F238E27FC236}">
                <a16:creationId xmlns:a16="http://schemas.microsoft.com/office/drawing/2014/main" id="{C633DEA1-B57A-4560-9E1A-51C467F08AFE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8" name="Pictur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E799F3-FAC0-4DE9-8DDF-A84CF3F9F3D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1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 - _retailer</a:t>
            </a:r>
          </a:p>
        </p:txBody>
      </p:sp>
    </p:spTree>
    <p:extLst>
      <p:ext uri="{BB962C8B-B14F-4D97-AF65-F5344CB8AC3E}">
        <p14:creationId xmlns:p14="http://schemas.microsoft.com/office/powerpoint/2010/main" val="3950170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21" name="Bev_Ingredient_Categories_Purchased_Chart">
            <a:extLst>
              <a:ext uri="{FF2B5EF4-FFF2-40B4-BE49-F238E27FC236}">
                <a16:creationId xmlns:a16="http://schemas.microsoft.com/office/drawing/2014/main" id="{7EFB4A87-C356-4857-ADEC-205CE8060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01207"/>
              </p:ext>
            </p:extLst>
          </p:nvPr>
        </p:nvGraphicFramePr>
        <p:xfrm>
          <a:off x="182879" y="1266088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46196" y="710261"/>
            <a:ext cx="11568143" cy="567043"/>
            <a:chOff x="346196" y="710261"/>
            <a:chExt cx="11568143" cy="567043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2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Ingredient Categories Purchased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46137" y="1061860"/>
              <a:ext cx="110300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F951879-5142-4EEC-9991-183EE653D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6" y="710261"/>
              <a:ext cx="369718" cy="349889"/>
            </a:xfrm>
            <a:prstGeom prst="rect">
              <a:avLst/>
            </a:prstGeom>
            <a:solidFill>
              <a:schemeClr val="accent6"/>
            </a:solidFill>
          </p:spPr>
        </p:pic>
      </p:grpSp>
      <p:graphicFrame>
        <p:nvGraphicFramePr>
          <p:cNvPr id="50" name="TableLegends">
            <a:extLst>
              <a:ext uri="{FF2B5EF4-FFF2-40B4-BE49-F238E27FC236}">
                <a16:creationId xmlns:a16="http://schemas.microsoft.com/office/drawing/2014/main" id="{36FE22DD-0BFD-4F22-A042-8FA5F984C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id="{47E8DAF1-BD13-4B2C-8D3A-B73C65BA676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4988603"/>
            <a:ext cx="11451101" cy="286781"/>
          </a:xfrm>
          <a:prstGeom prst="rect">
            <a:avLst/>
          </a:prstGeom>
        </p:spPr>
      </p:pic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878808CA-476D-4CFF-BB55-7DE058CEBA8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A926EE26-0448-4574-9676-1CF3781B60D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E227D7-EADC-487D-9EB1-0A3A613D14A4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3422772-FB45-4733-B045-89317B3D18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C55F64-08FA-40F0-A29D-147C5211A5A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A5E6732-2DE3-476D-8454-7881D39F8CA5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F9DA3ED7-3295-4A83-97DD-0DAEB246ECE0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B055592-D9DB-4B24-82F2-D5563930E524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06837B0B-2533-4056-B247-DD2AD304818A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6" name="TPandFilters">
            <a:extLst>
              <a:ext uri="{FF2B5EF4-FFF2-40B4-BE49-F238E27FC236}">
                <a16:creationId xmlns:a16="http://schemas.microsoft.com/office/drawing/2014/main" id="{B767AED1-7A91-404C-B1A2-688960F22692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650D04-8223-4009-9716-11DAECEBF831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tatTestAgainst">
            <a:extLst>
              <a:ext uri="{FF2B5EF4-FFF2-40B4-BE49-F238E27FC236}">
                <a16:creationId xmlns:a16="http://schemas.microsoft.com/office/drawing/2014/main" id="{4711B518-C399-4069-AEC4-30FAFC7CFB19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5C197A57-69C0-4039-A078-8A639FB74CF6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CE06C5E-4CF7-4444-B91B-BB715ABC647D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CA8CF9AC-7FA6-43EC-A1E1-B37868FE97CA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ED0062B-3DD4-4945-8BF0-7370C17B9A6A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3" name="benchmarkGroup">
            <a:extLst>
              <a:ext uri="{FF2B5EF4-FFF2-40B4-BE49-F238E27FC236}">
                <a16:creationId xmlns:a16="http://schemas.microsoft.com/office/drawing/2014/main" id="{BF73C46F-A18E-4F0B-9A24-8377F0C34D9B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4" name="benchmark">
              <a:extLst>
                <a:ext uri="{FF2B5EF4-FFF2-40B4-BE49-F238E27FC236}">
                  <a16:creationId xmlns:a16="http://schemas.microsoft.com/office/drawing/2014/main" id="{7217D513-2340-4742-B9D4-F65356F7060E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C08BA7B-AB21-4AF9-AC63-B9139C355C25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A90696FB-6CE7-44FE-AB30-550A4609913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7" name="Picture 8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63395E-FF40-4EF0-8482-A161ACEC2E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2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 - _retailer</a:t>
            </a:r>
          </a:p>
        </p:txBody>
      </p:sp>
    </p:spTree>
    <p:extLst>
      <p:ext uri="{BB962C8B-B14F-4D97-AF65-F5344CB8AC3E}">
        <p14:creationId xmlns:p14="http://schemas.microsoft.com/office/powerpoint/2010/main" val="261335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52088" y="716343"/>
            <a:ext cx="11662251" cy="569914"/>
            <a:chOff x="252088" y="716343"/>
            <a:chExt cx="11662251" cy="569914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Beverage Categories Purchased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09839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Purchase Of 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88" y="716343"/>
              <a:ext cx="466118" cy="448854"/>
            </a:xfrm>
            <a:prstGeom prst="rect">
              <a:avLst/>
            </a:prstGeom>
            <a:noFill/>
          </p:spPr>
        </p:pic>
      </p:grpSp>
      <p:graphicFrame>
        <p:nvGraphicFramePr>
          <p:cNvPr id="73" name="Bev_Categories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398612"/>
              </p:ext>
            </p:extLst>
          </p:nvPr>
        </p:nvGraphicFramePr>
        <p:xfrm>
          <a:off x="181853" y="1248235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id="{C02FFC84-2709-4A5F-86F1-6C387BFA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8A6784C3-23CF-498A-8B79-2F3E1BF842A1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02671"/>
            <a:ext cx="11394831" cy="399323"/>
          </a:xfrm>
          <a:prstGeom prst="rect">
            <a:avLst/>
          </a:prstGeom>
        </p:spPr>
      </p:pic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831C9712-A6BB-4D29-A171-13E0424631D5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403C7844-36AE-4220-8448-CD32C71351F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19861-3ACB-41A6-A49B-0A59C4BD54EF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26BADAE-3166-4F93-BCDC-E0FFF3AF06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5909B4-2568-4888-9010-9FC465A12A5B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0A5F0C1-2C10-4DCE-BEFB-C57C1C78343C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4" name="Footer Placeholder 4">
            <a:extLst>
              <a:ext uri="{FF2B5EF4-FFF2-40B4-BE49-F238E27FC236}">
                <a16:creationId xmlns:a16="http://schemas.microsoft.com/office/drawing/2014/main" id="{966C9219-F92A-41B0-8E36-DB6B190E1B4C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C81797D-F33C-4C9C-87D2-87BE2F883514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C4D191C7-BE33-4632-99D0-E866859892FF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7" name="TPandFilters">
            <a:extLst>
              <a:ext uri="{FF2B5EF4-FFF2-40B4-BE49-F238E27FC236}">
                <a16:creationId xmlns:a16="http://schemas.microsoft.com/office/drawing/2014/main" id="{212BE2B6-CBB4-445E-BCAF-E77C1B2791D9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E4CB7C7-6E98-4F23-B364-374A161A96B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tatTestAgainst">
            <a:extLst>
              <a:ext uri="{FF2B5EF4-FFF2-40B4-BE49-F238E27FC236}">
                <a16:creationId xmlns:a16="http://schemas.microsoft.com/office/drawing/2014/main" id="{6797CF1C-0939-4F1F-A906-861B96712321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C1917351-6763-48EF-AD1D-FE9B1D0688CD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30458E6-3AA2-4D61-8A5E-C2A722F1D6B1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ED2FDA7C-55FB-40AC-A510-AC1C5DF9A581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1ECD3CF-0B0D-436B-BE7B-9C13ACB3358C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4" name="benchmarkGroup">
            <a:extLst>
              <a:ext uri="{FF2B5EF4-FFF2-40B4-BE49-F238E27FC236}">
                <a16:creationId xmlns:a16="http://schemas.microsoft.com/office/drawing/2014/main" id="{2AE52602-2763-4E80-BECA-26687A85A832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5" name="benchmark">
              <a:extLst>
                <a:ext uri="{FF2B5EF4-FFF2-40B4-BE49-F238E27FC236}">
                  <a16:creationId xmlns:a16="http://schemas.microsoft.com/office/drawing/2014/main" id="{833CDAA5-324F-4C1C-BCF3-465C7516C2F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26ED4FF-A036-4022-89EA-17933C40339A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7" name="Slide Number Placeholder 5">
            <a:extLst>
              <a:ext uri="{FF2B5EF4-FFF2-40B4-BE49-F238E27FC236}">
                <a16:creationId xmlns:a16="http://schemas.microsoft.com/office/drawing/2014/main" id="{A0ED6B9A-FEC2-4629-98E7-C7FFC658B3F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8" name="Pictur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340381-403B-4915-B1AD-F5ED5B5216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8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 - _retailer</a:t>
            </a:r>
          </a:p>
        </p:txBody>
      </p:sp>
    </p:spTree>
    <p:extLst>
      <p:ext uri="{BB962C8B-B14F-4D97-AF65-F5344CB8AC3E}">
        <p14:creationId xmlns:p14="http://schemas.microsoft.com/office/powerpoint/2010/main" val="6242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09828" y="658985"/>
            <a:ext cx="11704511" cy="627272"/>
            <a:chOff x="209828" y="658985"/>
            <a:chExt cx="11704511" cy="627272"/>
          </a:xfrm>
        </p:grpSpPr>
        <p:sp>
          <p:nvSpPr>
            <p:cNvPr id="26" name="Header"/>
            <p:cNvSpPr txBox="1"/>
            <p:nvPr/>
          </p:nvSpPr>
          <p:spPr>
            <a:xfrm>
              <a:off x="797717" y="764116"/>
              <a:ext cx="10878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Top Brand Across Categories (Top 10 for ????)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3"/>
              <a:ext cx="11068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28" y="658985"/>
              <a:ext cx="566526" cy="468000"/>
            </a:xfrm>
            <a:prstGeom prst="rect">
              <a:avLst/>
            </a:prstGeom>
          </p:spPr>
        </p:pic>
      </p:grpSp>
      <p:graphicFrame>
        <p:nvGraphicFramePr>
          <p:cNvPr id="73" name="Brand_Categories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893908"/>
              </p:ext>
            </p:extLst>
          </p:nvPr>
        </p:nvGraphicFramePr>
        <p:xfrm>
          <a:off x="238124" y="1290435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TableLegends">
            <a:extLst>
              <a:ext uri="{FF2B5EF4-FFF2-40B4-BE49-F238E27FC236}">
                <a16:creationId xmlns:a16="http://schemas.microsoft.com/office/drawing/2014/main" id="{6CDF3B30-1AE2-420B-9AB7-A1AB4B1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FDB68FC-7ECC-415B-B657-71D298C4F47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001749"/>
            <a:ext cx="11451101" cy="455593"/>
          </a:xfrm>
          <a:prstGeom prst="rect">
            <a:avLst/>
          </a:prstGeom>
        </p:spPr>
      </p:pic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59F23867-2AAC-4263-9D54-4A5D55F1F9CD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0FE4FB62-9C28-41D3-AAE3-BD393060E64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B6624E-9350-4851-BC40-0ADDB053AF88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60FC375-B577-492F-B789-3AA4A1E429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99191C-F7D4-4147-82AA-BB62FB8DFB6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C902D9-939E-4651-8FEB-F2A6B497E560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4" name="Footer Placeholder 4">
            <a:extLst>
              <a:ext uri="{FF2B5EF4-FFF2-40B4-BE49-F238E27FC236}">
                <a16:creationId xmlns:a16="http://schemas.microsoft.com/office/drawing/2014/main" id="{0334B78D-5A26-4329-990F-C7B984DBACC5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192CA56-388E-4B07-A6DE-730BE98E482F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89AF88D0-9860-4C83-A54E-8F3F695EABD4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7" name="TPandFilters">
            <a:extLst>
              <a:ext uri="{FF2B5EF4-FFF2-40B4-BE49-F238E27FC236}">
                <a16:creationId xmlns:a16="http://schemas.microsoft.com/office/drawing/2014/main" id="{2D3CBDF9-2DF2-4D38-B6AF-3924F44A3259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7B8FB6-4074-46D9-A53C-9A8D8BA792B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tatTestAgainst">
            <a:extLst>
              <a:ext uri="{FF2B5EF4-FFF2-40B4-BE49-F238E27FC236}">
                <a16:creationId xmlns:a16="http://schemas.microsoft.com/office/drawing/2014/main" id="{C47CB655-4185-490E-BFDD-384E7D14E2FA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C3F5FCD2-CA52-4C9A-85A7-02A38BF6C5C2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DEC9CA1-CDD8-42A4-BE0A-3D3B2EE25E02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E0F1DD36-DE50-4B97-86A4-FB5C5CFB18E8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2E31991-7760-4BC3-B2FD-7AEEAFA3C5F0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4" name="benchmarkGroup">
            <a:extLst>
              <a:ext uri="{FF2B5EF4-FFF2-40B4-BE49-F238E27FC236}">
                <a16:creationId xmlns:a16="http://schemas.microsoft.com/office/drawing/2014/main" id="{33BEC132-38FC-4579-893A-84DCF715F974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5" name="benchmark">
              <a:extLst>
                <a:ext uri="{FF2B5EF4-FFF2-40B4-BE49-F238E27FC236}">
                  <a16:creationId xmlns:a16="http://schemas.microsoft.com/office/drawing/2014/main" id="{BE44C0FB-6DC7-4DAD-A5D4-60CF3BC51614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503E2AA-6F27-4F47-AE8F-D9CBA7DB2F5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7" name="Slide Number Placeholder 5">
            <a:extLst>
              <a:ext uri="{FF2B5EF4-FFF2-40B4-BE49-F238E27FC236}">
                <a16:creationId xmlns:a16="http://schemas.microsoft.com/office/drawing/2014/main" id="{1D5CC27C-1319-4097-B6A1-5662024F3FA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8" name="Pictur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373484-646F-43FC-8101-01D99D8182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8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 - _retailer</a:t>
            </a:r>
          </a:p>
        </p:txBody>
      </p:sp>
    </p:spTree>
    <p:extLst>
      <p:ext uri="{BB962C8B-B14F-4D97-AF65-F5344CB8AC3E}">
        <p14:creationId xmlns:p14="http://schemas.microsoft.com/office/powerpoint/2010/main" val="377852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Device_Used_InStor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68368"/>
              </p:ext>
            </p:extLst>
          </p:nvPr>
        </p:nvGraphicFramePr>
        <p:xfrm>
          <a:off x="175999" y="1245451"/>
          <a:ext cx="11877053" cy="4553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414603" y="721642"/>
            <a:ext cx="11499736" cy="564615"/>
            <a:chOff x="414603" y="721642"/>
            <a:chExt cx="11499736" cy="564615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Devices Used In Store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12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In-Store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03" y="721642"/>
              <a:ext cx="324517" cy="432000"/>
            </a:xfrm>
            <a:prstGeom prst="rect">
              <a:avLst/>
            </a:prstGeom>
          </p:spPr>
        </p:pic>
      </p:grpSp>
      <p:graphicFrame>
        <p:nvGraphicFramePr>
          <p:cNvPr id="48" name="TableLegends">
            <a:extLst>
              <a:ext uri="{FF2B5EF4-FFF2-40B4-BE49-F238E27FC236}">
                <a16:creationId xmlns:a16="http://schemas.microsoft.com/office/drawing/2014/main" id="{B425C772-4ECD-45E4-8D7C-572400BF0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DE084DE3-F414-4985-A879-D04FBEB1731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143346"/>
            <a:ext cx="11451101" cy="174239"/>
          </a:xfrm>
          <a:prstGeom prst="rect">
            <a:avLst/>
          </a:prstGeom>
        </p:spPr>
      </p:pic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9CB627FE-64A2-4292-984F-5D9A8B3C860A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2DCC7EED-D10A-4D4D-9044-A5BA829E440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D6F6CC-6668-4C4B-B959-1605CD708671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F63B397-5239-496B-9A68-7FF200BEE1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C5031D-19DD-4737-9CAA-23735B78236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4FED5B7-F8CA-40E6-AE7C-32B1C3FABEB5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6C4F671C-143D-45AA-999A-AB82ABD79DD3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A1E553C-673E-4E8D-A4AE-553EC57AA5CE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4" name="Text Placeholder 6">
            <a:extLst>
              <a:ext uri="{FF2B5EF4-FFF2-40B4-BE49-F238E27FC236}">
                <a16:creationId xmlns:a16="http://schemas.microsoft.com/office/drawing/2014/main" id="{18EE722E-F929-4573-81D0-A24C516E62B5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5" name="TPandFilters">
            <a:extLst>
              <a:ext uri="{FF2B5EF4-FFF2-40B4-BE49-F238E27FC236}">
                <a16:creationId xmlns:a16="http://schemas.microsoft.com/office/drawing/2014/main" id="{ED73A397-43E9-4075-B5B2-3CE16E74073E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6C150D7-0AF0-4B24-A52A-8B7187A225B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tatTestAgainst">
            <a:extLst>
              <a:ext uri="{FF2B5EF4-FFF2-40B4-BE49-F238E27FC236}">
                <a16:creationId xmlns:a16="http://schemas.microsoft.com/office/drawing/2014/main" id="{C06B7CFD-C5E4-453C-BA77-47294E30FAE2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6BF5D2C8-E00B-4652-9222-04BF00C62D42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023DF5-AFCD-4711-8783-4094C098E098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39B2C378-C408-47BD-ADC1-1EC828600F22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B0229C4-3023-4F8F-984D-4404551594F3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2" name="benchmarkGroup">
            <a:extLst>
              <a:ext uri="{FF2B5EF4-FFF2-40B4-BE49-F238E27FC236}">
                <a16:creationId xmlns:a16="http://schemas.microsoft.com/office/drawing/2014/main" id="{07E86926-3416-4944-A794-6CBDFF3AADF8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3" name="benchmark">
              <a:extLst>
                <a:ext uri="{FF2B5EF4-FFF2-40B4-BE49-F238E27FC236}">
                  <a16:creationId xmlns:a16="http://schemas.microsoft.com/office/drawing/2014/main" id="{A5F75CC3-46EC-4A39-93A8-4A36FBF3139A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0C9C1DB-813D-40D4-9C8B-992FACCCB43F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1C8D67A8-2945-4B19-B5A1-9472299A05E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6" name="Picture 8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4BBC0-285D-4217-83F3-891A82211B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6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In-Store - _retailer</a:t>
            </a:r>
          </a:p>
        </p:txBody>
      </p:sp>
    </p:spTree>
    <p:extLst>
      <p:ext uri="{BB962C8B-B14F-4D97-AF65-F5344CB8AC3E}">
        <p14:creationId xmlns:p14="http://schemas.microsoft.com/office/powerpoint/2010/main" val="2128534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299050" y="1558028"/>
            <a:ext cx="6035489" cy="2674386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</a:rPr>
              <a:t>P2P Report</a:t>
            </a:r>
          </a:p>
          <a:p>
            <a:pPr lvl="0"/>
            <a:r>
              <a:rPr lang="en-US" dirty="0"/>
              <a:t>Trip Summary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BA2AA-4C37-46BC-9599-F44A6C11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A3FE-3140-4D1B-853A-54CC8DDC0431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AF0248-3DC4-496D-82D8-2598081711DF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5103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5" name="Header2"/>
          <p:cNvGrpSpPr/>
          <p:nvPr/>
        </p:nvGrpSpPr>
        <p:grpSpPr>
          <a:xfrm>
            <a:off x="367653" y="3430800"/>
            <a:ext cx="11547822" cy="522458"/>
            <a:chOff x="367653" y="3430800"/>
            <a:chExt cx="11547822" cy="5224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2770" y="3766454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48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Time Spent – Detail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53" y="3446373"/>
              <a:ext cx="365440" cy="351904"/>
            </a:xfrm>
            <a:prstGeom prst="rect">
              <a:avLst/>
            </a:prstGeom>
          </p:spPr>
        </p:pic>
        <p:sp>
          <p:nvSpPr>
            <p:cNvPr id="77" name="Description"/>
            <p:cNvSpPr txBox="1"/>
            <p:nvPr/>
          </p:nvSpPr>
          <p:spPr>
            <a:xfrm>
              <a:off x="662543" y="3737814"/>
              <a:ext cx="109714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54" name="Average_Time_Spent5">
            <a:extLst>
              <a:ext uri="{FF2B5EF4-FFF2-40B4-BE49-F238E27FC236}">
                <a16:creationId xmlns:a16="http://schemas.microsoft.com/office/drawing/2014/main" id="{C9AB7815-1DBF-46F1-A687-5C33EFF19970}"/>
              </a:ext>
            </a:extLst>
          </p:cNvPr>
          <p:cNvGrpSpPr/>
          <p:nvPr/>
        </p:nvGrpSpPr>
        <p:grpSpPr>
          <a:xfrm>
            <a:off x="9774344" y="1555499"/>
            <a:ext cx="1664892" cy="1472691"/>
            <a:chOff x="685800" y="1460891"/>
            <a:chExt cx="1664892" cy="1472691"/>
          </a:xfrm>
        </p:grpSpPr>
        <p:sp>
          <p:nvSpPr>
            <p:cNvPr id="55" name="Time_Rect_1">
              <a:extLst>
                <a:ext uri="{FF2B5EF4-FFF2-40B4-BE49-F238E27FC236}">
                  <a16:creationId xmlns:a16="http://schemas.microsoft.com/office/drawing/2014/main" id="{A3EEB688-A2B9-4FF7-9ABC-CFED05D4715E}"/>
                </a:ext>
              </a:extLst>
            </p:cNvPr>
            <p:cNvSpPr/>
            <p:nvPr/>
          </p:nvSpPr>
          <p:spPr>
            <a:xfrm>
              <a:off x="914400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6" name="Time_RectOut_1">
              <a:extLst>
                <a:ext uri="{FF2B5EF4-FFF2-40B4-BE49-F238E27FC236}">
                  <a16:creationId xmlns:a16="http://schemas.microsoft.com/office/drawing/2014/main" id="{1A9E471B-A0CB-4AE3-B7F6-75AA28A0CB99}"/>
                </a:ext>
              </a:extLst>
            </p:cNvPr>
            <p:cNvSpPr/>
            <p:nvPr/>
          </p:nvSpPr>
          <p:spPr>
            <a:xfrm>
              <a:off x="685800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9363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7" name="Time_RectInn_1">
              <a:extLst>
                <a:ext uri="{FF2B5EF4-FFF2-40B4-BE49-F238E27FC236}">
                  <a16:creationId xmlns:a16="http://schemas.microsoft.com/office/drawing/2014/main" id="{76107789-7D69-4432-970B-EC1F61BEC0F7}"/>
                </a:ext>
              </a:extLst>
            </p:cNvPr>
            <p:cNvSpPr/>
            <p:nvPr/>
          </p:nvSpPr>
          <p:spPr>
            <a:xfrm>
              <a:off x="791630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8" name="Time_Rect_2">
              <a:extLst>
                <a:ext uri="{FF2B5EF4-FFF2-40B4-BE49-F238E27FC236}">
                  <a16:creationId xmlns:a16="http://schemas.microsoft.com/office/drawing/2014/main" id="{A4B60B9E-BC9E-4AF0-AC31-90783EEBD6A3}"/>
                </a:ext>
              </a:extLst>
            </p:cNvPr>
            <p:cNvSpPr/>
            <p:nvPr/>
          </p:nvSpPr>
          <p:spPr>
            <a:xfrm>
              <a:off x="2067336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9" name="Time_Oval_1">
              <a:extLst>
                <a:ext uri="{FF2B5EF4-FFF2-40B4-BE49-F238E27FC236}">
                  <a16:creationId xmlns:a16="http://schemas.microsoft.com/office/drawing/2014/main" id="{7156768E-CD08-4438-A138-53AEB715B37B}"/>
                </a:ext>
              </a:extLst>
            </p:cNvPr>
            <p:cNvSpPr/>
            <p:nvPr/>
          </p:nvSpPr>
          <p:spPr>
            <a:xfrm>
              <a:off x="1459523" y="2329961"/>
              <a:ext cx="184639" cy="1055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0" name="Average_Time_Spent">
              <a:extLst>
                <a:ext uri="{FF2B5EF4-FFF2-40B4-BE49-F238E27FC236}">
                  <a16:creationId xmlns:a16="http://schemas.microsoft.com/office/drawing/2014/main" id="{1D9E668A-45F6-4ACE-B250-B4DB55E0606A}"/>
                </a:ext>
              </a:extLst>
            </p:cNvPr>
            <p:cNvSpPr/>
            <p:nvPr/>
          </p:nvSpPr>
          <p:spPr>
            <a:xfrm>
              <a:off x="860326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61" name="Time_Minlabel_1">
              <a:extLst>
                <a:ext uri="{FF2B5EF4-FFF2-40B4-BE49-F238E27FC236}">
                  <a16:creationId xmlns:a16="http://schemas.microsoft.com/office/drawing/2014/main" id="{C986D2BE-E767-4924-89FF-6F75C0542B47}"/>
                </a:ext>
              </a:extLst>
            </p:cNvPr>
            <p:cNvSpPr/>
            <p:nvPr/>
          </p:nvSpPr>
          <p:spPr>
            <a:xfrm>
              <a:off x="1049992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ime_TopRect_1">
              <a:extLst>
                <a:ext uri="{FF2B5EF4-FFF2-40B4-BE49-F238E27FC236}">
                  <a16:creationId xmlns:a16="http://schemas.microsoft.com/office/drawing/2014/main" id="{0C720B62-2C71-4441-9706-8415657BEEBC}"/>
                </a:ext>
              </a:extLst>
            </p:cNvPr>
            <p:cNvSpPr/>
            <p:nvPr/>
          </p:nvSpPr>
          <p:spPr>
            <a:xfrm>
              <a:off x="112033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4" name="Average_Time_Spent2">
            <a:extLst>
              <a:ext uri="{FF2B5EF4-FFF2-40B4-BE49-F238E27FC236}">
                <a16:creationId xmlns:a16="http://schemas.microsoft.com/office/drawing/2014/main" id="{9E8EC41E-A6CE-42E9-ACB2-EDF6E1B9C71A}"/>
              </a:ext>
            </a:extLst>
          </p:cNvPr>
          <p:cNvGrpSpPr/>
          <p:nvPr/>
        </p:nvGrpSpPr>
        <p:grpSpPr>
          <a:xfrm>
            <a:off x="3030259" y="1524064"/>
            <a:ext cx="1664892" cy="1472691"/>
            <a:chOff x="2927648" y="1460891"/>
            <a:chExt cx="1664892" cy="1472691"/>
          </a:xfrm>
        </p:grpSpPr>
        <p:sp>
          <p:nvSpPr>
            <p:cNvPr id="65" name="Time_Rect_2_1">
              <a:extLst>
                <a:ext uri="{FF2B5EF4-FFF2-40B4-BE49-F238E27FC236}">
                  <a16:creationId xmlns:a16="http://schemas.microsoft.com/office/drawing/2014/main" id="{88DA5A31-9EDD-435F-B7DB-3576CBF2F179}"/>
                </a:ext>
              </a:extLst>
            </p:cNvPr>
            <p:cNvSpPr/>
            <p:nvPr/>
          </p:nvSpPr>
          <p:spPr>
            <a:xfrm>
              <a:off x="3156248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6" name="Time_RectOut_2">
              <a:extLst>
                <a:ext uri="{FF2B5EF4-FFF2-40B4-BE49-F238E27FC236}">
                  <a16:creationId xmlns:a16="http://schemas.microsoft.com/office/drawing/2014/main" id="{4FE64EDE-164E-4E88-A45D-0CFE95330A80}"/>
                </a:ext>
              </a:extLst>
            </p:cNvPr>
            <p:cNvSpPr/>
            <p:nvPr/>
          </p:nvSpPr>
          <p:spPr>
            <a:xfrm>
              <a:off x="2927648" y="1512276"/>
              <a:ext cx="1664892" cy="984738"/>
            </a:xfrm>
            <a:prstGeom prst="roundRect">
              <a:avLst>
                <a:gd name="adj" fmla="val 6575"/>
              </a:avLst>
            </a:prstGeom>
            <a:solidFill>
              <a:srgbClr val="3185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8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7" name="Time_RectInn_2">
              <a:extLst>
                <a:ext uri="{FF2B5EF4-FFF2-40B4-BE49-F238E27FC236}">
                  <a16:creationId xmlns:a16="http://schemas.microsoft.com/office/drawing/2014/main" id="{763514B1-8B9E-447F-A543-BFBFF912ADE6}"/>
                </a:ext>
              </a:extLst>
            </p:cNvPr>
            <p:cNvSpPr/>
            <p:nvPr/>
          </p:nvSpPr>
          <p:spPr>
            <a:xfrm>
              <a:off x="3033478" y="1605632"/>
              <a:ext cx="1453232" cy="674560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8" name="Time_Rect_2_2">
              <a:extLst>
                <a:ext uri="{FF2B5EF4-FFF2-40B4-BE49-F238E27FC236}">
                  <a16:creationId xmlns:a16="http://schemas.microsoft.com/office/drawing/2014/main" id="{52DBF706-C401-4E3E-B599-2B09A26CEC5B}"/>
                </a:ext>
              </a:extLst>
            </p:cNvPr>
            <p:cNvSpPr/>
            <p:nvPr/>
          </p:nvSpPr>
          <p:spPr>
            <a:xfrm>
              <a:off x="4309184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9" name="Time_Oval_2">
              <a:extLst>
                <a:ext uri="{FF2B5EF4-FFF2-40B4-BE49-F238E27FC236}">
                  <a16:creationId xmlns:a16="http://schemas.microsoft.com/office/drawing/2014/main" id="{89491F9C-B314-41F2-8534-9EF8AE0EE2AE}"/>
                </a:ext>
              </a:extLst>
            </p:cNvPr>
            <p:cNvSpPr/>
            <p:nvPr/>
          </p:nvSpPr>
          <p:spPr>
            <a:xfrm>
              <a:off x="3701371" y="2329961"/>
              <a:ext cx="184639" cy="105508"/>
            </a:xfrm>
            <a:prstGeom prst="ellipse">
              <a:avLst/>
            </a:prstGeom>
            <a:solidFill>
              <a:srgbClr val="39ABB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70" name="Average_Time_Spent">
              <a:extLst>
                <a:ext uri="{FF2B5EF4-FFF2-40B4-BE49-F238E27FC236}">
                  <a16:creationId xmlns:a16="http://schemas.microsoft.com/office/drawing/2014/main" id="{4106E7DC-23B9-42CA-A3CA-610097EB194E}"/>
                </a:ext>
              </a:extLst>
            </p:cNvPr>
            <p:cNvSpPr/>
            <p:nvPr/>
          </p:nvSpPr>
          <p:spPr>
            <a:xfrm>
              <a:off x="3102174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72" name="Time_Minlabel_2">
              <a:extLst>
                <a:ext uri="{FF2B5EF4-FFF2-40B4-BE49-F238E27FC236}">
                  <a16:creationId xmlns:a16="http://schemas.microsoft.com/office/drawing/2014/main" id="{8B511CEF-6F3D-4D08-B445-7737DE23E5FE}"/>
                </a:ext>
              </a:extLst>
            </p:cNvPr>
            <p:cNvSpPr/>
            <p:nvPr/>
          </p:nvSpPr>
          <p:spPr>
            <a:xfrm>
              <a:off x="3291840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ime_TopRect_2">
              <a:extLst>
                <a:ext uri="{FF2B5EF4-FFF2-40B4-BE49-F238E27FC236}">
                  <a16:creationId xmlns:a16="http://schemas.microsoft.com/office/drawing/2014/main" id="{F9DB95B3-8DB8-4855-A3DD-0F0C94E62FBF}"/>
                </a:ext>
              </a:extLst>
            </p:cNvPr>
            <p:cNvSpPr/>
            <p:nvPr/>
          </p:nvSpPr>
          <p:spPr>
            <a:xfrm>
              <a:off x="335969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8" name="Average_Time_Spent3">
            <a:extLst>
              <a:ext uri="{FF2B5EF4-FFF2-40B4-BE49-F238E27FC236}">
                <a16:creationId xmlns:a16="http://schemas.microsoft.com/office/drawing/2014/main" id="{2E1444D7-8007-4EAF-9DBF-1BB18483D0F1}"/>
              </a:ext>
            </a:extLst>
          </p:cNvPr>
          <p:cNvGrpSpPr/>
          <p:nvPr/>
        </p:nvGrpSpPr>
        <p:grpSpPr>
          <a:xfrm>
            <a:off x="5264383" y="1560812"/>
            <a:ext cx="1664892" cy="1472691"/>
            <a:chOff x="5303912" y="1460891"/>
            <a:chExt cx="1664892" cy="1472691"/>
          </a:xfrm>
        </p:grpSpPr>
        <p:sp>
          <p:nvSpPr>
            <p:cNvPr id="79" name="Time_Rect_3_1">
              <a:extLst>
                <a:ext uri="{FF2B5EF4-FFF2-40B4-BE49-F238E27FC236}">
                  <a16:creationId xmlns:a16="http://schemas.microsoft.com/office/drawing/2014/main" id="{1E06804A-4301-4264-9D52-D553FFD1819C}"/>
                </a:ext>
              </a:extLst>
            </p:cNvPr>
            <p:cNvSpPr/>
            <p:nvPr/>
          </p:nvSpPr>
          <p:spPr>
            <a:xfrm>
              <a:off x="5532512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80" name="Time_RectOut_3">
              <a:extLst>
                <a:ext uri="{FF2B5EF4-FFF2-40B4-BE49-F238E27FC236}">
                  <a16:creationId xmlns:a16="http://schemas.microsoft.com/office/drawing/2014/main" id="{A62F68F9-20EE-4C00-911A-BE7A7FA30C4C}"/>
                </a:ext>
              </a:extLst>
            </p:cNvPr>
            <p:cNvSpPr/>
            <p:nvPr/>
          </p:nvSpPr>
          <p:spPr>
            <a:xfrm>
              <a:off x="5303912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8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81" name="Time_RectInn_3">
              <a:extLst>
                <a:ext uri="{FF2B5EF4-FFF2-40B4-BE49-F238E27FC236}">
                  <a16:creationId xmlns:a16="http://schemas.microsoft.com/office/drawing/2014/main" id="{964B0D9E-2BE6-45E5-9F3D-7A6D37CE42D8}"/>
                </a:ext>
              </a:extLst>
            </p:cNvPr>
            <p:cNvSpPr/>
            <p:nvPr/>
          </p:nvSpPr>
          <p:spPr>
            <a:xfrm>
              <a:off x="5409742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82" name="Time_Rect_3_2">
              <a:extLst>
                <a:ext uri="{FF2B5EF4-FFF2-40B4-BE49-F238E27FC236}">
                  <a16:creationId xmlns:a16="http://schemas.microsoft.com/office/drawing/2014/main" id="{E3E9E654-6DE6-4D1E-B4D7-CF133164C725}"/>
                </a:ext>
              </a:extLst>
            </p:cNvPr>
            <p:cNvSpPr/>
            <p:nvPr/>
          </p:nvSpPr>
          <p:spPr>
            <a:xfrm>
              <a:off x="6685448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83" name="Time_Oval_3">
              <a:extLst>
                <a:ext uri="{FF2B5EF4-FFF2-40B4-BE49-F238E27FC236}">
                  <a16:creationId xmlns:a16="http://schemas.microsoft.com/office/drawing/2014/main" id="{3A369741-90F2-4F5E-9D3C-5647470927D6}"/>
                </a:ext>
              </a:extLst>
            </p:cNvPr>
            <p:cNvSpPr/>
            <p:nvPr/>
          </p:nvSpPr>
          <p:spPr>
            <a:xfrm>
              <a:off x="6077635" y="2329961"/>
              <a:ext cx="184639" cy="105508"/>
            </a:xfrm>
            <a:prstGeom prst="ellipse">
              <a:avLst/>
            </a:prstGeom>
            <a:solidFill>
              <a:srgbClr val="FECD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85" name="Average_Time_Spent">
              <a:extLst>
                <a:ext uri="{FF2B5EF4-FFF2-40B4-BE49-F238E27FC236}">
                  <a16:creationId xmlns:a16="http://schemas.microsoft.com/office/drawing/2014/main" id="{C9741628-803A-45E4-8E6F-D80AF64759A6}"/>
                </a:ext>
              </a:extLst>
            </p:cNvPr>
            <p:cNvSpPr/>
            <p:nvPr/>
          </p:nvSpPr>
          <p:spPr>
            <a:xfrm>
              <a:off x="5478438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86" name="Time_Minlabel_3">
              <a:extLst>
                <a:ext uri="{FF2B5EF4-FFF2-40B4-BE49-F238E27FC236}">
                  <a16:creationId xmlns:a16="http://schemas.microsoft.com/office/drawing/2014/main" id="{9CBB2CDF-E8ED-476D-829E-57D1A1E7E99C}"/>
                </a:ext>
              </a:extLst>
            </p:cNvPr>
            <p:cNvSpPr/>
            <p:nvPr/>
          </p:nvSpPr>
          <p:spPr>
            <a:xfrm>
              <a:off x="5668104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ime_TopRect_3">
              <a:extLst>
                <a:ext uri="{FF2B5EF4-FFF2-40B4-BE49-F238E27FC236}">
                  <a16:creationId xmlns:a16="http://schemas.microsoft.com/office/drawing/2014/main" id="{0564F7D1-12E4-4A29-AC9D-50BEE154F288}"/>
                </a:ext>
              </a:extLst>
            </p:cNvPr>
            <p:cNvSpPr/>
            <p:nvPr/>
          </p:nvSpPr>
          <p:spPr>
            <a:xfrm>
              <a:off x="5735960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2" name="Header1"/>
          <p:cNvGrpSpPr/>
          <p:nvPr/>
        </p:nvGrpSpPr>
        <p:grpSpPr>
          <a:xfrm>
            <a:off x="293722" y="718969"/>
            <a:ext cx="11623369" cy="567288"/>
            <a:chOff x="293722" y="718969"/>
            <a:chExt cx="11623369" cy="567288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347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Average Time Spent 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22" y="718969"/>
              <a:ext cx="394706" cy="380088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Description"/>
            <p:cNvSpPr txBox="1"/>
            <p:nvPr/>
          </p:nvSpPr>
          <p:spPr>
            <a:xfrm>
              <a:off x="664145" y="1070813"/>
              <a:ext cx="109698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Read As: Average Time Spent For Trips To _retailer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_objective </a:t>
              </a:r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anklin Gothic Book" panose="020B0503020102020204" pitchFamily="34" charset="0"/>
                </a:rPr>
                <a:t>Is _percentage Minutes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009C79B-AE7A-41E6-97CE-BE668825C801}"/>
                </a:ext>
              </a:extLst>
            </p:cNvPr>
            <p:cNvCxnSpPr/>
            <p:nvPr/>
          </p:nvCxnSpPr>
          <p:spPr>
            <a:xfrm>
              <a:off x="741534" y="1099057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7" name="Time_Spent_Chart">
            <a:extLst>
              <a:ext uri="{FF2B5EF4-FFF2-40B4-BE49-F238E27FC236}">
                <a16:creationId xmlns:a16="http://schemas.microsoft.com/office/drawing/2014/main" id="{B3E179DB-8BB3-4A54-9A61-BC7ECC22C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095169"/>
              </p:ext>
            </p:extLst>
          </p:nvPr>
        </p:nvGraphicFramePr>
        <p:xfrm>
          <a:off x="124447" y="3961196"/>
          <a:ext cx="11877053" cy="185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63" name="Average_Time_Spent4">
            <a:extLst>
              <a:ext uri="{FF2B5EF4-FFF2-40B4-BE49-F238E27FC236}">
                <a16:creationId xmlns:a16="http://schemas.microsoft.com/office/drawing/2014/main" id="{E92CE74B-E518-4E63-B629-F30EF3E8A3B0}"/>
              </a:ext>
            </a:extLst>
          </p:cNvPr>
          <p:cNvGrpSpPr/>
          <p:nvPr/>
        </p:nvGrpSpPr>
        <p:grpSpPr>
          <a:xfrm>
            <a:off x="7494274" y="1558943"/>
            <a:ext cx="1664892" cy="1472691"/>
            <a:chOff x="685800" y="1460891"/>
            <a:chExt cx="1664892" cy="1472691"/>
          </a:xfrm>
        </p:grpSpPr>
        <p:sp>
          <p:nvSpPr>
            <p:cNvPr id="164" name="Time_Rect_1">
              <a:extLst>
                <a:ext uri="{FF2B5EF4-FFF2-40B4-BE49-F238E27FC236}">
                  <a16:creationId xmlns:a16="http://schemas.microsoft.com/office/drawing/2014/main" id="{C8F34617-72AE-46F0-B55D-8D86528CCCF9}"/>
                </a:ext>
              </a:extLst>
            </p:cNvPr>
            <p:cNvSpPr/>
            <p:nvPr/>
          </p:nvSpPr>
          <p:spPr>
            <a:xfrm>
              <a:off x="914400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65" name="Time_RectOut_1">
              <a:extLst>
                <a:ext uri="{FF2B5EF4-FFF2-40B4-BE49-F238E27FC236}">
                  <a16:creationId xmlns:a16="http://schemas.microsoft.com/office/drawing/2014/main" id="{42A45937-35BB-49FC-B0F7-B27C2CDCD6F3}"/>
                </a:ext>
              </a:extLst>
            </p:cNvPr>
            <p:cNvSpPr/>
            <p:nvPr/>
          </p:nvSpPr>
          <p:spPr>
            <a:xfrm>
              <a:off x="685800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3FC37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66" name="Time_RectInn_1">
              <a:extLst>
                <a:ext uri="{FF2B5EF4-FFF2-40B4-BE49-F238E27FC236}">
                  <a16:creationId xmlns:a16="http://schemas.microsoft.com/office/drawing/2014/main" id="{039A25E0-349E-4869-A791-8F83F630A6E4}"/>
                </a:ext>
              </a:extLst>
            </p:cNvPr>
            <p:cNvSpPr/>
            <p:nvPr/>
          </p:nvSpPr>
          <p:spPr>
            <a:xfrm>
              <a:off x="791630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68" name="Time_Rect_2">
              <a:extLst>
                <a:ext uri="{FF2B5EF4-FFF2-40B4-BE49-F238E27FC236}">
                  <a16:creationId xmlns:a16="http://schemas.microsoft.com/office/drawing/2014/main" id="{7C96EE2E-EACA-4F21-B82D-F85282C4CBF9}"/>
                </a:ext>
              </a:extLst>
            </p:cNvPr>
            <p:cNvSpPr/>
            <p:nvPr/>
          </p:nvSpPr>
          <p:spPr>
            <a:xfrm>
              <a:off x="2067336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69" name="Time_Oval_1">
              <a:extLst>
                <a:ext uri="{FF2B5EF4-FFF2-40B4-BE49-F238E27FC236}">
                  <a16:creationId xmlns:a16="http://schemas.microsoft.com/office/drawing/2014/main" id="{B7924485-D7B6-4DDE-B105-0FEDFB3742BD}"/>
                </a:ext>
              </a:extLst>
            </p:cNvPr>
            <p:cNvSpPr/>
            <p:nvPr/>
          </p:nvSpPr>
          <p:spPr>
            <a:xfrm>
              <a:off x="1459523" y="2329961"/>
              <a:ext cx="184639" cy="1055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70" name="Average_Time_Spent">
              <a:extLst>
                <a:ext uri="{FF2B5EF4-FFF2-40B4-BE49-F238E27FC236}">
                  <a16:creationId xmlns:a16="http://schemas.microsoft.com/office/drawing/2014/main" id="{45E2A04F-B324-4AC6-ACA2-AF59DBE8BAF3}"/>
                </a:ext>
              </a:extLst>
            </p:cNvPr>
            <p:cNvSpPr/>
            <p:nvPr/>
          </p:nvSpPr>
          <p:spPr>
            <a:xfrm>
              <a:off x="860326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171" name="Time_Minlabel_1">
              <a:extLst>
                <a:ext uri="{FF2B5EF4-FFF2-40B4-BE49-F238E27FC236}">
                  <a16:creationId xmlns:a16="http://schemas.microsoft.com/office/drawing/2014/main" id="{654A305B-2A03-4003-A413-16ABF8EB5EAF}"/>
                </a:ext>
              </a:extLst>
            </p:cNvPr>
            <p:cNvSpPr/>
            <p:nvPr/>
          </p:nvSpPr>
          <p:spPr>
            <a:xfrm>
              <a:off x="1049992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ime_TopRect_1">
              <a:extLst>
                <a:ext uri="{FF2B5EF4-FFF2-40B4-BE49-F238E27FC236}">
                  <a16:creationId xmlns:a16="http://schemas.microsoft.com/office/drawing/2014/main" id="{43E7569B-E613-44A6-86F1-8EAF825DDDA4}"/>
                </a:ext>
              </a:extLst>
            </p:cNvPr>
            <p:cNvSpPr/>
            <p:nvPr/>
          </p:nvSpPr>
          <p:spPr>
            <a:xfrm>
              <a:off x="112033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74" name="Average_Time_Spent1">
            <a:extLst>
              <a:ext uri="{FF2B5EF4-FFF2-40B4-BE49-F238E27FC236}">
                <a16:creationId xmlns:a16="http://schemas.microsoft.com/office/drawing/2014/main" id="{DE43AFB3-4654-4747-B86A-1D3DFED83DAE}"/>
              </a:ext>
            </a:extLst>
          </p:cNvPr>
          <p:cNvGrpSpPr/>
          <p:nvPr/>
        </p:nvGrpSpPr>
        <p:grpSpPr>
          <a:xfrm>
            <a:off x="761491" y="1486921"/>
            <a:ext cx="1664892" cy="1472691"/>
            <a:chOff x="685800" y="1460891"/>
            <a:chExt cx="1664892" cy="1472691"/>
          </a:xfrm>
        </p:grpSpPr>
        <p:sp>
          <p:nvSpPr>
            <p:cNvPr id="175" name="Time_Rect_1">
              <a:extLst>
                <a:ext uri="{FF2B5EF4-FFF2-40B4-BE49-F238E27FC236}">
                  <a16:creationId xmlns:a16="http://schemas.microsoft.com/office/drawing/2014/main" id="{2AC92B3B-DD6D-4D1F-9E54-B2E2B8B929D5}"/>
                </a:ext>
              </a:extLst>
            </p:cNvPr>
            <p:cNvSpPr/>
            <p:nvPr/>
          </p:nvSpPr>
          <p:spPr>
            <a:xfrm>
              <a:off x="914400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76" name="Time_RectOut_1">
              <a:extLst>
                <a:ext uri="{FF2B5EF4-FFF2-40B4-BE49-F238E27FC236}">
                  <a16:creationId xmlns:a16="http://schemas.microsoft.com/office/drawing/2014/main" id="{CC3AF235-1AE3-4407-AF3F-1BE2BA44DD14}"/>
                </a:ext>
              </a:extLst>
            </p:cNvPr>
            <p:cNvSpPr/>
            <p:nvPr/>
          </p:nvSpPr>
          <p:spPr>
            <a:xfrm>
              <a:off x="685800" y="1512276"/>
              <a:ext cx="1664892" cy="984739"/>
            </a:xfrm>
            <a:prstGeom prst="roundRect">
              <a:avLst>
                <a:gd name="adj" fmla="val 6575"/>
              </a:avLst>
            </a:prstGeom>
            <a:solidFill>
              <a:srgbClr val="E8424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77" name="Time_RectInn_1">
              <a:extLst>
                <a:ext uri="{FF2B5EF4-FFF2-40B4-BE49-F238E27FC236}">
                  <a16:creationId xmlns:a16="http://schemas.microsoft.com/office/drawing/2014/main" id="{DE178998-0896-4DAE-A42C-BE4FD1F00E59}"/>
                </a:ext>
              </a:extLst>
            </p:cNvPr>
            <p:cNvSpPr/>
            <p:nvPr/>
          </p:nvSpPr>
          <p:spPr>
            <a:xfrm>
              <a:off x="791630" y="1605631"/>
              <a:ext cx="1453232" cy="674561"/>
            </a:xfrm>
            <a:prstGeom prst="roundRect">
              <a:avLst>
                <a:gd name="adj" fmla="val 6575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78" name="Time_Rect_2">
              <a:extLst>
                <a:ext uri="{FF2B5EF4-FFF2-40B4-BE49-F238E27FC236}">
                  <a16:creationId xmlns:a16="http://schemas.microsoft.com/office/drawing/2014/main" id="{05C1436A-D472-452F-AABE-BB47118B0C54}"/>
                </a:ext>
              </a:extLst>
            </p:cNvPr>
            <p:cNvSpPr/>
            <p:nvPr/>
          </p:nvSpPr>
          <p:spPr>
            <a:xfrm>
              <a:off x="2067336" y="2497014"/>
              <a:ext cx="96715" cy="9671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79" name="Time_Oval_1">
              <a:extLst>
                <a:ext uri="{FF2B5EF4-FFF2-40B4-BE49-F238E27FC236}">
                  <a16:creationId xmlns:a16="http://schemas.microsoft.com/office/drawing/2014/main" id="{9079EC06-562F-4240-887E-473FE433D686}"/>
                </a:ext>
              </a:extLst>
            </p:cNvPr>
            <p:cNvSpPr/>
            <p:nvPr/>
          </p:nvSpPr>
          <p:spPr>
            <a:xfrm>
              <a:off x="1459523" y="2329961"/>
              <a:ext cx="184639" cy="1055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80" name="Average_Time_Spent">
              <a:extLst>
                <a:ext uri="{FF2B5EF4-FFF2-40B4-BE49-F238E27FC236}">
                  <a16:creationId xmlns:a16="http://schemas.microsoft.com/office/drawing/2014/main" id="{2E070586-8854-4C69-9C33-10D84F84CAE6}"/>
                </a:ext>
              </a:extLst>
            </p:cNvPr>
            <p:cNvSpPr/>
            <p:nvPr/>
          </p:nvSpPr>
          <p:spPr>
            <a:xfrm>
              <a:off x="860326" y="1614543"/>
              <a:ext cx="1291330" cy="6407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3600" dirty="0">
                  <a:latin typeface="Digital-7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00:19</a:t>
              </a:r>
            </a:p>
          </p:txBody>
        </p:sp>
        <p:sp>
          <p:nvSpPr>
            <p:cNvPr id="181" name="Time_Minlabel_1">
              <a:extLst>
                <a:ext uri="{FF2B5EF4-FFF2-40B4-BE49-F238E27FC236}">
                  <a16:creationId xmlns:a16="http://schemas.microsoft.com/office/drawing/2014/main" id="{F8226ABE-944C-4054-9FDC-E9AEB920AD36}"/>
                </a:ext>
              </a:extLst>
            </p:cNvPr>
            <p:cNvSpPr/>
            <p:nvPr/>
          </p:nvSpPr>
          <p:spPr>
            <a:xfrm>
              <a:off x="1049992" y="2595028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Minutes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Time_TopRect_1">
              <a:extLst>
                <a:ext uri="{FF2B5EF4-FFF2-40B4-BE49-F238E27FC236}">
                  <a16:creationId xmlns:a16="http://schemas.microsoft.com/office/drawing/2014/main" id="{F842418E-66F9-452F-930D-60C02FA4FF2F}"/>
                </a:ext>
              </a:extLst>
            </p:cNvPr>
            <p:cNvSpPr/>
            <p:nvPr/>
          </p:nvSpPr>
          <p:spPr>
            <a:xfrm>
              <a:off x="1120336" y="1460891"/>
              <a:ext cx="773723" cy="457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183" name="TableLegends">
            <a:extLst>
              <a:ext uri="{FF2B5EF4-FFF2-40B4-BE49-F238E27FC236}">
                <a16:creationId xmlns:a16="http://schemas.microsoft.com/office/drawing/2014/main" id="{A527E62B-670F-400F-994E-62764507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1" name="Picture 110">
            <a:extLst>
              <a:ext uri="{FF2B5EF4-FFF2-40B4-BE49-F238E27FC236}">
                <a16:creationId xmlns:a16="http://schemas.microsoft.com/office/drawing/2014/main" id="{56028C3F-EFF8-4392-BB87-5E9E50A6237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368433"/>
            <a:ext cx="11451101" cy="202373"/>
          </a:xfrm>
          <a:prstGeom prst="rect">
            <a:avLst/>
          </a:prstGeom>
        </p:spPr>
      </p:pic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CB3DD24E-4690-4D9C-A007-F9DF279692E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4" name="Footer Placeholder 2">
            <a:extLst>
              <a:ext uri="{FF2B5EF4-FFF2-40B4-BE49-F238E27FC236}">
                <a16:creationId xmlns:a16="http://schemas.microsoft.com/office/drawing/2014/main" id="{B6D18FA2-AC87-43F8-A865-E3AC27F96AE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665E2-6177-49C4-B7A2-189DA7B4508F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FD245CA5-12F0-4F8C-9424-D876BE8F4AF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496A8F5-0B91-470B-92A0-388F27CEFFC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A715ED0-6280-4E2A-86A3-C77A2D4D1368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9" name="Footer Placeholder 4">
            <a:extLst>
              <a:ext uri="{FF2B5EF4-FFF2-40B4-BE49-F238E27FC236}">
                <a16:creationId xmlns:a16="http://schemas.microsoft.com/office/drawing/2014/main" id="{56479C9F-2B70-49AA-9053-FBBF43196265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6602564-7507-4C16-8413-DD0BFE1BB27E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10D8879A-F04B-4CEB-9D61-8161BC941C19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02" name="TPandFilters">
            <a:extLst>
              <a:ext uri="{FF2B5EF4-FFF2-40B4-BE49-F238E27FC236}">
                <a16:creationId xmlns:a16="http://schemas.microsoft.com/office/drawing/2014/main" id="{9BD6BC7C-2B04-469B-86A5-074726B9A40A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DB9724-E542-48FA-95D5-12A5342648C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tatTestAgainst">
            <a:extLst>
              <a:ext uri="{FF2B5EF4-FFF2-40B4-BE49-F238E27FC236}">
                <a16:creationId xmlns:a16="http://schemas.microsoft.com/office/drawing/2014/main" id="{B765021F-9183-4C67-8C26-D215B8DCCBB7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42129810-B586-436C-B9CD-01F8AEC80576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B8A6B0A-8C49-4AD8-A726-0D1C70E5CC0F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31" name="Text Placeholder 6">
            <a:extLst>
              <a:ext uri="{FF2B5EF4-FFF2-40B4-BE49-F238E27FC236}">
                <a16:creationId xmlns:a16="http://schemas.microsoft.com/office/drawing/2014/main" id="{1DD38EDB-A319-47D5-931A-2A459C29D3D9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03C5751-D285-45ED-A702-E304F7A71E88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33" name="benchmarkGroup">
            <a:extLst>
              <a:ext uri="{FF2B5EF4-FFF2-40B4-BE49-F238E27FC236}">
                <a16:creationId xmlns:a16="http://schemas.microsoft.com/office/drawing/2014/main" id="{B9E3BA6C-035D-44F2-B3E0-F36CEE6BADF0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34" name="benchmark">
              <a:extLst>
                <a:ext uri="{FF2B5EF4-FFF2-40B4-BE49-F238E27FC236}">
                  <a16:creationId xmlns:a16="http://schemas.microsoft.com/office/drawing/2014/main" id="{F045D47F-8068-4368-82DC-6C8777DBF63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077365D-3CBA-423D-AB76-337066A6C986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36" name="Slide Number Placeholder 5">
            <a:extLst>
              <a:ext uri="{FF2B5EF4-FFF2-40B4-BE49-F238E27FC236}">
                <a16:creationId xmlns:a16="http://schemas.microsoft.com/office/drawing/2014/main" id="{58189640-13AF-439C-A371-57703FCF7F8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37" name="Picture 1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1D8A315-32E1-4B43-91AC-B683EEA022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108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 - _retailer</a:t>
            </a:r>
          </a:p>
        </p:txBody>
      </p:sp>
    </p:spTree>
    <p:extLst>
      <p:ext uri="{BB962C8B-B14F-4D97-AF65-F5344CB8AC3E}">
        <p14:creationId xmlns:p14="http://schemas.microsoft.com/office/powerpoint/2010/main" val="193580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Expenditure_Chart">
            <a:extLst>
              <a:ext uri="{FF2B5EF4-FFF2-40B4-BE49-F238E27FC236}">
                <a16:creationId xmlns:a16="http://schemas.microsoft.com/office/drawing/2014/main" id="{A8B9F1A4-0A2B-416A-9403-B5D10AF91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344790"/>
              </p:ext>
            </p:extLst>
          </p:nvPr>
        </p:nvGraphicFramePr>
        <p:xfrm>
          <a:off x="198329" y="3973840"/>
          <a:ext cx="11877053" cy="1897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9" name="Header2"/>
          <p:cNvGrpSpPr/>
          <p:nvPr/>
        </p:nvGrpSpPr>
        <p:grpSpPr>
          <a:xfrm>
            <a:off x="280528" y="3356992"/>
            <a:ext cx="11634947" cy="596266"/>
            <a:chOff x="280528" y="3356992"/>
            <a:chExt cx="11634947" cy="59626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2770" y="3766454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347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Expenditure – Detail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28" y="3356992"/>
              <a:ext cx="516694" cy="497556"/>
            </a:xfrm>
            <a:prstGeom prst="rect">
              <a:avLst/>
            </a:prstGeom>
          </p:spPr>
        </p:pic>
        <p:sp>
          <p:nvSpPr>
            <p:cNvPr id="45" name="Description"/>
            <p:cNvSpPr txBox="1"/>
            <p:nvPr/>
          </p:nvSpPr>
          <p:spPr>
            <a:xfrm>
              <a:off x="662543" y="3737814"/>
              <a:ext cx="110277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An Expenditure Of 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Header1"/>
          <p:cNvGrpSpPr/>
          <p:nvPr/>
        </p:nvGrpSpPr>
        <p:grpSpPr>
          <a:xfrm>
            <a:off x="320672" y="764116"/>
            <a:ext cx="11596419" cy="522142"/>
            <a:chOff x="320672" y="764116"/>
            <a:chExt cx="11596419" cy="522142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78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Expenditure – Average Per Trip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/>
            <p:cNvSpPr txBox="1"/>
            <p:nvPr/>
          </p:nvSpPr>
          <p:spPr>
            <a:xfrm>
              <a:off x="664145" y="1070814"/>
              <a:ext cx="110401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Average Expenditure Per Trip To _retailer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_objective 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Is $_percentage.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72" y="774745"/>
              <a:ext cx="330944" cy="330944"/>
            </a:xfrm>
            <a:prstGeom prst="rect">
              <a:avLst/>
            </a:prstGeom>
          </p:spPr>
        </p:pic>
      </p:grpSp>
      <p:grpSp>
        <p:nvGrpSpPr>
          <p:cNvPr id="39" name="Average_Expenditure1">
            <a:extLst>
              <a:ext uri="{FF2B5EF4-FFF2-40B4-BE49-F238E27FC236}">
                <a16:creationId xmlns:a16="http://schemas.microsoft.com/office/drawing/2014/main" id="{A0AA8533-0738-450F-83D8-488B28338580}"/>
              </a:ext>
            </a:extLst>
          </p:cNvPr>
          <p:cNvGrpSpPr/>
          <p:nvPr/>
        </p:nvGrpSpPr>
        <p:grpSpPr>
          <a:xfrm>
            <a:off x="940773" y="1846651"/>
            <a:ext cx="1687639" cy="782010"/>
            <a:chOff x="734452" y="1632990"/>
            <a:chExt cx="1808086" cy="902906"/>
          </a:xfrm>
        </p:grpSpPr>
        <p:sp>
          <p:nvSpPr>
            <p:cNvPr id="42" name="Rect_Out_1">
              <a:extLst>
                <a:ext uri="{FF2B5EF4-FFF2-40B4-BE49-F238E27FC236}">
                  <a16:creationId xmlns:a16="http://schemas.microsoft.com/office/drawing/2014/main" id="{C8FDA824-62C0-4AF0-A24D-637FB234BCF6}"/>
                </a:ext>
              </a:extLst>
            </p:cNvPr>
            <p:cNvSpPr/>
            <p:nvPr/>
          </p:nvSpPr>
          <p:spPr>
            <a:xfrm>
              <a:off x="734452" y="1632990"/>
              <a:ext cx="1808086" cy="902906"/>
            </a:xfrm>
            <a:prstGeom prst="rect">
              <a:avLst/>
            </a:prstGeom>
            <a:solidFill>
              <a:srgbClr val="E41E2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44" name="Plaque 43">
              <a:extLst>
                <a:ext uri="{FF2B5EF4-FFF2-40B4-BE49-F238E27FC236}">
                  <a16:creationId xmlns:a16="http://schemas.microsoft.com/office/drawing/2014/main" id="{63730CAC-B1B7-4C32-9D57-3B5C1A1E6608}"/>
                </a:ext>
              </a:extLst>
            </p:cNvPr>
            <p:cNvSpPr/>
            <p:nvPr/>
          </p:nvSpPr>
          <p:spPr>
            <a:xfrm>
              <a:off x="735338" y="1634096"/>
              <a:ext cx="1807200" cy="901800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48" name="Rect_Inn_1">
              <a:extLst>
                <a:ext uri="{FF2B5EF4-FFF2-40B4-BE49-F238E27FC236}">
                  <a16:creationId xmlns:a16="http://schemas.microsoft.com/office/drawing/2014/main" id="{290CB4BB-375D-4AD8-8198-0202EA09AFE0}"/>
                </a:ext>
              </a:extLst>
            </p:cNvPr>
            <p:cNvSpPr/>
            <p:nvPr/>
          </p:nvSpPr>
          <p:spPr>
            <a:xfrm>
              <a:off x="836241" y="1723268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E41E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8D7FD2-D95D-488D-92F9-D2F1A77F2C51}"/>
                </a:ext>
              </a:extLst>
            </p:cNvPr>
            <p:cNvSpPr/>
            <p:nvPr/>
          </p:nvSpPr>
          <p:spPr>
            <a:xfrm>
              <a:off x="1393399" y="1675082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1" name="Average_Expenditure">
              <a:extLst>
                <a:ext uri="{FF2B5EF4-FFF2-40B4-BE49-F238E27FC236}">
                  <a16:creationId xmlns:a16="http://schemas.microsoft.com/office/drawing/2014/main" id="{95ABAB5C-1D80-4F34-9767-208F4ACF4680}"/>
                </a:ext>
              </a:extLst>
            </p:cNvPr>
            <p:cNvSpPr/>
            <p:nvPr/>
          </p:nvSpPr>
          <p:spPr>
            <a:xfrm>
              <a:off x="835435" y="1819625"/>
              <a:ext cx="1614158" cy="53303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$34</a:t>
              </a:r>
            </a:p>
          </p:txBody>
        </p:sp>
      </p:grpSp>
      <p:grpSp>
        <p:nvGrpSpPr>
          <p:cNvPr id="52" name="Average_Expenditure3">
            <a:extLst>
              <a:ext uri="{FF2B5EF4-FFF2-40B4-BE49-F238E27FC236}">
                <a16:creationId xmlns:a16="http://schemas.microsoft.com/office/drawing/2014/main" id="{CBBB2F92-AFCE-4FFC-A83F-249FA8801A7D}"/>
              </a:ext>
            </a:extLst>
          </p:cNvPr>
          <p:cNvGrpSpPr/>
          <p:nvPr/>
        </p:nvGrpSpPr>
        <p:grpSpPr>
          <a:xfrm>
            <a:off x="5289860" y="1842211"/>
            <a:ext cx="1688479" cy="786861"/>
            <a:chOff x="5179826" y="1629835"/>
            <a:chExt cx="1808986" cy="908507"/>
          </a:xfrm>
        </p:grpSpPr>
        <p:sp>
          <p:nvSpPr>
            <p:cNvPr id="53" name="Rect_Out_3">
              <a:extLst>
                <a:ext uri="{FF2B5EF4-FFF2-40B4-BE49-F238E27FC236}">
                  <a16:creationId xmlns:a16="http://schemas.microsoft.com/office/drawing/2014/main" id="{CC8FC8F0-AC41-4CE0-84EB-3BC54440D4AA}"/>
                </a:ext>
              </a:extLst>
            </p:cNvPr>
            <p:cNvSpPr/>
            <p:nvPr/>
          </p:nvSpPr>
          <p:spPr>
            <a:xfrm>
              <a:off x="5180726" y="1632734"/>
              <a:ext cx="1808086" cy="905608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5" name="Plaque 54">
              <a:extLst>
                <a:ext uri="{FF2B5EF4-FFF2-40B4-BE49-F238E27FC236}">
                  <a16:creationId xmlns:a16="http://schemas.microsoft.com/office/drawing/2014/main" id="{A47225B6-8340-4C0D-B6C2-05DC96279EBE}"/>
                </a:ext>
              </a:extLst>
            </p:cNvPr>
            <p:cNvSpPr/>
            <p:nvPr/>
          </p:nvSpPr>
          <p:spPr>
            <a:xfrm>
              <a:off x="5179826" y="1629835"/>
              <a:ext cx="1807200" cy="906061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6" name="Rect_Inn_3">
              <a:extLst>
                <a:ext uri="{FF2B5EF4-FFF2-40B4-BE49-F238E27FC236}">
                  <a16:creationId xmlns:a16="http://schemas.microsoft.com/office/drawing/2014/main" id="{44C89FD4-DEDB-4100-843B-F505AAFA8D74}"/>
                </a:ext>
              </a:extLst>
            </p:cNvPr>
            <p:cNvSpPr/>
            <p:nvPr/>
          </p:nvSpPr>
          <p:spPr>
            <a:xfrm>
              <a:off x="5282515" y="1723012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DE0DC4-9512-4166-A7C5-B65C096220BC}"/>
                </a:ext>
              </a:extLst>
            </p:cNvPr>
            <p:cNvSpPr/>
            <p:nvPr/>
          </p:nvSpPr>
          <p:spPr>
            <a:xfrm>
              <a:off x="5839673" y="1674826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58" name="Average_Expenditure">
              <a:extLst>
                <a:ext uri="{FF2B5EF4-FFF2-40B4-BE49-F238E27FC236}">
                  <a16:creationId xmlns:a16="http://schemas.microsoft.com/office/drawing/2014/main" id="{563EB025-0E67-4EF4-8292-A9619011092C}"/>
                </a:ext>
              </a:extLst>
            </p:cNvPr>
            <p:cNvSpPr/>
            <p:nvPr/>
          </p:nvSpPr>
          <p:spPr>
            <a:xfrm>
              <a:off x="5279922" y="1819369"/>
              <a:ext cx="1615945" cy="53303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$42</a:t>
              </a:r>
            </a:p>
          </p:txBody>
        </p:sp>
      </p:grpSp>
      <p:grpSp>
        <p:nvGrpSpPr>
          <p:cNvPr id="59" name="Average_Expenditure2">
            <a:extLst>
              <a:ext uri="{FF2B5EF4-FFF2-40B4-BE49-F238E27FC236}">
                <a16:creationId xmlns:a16="http://schemas.microsoft.com/office/drawing/2014/main" id="{536585DA-0063-4262-A1B9-5E54854DE4F4}"/>
              </a:ext>
            </a:extLst>
          </p:cNvPr>
          <p:cNvGrpSpPr/>
          <p:nvPr/>
        </p:nvGrpSpPr>
        <p:grpSpPr>
          <a:xfrm>
            <a:off x="3148455" y="1843468"/>
            <a:ext cx="1688479" cy="785729"/>
            <a:chOff x="2956689" y="1631142"/>
            <a:chExt cx="1808986" cy="907200"/>
          </a:xfrm>
        </p:grpSpPr>
        <p:sp>
          <p:nvSpPr>
            <p:cNvPr id="60" name="Rect_Out_2">
              <a:extLst>
                <a:ext uri="{FF2B5EF4-FFF2-40B4-BE49-F238E27FC236}">
                  <a16:creationId xmlns:a16="http://schemas.microsoft.com/office/drawing/2014/main" id="{F8400436-A62A-4EE3-9308-837C16EF7C73}"/>
                </a:ext>
              </a:extLst>
            </p:cNvPr>
            <p:cNvSpPr/>
            <p:nvPr/>
          </p:nvSpPr>
          <p:spPr>
            <a:xfrm>
              <a:off x="2957589" y="1631142"/>
              <a:ext cx="1808086" cy="905608"/>
            </a:xfrm>
            <a:prstGeom prst="rect">
              <a:avLst/>
            </a:prstGeom>
            <a:solidFill>
              <a:srgbClr val="31859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633CC3-DBF4-439C-8F7A-A161ADDE9736}"/>
                </a:ext>
              </a:extLst>
            </p:cNvPr>
            <p:cNvSpPr/>
            <p:nvPr/>
          </p:nvSpPr>
          <p:spPr>
            <a:xfrm>
              <a:off x="3616536" y="1673234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2" name="Plaque 61">
              <a:extLst>
                <a:ext uri="{FF2B5EF4-FFF2-40B4-BE49-F238E27FC236}">
                  <a16:creationId xmlns:a16="http://schemas.microsoft.com/office/drawing/2014/main" id="{BE1CEC97-F2AD-4E90-8436-AE9643235CC6}"/>
                </a:ext>
              </a:extLst>
            </p:cNvPr>
            <p:cNvSpPr/>
            <p:nvPr/>
          </p:nvSpPr>
          <p:spPr>
            <a:xfrm>
              <a:off x="2956689" y="1631142"/>
              <a:ext cx="1808986" cy="907200"/>
            </a:xfrm>
            <a:prstGeom prst="plaqu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4" name="Rect_Inn_2">
              <a:extLst>
                <a:ext uri="{FF2B5EF4-FFF2-40B4-BE49-F238E27FC236}">
                  <a16:creationId xmlns:a16="http://schemas.microsoft.com/office/drawing/2014/main" id="{553D5E29-9C78-48FD-9403-9E6532AB4473}"/>
                </a:ext>
              </a:extLst>
            </p:cNvPr>
            <p:cNvSpPr/>
            <p:nvPr/>
          </p:nvSpPr>
          <p:spPr>
            <a:xfrm>
              <a:off x="3059378" y="1721420"/>
              <a:ext cx="1612545" cy="725051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800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98CE4B-47C4-45B5-B3C1-DBD5ACDF739D}"/>
                </a:ext>
              </a:extLst>
            </p:cNvPr>
            <p:cNvSpPr/>
            <p:nvPr/>
          </p:nvSpPr>
          <p:spPr>
            <a:xfrm>
              <a:off x="3631804" y="1680021"/>
              <a:ext cx="459656" cy="815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66" name="Average_Expenditure">
              <a:extLst>
                <a:ext uri="{FF2B5EF4-FFF2-40B4-BE49-F238E27FC236}">
                  <a16:creationId xmlns:a16="http://schemas.microsoft.com/office/drawing/2014/main" id="{FDD3D0A2-2136-456B-A059-59D2EF517083}"/>
                </a:ext>
              </a:extLst>
            </p:cNvPr>
            <p:cNvSpPr/>
            <p:nvPr/>
          </p:nvSpPr>
          <p:spPr>
            <a:xfrm>
              <a:off x="3056785" y="1817777"/>
              <a:ext cx="1615945" cy="53303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$31</a:t>
              </a:r>
            </a:p>
          </p:txBody>
        </p:sp>
      </p:grpSp>
      <p:grpSp>
        <p:nvGrpSpPr>
          <p:cNvPr id="2" name="Average_Expenditure4"/>
          <p:cNvGrpSpPr/>
          <p:nvPr/>
        </p:nvGrpSpPr>
        <p:grpSpPr>
          <a:xfrm>
            <a:off x="7427931" y="1885802"/>
            <a:ext cx="1689306" cy="782010"/>
            <a:chOff x="7427931" y="1885802"/>
            <a:chExt cx="1689306" cy="782010"/>
          </a:xfrm>
        </p:grpSpPr>
        <p:sp>
          <p:nvSpPr>
            <p:cNvPr id="109" name="Rect_Out_1">
              <a:extLst>
                <a:ext uri="{FF2B5EF4-FFF2-40B4-BE49-F238E27FC236}">
                  <a16:creationId xmlns:a16="http://schemas.microsoft.com/office/drawing/2014/main" id="{E0DC9AEC-B112-4519-9C0A-6CE05A116A3D}"/>
                </a:ext>
              </a:extLst>
            </p:cNvPr>
            <p:cNvSpPr/>
            <p:nvPr/>
          </p:nvSpPr>
          <p:spPr>
            <a:xfrm>
              <a:off x="7429598" y="1885802"/>
              <a:ext cx="1687639" cy="782010"/>
            </a:xfrm>
            <a:prstGeom prst="rect">
              <a:avLst/>
            </a:prstGeom>
            <a:solidFill>
              <a:srgbClr val="3FC37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0" name="Plaque 109">
              <a:extLst>
                <a:ext uri="{FF2B5EF4-FFF2-40B4-BE49-F238E27FC236}">
                  <a16:creationId xmlns:a16="http://schemas.microsoft.com/office/drawing/2014/main" id="{D13B4E5F-13FB-4178-9948-B13CEE196A3A}"/>
                </a:ext>
              </a:extLst>
            </p:cNvPr>
            <p:cNvSpPr/>
            <p:nvPr/>
          </p:nvSpPr>
          <p:spPr>
            <a:xfrm>
              <a:off x="7427931" y="1885802"/>
              <a:ext cx="1686812" cy="782010"/>
            </a:xfrm>
            <a:prstGeom prst="plaque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11" name="Rect_Inn_1">
              <a:extLst>
                <a:ext uri="{FF2B5EF4-FFF2-40B4-BE49-F238E27FC236}">
                  <a16:creationId xmlns:a16="http://schemas.microsoft.com/office/drawing/2014/main" id="{A3A0A0DC-B798-43A2-832D-33A4A8B9C565}"/>
                </a:ext>
              </a:extLst>
            </p:cNvPr>
            <p:cNvSpPr/>
            <p:nvPr/>
          </p:nvSpPr>
          <p:spPr>
            <a:xfrm>
              <a:off x="7522840" y="1964868"/>
              <a:ext cx="1505124" cy="627969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F74E70C-689D-4D20-A214-A9F535CCB4F0}"/>
                </a:ext>
              </a:extLst>
            </p:cNvPr>
            <p:cNvSpPr/>
            <p:nvPr/>
          </p:nvSpPr>
          <p:spPr>
            <a:xfrm>
              <a:off x="8044649" y="1922258"/>
              <a:ext cx="429036" cy="706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13" name="Average_Expenditure">
              <a:extLst>
                <a:ext uri="{FF2B5EF4-FFF2-40B4-BE49-F238E27FC236}">
                  <a16:creationId xmlns:a16="http://schemas.microsoft.com/office/drawing/2014/main" id="{F984F206-24D8-446F-922A-6535219ED9E1}"/>
                </a:ext>
              </a:extLst>
            </p:cNvPr>
            <p:cNvSpPr/>
            <p:nvPr/>
          </p:nvSpPr>
          <p:spPr>
            <a:xfrm>
              <a:off x="7469720" y="2036705"/>
              <a:ext cx="1506630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$34</a:t>
              </a:r>
            </a:p>
          </p:txBody>
        </p:sp>
      </p:grpSp>
      <p:grpSp>
        <p:nvGrpSpPr>
          <p:cNvPr id="5" name="Average_Expenditure5"/>
          <p:cNvGrpSpPr/>
          <p:nvPr/>
        </p:nvGrpSpPr>
        <p:grpSpPr>
          <a:xfrm>
            <a:off x="9547710" y="1865408"/>
            <a:ext cx="1687639" cy="794318"/>
            <a:chOff x="9547710" y="1865408"/>
            <a:chExt cx="1687639" cy="794318"/>
          </a:xfrm>
        </p:grpSpPr>
        <p:sp>
          <p:nvSpPr>
            <p:cNvPr id="115" name="Rect_Out_1">
              <a:extLst>
                <a:ext uri="{FF2B5EF4-FFF2-40B4-BE49-F238E27FC236}">
                  <a16:creationId xmlns:a16="http://schemas.microsoft.com/office/drawing/2014/main" id="{1CF51EBB-6861-453C-BEF5-A00413C9AA2A}"/>
                </a:ext>
              </a:extLst>
            </p:cNvPr>
            <p:cNvSpPr/>
            <p:nvPr/>
          </p:nvSpPr>
          <p:spPr>
            <a:xfrm>
              <a:off x="9547710" y="1877716"/>
              <a:ext cx="1687639" cy="782010"/>
            </a:xfrm>
            <a:prstGeom prst="rect">
              <a:avLst/>
            </a:prstGeom>
            <a:solidFill>
              <a:srgbClr val="9363B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black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16" name="Plaque 115">
              <a:extLst>
                <a:ext uri="{FF2B5EF4-FFF2-40B4-BE49-F238E27FC236}">
                  <a16:creationId xmlns:a16="http://schemas.microsoft.com/office/drawing/2014/main" id="{FD857879-7840-4612-800F-91EAE3965CA7}"/>
                </a:ext>
              </a:extLst>
            </p:cNvPr>
            <p:cNvSpPr/>
            <p:nvPr/>
          </p:nvSpPr>
          <p:spPr>
            <a:xfrm>
              <a:off x="9563588" y="1865408"/>
              <a:ext cx="1671761" cy="781052"/>
            </a:xfrm>
            <a:prstGeom prst="plaque">
              <a:avLst/>
            </a:prstGeom>
            <a:solidFill>
              <a:schemeClr val="bg1"/>
            </a:solidFill>
            <a:ln w="12700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F002CFD-67AB-4F50-A2D4-03A348B26C5D}"/>
                </a:ext>
              </a:extLst>
            </p:cNvPr>
            <p:cNvSpPr/>
            <p:nvPr/>
          </p:nvSpPr>
          <p:spPr>
            <a:xfrm>
              <a:off x="10174497" y="1901711"/>
              <a:ext cx="429036" cy="706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20" name="Rect_Inn_1">
              <a:extLst>
                <a:ext uri="{FF2B5EF4-FFF2-40B4-BE49-F238E27FC236}">
                  <a16:creationId xmlns:a16="http://schemas.microsoft.com/office/drawing/2014/main" id="{8C751EC4-E213-4EEE-AEC4-5A2A11B963E8}"/>
                </a:ext>
              </a:extLst>
            </p:cNvPr>
            <p:cNvSpPr/>
            <p:nvPr/>
          </p:nvSpPr>
          <p:spPr>
            <a:xfrm>
              <a:off x="9636453" y="1949952"/>
              <a:ext cx="1505124" cy="627969"/>
            </a:xfrm>
            <a:prstGeom prst="plaque">
              <a:avLst/>
            </a:prstGeom>
            <a:solidFill>
              <a:schemeClr val="bg1"/>
            </a:solidFill>
            <a:ln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00FF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64E3FDB-92AD-40EB-B4F8-56507C899370}"/>
                </a:ext>
              </a:extLst>
            </p:cNvPr>
            <p:cNvSpPr/>
            <p:nvPr/>
          </p:nvSpPr>
          <p:spPr>
            <a:xfrm>
              <a:off x="10192606" y="1919532"/>
              <a:ext cx="429036" cy="706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Franklin Gothic Book" panose="020B0503020102020204" pitchFamily="34" charset="0"/>
              </a:endParaRPr>
            </a:p>
          </p:txBody>
        </p:sp>
        <p:sp>
          <p:nvSpPr>
            <p:cNvPr id="122" name="Average_Expenditure">
              <a:extLst>
                <a:ext uri="{FF2B5EF4-FFF2-40B4-BE49-F238E27FC236}">
                  <a16:creationId xmlns:a16="http://schemas.microsoft.com/office/drawing/2014/main" id="{66E14750-1C0B-49BC-8BC4-68F06F958C91}"/>
                </a:ext>
              </a:extLst>
            </p:cNvPr>
            <p:cNvSpPr/>
            <p:nvPr/>
          </p:nvSpPr>
          <p:spPr>
            <a:xfrm>
              <a:off x="9631826" y="2033103"/>
              <a:ext cx="1506630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US" sz="2400" dirty="0"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$34</a:t>
              </a:r>
            </a:p>
          </p:txBody>
        </p:sp>
      </p:grpSp>
      <p:graphicFrame>
        <p:nvGraphicFramePr>
          <p:cNvPr id="123" name="TableLegends">
            <a:extLst>
              <a:ext uri="{FF2B5EF4-FFF2-40B4-BE49-F238E27FC236}">
                <a16:creationId xmlns:a16="http://schemas.microsoft.com/office/drawing/2014/main" id="{8AABA08E-7F54-4136-B64E-B6A69A4D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9" name="Picture 88">
            <a:extLst>
              <a:ext uri="{FF2B5EF4-FFF2-40B4-BE49-F238E27FC236}">
                <a16:creationId xmlns:a16="http://schemas.microsoft.com/office/drawing/2014/main" id="{604546BF-939C-4E68-817C-475707502C14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2" y="5410637"/>
            <a:ext cx="11451101" cy="300845"/>
          </a:xfrm>
          <a:prstGeom prst="rect">
            <a:avLst/>
          </a:prstGeom>
        </p:spPr>
      </p:pic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A68DCCF0-829D-4315-A59D-17C31E42327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0" name="Footer Placeholder 2">
            <a:extLst>
              <a:ext uri="{FF2B5EF4-FFF2-40B4-BE49-F238E27FC236}">
                <a16:creationId xmlns:a16="http://schemas.microsoft.com/office/drawing/2014/main" id="{2282850F-3B64-4927-A21C-131FD9692FD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172DF0-D943-4469-986C-035C7624F358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A501E56-803D-4F12-B8A1-50A03029189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A0202E6-5794-4020-9B77-027681EAC8D4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C42C50B-1C56-4357-8798-33045408F644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6" name="Footer Placeholder 4">
            <a:extLst>
              <a:ext uri="{FF2B5EF4-FFF2-40B4-BE49-F238E27FC236}">
                <a16:creationId xmlns:a16="http://schemas.microsoft.com/office/drawing/2014/main" id="{5D513B1F-7506-46B8-9EDD-FDA1ACEA06C3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20C3C2D-D3C6-401E-943C-20A45EBF3113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CA9B3A91-19A6-4C75-8873-C53ECC6E7209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19" name="TPandFilters">
            <a:extLst>
              <a:ext uri="{FF2B5EF4-FFF2-40B4-BE49-F238E27FC236}">
                <a16:creationId xmlns:a16="http://schemas.microsoft.com/office/drawing/2014/main" id="{74BE6B23-7473-4055-BA06-25441E64F130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77BF056-C095-42E2-A1D1-3C42BE2B2151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tatTestAgainst">
            <a:extLst>
              <a:ext uri="{FF2B5EF4-FFF2-40B4-BE49-F238E27FC236}">
                <a16:creationId xmlns:a16="http://schemas.microsoft.com/office/drawing/2014/main" id="{8222C1D6-261A-45BF-B3E7-60DECC96DA58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26" name="Text Placeholder 6">
            <a:extLst>
              <a:ext uri="{FF2B5EF4-FFF2-40B4-BE49-F238E27FC236}">
                <a16:creationId xmlns:a16="http://schemas.microsoft.com/office/drawing/2014/main" id="{29A9E0F0-D81B-4F6B-A194-4CB5020690CD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A5500F7-28A1-4E4C-9211-0E8CDF98C913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8" name="Text Placeholder 6">
            <a:extLst>
              <a:ext uri="{FF2B5EF4-FFF2-40B4-BE49-F238E27FC236}">
                <a16:creationId xmlns:a16="http://schemas.microsoft.com/office/drawing/2014/main" id="{ED776ABC-BB3D-45DE-8778-F13C256D8B38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A1AAEC5-3FAA-4003-A09F-C5028DA4627D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30" name="benchmarkGroup">
            <a:extLst>
              <a:ext uri="{FF2B5EF4-FFF2-40B4-BE49-F238E27FC236}">
                <a16:creationId xmlns:a16="http://schemas.microsoft.com/office/drawing/2014/main" id="{51DC470E-7B2C-4FFC-8F5D-BEBCE51A5948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31" name="benchmark">
              <a:extLst>
                <a:ext uri="{FF2B5EF4-FFF2-40B4-BE49-F238E27FC236}">
                  <a16:creationId xmlns:a16="http://schemas.microsoft.com/office/drawing/2014/main" id="{76C279BB-81AE-4F3D-8A0A-81A0530D38E3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021B9F0-A251-4A33-8175-028D7EB98962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33" name="Slide Number Placeholder 5">
            <a:extLst>
              <a:ext uri="{FF2B5EF4-FFF2-40B4-BE49-F238E27FC236}">
                <a16:creationId xmlns:a16="http://schemas.microsoft.com/office/drawing/2014/main" id="{0A214295-0397-442A-A6F8-7360A689C64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4" name="Picture 1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5110C1-9CB5-4D32-9896-73FDAB027A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9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 - _retailer</a:t>
            </a:r>
          </a:p>
        </p:txBody>
      </p:sp>
    </p:spTree>
    <p:extLst>
      <p:ext uri="{BB962C8B-B14F-4D97-AF65-F5344CB8AC3E}">
        <p14:creationId xmlns:p14="http://schemas.microsoft.com/office/powerpoint/2010/main" val="188970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sz="4000" u="none" dirty="0">
                <a:effectLst/>
                <a:latin typeface="Franklin Gothic Book" panose="020B0503020102020204" pitchFamily="34" charset="0"/>
              </a:rPr>
              <a:t>P2P Report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Trip</a:t>
            </a:r>
            <a:r>
              <a:rPr lang="en-US" sz="4000" u="none" dirty="0">
                <a:effectLst/>
                <a:latin typeface="Franklin Gothic Book" panose="020B0503020102020204" pitchFamily="34" charset="0"/>
              </a:rPr>
              <a:t> Demographics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F3D35-53EF-4D4A-B8D3-77E8829E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BC89C1-6BB6-47FD-99E3-CC2BD6CFB520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6CFD58-E3B5-4313-B808-63A6A85FAD5F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1732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aphicFrame>
        <p:nvGraphicFramePr>
          <p:cNvPr id="36" name="Numbeof_Items_Purchase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876850"/>
              </p:ext>
            </p:extLst>
          </p:nvPr>
        </p:nvGraphicFramePr>
        <p:xfrm>
          <a:off x="175999" y="3980980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" name="Average_NumOf_Items1"/>
          <p:cNvGrpSpPr/>
          <p:nvPr/>
        </p:nvGrpSpPr>
        <p:grpSpPr>
          <a:xfrm>
            <a:off x="979854" y="1824552"/>
            <a:ext cx="1529488" cy="1026687"/>
            <a:chOff x="979854" y="1824552"/>
            <a:chExt cx="1529488" cy="1026687"/>
          </a:xfrm>
        </p:grpSpPr>
        <p:sp>
          <p:nvSpPr>
            <p:cNvPr id="32" name="Rounded Rectangle 28">
              <a:extLst>
                <a:ext uri="{FF2B5EF4-FFF2-40B4-BE49-F238E27FC236}">
                  <a16:creationId xmlns:a16="http://schemas.microsoft.com/office/drawing/2014/main" id="{0D236167-88EC-4841-A80F-543AA7997C17}"/>
                </a:ext>
              </a:extLst>
            </p:cNvPr>
            <p:cNvSpPr/>
            <p:nvPr/>
          </p:nvSpPr>
          <p:spPr>
            <a:xfrm>
              <a:off x="979854" y="1824552"/>
              <a:ext cx="1529488" cy="650837"/>
            </a:xfrm>
            <a:prstGeom prst="roundRect">
              <a:avLst/>
            </a:prstGeom>
            <a:solidFill>
              <a:srgbClr val="E73944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9" name="Average_NumOf_Items"/>
            <p:cNvSpPr/>
            <p:nvPr/>
          </p:nvSpPr>
          <p:spPr>
            <a:xfrm>
              <a:off x="1137447" y="1882057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9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0" name="Time_Minlabel_1">
              <a:extLst>
                <a:ext uri="{FF2B5EF4-FFF2-40B4-BE49-F238E27FC236}">
                  <a16:creationId xmlns:a16="http://schemas.microsoft.com/office/drawing/2014/main" id="{13C94168-AA19-4EF9-B0BC-259FB3BEA188}"/>
                </a:ext>
              </a:extLst>
            </p:cNvPr>
            <p:cNvSpPr/>
            <p:nvPr/>
          </p:nvSpPr>
          <p:spPr>
            <a:xfrm>
              <a:off x="1252731" y="2512685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Average_NumOf_Items2"/>
          <p:cNvGrpSpPr/>
          <p:nvPr/>
        </p:nvGrpSpPr>
        <p:grpSpPr>
          <a:xfrm>
            <a:off x="3006802" y="1868487"/>
            <a:ext cx="1529488" cy="995608"/>
            <a:chOff x="3006802" y="1868487"/>
            <a:chExt cx="1529488" cy="995608"/>
          </a:xfrm>
        </p:grpSpPr>
        <p:sp>
          <p:nvSpPr>
            <p:cNvPr id="43" name="Rounded Rectangle 32">
              <a:extLst>
                <a:ext uri="{FF2B5EF4-FFF2-40B4-BE49-F238E27FC236}">
                  <a16:creationId xmlns:a16="http://schemas.microsoft.com/office/drawing/2014/main" id="{81EE6818-8694-4016-B8C9-C28759930138}"/>
                </a:ext>
              </a:extLst>
            </p:cNvPr>
            <p:cNvSpPr/>
            <p:nvPr/>
          </p:nvSpPr>
          <p:spPr>
            <a:xfrm>
              <a:off x="3006802" y="1868487"/>
              <a:ext cx="1529488" cy="650837"/>
            </a:xfrm>
            <a:prstGeom prst="roundRect">
              <a:avLst/>
            </a:prstGeom>
            <a:solidFill>
              <a:srgbClr val="3C9DB8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68%</a:t>
              </a:r>
              <a:endParaRPr lang="en-IN" dirty="0">
                <a:solidFill>
                  <a:srgbClr val="00B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" name="Average_NumOf_Items"/>
            <p:cNvSpPr/>
            <p:nvPr/>
          </p:nvSpPr>
          <p:spPr>
            <a:xfrm>
              <a:off x="3139528" y="1924965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11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51" name="Time_Minlabel_1">
              <a:extLst>
                <a:ext uri="{FF2B5EF4-FFF2-40B4-BE49-F238E27FC236}">
                  <a16:creationId xmlns:a16="http://schemas.microsoft.com/office/drawing/2014/main" id="{B5A88742-8CCB-4947-8F07-9BC4489D08F8}"/>
                </a:ext>
              </a:extLst>
            </p:cNvPr>
            <p:cNvSpPr/>
            <p:nvPr/>
          </p:nvSpPr>
          <p:spPr>
            <a:xfrm>
              <a:off x="3254810" y="2525541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Header1"/>
          <p:cNvGrpSpPr/>
          <p:nvPr/>
        </p:nvGrpSpPr>
        <p:grpSpPr>
          <a:xfrm>
            <a:off x="309492" y="764116"/>
            <a:ext cx="11604847" cy="522141"/>
            <a:chOff x="309492" y="764116"/>
            <a:chExt cx="11604847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2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Average Number of Items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401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Average Number Of Items Purchased For Trips To _retailer _objective Is _percentage Items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E964BEC-CE9E-41B0-9C53-DE4AD91EB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492" y="764116"/>
              <a:ext cx="424908" cy="424908"/>
            </a:xfrm>
            <a:prstGeom prst="rect">
              <a:avLst/>
            </a:prstGeom>
          </p:spPr>
        </p:pic>
      </p:grpSp>
      <p:grpSp>
        <p:nvGrpSpPr>
          <p:cNvPr id="12" name="Header2"/>
          <p:cNvGrpSpPr/>
          <p:nvPr/>
        </p:nvGrpSpPr>
        <p:grpSpPr>
          <a:xfrm>
            <a:off x="201036" y="3430800"/>
            <a:ext cx="11714439" cy="522457"/>
            <a:chOff x="201036" y="3430800"/>
            <a:chExt cx="11714439" cy="522457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62917" cy="339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Number of Items Purchased - Details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3"/>
              <a:ext cx="110136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The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C1CA0B5-55FB-4D5D-8AB6-794348785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36" y="3477173"/>
              <a:ext cx="424908" cy="424908"/>
            </a:xfrm>
            <a:prstGeom prst="rect">
              <a:avLst/>
            </a:prstGeom>
          </p:spPr>
        </p:pic>
      </p:grpSp>
      <p:grpSp>
        <p:nvGrpSpPr>
          <p:cNvPr id="10" name="Average_NumOf_Items5"/>
          <p:cNvGrpSpPr/>
          <p:nvPr/>
        </p:nvGrpSpPr>
        <p:grpSpPr>
          <a:xfrm>
            <a:off x="9632920" y="1861848"/>
            <a:ext cx="1529488" cy="996030"/>
            <a:chOff x="9632920" y="1861848"/>
            <a:chExt cx="1529488" cy="996030"/>
          </a:xfrm>
        </p:grpSpPr>
        <p:sp>
          <p:nvSpPr>
            <p:cNvPr id="54" name="Time_Minlabel_1">
              <a:extLst>
                <a:ext uri="{FF2B5EF4-FFF2-40B4-BE49-F238E27FC236}">
                  <a16:creationId xmlns:a16="http://schemas.microsoft.com/office/drawing/2014/main" id="{717E599F-0201-4707-B26D-768612529D59}"/>
                </a:ext>
              </a:extLst>
            </p:cNvPr>
            <p:cNvSpPr/>
            <p:nvPr/>
          </p:nvSpPr>
          <p:spPr>
            <a:xfrm>
              <a:off x="9905797" y="2519324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28">
              <a:extLst>
                <a:ext uri="{FF2B5EF4-FFF2-40B4-BE49-F238E27FC236}">
                  <a16:creationId xmlns:a16="http://schemas.microsoft.com/office/drawing/2014/main" id="{1146E5C3-FC62-42C9-AA1D-A40E7506C58B}"/>
                </a:ext>
              </a:extLst>
            </p:cNvPr>
            <p:cNvSpPr/>
            <p:nvPr/>
          </p:nvSpPr>
          <p:spPr>
            <a:xfrm>
              <a:off x="9632920" y="1861848"/>
              <a:ext cx="1529488" cy="650837"/>
            </a:xfrm>
            <a:prstGeom prst="roundRect">
              <a:avLst/>
            </a:prstGeom>
            <a:solidFill>
              <a:srgbClr val="9363B7"/>
            </a:solidFill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8" name="Average_NumOf_Items">
              <a:extLst>
                <a:ext uri="{FF2B5EF4-FFF2-40B4-BE49-F238E27FC236}">
                  <a16:creationId xmlns:a16="http://schemas.microsoft.com/office/drawing/2014/main" id="{1CE7F556-4320-4C9F-8CE9-8C586C9FA54B}"/>
                </a:ext>
              </a:extLst>
            </p:cNvPr>
            <p:cNvSpPr/>
            <p:nvPr/>
          </p:nvSpPr>
          <p:spPr>
            <a:xfrm>
              <a:off x="9790513" y="1919353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9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" name="Average_NumOf_Items4"/>
          <p:cNvGrpSpPr/>
          <p:nvPr/>
        </p:nvGrpSpPr>
        <p:grpSpPr>
          <a:xfrm>
            <a:off x="7363787" y="1862624"/>
            <a:ext cx="1529488" cy="1011683"/>
            <a:chOff x="7363787" y="1862624"/>
            <a:chExt cx="1529488" cy="1011683"/>
          </a:xfrm>
        </p:grpSpPr>
        <p:sp>
          <p:nvSpPr>
            <p:cNvPr id="75" name="Rounded Rectangle 28">
              <a:extLst>
                <a:ext uri="{FF2B5EF4-FFF2-40B4-BE49-F238E27FC236}">
                  <a16:creationId xmlns:a16="http://schemas.microsoft.com/office/drawing/2014/main" id="{80BAFB9E-97EE-47B4-A2E7-20D45170AEF6}"/>
                </a:ext>
              </a:extLst>
            </p:cNvPr>
            <p:cNvSpPr/>
            <p:nvPr/>
          </p:nvSpPr>
          <p:spPr>
            <a:xfrm>
              <a:off x="7363787" y="1862624"/>
              <a:ext cx="1529488" cy="650837"/>
            </a:xfrm>
            <a:prstGeom prst="roundRect">
              <a:avLst/>
            </a:prstGeom>
            <a:solidFill>
              <a:srgbClr val="3FC37B"/>
            </a:solidFill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6" name="Average_NumOf_Items">
              <a:extLst>
                <a:ext uri="{FF2B5EF4-FFF2-40B4-BE49-F238E27FC236}">
                  <a16:creationId xmlns:a16="http://schemas.microsoft.com/office/drawing/2014/main" id="{9D93D471-0C78-4B24-B7DD-E5B0F51F47E7}"/>
                </a:ext>
              </a:extLst>
            </p:cNvPr>
            <p:cNvSpPr/>
            <p:nvPr/>
          </p:nvSpPr>
          <p:spPr>
            <a:xfrm>
              <a:off x="7482983" y="1919353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9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81" name="Time_Minlabel_1">
              <a:extLst>
                <a:ext uri="{FF2B5EF4-FFF2-40B4-BE49-F238E27FC236}">
                  <a16:creationId xmlns:a16="http://schemas.microsoft.com/office/drawing/2014/main" id="{D271C188-0DF7-43F5-BFEC-82D9040ABCFC}"/>
                </a:ext>
              </a:extLst>
            </p:cNvPr>
            <p:cNvSpPr/>
            <p:nvPr/>
          </p:nvSpPr>
          <p:spPr>
            <a:xfrm>
              <a:off x="7586763" y="2535753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Average_NumOf_Items3"/>
          <p:cNvGrpSpPr/>
          <p:nvPr/>
        </p:nvGrpSpPr>
        <p:grpSpPr>
          <a:xfrm>
            <a:off x="5213850" y="1874704"/>
            <a:ext cx="1529488" cy="999603"/>
            <a:chOff x="5213850" y="1874704"/>
            <a:chExt cx="1529488" cy="999603"/>
          </a:xfrm>
        </p:grpSpPr>
        <p:sp>
          <p:nvSpPr>
            <p:cNvPr id="44" name="Rounded Rectangle 34">
              <a:extLst>
                <a:ext uri="{FF2B5EF4-FFF2-40B4-BE49-F238E27FC236}">
                  <a16:creationId xmlns:a16="http://schemas.microsoft.com/office/drawing/2014/main" id="{CDA328CE-1DF7-4376-884E-5449ADF223BF}"/>
                </a:ext>
              </a:extLst>
            </p:cNvPr>
            <p:cNvSpPr/>
            <p:nvPr/>
          </p:nvSpPr>
          <p:spPr>
            <a:xfrm>
              <a:off x="5213850" y="1874704"/>
              <a:ext cx="1529488" cy="65083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5" name="Average_NumOf_Items"/>
            <p:cNvSpPr/>
            <p:nvPr/>
          </p:nvSpPr>
          <p:spPr>
            <a:xfrm>
              <a:off x="5306113" y="1931181"/>
              <a:ext cx="1264040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7</a:t>
              </a:r>
            </a:p>
          </p:txBody>
        </p:sp>
        <p:sp>
          <p:nvSpPr>
            <p:cNvPr id="83" name="Time_Minlabel_1">
              <a:extLst>
                <a:ext uri="{FF2B5EF4-FFF2-40B4-BE49-F238E27FC236}">
                  <a16:creationId xmlns:a16="http://schemas.microsoft.com/office/drawing/2014/main" id="{CD9D3077-B91E-4851-8834-57BF437ADE38}"/>
                </a:ext>
              </a:extLst>
            </p:cNvPr>
            <p:cNvSpPr/>
            <p:nvPr/>
          </p:nvSpPr>
          <p:spPr>
            <a:xfrm>
              <a:off x="5421397" y="2535753"/>
              <a:ext cx="1033472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685783"/>
              <a:r>
                <a:rPr lang="en-IN" sz="1600" dirty="0">
                  <a:solidFill>
                    <a:srgbClr val="1F1F1F"/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</a:t>
              </a:r>
              <a:endParaRPr lang="en-US" sz="1600" dirty="0">
                <a:solidFill>
                  <a:srgbClr val="00B050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84" name="TableLegends">
            <a:extLst>
              <a:ext uri="{FF2B5EF4-FFF2-40B4-BE49-F238E27FC236}">
                <a16:creationId xmlns:a16="http://schemas.microsoft.com/office/drawing/2014/main" id="{96FE3F9E-9811-4C08-BA78-13F63C22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CCE0767F-EB75-42E7-880E-FEDACC1261AF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Footer Placeholder 2">
            <a:extLst>
              <a:ext uri="{FF2B5EF4-FFF2-40B4-BE49-F238E27FC236}">
                <a16:creationId xmlns:a16="http://schemas.microsoft.com/office/drawing/2014/main" id="{1A9DD864-6D18-491A-9A3F-5CD0CB767D4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C1325E-3401-4BFD-8BCA-6C353DADB075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F80DCF0-1B51-41A9-8FCE-A67905F8F7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437C261-029B-450A-AC9B-20E294A3B4A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724C123-4A72-41FC-AFF5-4DCA8BF54E12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1" name="Footer Placeholder 4">
            <a:extLst>
              <a:ext uri="{FF2B5EF4-FFF2-40B4-BE49-F238E27FC236}">
                <a16:creationId xmlns:a16="http://schemas.microsoft.com/office/drawing/2014/main" id="{BF5C8D38-5875-430F-BB69-7181A8226780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476C431-9B45-4154-ABDA-58131EAF7998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FFEC5FF4-2721-4025-ACD2-838057B5CFDD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04" name="TPandFilters">
            <a:extLst>
              <a:ext uri="{FF2B5EF4-FFF2-40B4-BE49-F238E27FC236}">
                <a16:creationId xmlns:a16="http://schemas.microsoft.com/office/drawing/2014/main" id="{0C6CE8D3-F3A8-4E37-94D4-64703150FE5A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8967C90-D832-4A84-8F95-F8FE91BC1DB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StatTestAgainst">
            <a:extLst>
              <a:ext uri="{FF2B5EF4-FFF2-40B4-BE49-F238E27FC236}">
                <a16:creationId xmlns:a16="http://schemas.microsoft.com/office/drawing/2014/main" id="{BE4AE9CD-BA52-40F9-B8DB-F685D9399E33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40528167-971D-4052-9647-934414E16BAD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2FEACCF-7309-42B4-902C-AD395B0164A1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F2F14AC2-17D5-465A-AD23-11AC7FA24B3B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229B83F-79BD-4313-8A26-D9E31E6504C3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11" name="benchmarkGroup">
            <a:extLst>
              <a:ext uri="{FF2B5EF4-FFF2-40B4-BE49-F238E27FC236}">
                <a16:creationId xmlns:a16="http://schemas.microsoft.com/office/drawing/2014/main" id="{46C70AF2-45BA-478F-B651-5C19B45ECF70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12" name="benchmark">
              <a:extLst>
                <a:ext uri="{FF2B5EF4-FFF2-40B4-BE49-F238E27FC236}">
                  <a16:creationId xmlns:a16="http://schemas.microsoft.com/office/drawing/2014/main" id="{2C6E12B1-FD12-4E70-9F24-12E6E860422B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6057F0B-A39F-4525-9C84-4BF78D617732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6FEE4574-E79B-411D-BA46-E76F3F6AD2C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15" name="Picture 1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7D282B1-30BD-4937-9CBA-E34C382270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70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 - _retailer</a:t>
            </a:r>
          </a:p>
        </p:txBody>
      </p:sp>
    </p:spTree>
    <p:extLst>
      <p:ext uri="{BB962C8B-B14F-4D97-AF65-F5344CB8AC3E}">
        <p14:creationId xmlns:p14="http://schemas.microsoft.com/office/powerpoint/2010/main" val="241421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Payment_Method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350529"/>
              </p:ext>
            </p:extLst>
          </p:nvPr>
        </p:nvGraphicFramePr>
        <p:xfrm>
          <a:off x="38100" y="3966906"/>
          <a:ext cx="12014952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7" y="5411138"/>
            <a:ext cx="11539066" cy="34162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2"/>
          <p:cNvGrpSpPr/>
          <p:nvPr/>
        </p:nvGrpSpPr>
        <p:grpSpPr>
          <a:xfrm>
            <a:off x="248400" y="3312000"/>
            <a:ext cx="11667075" cy="641258"/>
            <a:chOff x="248400" y="3312000"/>
            <a:chExt cx="11667075" cy="64125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891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Payment method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4"/>
              <a:ext cx="109995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Payment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00" y="3312000"/>
              <a:ext cx="470780" cy="453343"/>
            </a:xfrm>
            <a:prstGeom prst="rect">
              <a:avLst/>
            </a:prstGeom>
            <a:noFill/>
          </p:spPr>
        </p:pic>
      </p:grpSp>
      <p:grpSp>
        <p:nvGrpSpPr>
          <p:cNvPr id="2" name="Header1"/>
          <p:cNvGrpSpPr/>
          <p:nvPr/>
        </p:nvGrpSpPr>
        <p:grpSpPr>
          <a:xfrm>
            <a:off x="273932" y="611999"/>
            <a:ext cx="11640407" cy="674257"/>
            <a:chOff x="273932" y="611999"/>
            <a:chExt cx="11640407" cy="674257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Use of Self Check out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2"/>
              <a:ext cx="11012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Included Purchasers Who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2" y="611999"/>
              <a:ext cx="436651" cy="540000"/>
            </a:xfrm>
            <a:prstGeom prst="rect">
              <a:avLst/>
            </a:prstGeom>
          </p:spPr>
        </p:pic>
      </p:grpSp>
      <p:graphicFrame>
        <p:nvGraphicFramePr>
          <p:cNvPr id="32" name="Use_Self_CheckOu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7793"/>
              </p:ext>
            </p:extLst>
          </p:nvPr>
        </p:nvGraphicFramePr>
        <p:xfrm>
          <a:off x="12721" y="1300320"/>
          <a:ext cx="11877053" cy="185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1" name="TableLegends">
            <a:extLst>
              <a:ext uri="{FF2B5EF4-FFF2-40B4-BE49-F238E27FC236}">
                <a16:creationId xmlns:a16="http://schemas.microsoft.com/office/drawing/2014/main" id="{48C80112-4F4F-48D3-B9A7-7F247BA9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C1C68364-1898-43F3-8D88-D2603F558D3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2" y="2723707"/>
            <a:ext cx="11451101" cy="202373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5DE59077-1897-4858-874E-A411E157D0C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A7A8C30B-EBC6-4B0D-8B21-240D9227139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1D696-8CC8-415C-ACE7-7A47BBA41BAD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F202A89-0190-4CE1-9A1B-F481A43722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0F21F93-FA52-4A4F-B7EC-85FDA0DBAF7F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E5364E8-12BB-4182-972D-F4B2ED6EFF05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B77DBE71-F837-4F6E-B8C2-B3E362780097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5DC45A8-A1D1-417B-A790-320993151DCA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7FC262C8-F53D-40FA-A0FE-636FA69D5028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id="{A4DD7806-22B7-429F-97CA-4B5AC7D2306B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1399B4-4FA7-403D-A541-6D9AC40E09A4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tatTestAgainst">
            <a:extLst>
              <a:ext uri="{FF2B5EF4-FFF2-40B4-BE49-F238E27FC236}">
                <a16:creationId xmlns:a16="http://schemas.microsoft.com/office/drawing/2014/main" id="{C8C6BFE4-F811-4221-B045-F1202204D071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C74CF46-8818-493A-8B83-14AF056E9BFA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959552C-1A5E-4E9D-9AB3-CF13BD1288C9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FDE095C0-BB01-47CA-A35A-68888DE4558E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708777-F6EB-4CDE-A0AA-CC492F467772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1" name="benchmarkGroup">
            <a:extLst>
              <a:ext uri="{FF2B5EF4-FFF2-40B4-BE49-F238E27FC236}">
                <a16:creationId xmlns:a16="http://schemas.microsoft.com/office/drawing/2014/main" id="{02C2B222-30B7-434B-ACF1-62B093ED1E56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92" name="benchmark">
              <a:extLst>
                <a:ext uri="{FF2B5EF4-FFF2-40B4-BE49-F238E27FC236}">
                  <a16:creationId xmlns:a16="http://schemas.microsoft.com/office/drawing/2014/main" id="{F65E64C9-F306-45E0-A6EE-703C593BD0B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917B65C-EB34-4BB8-891B-4E4EC481BB72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4" name="Slide Number Placeholder 5">
            <a:extLst>
              <a:ext uri="{FF2B5EF4-FFF2-40B4-BE49-F238E27FC236}">
                <a16:creationId xmlns:a16="http://schemas.microsoft.com/office/drawing/2014/main" id="{B7CB9481-1AC9-43EA-83C6-96F913E66C4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0D6387-7204-4C79-8748-A3BF67C79CA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4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 - _retailer</a:t>
            </a:r>
          </a:p>
        </p:txBody>
      </p:sp>
    </p:spTree>
    <p:extLst>
      <p:ext uri="{BB962C8B-B14F-4D97-AF65-F5344CB8AC3E}">
        <p14:creationId xmlns:p14="http://schemas.microsoft.com/office/powerpoint/2010/main" val="1974444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ypeOf_Coupon_Used_Chart">
            <a:extLst>
              <a:ext uri="{FF2B5EF4-FFF2-40B4-BE49-F238E27FC236}">
                <a16:creationId xmlns:a16="http://schemas.microsoft.com/office/drawing/2014/main" id="{D43F9241-AD01-4C62-BBC8-312B69F2E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020473"/>
              </p:ext>
            </p:extLst>
          </p:nvPr>
        </p:nvGraphicFramePr>
        <p:xfrm>
          <a:off x="175999" y="3966906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9" y="5443037"/>
            <a:ext cx="11526255" cy="338783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Header2"/>
          <p:cNvGrpSpPr/>
          <p:nvPr/>
        </p:nvGrpSpPr>
        <p:grpSpPr>
          <a:xfrm>
            <a:off x="248400" y="3312000"/>
            <a:ext cx="11667075" cy="641257"/>
            <a:chOff x="248400" y="3312000"/>
            <a:chExt cx="11667075" cy="641257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0800"/>
              <a:ext cx="10905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Type Of Coupon Used</a:t>
              </a: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3" y="3737813"/>
              <a:ext cx="109995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Involved Usage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00" y="3312000"/>
              <a:ext cx="470780" cy="453343"/>
            </a:xfrm>
            <a:prstGeom prst="rect">
              <a:avLst/>
            </a:prstGeom>
            <a:noFill/>
          </p:spPr>
        </p:pic>
      </p:grpSp>
      <p:grpSp>
        <p:nvGrpSpPr>
          <p:cNvPr id="2" name="Header1"/>
          <p:cNvGrpSpPr/>
          <p:nvPr/>
        </p:nvGrpSpPr>
        <p:grpSpPr>
          <a:xfrm>
            <a:off x="-76200" y="581023"/>
            <a:ext cx="12268200" cy="705234"/>
            <a:chOff x="-76200" y="581023"/>
            <a:chExt cx="12268200" cy="70523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Use of Coupons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200" y="581023"/>
              <a:ext cx="12268200" cy="230029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10120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Trips To _retailer _objective Involved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32" y="611999"/>
              <a:ext cx="436651" cy="540000"/>
            </a:xfrm>
            <a:prstGeom prst="rect">
              <a:avLst/>
            </a:prstGeom>
          </p:spPr>
        </p:pic>
      </p:grpSp>
      <p:graphicFrame>
        <p:nvGraphicFramePr>
          <p:cNvPr id="30" name="UseOf_Coupons_Chart">
            <a:extLst>
              <a:ext uri="{FF2B5EF4-FFF2-40B4-BE49-F238E27FC236}">
                <a16:creationId xmlns:a16="http://schemas.microsoft.com/office/drawing/2014/main" id="{5A2D223F-76C2-46D0-B374-09C3C0342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784579"/>
              </p:ext>
            </p:extLst>
          </p:nvPr>
        </p:nvGraphicFramePr>
        <p:xfrm>
          <a:off x="273932" y="1250559"/>
          <a:ext cx="11877053" cy="217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61" name="TableLegends">
            <a:extLst>
              <a:ext uri="{FF2B5EF4-FFF2-40B4-BE49-F238E27FC236}">
                <a16:creationId xmlns:a16="http://schemas.microsoft.com/office/drawing/2014/main" id="{4FD113E4-D098-468D-BA43-6928647C2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D5E6DC32-BBC1-4400-B2AF-5EEEEE8CD96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2666514"/>
            <a:ext cx="11451101" cy="202373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3E91ADA0-2A0E-474C-BAA8-BEB84963EF6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6124B939-EDDA-4915-AAB4-0B96F67EBCB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EB3C27-6AF2-4B31-9ADA-30514A2E5C26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435A4AC-32D5-41AD-BE6D-AE62EF5273C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AF3C61-619C-412F-BD62-C7203197EC30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AECDE4D-22D5-479B-9C78-E789521B925A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860118D5-59CA-4FDA-8297-E09231A8FD49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D6DA5C9-40C8-4AE4-9950-9F77A341EAF0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C43CFC35-052A-4AE9-BACB-415CC5F059C7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59" name="TPandFilters">
            <a:extLst>
              <a:ext uri="{FF2B5EF4-FFF2-40B4-BE49-F238E27FC236}">
                <a16:creationId xmlns:a16="http://schemas.microsoft.com/office/drawing/2014/main" id="{6A373C14-6114-48D3-B47C-F77841621CAF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8A21B2-03E0-47DE-9992-D347FA298C7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tatTestAgainst">
            <a:extLst>
              <a:ext uri="{FF2B5EF4-FFF2-40B4-BE49-F238E27FC236}">
                <a16:creationId xmlns:a16="http://schemas.microsoft.com/office/drawing/2014/main" id="{B3E42271-C164-47D8-95C0-6FEF238A6567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A5E058CE-B99E-4901-98AF-ACE9A455906A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4CFF791-EF03-4B2C-ABE8-24FD8CBB5B4F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7C0AA08E-9D4F-4F11-9C73-1116DCEF39C6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AB858E3-7FF0-4A43-8FEF-65B56B8E6BA0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1" name="benchmarkGroup">
            <a:extLst>
              <a:ext uri="{FF2B5EF4-FFF2-40B4-BE49-F238E27FC236}">
                <a16:creationId xmlns:a16="http://schemas.microsoft.com/office/drawing/2014/main" id="{C4CC3438-C18E-417F-869D-73C4AB040FEE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92" name="benchmark">
              <a:extLst>
                <a:ext uri="{FF2B5EF4-FFF2-40B4-BE49-F238E27FC236}">
                  <a16:creationId xmlns:a16="http://schemas.microsoft.com/office/drawing/2014/main" id="{48A61A89-A412-4D0B-8903-4977145EE2A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91F3317-51B1-4690-9408-6E080A1335FC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4" name="Slide Number Placeholder 5">
            <a:extLst>
              <a:ext uri="{FF2B5EF4-FFF2-40B4-BE49-F238E27FC236}">
                <a16:creationId xmlns:a16="http://schemas.microsoft.com/office/drawing/2014/main" id="{8A07632F-7FDB-4F68-8DDC-836EE8A736C4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84C9A2-6739-44DF-AAD0-C2A919ADBA6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4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 - _retailer</a:t>
            </a:r>
          </a:p>
        </p:txBody>
      </p:sp>
    </p:spTree>
    <p:extLst>
      <p:ext uri="{BB962C8B-B14F-4D97-AF65-F5344CB8AC3E}">
        <p14:creationId xmlns:p14="http://schemas.microsoft.com/office/powerpoint/2010/main" val="1029119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60489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6" name="Header1"/>
          <p:cNvGrpSpPr/>
          <p:nvPr/>
        </p:nvGrpSpPr>
        <p:grpSpPr>
          <a:xfrm>
            <a:off x="334666" y="678025"/>
            <a:ext cx="11582425" cy="616203"/>
            <a:chOff x="334666" y="678025"/>
            <a:chExt cx="11582425" cy="616203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06601" cy="34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Overall Satisfaction – Top 2 Box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5894" y="1102670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66" y="678025"/>
              <a:ext cx="394707" cy="380088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11698016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4145" y="1070813"/>
              <a:ext cx="10997972" cy="22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Is The Overall Satisfaction (Top 2 Box) For _retailer _objective</a:t>
              </a:r>
            </a:p>
          </p:txBody>
        </p:sp>
      </p:grpSp>
      <p:grpSp>
        <p:nvGrpSpPr>
          <p:cNvPr id="12" name="Header2"/>
          <p:cNvGrpSpPr/>
          <p:nvPr/>
        </p:nvGrpSpPr>
        <p:grpSpPr>
          <a:xfrm>
            <a:off x="339687" y="3421758"/>
            <a:ext cx="11575788" cy="541014"/>
            <a:chOff x="339687" y="3421758"/>
            <a:chExt cx="11575788" cy="541014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4400" y="3770756"/>
              <a:ext cx="1117394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8302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803144" y="3435102"/>
              <a:ext cx="10901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Detailed Satisfaction – Top 2 Box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687" y="3421758"/>
              <a:ext cx="370214" cy="356502"/>
            </a:xfrm>
            <a:prstGeom prst="rect">
              <a:avLst/>
            </a:prstGeom>
          </p:spPr>
        </p:pic>
        <p:sp>
          <p:nvSpPr>
            <p:cNvPr id="44" name="Description"/>
            <p:cNvSpPr txBox="1"/>
            <p:nvPr/>
          </p:nvSpPr>
          <p:spPr>
            <a:xfrm>
              <a:off x="664145" y="3747328"/>
              <a:ext cx="109979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 _percentage% Is The Detailed Satisfaction-Top 2 Box For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For Total Trips To _retailer _objective </a:t>
              </a:r>
            </a:p>
          </p:txBody>
        </p:sp>
      </p:grpSp>
      <p:grpSp>
        <p:nvGrpSpPr>
          <p:cNvPr id="7" name="Overall_Satisfaction1"/>
          <p:cNvGrpSpPr/>
          <p:nvPr/>
        </p:nvGrpSpPr>
        <p:grpSpPr>
          <a:xfrm>
            <a:off x="244143" y="1419989"/>
            <a:ext cx="2350478" cy="2324922"/>
            <a:chOff x="662543" y="1515177"/>
            <a:chExt cx="2350478" cy="2324922"/>
          </a:xfrm>
        </p:grpSpPr>
        <p:graphicFrame>
          <p:nvGraphicFramePr>
            <p:cNvPr id="191" name="donut_chart"/>
            <p:cNvGraphicFramePr/>
            <p:nvPr/>
          </p:nvGraphicFramePr>
          <p:xfrm>
            <a:off x="662543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pic>
          <p:nvPicPr>
            <p:cNvPr id="192" name="val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451" y="2671550"/>
              <a:ext cx="635187" cy="70863"/>
            </a:xfrm>
            <a:prstGeom prst="rect">
              <a:avLst/>
            </a:prstGeom>
          </p:spPr>
        </p:pic>
        <p:sp>
          <p:nvSpPr>
            <p:cNvPr id="2" name="Overall_Satisfaction"/>
            <p:cNvSpPr txBox="1"/>
            <p:nvPr/>
          </p:nvSpPr>
          <p:spPr>
            <a:xfrm>
              <a:off x="1537137" y="232224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0000FF"/>
                  </a:solidFill>
                  <a:latin typeface="Franklin Gothic Book" panose="020B0503020102020204" pitchFamily="34" charset="0"/>
                </a:rPr>
                <a:t>93%</a:t>
              </a:r>
            </a:p>
          </p:txBody>
        </p:sp>
      </p:grpSp>
      <p:grpSp>
        <p:nvGrpSpPr>
          <p:cNvPr id="10" name="Overall_Satisfaction2"/>
          <p:cNvGrpSpPr/>
          <p:nvPr/>
        </p:nvGrpSpPr>
        <p:grpSpPr>
          <a:xfrm>
            <a:off x="2731424" y="1413096"/>
            <a:ext cx="2350478" cy="2324922"/>
            <a:chOff x="2858121" y="1515177"/>
            <a:chExt cx="2350478" cy="2324922"/>
          </a:xfrm>
        </p:grpSpPr>
        <p:graphicFrame>
          <p:nvGraphicFramePr>
            <p:cNvPr id="194" name="donut_chart"/>
            <p:cNvGraphicFramePr/>
            <p:nvPr/>
          </p:nvGraphicFramePr>
          <p:xfrm>
            <a:off x="2858121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195" name="val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766" y="2671550"/>
              <a:ext cx="635187" cy="70863"/>
            </a:xfrm>
            <a:prstGeom prst="rect">
              <a:avLst/>
            </a:prstGeom>
          </p:spPr>
        </p:pic>
        <p:sp>
          <p:nvSpPr>
            <p:cNvPr id="9" name="Overall_Satisfaction"/>
            <p:cNvSpPr txBox="1"/>
            <p:nvPr/>
          </p:nvSpPr>
          <p:spPr>
            <a:xfrm>
              <a:off x="3741453" y="232224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accent6"/>
                  </a:solidFill>
                  <a:latin typeface="Franklin Gothic Book" panose="020B0503020102020204" pitchFamily="34" charset="0"/>
                </a:rPr>
                <a:t>95%</a:t>
              </a:r>
            </a:p>
          </p:txBody>
        </p:sp>
      </p:grpSp>
      <p:grpSp>
        <p:nvGrpSpPr>
          <p:cNvPr id="11" name="Overall_Satisfaction3"/>
          <p:cNvGrpSpPr/>
          <p:nvPr/>
        </p:nvGrpSpPr>
        <p:grpSpPr>
          <a:xfrm>
            <a:off x="5061865" y="1407004"/>
            <a:ext cx="2350478" cy="2324922"/>
            <a:chOff x="4700061" y="1472021"/>
            <a:chExt cx="2350478" cy="2324922"/>
          </a:xfrm>
        </p:grpSpPr>
        <p:graphicFrame>
          <p:nvGraphicFramePr>
            <p:cNvPr id="197" name="donut_chart"/>
            <p:cNvGraphicFramePr/>
            <p:nvPr>
              <p:extLst>
                <p:ext uri="{D42A27DB-BD31-4B8C-83A1-F6EECF244321}">
                  <p14:modId xmlns:p14="http://schemas.microsoft.com/office/powerpoint/2010/main" val="2066335497"/>
                </p:ext>
              </p:extLst>
            </p:nvPr>
          </p:nvGraphicFramePr>
          <p:xfrm>
            <a:off x="4700061" y="1472021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198" name="val"/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437" y="2628761"/>
              <a:ext cx="635187" cy="70863"/>
            </a:xfrm>
            <a:prstGeom prst="rect">
              <a:avLst/>
            </a:prstGeom>
          </p:spPr>
        </p:pic>
        <p:sp>
          <p:nvSpPr>
            <p:cNvPr id="45" name="Overall_Satisfaction"/>
            <p:cNvSpPr txBox="1"/>
            <p:nvPr/>
          </p:nvSpPr>
          <p:spPr>
            <a:xfrm>
              <a:off x="5552046" y="232173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  <a:latin typeface="Franklin Gothic Book" panose="020B0503020102020204" pitchFamily="34" charset="0"/>
                </a:rPr>
                <a:t>95%</a:t>
              </a:r>
            </a:p>
          </p:txBody>
        </p:sp>
      </p:grpSp>
      <p:graphicFrame>
        <p:nvGraphicFramePr>
          <p:cNvPr id="51" name="Detailed_Satisfaction_Chart">
            <a:extLst>
              <a:ext uri="{FF2B5EF4-FFF2-40B4-BE49-F238E27FC236}">
                <a16:creationId xmlns:a16="http://schemas.microsoft.com/office/drawing/2014/main" id="{CAD72C85-17C0-429C-A34C-408AF9E74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923204"/>
              </p:ext>
            </p:extLst>
          </p:nvPr>
        </p:nvGraphicFramePr>
        <p:xfrm>
          <a:off x="106073" y="3981442"/>
          <a:ext cx="119798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83" name="donut_chart">
            <a:extLst>
              <a:ext uri="{FF2B5EF4-FFF2-40B4-BE49-F238E27FC236}">
                <a16:creationId xmlns:a16="http://schemas.microsoft.com/office/drawing/2014/main" id="{9510DFB7-868E-4479-A8F4-002610D85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183279"/>
              </p:ext>
            </p:extLst>
          </p:nvPr>
        </p:nvGraphicFramePr>
        <p:xfrm>
          <a:off x="8536365" y="1306373"/>
          <a:ext cx="2210821" cy="1605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84" name="TableLegends">
            <a:extLst>
              <a:ext uri="{FF2B5EF4-FFF2-40B4-BE49-F238E27FC236}">
                <a16:creationId xmlns:a16="http://schemas.microsoft.com/office/drawing/2014/main" id="{A518CC0B-B44F-430C-A00A-8B499514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4" name="Overall_Satisfaction4">
            <a:extLst>
              <a:ext uri="{FF2B5EF4-FFF2-40B4-BE49-F238E27FC236}">
                <a16:creationId xmlns:a16="http://schemas.microsoft.com/office/drawing/2014/main" id="{B1EAE0C1-B627-4773-9C4A-AA0B103A727E}"/>
              </a:ext>
            </a:extLst>
          </p:cNvPr>
          <p:cNvGrpSpPr/>
          <p:nvPr/>
        </p:nvGrpSpPr>
        <p:grpSpPr>
          <a:xfrm>
            <a:off x="7388295" y="1447494"/>
            <a:ext cx="2350478" cy="2324922"/>
            <a:chOff x="7266458" y="1515177"/>
            <a:chExt cx="2350478" cy="2324922"/>
          </a:xfrm>
        </p:grpSpPr>
        <p:graphicFrame>
          <p:nvGraphicFramePr>
            <p:cNvPr id="65" name="donut_chart">
              <a:extLst>
                <a:ext uri="{FF2B5EF4-FFF2-40B4-BE49-F238E27FC236}">
                  <a16:creationId xmlns:a16="http://schemas.microsoft.com/office/drawing/2014/main" id="{C22E8EB5-02AB-4638-BC28-1B2959BEB4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388178"/>
                </p:ext>
              </p:extLst>
            </p:nvPr>
          </p:nvGraphicFramePr>
          <p:xfrm>
            <a:off x="7266458" y="15151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pic>
          <p:nvPicPr>
            <p:cNvPr id="66" name="val">
              <a:extLst>
                <a:ext uri="{FF2B5EF4-FFF2-40B4-BE49-F238E27FC236}">
                  <a16:creationId xmlns:a16="http://schemas.microsoft.com/office/drawing/2014/main" id="{03E96401-A990-4E02-9421-AF6F2B010E82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067" y="2671550"/>
              <a:ext cx="635187" cy="70863"/>
            </a:xfrm>
            <a:prstGeom prst="rect">
              <a:avLst/>
            </a:prstGeom>
          </p:spPr>
        </p:pic>
        <p:sp>
          <p:nvSpPr>
            <p:cNvPr id="67" name="Overall_Satisfaction">
              <a:extLst>
                <a:ext uri="{FF2B5EF4-FFF2-40B4-BE49-F238E27FC236}">
                  <a16:creationId xmlns:a16="http://schemas.microsoft.com/office/drawing/2014/main" id="{EC4D07BA-979C-422A-B086-D24F59D3D530}"/>
                </a:ext>
              </a:extLst>
            </p:cNvPr>
            <p:cNvSpPr txBox="1"/>
            <p:nvPr/>
          </p:nvSpPr>
          <p:spPr>
            <a:xfrm>
              <a:off x="8129753" y="2302218"/>
              <a:ext cx="578746" cy="36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solidFill>
                    <a:srgbClr val="FF0000"/>
                  </a:solidFill>
                </a:rPr>
                <a:t>83%</a:t>
              </a:r>
            </a:p>
          </p:txBody>
        </p:sp>
      </p:grpSp>
      <p:grpSp>
        <p:nvGrpSpPr>
          <p:cNvPr id="68" name="Overall_Satisfaction5">
            <a:extLst>
              <a:ext uri="{FF2B5EF4-FFF2-40B4-BE49-F238E27FC236}">
                <a16:creationId xmlns:a16="http://schemas.microsoft.com/office/drawing/2014/main" id="{6293D2B3-169A-43C7-9442-66D5365C4FCB}"/>
              </a:ext>
            </a:extLst>
          </p:cNvPr>
          <p:cNvGrpSpPr/>
          <p:nvPr/>
        </p:nvGrpSpPr>
        <p:grpSpPr>
          <a:xfrm>
            <a:off x="9766120" y="1353271"/>
            <a:ext cx="2350478" cy="2481072"/>
            <a:chOff x="9494153" y="1517677"/>
            <a:chExt cx="2350478" cy="2324922"/>
          </a:xfrm>
        </p:grpSpPr>
        <p:graphicFrame>
          <p:nvGraphicFramePr>
            <p:cNvPr id="69" name="donut_chart">
              <a:extLst>
                <a:ext uri="{FF2B5EF4-FFF2-40B4-BE49-F238E27FC236}">
                  <a16:creationId xmlns:a16="http://schemas.microsoft.com/office/drawing/2014/main" id="{37172AA8-6107-48F7-9162-9A1A0F66B8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6302660"/>
                </p:ext>
              </p:extLst>
            </p:nvPr>
          </p:nvGraphicFramePr>
          <p:xfrm>
            <a:off x="9494153" y="1517677"/>
            <a:ext cx="2350478" cy="2324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pic>
          <p:nvPicPr>
            <p:cNvPr id="70" name="val">
              <a:extLst>
                <a:ext uri="{FF2B5EF4-FFF2-40B4-BE49-F238E27FC236}">
                  <a16:creationId xmlns:a16="http://schemas.microsoft.com/office/drawing/2014/main" id="{14F742A7-7B90-4E63-8B4E-C7AF893FF4AB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3061" y="2674050"/>
              <a:ext cx="635187" cy="70863"/>
            </a:xfrm>
            <a:prstGeom prst="rect">
              <a:avLst/>
            </a:prstGeom>
          </p:spPr>
        </p:pic>
        <p:sp>
          <p:nvSpPr>
            <p:cNvPr id="72" name="Overall_Satisfaction">
              <a:extLst>
                <a:ext uri="{FF2B5EF4-FFF2-40B4-BE49-F238E27FC236}">
                  <a16:creationId xmlns:a16="http://schemas.microsoft.com/office/drawing/2014/main" id="{39757225-603D-4469-AC7D-ED79CB04B5E8}"/>
                </a:ext>
              </a:extLst>
            </p:cNvPr>
            <p:cNvSpPr txBox="1"/>
            <p:nvPr/>
          </p:nvSpPr>
          <p:spPr>
            <a:xfrm>
              <a:off x="10375909" y="2302218"/>
              <a:ext cx="578746" cy="36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>
                  <a:solidFill>
                    <a:srgbClr val="000000"/>
                  </a:solidFill>
                </a:rPr>
                <a:t>89%</a:t>
              </a: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24AB434F-2B67-4E4F-8527-43D2BD994B3D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424705"/>
            <a:ext cx="11451101" cy="216440"/>
          </a:xfrm>
          <a:prstGeom prst="rect">
            <a:avLst/>
          </a:prstGeom>
        </p:spPr>
      </p:pic>
      <p:sp>
        <p:nvSpPr>
          <p:cNvPr id="97" name="Slide Number Placeholder 3">
            <a:extLst>
              <a:ext uri="{FF2B5EF4-FFF2-40B4-BE49-F238E27FC236}">
                <a16:creationId xmlns:a16="http://schemas.microsoft.com/office/drawing/2014/main" id="{C3C28583-564D-4B36-866A-734E2FFEFFE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8" name="Footer Placeholder 2">
            <a:extLst>
              <a:ext uri="{FF2B5EF4-FFF2-40B4-BE49-F238E27FC236}">
                <a16:creationId xmlns:a16="http://schemas.microsoft.com/office/drawing/2014/main" id="{C3CD9DE2-7E64-4635-8B50-1A20309CBB3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665CD1-4EE4-4600-A170-F88CBEF7175B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D8CC84AC-03CB-49B9-8D70-2856420BBC7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A52E91C-CA15-4C9F-8C72-018A2CBBBD1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DB3AB6C-2D81-43A6-B621-19E8CE3A1F35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3" name="Footer Placeholder 4">
            <a:extLst>
              <a:ext uri="{FF2B5EF4-FFF2-40B4-BE49-F238E27FC236}">
                <a16:creationId xmlns:a16="http://schemas.microsoft.com/office/drawing/2014/main" id="{94C2F535-DCCC-4F61-BF32-901685FF630A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2984E1B-2A86-4ECF-8E6F-10387BCFC25C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0A7CB7D3-EFF0-4EF5-BBC2-D2AF8B1EC84A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06" name="TPandFilters">
            <a:extLst>
              <a:ext uri="{FF2B5EF4-FFF2-40B4-BE49-F238E27FC236}">
                <a16:creationId xmlns:a16="http://schemas.microsoft.com/office/drawing/2014/main" id="{52C9CE53-7EA9-4358-91BE-819AA36ACE68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F45C620-BB37-4F6C-9452-0D15188BEEF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tatTestAgainst">
            <a:extLst>
              <a:ext uri="{FF2B5EF4-FFF2-40B4-BE49-F238E27FC236}">
                <a16:creationId xmlns:a16="http://schemas.microsoft.com/office/drawing/2014/main" id="{F9C808FA-8976-41A9-A0CC-AEA829B0F21E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ED061F08-4055-40A8-9909-9AF9882648BD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7F74300-BAD1-4CF8-A0FD-4BDA7A085B42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3806DF8A-41F9-4572-92C9-DC83AA9FA51C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6104008-DF02-4B86-90F4-5521D5F0C47A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13" name="benchmarkGroup">
            <a:extLst>
              <a:ext uri="{FF2B5EF4-FFF2-40B4-BE49-F238E27FC236}">
                <a16:creationId xmlns:a16="http://schemas.microsoft.com/office/drawing/2014/main" id="{C36046CE-87B0-4FA0-B940-29DE5F7ABAC0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14" name="benchmark">
              <a:extLst>
                <a:ext uri="{FF2B5EF4-FFF2-40B4-BE49-F238E27FC236}">
                  <a16:creationId xmlns:a16="http://schemas.microsoft.com/office/drawing/2014/main" id="{A8209FB6-BBFF-4F10-8DE8-3381667F33F8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39B6400-7D5A-4747-8C1F-46209126D8D8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16" name="Slide Number Placeholder 5">
            <a:extLst>
              <a:ext uri="{FF2B5EF4-FFF2-40B4-BE49-F238E27FC236}">
                <a16:creationId xmlns:a16="http://schemas.microsoft.com/office/drawing/2014/main" id="{9625B69C-C68B-436B-B9E6-F09565264177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7" name="Picture 1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3F9B8-F12E-4B76-8951-180CE183CF1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74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 - _retailer</a:t>
            </a:r>
          </a:p>
        </p:txBody>
      </p:sp>
    </p:spTree>
    <p:extLst>
      <p:ext uri="{BB962C8B-B14F-4D97-AF65-F5344CB8AC3E}">
        <p14:creationId xmlns:p14="http://schemas.microsoft.com/office/powerpoint/2010/main" val="314155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Location_Aft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884149"/>
              </p:ext>
            </p:extLst>
          </p:nvPr>
        </p:nvGraphicFramePr>
        <p:xfrm>
          <a:off x="302526" y="1357945"/>
          <a:ext cx="11879613" cy="421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Rectangle 7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95" name="Picture 9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6" y="5015512"/>
            <a:ext cx="11358390" cy="261026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02526" y="675883"/>
            <a:ext cx="11611813" cy="610373"/>
            <a:chOff x="302526" y="675883"/>
            <a:chExt cx="11611813" cy="610373"/>
          </a:xfrm>
        </p:grpSpPr>
        <p:sp>
          <p:nvSpPr>
            <p:cNvPr id="81" name="Header"/>
            <p:cNvSpPr txBox="1"/>
            <p:nvPr/>
          </p:nvSpPr>
          <p:spPr>
            <a:xfrm>
              <a:off x="797718" y="764116"/>
              <a:ext cx="10864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Location After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Description"/>
            <p:cNvSpPr txBox="1"/>
            <p:nvPr/>
          </p:nvSpPr>
          <p:spPr>
            <a:xfrm>
              <a:off x="664145" y="1070812"/>
              <a:ext cx="109979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Have Destination After Trip As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" y="675883"/>
              <a:ext cx="466119" cy="448855"/>
            </a:xfrm>
            <a:prstGeom prst="rect">
              <a:avLst/>
            </a:prstGeom>
            <a:noFill/>
          </p:spPr>
        </p:pic>
      </p:grpSp>
      <p:graphicFrame>
        <p:nvGraphicFramePr>
          <p:cNvPr id="39" name="TableLegends">
            <a:extLst>
              <a:ext uri="{FF2B5EF4-FFF2-40B4-BE49-F238E27FC236}">
                <a16:creationId xmlns:a16="http://schemas.microsoft.com/office/drawing/2014/main" id="{FDD3B4A4-504C-4A71-9E98-463524ED2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0AC9334A-17B7-454A-93C1-0F2633987E5E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Footer Placeholder 2">
            <a:extLst>
              <a:ext uri="{FF2B5EF4-FFF2-40B4-BE49-F238E27FC236}">
                <a16:creationId xmlns:a16="http://schemas.microsoft.com/office/drawing/2014/main" id="{A458BCE0-4D06-4989-9F0D-BD80E09E890D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770C27-123E-4BAC-99CC-2D54EE8E3AFD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C06DB2E7-80A7-4D7D-88E3-9E78B4A432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9BBCBC-F857-4F3D-8F7D-FF259B29027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7B42837-45E3-4CCF-A039-F7DFC409F817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84738681-E6A7-4F3B-A752-BDE478602DC3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922FDA7-EADE-4040-86FF-6DE292BA910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1" name="Text Placeholder 6">
            <a:extLst>
              <a:ext uri="{FF2B5EF4-FFF2-40B4-BE49-F238E27FC236}">
                <a16:creationId xmlns:a16="http://schemas.microsoft.com/office/drawing/2014/main" id="{9EB6EC8B-5846-44B0-9CBC-026706CF5BF0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2" name="TPandFilters">
            <a:extLst>
              <a:ext uri="{FF2B5EF4-FFF2-40B4-BE49-F238E27FC236}">
                <a16:creationId xmlns:a16="http://schemas.microsoft.com/office/drawing/2014/main" id="{6DF863CC-FA9B-415B-8878-BB5F12C3F835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3DB15A3-DB52-4B84-BF2C-0218876B20C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tatTestAgainst">
            <a:extLst>
              <a:ext uri="{FF2B5EF4-FFF2-40B4-BE49-F238E27FC236}">
                <a16:creationId xmlns:a16="http://schemas.microsoft.com/office/drawing/2014/main" id="{F7E53138-1D8C-4F55-8AEC-D92376CA472C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5E5C77BD-F399-4E25-AC58-D6B03ADFABCC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6903714-66B4-4A7C-89D9-BDD4DE24D4B4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1B80169C-8AF2-47C7-BBBD-8831854B050D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B93ECE7-16AA-4D08-9FB8-352DDF0A0BD9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0" name="benchmarkGroup">
            <a:extLst>
              <a:ext uri="{FF2B5EF4-FFF2-40B4-BE49-F238E27FC236}">
                <a16:creationId xmlns:a16="http://schemas.microsoft.com/office/drawing/2014/main" id="{F9AF5BA5-0879-4591-9E6B-8F50D7FBA6FB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9" name="benchmark">
              <a:extLst>
                <a:ext uri="{FF2B5EF4-FFF2-40B4-BE49-F238E27FC236}">
                  <a16:creationId xmlns:a16="http://schemas.microsoft.com/office/drawing/2014/main" id="{5DFBE0E0-A209-48F9-AB29-01240756E5F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B8D73A1-E7AD-4B70-BFD0-91CD672E59AF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92" name="Slide Number Placeholder 5">
            <a:extLst>
              <a:ext uri="{FF2B5EF4-FFF2-40B4-BE49-F238E27FC236}">
                <a16:creationId xmlns:a16="http://schemas.microsoft.com/office/drawing/2014/main" id="{A67FD751-589B-46F0-BAA1-17E9DB17A25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4" name="Picture 9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A1F21B1-B95A-4A24-B8B9-8D5DA592DF0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41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 - _retailer</a:t>
            </a:r>
          </a:p>
        </p:txBody>
      </p:sp>
    </p:spTree>
    <p:extLst>
      <p:ext uri="{BB962C8B-B14F-4D97-AF65-F5344CB8AC3E}">
        <p14:creationId xmlns:p14="http://schemas.microsoft.com/office/powerpoint/2010/main" val="1803189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43759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11" name="Header1"/>
          <p:cNvGrpSpPr/>
          <p:nvPr/>
        </p:nvGrpSpPr>
        <p:grpSpPr>
          <a:xfrm>
            <a:off x="200668" y="764116"/>
            <a:ext cx="11713671" cy="522141"/>
            <a:chOff x="200668" y="764116"/>
            <a:chExt cx="11713671" cy="52214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78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% Of Trips Purchased Immediate Consumption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scription"/>
            <p:cNvSpPr txBox="1"/>
            <p:nvPr/>
          </p:nvSpPr>
          <p:spPr>
            <a:xfrm>
              <a:off x="664145" y="1070813"/>
              <a:ext cx="109979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Included The Purchase Of Items For Immediate Consumption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68" y="803986"/>
              <a:ext cx="499327" cy="414124"/>
            </a:xfrm>
            <a:prstGeom prst="rect">
              <a:avLst/>
            </a:prstGeom>
          </p:spPr>
        </p:pic>
      </p:grpSp>
      <p:grpSp>
        <p:nvGrpSpPr>
          <p:cNvPr id="12" name="Header2"/>
          <p:cNvGrpSpPr/>
          <p:nvPr/>
        </p:nvGrpSpPr>
        <p:grpSpPr>
          <a:xfrm>
            <a:off x="192717" y="3349871"/>
            <a:ext cx="11722758" cy="603386"/>
            <a:chOff x="192717" y="3349871"/>
            <a:chExt cx="11722758" cy="60338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35742" y="3766454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199" y="3430800"/>
              <a:ext cx="108629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Items Purchased for Immediate Consumption (Top 10 for ????)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Description"/>
            <p:cNvSpPr txBox="1"/>
            <p:nvPr/>
          </p:nvSpPr>
          <p:spPr>
            <a:xfrm>
              <a:off x="662542" y="3737813"/>
              <a:ext cx="110136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Included The Purchase Of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For Immediate Consumption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17" y="3349871"/>
              <a:ext cx="486959" cy="486959"/>
            </a:xfrm>
            <a:prstGeom prst="rect">
              <a:avLst/>
            </a:prstGeom>
          </p:spPr>
        </p:pic>
      </p:grpSp>
      <p:grpSp>
        <p:nvGrpSpPr>
          <p:cNvPr id="2" name="Immediate_Consumption1"/>
          <p:cNvGrpSpPr/>
          <p:nvPr/>
        </p:nvGrpSpPr>
        <p:grpSpPr>
          <a:xfrm>
            <a:off x="772776" y="1801882"/>
            <a:ext cx="1464385" cy="650837"/>
            <a:chOff x="772776" y="1801882"/>
            <a:chExt cx="1464385" cy="650837"/>
          </a:xfrm>
        </p:grpSpPr>
        <p:sp>
          <p:nvSpPr>
            <p:cNvPr id="32" name="Rounded Rectangle 28">
              <a:extLst>
                <a:ext uri="{FF2B5EF4-FFF2-40B4-BE49-F238E27FC236}">
                  <a16:creationId xmlns:a16="http://schemas.microsoft.com/office/drawing/2014/main" id="{0D236167-88EC-4841-A80F-543AA7997C17}"/>
                </a:ext>
              </a:extLst>
            </p:cNvPr>
            <p:cNvSpPr/>
            <p:nvPr/>
          </p:nvSpPr>
          <p:spPr>
            <a:xfrm>
              <a:off x="772776" y="1801882"/>
              <a:ext cx="1464385" cy="650837"/>
            </a:xfrm>
            <a:prstGeom prst="roundRect">
              <a:avLst/>
            </a:prstGeom>
            <a:solidFill>
              <a:srgbClr val="E73944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53%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29" name="Immediate_Consumption"/>
            <p:cNvSpPr/>
            <p:nvPr/>
          </p:nvSpPr>
          <p:spPr>
            <a:xfrm>
              <a:off x="899853" y="1858360"/>
              <a:ext cx="1210235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739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Franklin Gothic Book" panose="020B0503020102020204" pitchFamily="34" charset="0"/>
                </a:rPr>
                <a:t>40%</a:t>
              </a:r>
              <a:endParaRPr lang="en-IN" dirty="0">
                <a:solidFill>
                  <a:srgbClr val="0070C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Immediate_Consumption2"/>
          <p:cNvGrpSpPr/>
          <p:nvPr/>
        </p:nvGrpSpPr>
        <p:grpSpPr>
          <a:xfrm>
            <a:off x="2912829" y="1801882"/>
            <a:ext cx="1464385" cy="650837"/>
            <a:chOff x="2912829" y="1801882"/>
            <a:chExt cx="1464385" cy="650837"/>
          </a:xfrm>
        </p:grpSpPr>
        <p:sp>
          <p:nvSpPr>
            <p:cNvPr id="43" name="Rounded Rectangle 32">
              <a:extLst>
                <a:ext uri="{FF2B5EF4-FFF2-40B4-BE49-F238E27FC236}">
                  <a16:creationId xmlns:a16="http://schemas.microsoft.com/office/drawing/2014/main" id="{81EE6818-8694-4016-B8C9-C28759930138}"/>
                </a:ext>
              </a:extLst>
            </p:cNvPr>
            <p:cNvSpPr/>
            <p:nvPr/>
          </p:nvSpPr>
          <p:spPr>
            <a:xfrm>
              <a:off x="2912829" y="1801882"/>
              <a:ext cx="1464385" cy="650837"/>
            </a:xfrm>
            <a:prstGeom prst="roundRect">
              <a:avLst/>
            </a:prstGeom>
            <a:solidFill>
              <a:srgbClr val="3C9DB8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Franklin Gothic Book" panose="020B0503020102020204" pitchFamily="34" charset="0"/>
                </a:rPr>
                <a:t>68%</a:t>
              </a:r>
              <a:endParaRPr lang="en-IN" dirty="0">
                <a:solidFill>
                  <a:srgbClr val="00B050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3" name="Immediate_Consumption"/>
            <p:cNvSpPr/>
            <p:nvPr/>
          </p:nvSpPr>
          <p:spPr>
            <a:xfrm>
              <a:off x="3039903" y="1858360"/>
              <a:ext cx="1210235" cy="5378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C9D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Franklin Gothic Book" panose="020B0503020102020204" pitchFamily="34" charset="0"/>
                </a:rPr>
                <a:t>33%</a:t>
              </a:r>
              <a:endParaRPr lang="en-IN" dirty="0">
                <a:solidFill>
                  <a:srgbClr val="FF0000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Immediate_Consumption3"/>
          <p:cNvGrpSpPr/>
          <p:nvPr/>
        </p:nvGrpSpPr>
        <p:grpSpPr>
          <a:xfrm>
            <a:off x="5063018" y="1798669"/>
            <a:ext cx="1464385" cy="662857"/>
            <a:chOff x="5063018" y="1798669"/>
            <a:chExt cx="1464385" cy="662857"/>
          </a:xfrm>
        </p:grpSpPr>
        <p:sp>
          <p:nvSpPr>
            <p:cNvPr id="44" name="Rounded Rectangle 34">
              <a:extLst>
                <a:ext uri="{FF2B5EF4-FFF2-40B4-BE49-F238E27FC236}">
                  <a16:creationId xmlns:a16="http://schemas.microsoft.com/office/drawing/2014/main" id="{CDA328CE-1DF7-4376-884E-5449ADF223BF}"/>
                </a:ext>
              </a:extLst>
            </p:cNvPr>
            <p:cNvSpPr/>
            <p:nvPr/>
          </p:nvSpPr>
          <p:spPr>
            <a:xfrm>
              <a:off x="5063018" y="1798669"/>
              <a:ext cx="1464385" cy="662857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5" name="Immediate_Consumption"/>
            <p:cNvSpPr/>
            <p:nvPr/>
          </p:nvSpPr>
          <p:spPr>
            <a:xfrm>
              <a:off x="5142132" y="1871077"/>
              <a:ext cx="1306156" cy="4971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Franklin Gothic Book" panose="020B0503020102020204" pitchFamily="34" charset="0"/>
                </a:rPr>
                <a:t>48%</a:t>
              </a:r>
              <a:endParaRPr lang="en-IN" dirty="0">
                <a:solidFill>
                  <a:schemeClr val="accent6"/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41" name="ImmediateConsumption_Top10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577407"/>
              </p:ext>
            </p:extLst>
          </p:nvPr>
        </p:nvGraphicFramePr>
        <p:xfrm>
          <a:off x="175999" y="4093516"/>
          <a:ext cx="11877053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9" name="Immediate_Consumption4"/>
          <p:cNvGrpSpPr/>
          <p:nvPr/>
        </p:nvGrpSpPr>
        <p:grpSpPr>
          <a:xfrm>
            <a:off x="7375309" y="1810689"/>
            <a:ext cx="1464385" cy="650837"/>
            <a:chOff x="7375310" y="1871984"/>
            <a:chExt cx="1464385" cy="650837"/>
          </a:xfrm>
        </p:grpSpPr>
        <p:sp>
          <p:nvSpPr>
            <p:cNvPr id="67" name="Rounded Rectangle 34">
              <a:extLst>
                <a:ext uri="{FF2B5EF4-FFF2-40B4-BE49-F238E27FC236}">
                  <a16:creationId xmlns:a16="http://schemas.microsoft.com/office/drawing/2014/main" id="{22407092-A98E-40F1-B704-64BEA24C61EB}"/>
                </a:ext>
              </a:extLst>
            </p:cNvPr>
            <p:cNvSpPr/>
            <p:nvPr/>
          </p:nvSpPr>
          <p:spPr>
            <a:xfrm>
              <a:off x="7375310" y="1871984"/>
              <a:ext cx="1464385" cy="650837"/>
            </a:xfrm>
            <a:prstGeom prst="roundRect">
              <a:avLst/>
            </a:prstGeom>
            <a:solidFill>
              <a:srgbClr val="3FC37B"/>
            </a:solidFill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68" name="Immediate_Consumption">
              <a:extLst>
                <a:ext uri="{FF2B5EF4-FFF2-40B4-BE49-F238E27FC236}">
                  <a16:creationId xmlns:a16="http://schemas.microsoft.com/office/drawing/2014/main" id="{17AD5462-3BED-45D7-AD47-9039D2DF6404}"/>
                </a:ext>
              </a:extLst>
            </p:cNvPr>
            <p:cNvSpPr/>
            <p:nvPr/>
          </p:nvSpPr>
          <p:spPr>
            <a:xfrm>
              <a:off x="7456397" y="1937817"/>
              <a:ext cx="1306156" cy="4971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3FC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Franklin Gothic Book" panose="020B0503020102020204" pitchFamily="34" charset="0"/>
                </a:rPr>
                <a:t>48%</a:t>
              </a:r>
              <a:endParaRPr lang="en-IN" dirty="0">
                <a:solidFill>
                  <a:schemeClr val="accent6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" name="Immediate_Consumption5"/>
          <p:cNvGrpSpPr/>
          <p:nvPr/>
        </p:nvGrpSpPr>
        <p:grpSpPr>
          <a:xfrm>
            <a:off x="9588205" y="1810689"/>
            <a:ext cx="1464385" cy="650837"/>
            <a:chOff x="9588205" y="1878029"/>
            <a:chExt cx="1464385" cy="650837"/>
          </a:xfrm>
        </p:grpSpPr>
        <p:sp>
          <p:nvSpPr>
            <p:cNvPr id="69" name="Rounded Rectangle 34">
              <a:extLst>
                <a:ext uri="{FF2B5EF4-FFF2-40B4-BE49-F238E27FC236}">
                  <a16:creationId xmlns:a16="http://schemas.microsoft.com/office/drawing/2014/main" id="{C2ED888A-4CB1-446E-AEB9-AB1D6331F491}"/>
                </a:ext>
              </a:extLst>
            </p:cNvPr>
            <p:cNvSpPr/>
            <p:nvPr/>
          </p:nvSpPr>
          <p:spPr>
            <a:xfrm>
              <a:off x="9588205" y="1878029"/>
              <a:ext cx="1464385" cy="650837"/>
            </a:xfrm>
            <a:prstGeom prst="roundRect">
              <a:avLst/>
            </a:prstGeom>
            <a:solidFill>
              <a:srgbClr val="9363B7"/>
            </a:solidFill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55%</a:t>
              </a:r>
              <a:endParaRPr lang="en-IN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70" name="Immediate_Consumption">
              <a:extLst>
                <a:ext uri="{FF2B5EF4-FFF2-40B4-BE49-F238E27FC236}">
                  <a16:creationId xmlns:a16="http://schemas.microsoft.com/office/drawing/2014/main" id="{F4463C70-730F-4859-9A94-A4BD79DA3670}"/>
                </a:ext>
              </a:extLst>
            </p:cNvPr>
            <p:cNvSpPr/>
            <p:nvPr/>
          </p:nvSpPr>
          <p:spPr>
            <a:xfrm>
              <a:off x="9677113" y="1937817"/>
              <a:ext cx="1306156" cy="4971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363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Franklin Gothic Book" panose="020B0503020102020204" pitchFamily="34" charset="0"/>
                </a:rPr>
                <a:t>48%</a:t>
              </a:r>
              <a:endParaRPr lang="en-IN" dirty="0">
                <a:solidFill>
                  <a:schemeClr val="accent6"/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72" name="TableLegends">
            <a:extLst>
              <a:ext uri="{FF2B5EF4-FFF2-40B4-BE49-F238E27FC236}">
                <a16:creationId xmlns:a16="http://schemas.microsoft.com/office/drawing/2014/main" id="{6498E02C-AAEA-4AA4-A6CC-D279B60F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3" name="Picture 72">
            <a:extLst>
              <a:ext uri="{FF2B5EF4-FFF2-40B4-BE49-F238E27FC236}">
                <a16:creationId xmlns:a16="http://schemas.microsoft.com/office/drawing/2014/main" id="{D987C4B8-18CA-41BC-A082-716A28811CD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5325307"/>
            <a:ext cx="11451101" cy="300847"/>
          </a:xfrm>
          <a:prstGeom prst="rect">
            <a:avLst/>
          </a:prstGeom>
        </p:spPr>
      </p:pic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1BF880DF-CAB9-44F4-BE7F-7EAA8A147D38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Footer Placeholder 2">
            <a:extLst>
              <a:ext uri="{FF2B5EF4-FFF2-40B4-BE49-F238E27FC236}">
                <a16:creationId xmlns:a16="http://schemas.microsoft.com/office/drawing/2014/main" id="{50875CE6-867C-44C9-8B44-693C806AAA2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A38743-0DDF-4761-8E61-16FA59D43AA9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5CF6976-6E48-4DE5-9277-AEDD15CE12B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5C9C9B0-55D0-4F64-BD7E-17E75F1CC2F5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22631F1-302D-4EA6-AA0C-A43428A70DE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7" name="Footer Placeholder 4">
            <a:extLst>
              <a:ext uri="{FF2B5EF4-FFF2-40B4-BE49-F238E27FC236}">
                <a16:creationId xmlns:a16="http://schemas.microsoft.com/office/drawing/2014/main" id="{E268B5E2-DC34-4559-BBC6-8B470705A68F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0992536-759B-4A7F-8129-22740F17554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3E469E2F-AC46-412B-8EBD-85141F895C8D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00" name="TPandFilters">
            <a:extLst>
              <a:ext uri="{FF2B5EF4-FFF2-40B4-BE49-F238E27FC236}">
                <a16:creationId xmlns:a16="http://schemas.microsoft.com/office/drawing/2014/main" id="{99600158-CE91-4A9D-A22A-C334FB385173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333429-553F-47B2-9EFE-00485BADB0F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tatTestAgainst">
            <a:extLst>
              <a:ext uri="{FF2B5EF4-FFF2-40B4-BE49-F238E27FC236}">
                <a16:creationId xmlns:a16="http://schemas.microsoft.com/office/drawing/2014/main" id="{D98D9BA1-4BF0-4E4D-8F06-722D3F8D9B6D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B8D11FEE-5813-4568-8D60-0A0A215E0F02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782AB1F-6735-400E-8A5A-D6717A9F5A80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6CED6B29-DACA-480D-9670-BF7FB981F212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3284FA8-0D1C-44C1-9B6C-542A61BC9244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07" name="benchmarkGroup">
            <a:extLst>
              <a:ext uri="{FF2B5EF4-FFF2-40B4-BE49-F238E27FC236}">
                <a16:creationId xmlns:a16="http://schemas.microsoft.com/office/drawing/2014/main" id="{A87BCECE-A6E5-443D-B81E-BE13A5226D18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08" name="benchmark">
              <a:extLst>
                <a:ext uri="{FF2B5EF4-FFF2-40B4-BE49-F238E27FC236}">
                  <a16:creationId xmlns:a16="http://schemas.microsoft.com/office/drawing/2014/main" id="{8F92285E-68BB-4CA0-8DC3-91BC7450ED0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D50FA61-210E-467C-AB41-4FFC7CD27CD0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DB913594-6E20-4A99-A56E-1E12AA37171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EE0B7E-B897-4A3C-8C81-0C7952A7E2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74" name="main_h"/>
          <p:cNvSpPr txBox="1"/>
          <p:nvPr/>
        </p:nvSpPr>
        <p:spPr>
          <a:xfrm>
            <a:off x="221419" y="121489"/>
            <a:ext cx="11685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Trip Summary - _retailer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Franklin Gothic Book" panose="020B05030201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0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1" y="5414563"/>
            <a:ext cx="5324666" cy="207455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81" y="5406944"/>
            <a:ext cx="5436000" cy="207455"/>
          </a:xfrm>
          <a:prstGeom prst="rect">
            <a:avLst/>
          </a:prstGeom>
        </p:spPr>
      </p:pic>
      <p:graphicFrame>
        <p:nvGraphicFramePr>
          <p:cNvPr id="62" name="Race-Ethnicity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245139"/>
              </p:ext>
            </p:extLst>
          </p:nvPr>
        </p:nvGraphicFramePr>
        <p:xfrm>
          <a:off x="355038" y="3928297"/>
          <a:ext cx="5901092" cy="182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7" name="Picture 2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716" y="268724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811000" y="6592873"/>
            <a:ext cx="381000" cy="186160"/>
          </a:xfrm>
        </p:spPr>
        <p:txBody>
          <a:bodyPr/>
          <a:lstStyle/>
          <a:p>
            <a:fld id="{65DA1A64-D6F7-42C0-8C10-DEEFBBD022AB}" type="slidenum">
              <a:rPr lang="en-US" smtClean="0">
                <a:solidFill>
                  <a:prstClr val="white"/>
                </a:solidFill>
                <a:latin typeface="Franklin Gothic Book" panose="020B0503020102020204" pitchFamily="34" charset="0"/>
              </a:rPr>
              <a:pPr/>
              <a:t>4</a:t>
            </a:fld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3" name="Header1"/>
          <p:cNvGrpSpPr/>
          <p:nvPr/>
        </p:nvGrpSpPr>
        <p:grpSpPr>
          <a:xfrm>
            <a:off x="330613" y="764116"/>
            <a:ext cx="5660612" cy="522141"/>
            <a:chOff x="330613" y="764116"/>
            <a:chExt cx="5660612" cy="522141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Gender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13" y="818249"/>
              <a:ext cx="402812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escription"/>
            <p:cNvSpPr txBox="1"/>
            <p:nvPr/>
          </p:nvSpPr>
          <p:spPr>
            <a:xfrm>
              <a:off x="664145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6352911" y="740457"/>
            <a:ext cx="5656797" cy="545800"/>
            <a:chOff x="6352911" y="740457"/>
            <a:chExt cx="5656797" cy="545800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Age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911" y="740457"/>
              <a:ext cx="362211" cy="362211"/>
            </a:xfrm>
            <a:prstGeom prst="rect">
              <a:avLst/>
            </a:prstGeom>
          </p:spPr>
        </p:pic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Year Old</a:t>
              </a:r>
            </a:p>
          </p:txBody>
        </p:sp>
      </p:grpSp>
      <p:grpSp>
        <p:nvGrpSpPr>
          <p:cNvPr id="7" name="Header3"/>
          <p:cNvGrpSpPr/>
          <p:nvPr/>
        </p:nvGrpSpPr>
        <p:grpSpPr>
          <a:xfrm>
            <a:off x="422683" y="3379778"/>
            <a:ext cx="5634318" cy="573480"/>
            <a:chOff x="422683" y="3379778"/>
            <a:chExt cx="5634318" cy="573480"/>
          </a:xfrm>
        </p:grpSpPr>
        <p:sp>
          <p:nvSpPr>
            <p:cNvPr id="53" name="Header"/>
            <p:cNvSpPr txBox="1"/>
            <p:nvPr/>
          </p:nvSpPr>
          <p:spPr>
            <a:xfrm>
              <a:off x="799200" y="3430669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Race/ Ethnicity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83" y="3379778"/>
              <a:ext cx="310332" cy="377267"/>
            </a:xfrm>
            <a:prstGeom prst="rect">
              <a:avLst/>
            </a:prstGeom>
          </p:spPr>
        </p:pic>
        <p:cxnSp>
          <p:nvCxnSpPr>
            <p:cNvPr id="68" name="Straight Connector 67"/>
            <p:cNvCxnSpPr/>
            <p:nvPr/>
          </p:nvCxnSpPr>
          <p:spPr>
            <a:xfrm>
              <a:off x="7344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7060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escription"/>
            <p:cNvSpPr txBox="1"/>
            <p:nvPr/>
          </p:nvSpPr>
          <p:spPr>
            <a:xfrm>
              <a:off x="662543" y="3737814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aphicFrame>
        <p:nvGraphicFramePr>
          <p:cNvPr id="63" name="Gende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750946"/>
              </p:ext>
            </p:extLst>
          </p:nvPr>
        </p:nvGraphicFramePr>
        <p:xfrm>
          <a:off x="238125" y="1244060"/>
          <a:ext cx="5882986" cy="1846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6" name="Ag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119577"/>
              </p:ext>
            </p:extLst>
          </p:nvPr>
        </p:nvGraphicFramePr>
        <p:xfrm>
          <a:off x="6277959" y="1285761"/>
          <a:ext cx="5820521" cy="1844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51" name="Density_Chart">
            <a:extLst>
              <a:ext uri="{FF2B5EF4-FFF2-40B4-BE49-F238E27FC236}">
                <a16:creationId xmlns:a16="http://schemas.microsoft.com/office/drawing/2014/main" id="{81277137-2375-49EF-A243-6E9A9AFCF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608635"/>
              </p:ext>
            </p:extLst>
          </p:nvPr>
        </p:nvGraphicFramePr>
        <p:xfrm>
          <a:off x="6202139" y="3931919"/>
          <a:ext cx="5882986" cy="1903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8" name="Header4"/>
          <p:cNvGrpSpPr/>
          <p:nvPr/>
        </p:nvGrpSpPr>
        <p:grpSpPr>
          <a:xfrm>
            <a:off x="6325410" y="3374077"/>
            <a:ext cx="5735567" cy="579181"/>
            <a:chOff x="6325410" y="3374077"/>
            <a:chExt cx="5735567" cy="57918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Density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escription"/>
            <p:cNvSpPr txBox="1"/>
            <p:nvPr/>
          </p:nvSpPr>
          <p:spPr>
            <a:xfrm>
              <a:off x="6705604" y="3737814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  <p:pic>
          <p:nvPicPr>
            <p:cNvPr id="5" name="Picture 4" descr="A picture containing weapon, brass knucks, window, bicycle&#10;&#10;Description generated with high confidence">
              <a:extLst>
                <a:ext uri="{FF2B5EF4-FFF2-40B4-BE49-F238E27FC236}">
                  <a16:creationId xmlns:a16="http://schemas.microsoft.com/office/drawing/2014/main" id="{D773028C-674D-438F-B9B5-CE20ACD9B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10" y="3374077"/>
              <a:ext cx="411292" cy="377268"/>
            </a:xfrm>
            <a:prstGeom prst="rect">
              <a:avLst/>
            </a:prstGeom>
          </p:spPr>
        </p:pic>
      </p:grp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B2B843A7-9B44-4C88-9967-FF1A238D5B8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FC691B-DB4F-4627-B090-EE19616B5EBD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C3EE011-6E7E-4232-9CC8-02E290A0900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91F9CE-08C4-46FE-9E29-D0A48699D5ED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9AF3F-A1FC-434E-B5F4-FCFBFDFA7636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FD4CB294-0801-4167-B0D1-912BB82F12EC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CF8274-9741-4481-8E10-A24DBF335B73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44833DAC-B378-447E-828A-30F8437A76EB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66" name="TPandFilters">
            <a:extLst>
              <a:ext uri="{FF2B5EF4-FFF2-40B4-BE49-F238E27FC236}">
                <a16:creationId xmlns:a16="http://schemas.microsoft.com/office/drawing/2014/main" id="{4695A360-B68D-45F4-9B7E-0E15BA20A46A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829852-302E-46EC-9122-5C0E0C0D9B17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tatTestAgainst">
            <a:extLst>
              <a:ext uri="{FF2B5EF4-FFF2-40B4-BE49-F238E27FC236}">
                <a16:creationId xmlns:a16="http://schemas.microsoft.com/office/drawing/2014/main" id="{284C36E0-AC0F-49CA-BA6F-9588ACEC6B26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3E723ECC-ED75-43A2-BFC4-03BC8BA3B33C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A3562D-1EA2-4231-BA37-4B506F2A49BA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49566EA4-9ECD-4279-A893-BC239CEA52A7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9D56CA6-FACE-4127-852E-C10142B1B551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9" name="benchmarkGroup"/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79" name="benchmark">
              <a:extLst>
                <a:ext uri="{FF2B5EF4-FFF2-40B4-BE49-F238E27FC236}">
                  <a16:creationId xmlns:a16="http://schemas.microsoft.com/office/drawing/2014/main" id="{99626743-7E38-41A5-BB43-716109726F97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AA91696-2D8C-4EC2-A56C-9A9C00F1773A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1" name="Slide Number Placeholder 5">
            <a:extLst>
              <a:ext uri="{FF2B5EF4-FFF2-40B4-BE49-F238E27FC236}">
                <a16:creationId xmlns:a16="http://schemas.microsoft.com/office/drawing/2014/main" id="{D3388B83-B0BE-4ED5-AFE0-04512D6383C2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499AE5-A1AB-47C0-BEA2-8459E3B8682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graphicFrame>
        <p:nvGraphicFramePr>
          <p:cNvPr id="83" name="TableLegends">
            <a:extLst>
              <a:ext uri="{FF2B5EF4-FFF2-40B4-BE49-F238E27FC236}">
                <a16:creationId xmlns:a16="http://schemas.microsoft.com/office/drawing/2014/main" id="{00E49FCC-5F4C-4B1D-BA98-EDB68DFA8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15421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" name="Picture 83">
            <a:extLst>
              <a:ext uri="{FF2B5EF4-FFF2-40B4-BE49-F238E27FC236}">
                <a16:creationId xmlns:a16="http://schemas.microsoft.com/office/drawing/2014/main" id="{30C009C3-72F7-4226-B4AD-3B961FAAF58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9" y="2688369"/>
            <a:ext cx="5364000" cy="208988"/>
          </a:xfrm>
          <a:prstGeom prst="rect">
            <a:avLst/>
          </a:prstGeom>
        </p:spPr>
      </p:pic>
      <p:sp>
        <p:nvSpPr>
          <p:cNvPr id="85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Demographics - _retailer</a:t>
            </a:r>
          </a:p>
        </p:txBody>
      </p:sp>
    </p:spTree>
    <p:extLst>
      <p:ext uri="{BB962C8B-B14F-4D97-AF65-F5344CB8AC3E}">
        <p14:creationId xmlns:p14="http://schemas.microsoft.com/office/powerpoint/2010/main" val="103377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2687241"/>
            <a:ext cx="5400000" cy="20745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9" name="Picture 2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0" y="3251860"/>
            <a:ext cx="5445575" cy="201334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pic>
        <p:nvPicPr>
          <p:cNvPr id="61" name="Picture 60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37" y="5384071"/>
            <a:ext cx="5436000" cy="20745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7" y="5380907"/>
            <a:ext cx="5324666" cy="207455"/>
          </a:xfrm>
          <a:prstGeom prst="rect">
            <a:avLst/>
          </a:prstGeom>
        </p:spPr>
      </p:pic>
      <p:graphicFrame>
        <p:nvGraphicFramePr>
          <p:cNvPr id="62" name="Socioeconomic_Level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467035"/>
              </p:ext>
            </p:extLst>
          </p:nvPr>
        </p:nvGraphicFramePr>
        <p:xfrm>
          <a:off x="238125" y="1286258"/>
          <a:ext cx="5901092" cy="455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HH_Incom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110320"/>
              </p:ext>
            </p:extLst>
          </p:nvPr>
        </p:nvGraphicFramePr>
        <p:xfrm>
          <a:off x="6154455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5" name="HH_Size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990729"/>
              </p:ext>
            </p:extLst>
          </p:nvPr>
        </p:nvGraphicFramePr>
        <p:xfrm>
          <a:off x="6229589" y="3953259"/>
          <a:ext cx="5882986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" name="Header1"/>
          <p:cNvGrpSpPr/>
          <p:nvPr/>
        </p:nvGrpSpPr>
        <p:grpSpPr>
          <a:xfrm>
            <a:off x="345718" y="764116"/>
            <a:ext cx="5645507" cy="522141"/>
            <a:chOff x="345718" y="764116"/>
            <a:chExt cx="5645507" cy="522141"/>
          </a:xfrm>
        </p:grpSpPr>
        <p:sp>
          <p:nvSpPr>
            <p:cNvPr id="31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Socioeconomic Level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18" y="818249"/>
              <a:ext cx="372601" cy="372601"/>
            </a:xfrm>
            <a:prstGeom prst="rect">
              <a:avLst/>
            </a:prstGeom>
          </p:spPr>
        </p:pic>
        <p:cxnSp>
          <p:nvCxnSpPr>
            <p:cNvPr id="49" name="Straight Connector 48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escription"/>
            <p:cNvSpPr txBox="1"/>
            <p:nvPr/>
          </p:nvSpPr>
          <p:spPr>
            <a:xfrm>
              <a:off x="664145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4" name="Header2"/>
          <p:cNvGrpSpPr/>
          <p:nvPr/>
        </p:nvGrpSpPr>
        <p:grpSpPr>
          <a:xfrm>
            <a:off x="6335036" y="744663"/>
            <a:ext cx="5674672" cy="541594"/>
            <a:chOff x="6335036" y="744663"/>
            <a:chExt cx="5674672" cy="541594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5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036" y="744663"/>
              <a:ext cx="411520" cy="345677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6777989" y="110267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Header"/>
            <p:cNvSpPr txBox="1"/>
            <p:nvPr/>
          </p:nvSpPr>
          <p:spPr>
            <a:xfrm>
              <a:off x="6850331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Income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11696914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escription"/>
            <p:cNvSpPr txBox="1"/>
            <p:nvPr/>
          </p:nvSpPr>
          <p:spPr>
            <a:xfrm>
              <a:off x="6707206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By Individuals Having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HH Income</a:t>
              </a:r>
            </a:p>
          </p:txBody>
        </p:sp>
      </p:grpSp>
      <p:grpSp>
        <p:nvGrpSpPr>
          <p:cNvPr id="5" name="Header3"/>
          <p:cNvGrpSpPr/>
          <p:nvPr/>
        </p:nvGrpSpPr>
        <p:grpSpPr>
          <a:xfrm>
            <a:off x="6328786" y="3387850"/>
            <a:ext cx="5732191" cy="565408"/>
            <a:chOff x="6328786" y="3387850"/>
            <a:chExt cx="5732191" cy="565408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6778800" y="3765600"/>
              <a:ext cx="514236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ader"/>
            <p:cNvSpPr txBox="1"/>
            <p:nvPr/>
          </p:nvSpPr>
          <p:spPr>
            <a:xfrm>
              <a:off x="6850800" y="3430669"/>
              <a:ext cx="52101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HH Size</a:t>
              </a:r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786" y="3387850"/>
              <a:ext cx="359926" cy="345677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5604" y="3737814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Members</a:t>
              </a:r>
            </a:p>
          </p:txBody>
        </p:sp>
      </p:grpSp>
      <p:graphicFrame>
        <p:nvGraphicFramePr>
          <p:cNvPr id="77" name="TableLegends">
            <a:extLst>
              <a:ext uri="{FF2B5EF4-FFF2-40B4-BE49-F238E27FC236}">
                <a16:creationId xmlns:a16="http://schemas.microsoft.com/office/drawing/2014/main" id="{E0A1FE7E-A56B-475C-889D-EA4EE48B1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F655DED7-32FC-4426-A82F-0F98E6326F3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Footer Placeholder 2">
            <a:extLst>
              <a:ext uri="{FF2B5EF4-FFF2-40B4-BE49-F238E27FC236}">
                <a16:creationId xmlns:a16="http://schemas.microsoft.com/office/drawing/2014/main" id="{0927A37D-CF1B-4D7D-8099-B1CE501F40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B896C7-9843-42A8-A0A1-67E46FB83F0C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6FC0E37-376F-4D22-9555-2C56D107847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D10D1B0-A775-4650-B738-3A4EDF6D125B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9C0E32E-4F4D-4CF8-B8D7-A280AD3F5DF1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FEF7000E-F0DA-4783-AB18-BD73E6137055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53A4722-31D8-4C24-A309-48DD0E65D141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2" name="Text Placeholder 6">
            <a:extLst>
              <a:ext uri="{FF2B5EF4-FFF2-40B4-BE49-F238E27FC236}">
                <a16:creationId xmlns:a16="http://schemas.microsoft.com/office/drawing/2014/main" id="{2D45F492-87F3-474D-AE49-349122CC9323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5" name="TPandFilters">
            <a:extLst>
              <a:ext uri="{FF2B5EF4-FFF2-40B4-BE49-F238E27FC236}">
                <a16:creationId xmlns:a16="http://schemas.microsoft.com/office/drawing/2014/main" id="{3DEE8A10-2A58-4CE9-B2A1-9DD6BBFB58D8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3AAB4F-E292-497F-802E-5031F019961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tatTestAgainst">
            <a:extLst>
              <a:ext uri="{FF2B5EF4-FFF2-40B4-BE49-F238E27FC236}">
                <a16:creationId xmlns:a16="http://schemas.microsoft.com/office/drawing/2014/main" id="{2381CFA4-3C94-4F9E-A90B-676E56195978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00" name="Text Placeholder 6">
            <a:extLst>
              <a:ext uri="{FF2B5EF4-FFF2-40B4-BE49-F238E27FC236}">
                <a16:creationId xmlns:a16="http://schemas.microsoft.com/office/drawing/2014/main" id="{0FCBACDB-90CA-40A0-9227-082787C6B62B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0A61707-80D6-43C3-AAA7-9DB33AA31ED0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0D8A0D22-313D-48FA-90AE-D3EDBCCE8630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7A84D31-A770-428D-AC38-E67123D3DFE7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04" name="benchmarkGroup">
            <a:extLst>
              <a:ext uri="{FF2B5EF4-FFF2-40B4-BE49-F238E27FC236}">
                <a16:creationId xmlns:a16="http://schemas.microsoft.com/office/drawing/2014/main" id="{5BB65976-234F-4F8A-A219-8D726D02DA5D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05" name="benchmark">
              <a:extLst>
                <a:ext uri="{FF2B5EF4-FFF2-40B4-BE49-F238E27FC236}">
                  <a16:creationId xmlns:a16="http://schemas.microsoft.com/office/drawing/2014/main" id="{FF697419-BD55-46DD-9476-26BB0CFAB670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99BA5-8581-419E-99AB-068DF9C55DCD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7" name="Slide Number Placeholder 5">
            <a:extLst>
              <a:ext uri="{FF2B5EF4-FFF2-40B4-BE49-F238E27FC236}">
                <a16:creationId xmlns:a16="http://schemas.microsoft.com/office/drawing/2014/main" id="{D3AB9D03-6537-43C3-92F5-A79B93231A3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8" name="Picture 1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7BA8D21-DE5A-4038-B6F5-BD1A75F11B7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78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Demographics - _retailer</a:t>
            </a:r>
          </a:p>
        </p:txBody>
      </p:sp>
    </p:spTree>
    <p:extLst>
      <p:ext uri="{BB962C8B-B14F-4D97-AF65-F5344CB8AC3E}">
        <p14:creationId xmlns:p14="http://schemas.microsoft.com/office/powerpoint/2010/main" val="2088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9" y="2702645"/>
            <a:ext cx="5377913" cy="207455"/>
          </a:xfrm>
          <a:prstGeom prst="rect">
            <a:avLst/>
          </a:prstGeom>
        </p:spPr>
      </p:pic>
      <p:graphicFrame>
        <p:nvGraphicFramePr>
          <p:cNvPr id="84" name="Marital_Status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678268"/>
              </p:ext>
            </p:extLst>
          </p:nvPr>
        </p:nvGraphicFramePr>
        <p:xfrm>
          <a:off x="504722" y="1324136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255" y="2702042"/>
            <a:ext cx="5324666" cy="207455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254776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5" name="Header1"/>
          <p:cNvGrpSpPr/>
          <p:nvPr/>
        </p:nvGrpSpPr>
        <p:grpSpPr>
          <a:xfrm>
            <a:off x="279651" y="691404"/>
            <a:ext cx="5711574" cy="594853"/>
            <a:chOff x="279651" y="691404"/>
            <a:chExt cx="5711574" cy="594853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5193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Marital Status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3324" y="1102670"/>
              <a:ext cx="5193507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06000" y="108600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51" y="691404"/>
              <a:ext cx="450142" cy="432321"/>
            </a:xfrm>
            <a:prstGeom prst="rect">
              <a:avLst/>
            </a:prstGeom>
          </p:spPr>
        </p:pic>
        <p:sp>
          <p:nvSpPr>
            <p:cNvPr id="40" name="Description"/>
            <p:cNvSpPr txBox="1"/>
            <p:nvPr/>
          </p:nvSpPr>
          <p:spPr>
            <a:xfrm>
              <a:off x="664145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individuals</a:t>
              </a:r>
            </a:p>
          </p:txBody>
        </p:sp>
      </p:grpSp>
      <p:grpSp>
        <p:nvGrpSpPr>
          <p:cNvPr id="6" name="Header2"/>
          <p:cNvGrpSpPr/>
          <p:nvPr/>
        </p:nvGrpSpPr>
        <p:grpSpPr>
          <a:xfrm>
            <a:off x="6329722" y="709090"/>
            <a:ext cx="5680455" cy="577167"/>
            <a:chOff x="6329722" y="709090"/>
            <a:chExt cx="5680455" cy="577167"/>
          </a:xfrm>
        </p:grpSpPr>
        <p:sp>
          <p:nvSpPr>
            <p:cNvPr id="29" name="Header"/>
            <p:cNvSpPr txBox="1"/>
            <p:nvPr/>
          </p:nvSpPr>
          <p:spPr>
            <a:xfrm>
              <a:off x="6850800" y="764116"/>
              <a:ext cx="51593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Parental Identification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765152" y="1102670"/>
              <a:ext cx="515937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722" y="709090"/>
              <a:ext cx="408586" cy="392409"/>
            </a:xfrm>
            <a:prstGeom prst="rect">
              <a:avLst/>
            </a:prstGeom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escription"/>
            <p:cNvSpPr txBox="1"/>
            <p:nvPr/>
          </p:nvSpPr>
          <p:spPr>
            <a:xfrm>
              <a:off x="6707206" y="1070813"/>
              <a:ext cx="51880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By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9" name="Header3"/>
          <p:cNvGrpSpPr/>
          <p:nvPr/>
        </p:nvGrpSpPr>
        <p:grpSpPr>
          <a:xfrm>
            <a:off x="316131" y="3352013"/>
            <a:ext cx="11599344" cy="601245"/>
            <a:chOff x="316131" y="3352013"/>
            <a:chExt cx="11599344" cy="601245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735742" y="3753202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Header"/>
            <p:cNvSpPr txBox="1"/>
            <p:nvPr/>
          </p:nvSpPr>
          <p:spPr>
            <a:xfrm>
              <a:off x="799200" y="3443326"/>
              <a:ext cx="5257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Attitudinal Segmentation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1696400" y="37440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31" y="3352013"/>
              <a:ext cx="463114" cy="463114"/>
            </a:xfrm>
            <a:prstGeom prst="rect">
              <a:avLst/>
            </a:prstGeom>
          </p:spPr>
        </p:pic>
        <p:sp>
          <p:nvSpPr>
            <p:cNvPr id="42" name="Description"/>
            <p:cNvSpPr txBox="1"/>
            <p:nvPr/>
          </p:nvSpPr>
          <p:spPr>
            <a:xfrm>
              <a:off x="662543" y="3737814"/>
              <a:ext cx="110338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_objective </a:t>
              </a:r>
              <a:r>
                <a:rPr lang="en-US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Are By _</a:t>
              </a:r>
              <a:r>
                <a:rPr lang="en-US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69330" y="137538"/>
            <a:ext cx="2577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Demographics</a:t>
            </a:r>
          </a:p>
        </p:txBody>
      </p:sp>
      <p:graphicFrame>
        <p:nvGraphicFramePr>
          <p:cNvPr id="75" name="Parental_Identification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566417"/>
              </p:ext>
            </p:extLst>
          </p:nvPr>
        </p:nvGraphicFramePr>
        <p:xfrm>
          <a:off x="6244401" y="1286257"/>
          <a:ext cx="58829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Attitudinal_Segmentation_Chart">
            <a:extLst>
              <a:ext uri="{FF2B5EF4-FFF2-40B4-BE49-F238E27FC236}">
                <a16:creationId xmlns:a16="http://schemas.microsoft.com/office/drawing/2014/main" id="{C2D08C95-D1C2-4FA9-B659-1868554BF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415633"/>
              </p:ext>
            </p:extLst>
          </p:nvPr>
        </p:nvGraphicFramePr>
        <p:xfrm>
          <a:off x="240864" y="3911613"/>
          <a:ext cx="11710272" cy="1888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1" name="TableLegends">
            <a:extLst>
              <a:ext uri="{FF2B5EF4-FFF2-40B4-BE49-F238E27FC236}">
                <a16:creationId xmlns:a16="http://schemas.microsoft.com/office/drawing/2014/main" id="{5133C703-C3A0-4AEF-BFB0-A14169E27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5D6D3094-3427-4CC4-B975-A3ECDDC6C51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5362503"/>
            <a:ext cx="11451101" cy="194235"/>
          </a:xfrm>
          <a:prstGeom prst="rect">
            <a:avLst/>
          </a:prstGeom>
        </p:spPr>
      </p:pic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889AE659-B402-4C9D-A873-0AB53EAB6E0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Footer Placeholder 2">
            <a:extLst>
              <a:ext uri="{FF2B5EF4-FFF2-40B4-BE49-F238E27FC236}">
                <a16:creationId xmlns:a16="http://schemas.microsoft.com/office/drawing/2014/main" id="{B2DB0636-9038-42A2-AA4E-5966299ABF9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EDF543-3FC8-42BD-B37A-6F6184802012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E8F71E2-0733-4F20-8255-552AC8DE1A7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847392-D61A-4036-97E6-8F32B7766032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A5F90CC-7E55-482D-B970-A896C2822F85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93" name="Footer Placeholder 4">
            <a:extLst>
              <a:ext uri="{FF2B5EF4-FFF2-40B4-BE49-F238E27FC236}">
                <a16:creationId xmlns:a16="http://schemas.microsoft.com/office/drawing/2014/main" id="{9CC8106A-CE0E-4006-B27D-DF29AFA4684C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3B8E3872-C20A-4CAF-AEFA-E7F773DB07ED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A47C2218-6293-401A-96A7-BDCC9F54BEE0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96" name="TPandFilters">
            <a:extLst>
              <a:ext uri="{FF2B5EF4-FFF2-40B4-BE49-F238E27FC236}">
                <a16:creationId xmlns:a16="http://schemas.microsoft.com/office/drawing/2014/main" id="{901F99F1-E70A-4C9A-9CF8-1170DD6E3749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00E5561-464E-4440-BF05-F213D6117256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tatTestAgainst">
            <a:extLst>
              <a:ext uri="{FF2B5EF4-FFF2-40B4-BE49-F238E27FC236}">
                <a16:creationId xmlns:a16="http://schemas.microsoft.com/office/drawing/2014/main" id="{5E0EFEFC-76F3-4D98-8C8A-4EEED9E6BD44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C0728409-1144-4B8E-9EAE-DC67712C81AF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4538314-8A50-445F-8394-BDC7354C2631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771E6BB6-FD48-4610-BDF6-28AEE384335E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7C4532A-F341-49F8-AD2B-DC82D75A374E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03" name="benchmarkGroup">
            <a:extLst>
              <a:ext uri="{FF2B5EF4-FFF2-40B4-BE49-F238E27FC236}">
                <a16:creationId xmlns:a16="http://schemas.microsoft.com/office/drawing/2014/main" id="{4E13CF9C-DAD9-42D7-A4BC-84536603AF7A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04" name="benchmark">
              <a:extLst>
                <a:ext uri="{FF2B5EF4-FFF2-40B4-BE49-F238E27FC236}">
                  <a16:creationId xmlns:a16="http://schemas.microsoft.com/office/drawing/2014/main" id="{E55F69EA-D8AB-4C32-B6E7-ABF3DC3EE63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74B6F48-F806-4CD8-B218-811E5CD5C52E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06" name="Slide Number Placeholder 5">
            <a:extLst>
              <a:ext uri="{FF2B5EF4-FFF2-40B4-BE49-F238E27FC236}">
                <a16:creationId xmlns:a16="http://schemas.microsoft.com/office/drawing/2014/main" id="{4479F740-8DE3-4588-A1E8-415A4A42FAE1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915F43-7F33-4FD8-903E-9B69CF7C157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64" name="main_h"/>
          <p:cNvSpPr txBox="1"/>
          <p:nvPr/>
        </p:nvSpPr>
        <p:spPr>
          <a:xfrm>
            <a:off x="169330" y="137538"/>
            <a:ext cx="11760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Trip Demographics - _retailer</a:t>
            </a:r>
          </a:p>
        </p:txBody>
      </p:sp>
    </p:spTree>
    <p:extLst>
      <p:ext uri="{BB962C8B-B14F-4D97-AF65-F5344CB8AC3E}">
        <p14:creationId xmlns:p14="http://schemas.microsoft.com/office/powerpoint/2010/main" val="348713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>
            <a:normAutofit/>
          </a:bodyPr>
          <a:lstStyle/>
          <a:p>
            <a:pPr lvl="0"/>
            <a:r>
              <a:rPr lang="en-US" u="none" dirty="0">
                <a:effectLst/>
                <a:latin typeface="Franklin Gothic Book" panose="020B0503020102020204" pitchFamily="34" charset="0"/>
              </a:rPr>
              <a:t>P2P Report     </a:t>
            </a:r>
          </a:p>
          <a:p>
            <a:pPr lvl="0"/>
            <a:r>
              <a:rPr lang="en-US" dirty="0">
                <a:latin typeface="Franklin Gothic Book" panose="020B0503020102020204" pitchFamily="34" charset="0"/>
              </a:rPr>
              <a:t>Pre-Shop</a:t>
            </a:r>
            <a:endParaRPr lang="en-US" u="none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550164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E46E7-BAF9-484E-A576-44DC9B255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B765E-8861-4B07-99F7-128EA8F513A0}"/>
              </a:ext>
            </a:extLst>
          </p:cNvPr>
          <p:cNvSpPr/>
          <p:nvPr/>
        </p:nvSpPr>
        <p:spPr>
          <a:xfrm>
            <a:off x="0" y="6408456"/>
            <a:ext cx="12192000" cy="449544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91" tIns="38098" rIns="76191" bIns="38098" rtlCol="0" anchor="ctr"/>
          <a:lstStyle/>
          <a:p>
            <a:pPr algn="ctr" defTabSz="1219002"/>
            <a:endParaRPr lang="en-US" sz="2417" dirty="0">
              <a:solidFill>
                <a:srgbClr val="FFFFFF"/>
              </a:solidFill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1F996C4-B1C0-4BE6-A049-0B064E9ECAED}"/>
              </a:ext>
            </a:extLst>
          </p:cNvPr>
          <p:cNvSpPr txBox="1">
            <a:spLocks/>
          </p:cNvSpPr>
          <p:nvPr/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667" kern="120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833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Day_of_the_Week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059961"/>
              </p:ext>
            </p:extLst>
          </p:nvPr>
        </p:nvGraphicFramePr>
        <p:xfrm>
          <a:off x="477613" y="3983847"/>
          <a:ext cx="11740290" cy="204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1795D798-1E64-4954-A43D-9A5B4217B658}"/>
              </a:ext>
            </a:extLst>
          </p:cNvPr>
          <p:cNvSpPr/>
          <p:nvPr/>
        </p:nvSpPr>
        <p:spPr>
          <a:xfrm>
            <a:off x="477613" y="4084018"/>
            <a:ext cx="8088527" cy="17478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6" name="Picture 4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6" y="2696221"/>
            <a:ext cx="11201062" cy="252000"/>
          </a:xfrm>
          <a:prstGeom prst="rect">
            <a:avLst/>
          </a:prstGeom>
        </p:spPr>
      </p:pic>
      <p:graphicFrame>
        <p:nvGraphicFramePr>
          <p:cNvPr id="40" name="Daypart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90851"/>
              </p:ext>
            </p:extLst>
          </p:nvPr>
        </p:nvGraphicFramePr>
        <p:xfrm>
          <a:off x="169330" y="1286257"/>
          <a:ext cx="11928486" cy="185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8712958" y="5716279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" y="3313874"/>
            <a:ext cx="12192000" cy="2223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8581292" y="4084464"/>
            <a:ext cx="3251200" cy="1760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8723523" y="5908705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68" idx="2"/>
          </p:cNvCxnSpPr>
          <p:nvPr/>
        </p:nvCxnSpPr>
        <p:spPr>
          <a:xfrm>
            <a:off x="10206892" y="5844524"/>
            <a:ext cx="119210" cy="0"/>
          </a:xfrm>
          <a:prstGeom prst="line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Header2"/>
          <p:cNvGrpSpPr/>
          <p:nvPr/>
        </p:nvGrpSpPr>
        <p:grpSpPr>
          <a:xfrm>
            <a:off x="337677" y="3436642"/>
            <a:ext cx="11577798" cy="516380"/>
            <a:chOff x="337677" y="3436642"/>
            <a:chExt cx="11577798" cy="516380"/>
          </a:xfrm>
        </p:grpSpPr>
        <p:sp>
          <p:nvSpPr>
            <p:cNvPr id="80" name="Description"/>
            <p:cNvSpPr txBox="1"/>
            <p:nvPr/>
          </p:nvSpPr>
          <p:spPr>
            <a:xfrm>
              <a:off x="662543" y="3737814"/>
              <a:ext cx="11027709" cy="215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On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 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34400" y="3770519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Header"/>
            <p:cNvSpPr txBox="1"/>
            <p:nvPr/>
          </p:nvSpPr>
          <p:spPr>
            <a:xfrm>
              <a:off x="799200" y="3436642"/>
              <a:ext cx="10876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Day of the Week</a:t>
              </a:r>
            </a:p>
          </p:txBody>
        </p:sp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77" y="3461992"/>
              <a:ext cx="316569" cy="304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1696400" y="3764153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700620" y="3897743"/>
              <a:ext cx="207297" cy="0"/>
            </a:xfrm>
            <a:prstGeom prst="line">
              <a:avLst/>
            </a:prstGeom>
            <a:ln w="508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1648696" y="4081160"/>
            <a:ext cx="180000" cy="180000"/>
            <a:chOff x="11577895" y="3882683"/>
            <a:chExt cx="356330" cy="35633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>
            <a:grpSpLocks noChangeAspect="1"/>
          </p:cNvGrpSpPr>
          <p:nvPr/>
        </p:nvGrpSpPr>
        <p:grpSpPr>
          <a:xfrm>
            <a:off x="8388465" y="4084018"/>
            <a:ext cx="180000" cy="180000"/>
            <a:chOff x="11577895" y="3882683"/>
            <a:chExt cx="356330" cy="35633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 flipH="1">
            <a:off x="473128" y="4084018"/>
            <a:ext cx="180000" cy="180000"/>
            <a:chOff x="11577895" y="3882683"/>
            <a:chExt cx="356330" cy="35633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>
            <a:grpSpLocks noChangeAspect="1"/>
          </p:cNvGrpSpPr>
          <p:nvPr/>
        </p:nvGrpSpPr>
        <p:grpSpPr>
          <a:xfrm flipH="1">
            <a:off x="8599804" y="4083010"/>
            <a:ext cx="180000" cy="180000"/>
            <a:chOff x="11577895" y="3882683"/>
            <a:chExt cx="356330" cy="35633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>
            <a:grpSpLocks noChangeAspect="1"/>
          </p:cNvGrpSpPr>
          <p:nvPr/>
        </p:nvGrpSpPr>
        <p:grpSpPr>
          <a:xfrm rot="16200000" flipH="1">
            <a:off x="8589295" y="5649514"/>
            <a:ext cx="180000" cy="180000"/>
            <a:chOff x="11577895" y="3882683"/>
            <a:chExt cx="356330" cy="35633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>
            <a:grpSpLocks noChangeAspect="1"/>
          </p:cNvGrpSpPr>
          <p:nvPr/>
        </p:nvGrpSpPr>
        <p:grpSpPr>
          <a:xfrm rot="16200000" flipH="1" flipV="1">
            <a:off x="11651554" y="5648949"/>
            <a:ext cx="180000" cy="180000"/>
            <a:chOff x="11577895" y="3882683"/>
            <a:chExt cx="356330" cy="35633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9799364" y="3933456"/>
            <a:ext cx="1010531" cy="367692"/>
            <a:chOff x="9799364" y="3833248"/>
            <a:chExt cx="1010531" cy="367692"/>
          </a:xfrm>
        </p:grpSpPr>
        <p:sp>
          <p:nvSpPr>
            <p:cNvPr id="117" name="Rectangle 116"/>
            <p:cNvSpPr/>
            <p:nvPr/>
          </p:nvSpPr>
          <p:spPr>
            <a:xfrm>
              <a:off x="9799365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WEEKEND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799364" y="4155221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solidFill>
                <a:srgbClr val="E84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Franklin Gothic Book" panose="020B0503020102020204" pitchFamily="34" charset="0"/>
              </a:endParaRPr>
            </a:p>
          </p:txBody>
        </p:sp>
      </p:grpSp>
      <p:pic>
        <p:nvPicPr>
          <p:cNvPr id="119" name="Picture 118"/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100000"/>
                    </a14:imgEffect>
                    <a14:imgEffect>
                      <a14:brightnessContrast bright="33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" y="5712424"/>
            <a:ext cx="8063999" cy="48401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310743" y="735173"/>
            <a:ext cx="11604732" cy="551084"/>
            <a:chOff x="310743" y="735173"/>
            <a:chExt cx="11604732" cy="551084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926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Daypart</a:t>
              </a:r>
              <a:endPara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43" y="735173"/>
              <a:ext cx="387960" cy="372601"/>
            </a:xfrm>
            <a:prstGeom prst="rect">
              <a:avLst/>
            </a:prstGeom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1696400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escription"/>
            <p:cNvSpPr txBox="1"/>
            <p:nvPr/>
          </p:nvSpPr>
          <p:spPr>
            <a:xfrm>
              <a:off x="664145" y="1070813"/>
              <a:ext cx="100036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At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066551" y="3933456"/>
            <a:ext cx="1010530" cy="367691"/>
            <a:chOff x="4066551" y="3833248"/>
            <a:chExt cx="1010530" cy="367691"/>
          </a:xfrm>
        </p:grpSpPr>
        <p:sp>
          <p:nvSpPr>
            <p:cNvPr id="114" name="Rectangle 113"/>
            <p:cNvSpPr/>
            <p:nvPr/>
          </p:nvSpPr>
          <p:spPr>
            <a:xfrm>
              <a:off x="4066551" y="3833248"/>
              <a:ext cx="1010530" cy="321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Franklin Gothic Book" panose="020B0503020102020204" pitchFamily="34" charset="0"/>
                  <a:cs typeface="Arial" panose="020B0604020202020204" pitchFamily="34" charset="0"/>
                </a:rPr>
                <a:t>WEEKDAYS</a:t>
              </a:r>
              <a:endParaRPr lang="en-IN" sz="1000" b="1" dirty="0">
                <a:solidFill>
                  <a:prstClr val="black"/>
                </a:solidFill>
                <a:latin typeface="Franklin Gothic Book" panose="020B0503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66551" y="4155220"/>
              <a:ext cx="1010530" cy="45719"/>
            </a:xfrm>
            <a:prstGeom prst="rect">
              <a:avLst/>
            </a:prstGeom>
            <a:solidFill>
              <a:srgbClr val="E84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101" name="Group 100"/>
          <p:cNvGrpSpPr>
            <a:grpSpLocks noChangeAspect="1"/>
          </p:cNvGrpSpPr>
          <p:nvPr/>
        </p:nvGrpSpPr>
        <p:grpSpPr>
          <a:xfrm rot="16200000" flipH="1" flipV="1">
            <a:off x="8386141" y="5648949"/>
            <a:ext cx="180000" cy="180000"/>
            <a:chOff x="11577895" y="3882683"/>
            <a:chExt cx="356330" cy="35633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 rot="16200000" flipH="1">
            <a:off x="477098" y="5648948"/>
            <a:ext cx="180000" cy="180000"/>
            <a:chOff x="11577895" y="3882683"/>
            <a:chExt cx="356330" cy="35633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1577895" y="3882683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>
              <a:off x="11756060" y="4060848"/>
              <a:ext cx="356330" cy="0"/>
            </a:xfrm>
            <a:prstGeom prst="line">
              <a:avLst/>
            </a:prstGeom>
            <a:ln w="26670" cap="rnd">
              <a:solidFill>
                <a:srgbClr val="E8424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 flipH="1">
            <a:off x="8703144" y="5436679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1934227" y="5493684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703144" y="5436679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1934227" y="5493684"/>
            <a:ext cx="197" cy="169411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08943" y="5493684"/>
            <a:ext cx="297" cy="170170"/>
          </a:xfrm>
          <a:prstGeom prst="line">
            <a:avLst/>
          </a:prstGeom>
          <a:ln>
            <a:noFill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24773" y="5665479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24773" y="5665479"/>
            <a:ext cx="3097556" cy="0"/>
          </a:xfrm>
          <a:prstGeom prst="line">
            <a:avLst/>
          </a:prstGeom>
          <a:ln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8" y="5582993"/>
            <a:ext cx="11211951" cy="228692"/>
          </a:xfrm>
          <a:prstGeom prst="rect">
            <a:avLst/>
          </a:prstGeom>
        </p:spPr>
      </p:pic>
      <p:graphicFrame>
        <p:nvGraphicFramePr>
          <p:cNvPr id="134" name="TableLegends">
            <a:extLst>
              <a:ext uri="{FF2B5EF4-FFF2-40B4-BE49-F238E27FC236}">
                <a16:creationId xmlns:a16="http://schemas.microsoft.com/office/drawing/2014/main" id="{817F38B5-4416-4B69-B0AF-C8E1A2CC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Slide Number Placeholder 3">
            <a:extLst>
              <a:ext uri="{FF2B5EF4-FFF2-40B4-BE49-F238E27FC236}">
                <a16:creationId xmlns:a16="http://schemas.microsoft.com/office/drawing/2014/main" id="{00B65109-0AA5-4B64-AD0D-5E8BCC57997E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2" name="Footer Placeholder 2">
            <a:extLst>
              <a:ext uri="{FF2B5EF4-FFF2-40B4-BE49-F238E27FC236}">
                <a16:creationId xmlns:a16="http://schemas.microsoft.com/office/drawing/2014/main" id="{C41739E7-5673-462E-99DC-9AB56E9A1C47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96F9D56-8D10-42E5-9BA4-2046AC994EBA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B451A94-5239-4E0D-9648-D2924C53208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04848EE-490B-4D41-8C3C-67226F927AAC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4DD2FC-EB97-4786-BBF1-7F7827C4C16B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27" name="Footer Placeholder 4">
            <a:extLst>
              <a:ext uri="{FF2B5EF4-FFF2-40B4-BE49-F238E27FC236}">
                <a16:creationId xmlns:a16="http://schemas.microsoft.com/office/drawing/2014/main" id="{6606917F-8DCB-4457-AEB2-0176AD4BA135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D8D68C9-3171-4079-BE73-FEC64CF6A0FB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131" name="Text Placeholder 6">
            <a:extLst>
              <a:ext uri="{FF2B5EF4-FFF2-40B4-BE49-F238E27FC236}">
                <a16:creationId xmlns:a16="http://schemas.microsoft.com/office/drawing/2014/main" id="{92CC1334-28CE-4492-8C7D-5AC28A18AF2E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132" name="TPandFilters">
            <a:extLst>
              <a:ext uri="{FF2B5EF4-FFF2-40B4-BE49-F238E27FC236}">
                <a16:creationId xmlns:a16="http://schemas.microsoft.com/office/drawing/2014/main" id="{BF52A8F6-DD92-4131-A19B-7EC527D05165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4FEC7B9-80DD-431E-81DC-0ED54830A039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StatTestAgainst">
            <a:extLst>
              <a:ext uri="{FF2B5EF4-FFF2-40B4-BE49-F238E27FC236}">
                <a16:creationId xmlns:a16="http://schemas.microsoft.com/office/drawing/2014/main" id="{E5E6AECB-D6D2-47A4-8933-146956691982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157" name="Text Placeholder 6">
            <a:extLst>
              <a:ext uri="{FF2B5EF4-FFF2-40B4-BE49-F238E27FC236}">
                <a16:creationId xmlns:a16="http://schemas.microsoft.com/office/drawing/2014/main" id="{A9D244FA-6CCD-42B1-9B83-AC0B4F9117FF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791CCA7-DA2E-4457-B119-F8BE9EC7286C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159" name="Text Placeholder 6">
            <a:extLst>
              <a:ext uri="{FF2B5EF4-FFF2-40B4-BE49-F238E27FC236}">
                <a16:creationId xmlns:a16="http://schemas.microsoft.com/office/drawing/2014/main" id="{461C0E28-DC84-4CDF-A127-BDC2A84875D5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751585F-A41E-43CF-B3E9-91AF05999C8C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161" name="benchmarkGroup">
            <a:extLst>
              <a:ext uri="{FF2B5EF4-FFF2-40B4-BE49-F238E27FC236}">
                <a16:creationId xmlns:a16="http://schemas.microsoft.com/office/drawing/2014/main" id="{B4BBF60E-CE25-46ED-9624-21092BE71FB8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162" name="benchmark">
              <a:extLst>
                <a:ext uri="{FF2B5EF4-FFF2-40B4-BE49-F238E27FC236}">
                  <a16:creationId xmlns:a16="http://schemas.microsoft.com/office/drawing/2014/main" id="{8B39ABC4-98BB-4D50-9CCC-7DD79513BCA6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893C1D4-6DA2-4AF0-B8F0-45CAB1978AD1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164" name="Slide Number Placeholder 5">
            <a:extLst>
              <a:ext uri="{FF2B5EF4-FFF2-40B4-BE49-F238E27FC236}">
                <a16:creationId xmlns:a16="http://schemas.microsoft.com/office/drawing/2014/main" id="{F4BE08C1-1923-407E-8496-ACDD332370AC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5" name="Picture 16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EDACB1D-AB15-4FEA-88D4-03A210C8D54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136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6001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3" y="5051667"/>
            <a:ext cx="11492857" cy="224871"/>
          </a:xfrm>
          <a:prstGeom prst="rect">
            <a:avLst/>
          </a:prstGeom>
        </p:spPr>
      </p:pic>
      <p:graphicFrame>
        <p:nvGraphicFramePr>
          <p:cNvPr id="73" name="Location_Prior_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642059"/>
              </p:ext>
            </p:extLst>
          </p:nvPr>
        </p:nvGraphicFramePr>
        <p:xfrm>
          <a:off x="193154" y="1318573"/>
          <a:ext cx="11859691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Rectangle 70"/>
          <p:cNvSpPr/>
          <p:nvPr/>
        </p:nvSpPr>
        <p:spPr>
          <a:xfrm>
            <a:off x="0" y="56665"/>
            <a:ext cx="2887133" cy="528982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36" y="13775"/>
            <a:ext cx="12192736" cy="511"/>
            <a:chOff x="-791" y="13775"/>
            <a:chExt cx="13105609" cy="511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5524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75809" y="14286"/>
              <a:ext cx="3276600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-791" y="13775"/>
              <a:ext cx="3276600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828218" y="14286"/>
              <a:ext cx="3276600" cy="0"/>
            </a:xfrm>
            <a:prstGeom prst="line">
              <a:avLst/>
            </a:prstGeom>
            <a:ln w="57150">
              <a:solidFill>
                <a:srgbClr val="CC06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581023"/>
            <a:ext cx="12268200" cy="230029"/>
          </a:xfrm>
          <a:prstGeom prst="rect">
            <a:avLst/>
          </a:prstGeom>
        </p:spPr>
      </p:pic>
      <p:grpSp>
        <p:nvGrpSpPr>
          <p:cNvPr id="2" name="Header1"/>
          <p:cNvGrpSpPr/>
          <p:nvPr/>
        </p:nvGrpSpPr>
        <p:grpSpPr>
          <a:xfrm>
            <a:off x="233153" y="734636"/>
            <a:ext cx="11681186" cy="559591"/>
            <a:chOff x="233153" y="734636"/>
            <a:chExt cx="11681186" cy="559591"/>
          </a:xfrm>
        </p:grpSpPr>
        <p:sp>
          <p:nvSpPr>
            <p:cNvPr id="26" name="Header"/>
            <p:cNvSpPr txBox="1"/>
            <p:nvPr/>
          </p:nvSpPr>
          <p:spPr>
            <a:xfrm>
              <a:off x="797718" y="764116"/>
              <a:ext cx="10892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Franklin Gothic Book" panose="020B05030201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Companion Detail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400" y="1102670"/>
              <a:ext cx="111744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695264" y="1087200"/>
              <a:ext cx="21907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scription"/>
            <p:cNvSpPr txBox="1"/>
            <p:nvPr/>
          </p:nvSpPr>
          <p:spPr>
            <a:xfrm>
              <a:off x="664145" y="1070812"/>
              <a:ext cx="11026107" cy="22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" i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Read As: _percentage% Of Trips To _retailer _objective Are _</a:t>
              </a:r>
              <a:r>
                <a:rPr lang="en-IN" sz="800" i="1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Franklin Gothic Book" panose="020B0503020102020204" pitchFamily="34" charset="0"/>
                </a:rPr>
                <a:t>metricItem</a:t>
              </a:r>
              <a:endParaRPr lang="en-IN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Franklin Gothic Book" panose="020B050302010202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53" y="734636"/>
              <a:ext cx="469241" cy="324000"/>
            </a:xfrm>
            <a:prstGeom prst="rect">
              <a:avLst/>
            </a:prstGeom>
          </p:spPr>
        </p:pic>
      </p:grpSp>
      <p:graphicFrame>
        <p:nvGraphicFramePr>
          <p:cNvPr id="46" name="TableLegends">
            <a:extLst>
              <a:ext uri="{FF2B5EF4-FFF2-40B4-BE49-F238E27FC236}">
                <a16:creationId xmlns:a16="http://schemas.microsoft.com/office/drawing/2014/main" id="{0B0932F6-9AC9-4E78-86D5-8B4745C5A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105"/>
              </p:ext>
            </p:extLst>
          </p:nvPr>
        </p:nvGraphicFramePr>
        <p:xfrm>
          <a:off x="0" y="5912494"/>
          <a:ext cx="976954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9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2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Sample Size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Supermarket/Grocery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(36,688)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ALDI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(5749)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Whole Foods 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(2782)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FC37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7-Eleven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(340)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63B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Albertsons</a:t>
                      </a:r>
                    </a:p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(1211)</a:t>
                      </a:r>
                    </a:p>
                  </a:txBody>
                  <a:tcPr marL="54864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F83C27F7-8976-47F4-80D8-47BEFBD0CF20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974714EB-263B-4C82-891D-098C5B99913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Classified - Confidential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4A92CB-D5E9-4F27-AE35-2C6B515E983A}"/>
              </a:ext>
            </a:extLst>
          </p:cNvPr>
          <p:cNvSpPr txBox="1"/>
          <p:nvPr/>
        </p:nvSpPr>
        <p:spPr>
          <a:xfrm>
            <a:off x="580234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Supermarket/Grocery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C1D5929-A921-44E7-ABE3-8B12FD301B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C95B9B-BE46-42E5-819D-3439C5D228DA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09F5622-3983-4AB1-B5DA-D82FFAE13F50}"/>
              </a:ext>
            </a:extLst>
          </p:cNvPr>
          <p:cNvSpPr/>
          <p:nvPr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E4E38F7A-23FF-47E7-B940-41B93CA780C6}"/>
              </a:ext>
            </a:extLst>
          </p:cNvPr>
          <p:cNvSpPr txBox="1"/>
          <p:nvPr/>
        </p:nvSpPr>
        <p:spPr>
          <a:xfrm>
            <a:off x="5786450" y="6482180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F8AA89F-EA76-4A7F-B34D-7BCAF5F94B89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94" y="6435372"/>
            <a:ext cx="1777114" cy="403861"/>
          </a:xfrm>
          <a:prstGeom prst="rect">
            <a:avLst/>
          </a:prstGeom>
        </p:spPr>
      </p:pic>
      <p:sp>
        <p:nvSpPr>
          <p:cNvPr id="74" name="Text Placeholder 6">
            <a:extLst>
              <a:ext uri="{FF2B5EF4-FFF2-40B4-BE49-F238E27FC236}">
                <a16:creationId xmlns:a16="http://schemas.microsoft.com/office/drawing/2014/main" id="{B6947F73-FF87-4F78-A3DA-D9D218718E12}"/>
              </a:ext>
            </a:extLst>
          </p:cNvPr>
          <p:cNvSpPr txBox="1"/>
          <p:nvPr/>
        </p:nvSpPr>
        <p:spPr>
          <a:xfrm>
            <a:off x="640586" y="6675065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Sample size in chart legend/label;  Grey font = Low Sample (30-99)</a:t>
            </a:r>
          </a:p>
        </p:txBody>
      </p:sp>
      <p:sp>
        <p:nvSpPr>
          <p:cNvPr id="75" name="TPandFilters">
            <a:extLst>
              <a:ext uri="{FF2B5EF4-FFF2-40B4-BE49-F238E27FC236}">
                <a16:creationId xmlns:a16="http://schemas.microsoft.com/office/drawing/2014/main" id="{A4D5B314-3341-4A9C-B504-81A82C73FFC1}"/>
              </a:ext>
            </a:extLst>
          </p:cNvPr>
          <p:cNvSpPr txBox="1"/>
          <p:nvPr/>
        </p:nvSpPr>
        <p:spPr>
          <a:xfrm>
            <a:off x="646524" y="6334489"/>
            <a:ext cx="5184650" cy="33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Source: </a:t>
            </a:r>
            <a:r>
              <a:rPr lang="en-IN" sz="800" dirty="0" err="1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iSHOP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- Time Period: 2017 ; Base – Total Trips; % Trips
Filters: None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15B4A8-0C76-44AF-A947-F64C9393C95E}"/>
              </a:ext>
            </a:extLst>
          </p:cNvPr>
          <p:cNvCxnSpPr/>
          <p:nvPr/>
        </p:nvCxnSpPr>
        <p:spPr>
          <a:xfrm>
            <a:off x="681038" y="6357058"/>
            <a:ext cx="0" cy="452195"/>
          </a:xfrm>
          <a:prstGeom prst="line">
            <a:avLst/>
          </a:prstGeom>
          <a:ln>
            <a:solidFill>
              <a:srgbClr val="FFFFFF">
                <a:alpha val="43137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tatTestAgainst">
            <a:extLst>
              <a:ext uri="{FF2B5EF4-FFF2-40B4-BE49-F238E27FC236}">
                <a16:creationId xmlns:a16="http://schemas.microsoft.com/office/drawing/2014/main" id="{8EC76268-B0E9-4058-B68F-EE4A8BE696A3}"/>
              </a:ext>
            </a:extLst>
          </p:cNvPr>
          <p:cNvSpPr txBox="1"/>
          <p:nvPr/>
        </p:nvSpPr>
        <p:spPr>
          <a:xfrm>
            <a:off x="7348135" y="6333770"/>
            <a:ext cx="4449123" cy="216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* Stat tested at 95% CL against ?</a:t>
            </a: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8F480B24-574F-4C6F-AFC3-E02B26115E5F}"/>
              </a:ext>
            </a:extLst>
          </p:cNvPr>
          <p:cNvSpPr txBox="1"/>
          <p:nvPr/>
        </p:nvSpPr>
        <p:spPr>
          <a:xfrm>
            <a:off x="8540363" y="667549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Higher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093330D-7530-4059-B8E4-9E3FA594A6A0}"/>
              </a:ext>
            </a:extLst>
          </p:cNvPr>
          <p:cNvSpPr/>
          <p:nvPr/>
        </p:nvSpPr>
        <p:spPr>
          <a:xfrm>
            <a:off x="847295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04E616DC-FCDA-46D7-A18B-7653AEE97182}"/>
              </a:ext>
            </a:extLst>
          </p:cNvPr>
          <p:cNvSpPr txBox="1"/>
          <p:nvPr/>
        </p:nvSpPr>
        <p:spPr>
          <a:xfrm>
            <a:off x="7424322" y="6675499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rPr>
              <a:t>Significantly Lower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5C65679-844C-40CD-ADAB-DF95F9BDF00A}"/>
              </a:ext>
            </a:extLst>
          </p:cNvPr>
          <p:cNvSpPr/>
          <p:nvPr/>
        </p:nvSpPr>
        <p:spPr>
          <a:xfrm>
            <a:off x="7356912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 dirty="0">
              <a:solidFill>
                <a:srgbClr val="FFFFFF"/>
              </a:solidFill>
              <a:latin typeface="Franklin Gothic Book" panose="020B0503020102020204" pitchFamily="34" charset="0"/>
              <a:cs typeface="Arial"/>
            </a:endParaRPr>
          </a:p>
        </p:txBody>
      </p:sp>
      <p:grpSp>
        <p:nvGrpSpPr>
          <p:cNvPr id="82" name="benchmarkGroup">
            <a:extLst>
              <a:ext uri="{FF2B5EF4-FFF2-40B4-BE49-F238E27FC236}">
                <a16:creationId xmlns:a16="http://schemas.microsoft.com/office/drawing/2014/main" id="{C6D753D5-F16B-496E-BFB0-701AAF1536A7}"/>
              </a:ext>
            </a:extLst>
          </p:cNvPr>
          <p:cNvGrpSpPr/>
          <p:nvPr/>
        </p:nvGrpSpPr>
        <p:grpSpPr>
          <a:xfrm>
            <a:off x="7360246" y="6503766"/>
            <a:ext cx="2760998" cy="159425"/>
            <a:chOff x="7075436" y="6503766"/>
            <a:chExt cx="2760998" cy="159425"/>
          </a:xfrm>
        </p:grpSpPr>
        <p:sp>
          <p:nvSpPr>
            <p:cNvPr id="83" name="benchmark">
              <a:extLst>
                <a:ext uri="{FF2B5EF4-FFF2-40B4-BE49-F238E27FC236}">
                  <a16:creationId xmlns:a16="http://schemas.microsoft.com/office/drawing/2014/main" id="{988A6AD6-4AAC-48FB-911C-EA4B3132132D}"/>
                </a:ext>
              </a:extLst>
            </p:cNvPr>
            <p:cNvSpPr txBox="1"/>
            <p:nvPr/>
          </p:nvSpPr>
          <p:spPr>
            <a:xfrm>
              <a:off x="7142609" y="650376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anose="020B0604020202020204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FFFF"/>
                  </a:solidFill>
                  <a:latin typeface="Franklin Gothic Book" panose="020B0503020102020204" pitchFamily="34" charset="0"/>
                  <a:cs typeface="Arial"/>
                </a:rPr>
                <a:t>Benchmark – ?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73A3F5-9CA9-429C-9BA1-800A5F9F8FE8}"/>
                </a:ext>
              </a:extLst>
            </p:cNvPr>
            <p:cNvSpPr/>
            <p:nvPr/>
          </p:nvSpPr>
          <p:spPr>
            <a:xfrm>
              <a:off x="7075436" y="6518942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 dirty="0">
                <a:solidFill>
                  <a:srgbClr val="FFFFFF"/>
                </a:solidFill>
                <a:latin typeface="Franklin Gothic Book" panose="020B0503020102020204" pitchFamily="34" charset="0"/>
                <a:cs typeface="Arial"/>
              </a:endParaRPr>
            </a:p>
          </p:txBody>
        </p:sp>
      </p:grp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DAE9B90B-48FA-41DD-B50C-1E75DE9E0D4B}"/>
              </a:ext>
            </a:extLst>
          </p:cNvPr>
          <p:cNvSpPr txBox="1">
            <a:spLocks/>
          </p:cNvSpPr>
          <p:nvPr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6" name="Picture 8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5E05CE-E4D4-48C9-8B7C-E6B1A6EE3C7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sp>
        <p:nvSpPr>
          <p:cNvPr id="50" name="main_h"/>
          <p:cNvSpPr txBox="1"/>
          <p:nvPr/>
        </p:nvSpPr>
        <p:spPr>
          <a:xfrm>
            <a:off x="169330" y="137538"/>
            <a:ext cx="11746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Franklin Gothic Book" panose="020B05030201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 Pre-Shop - _retailer</a:t>
            </a:r>
          </a:p>
        </p:txBody>
      </p:sp>
    </p:spTree>
    <p:extLst>
      <p:ext uri="{BB962C8B-B14F-4D97-AF65-F5344CB8AC3E}">
        <p14:creationId xmlns:p14="http://schemas.microsoft.com/office/powerpoint/2010/main" val="100374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4666</Words>
  <Application>Microsoft Office PowerPoint</Application>
  <PresentationFormat>Widescreen</PresentationFormat>
  <Paragraphs>1299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Digital-7</vt:lpstr>
      <vt:lpstr>Franklin Gothic Book</vt:lpstr>
      <vt:lpstr>Office Theme</vt:lpstr>
      <vt:lpstr>Supermarket/Grocery, ALDI, Whole Foods  Base – Total Trips, Filters – None  Year: 2017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</dc:creator>
  <cp:lastModifiedBy>Sabat Ullah</cp:lastModifiedBy>
  <cp:revision>2498</cp:revision>
  <dcterms:created xsi:type="dcterms:W3CDTF">2017-02-17T10:10:41Z</dcterms:created>
  <dcterms:modified xsi:type="dcterms:W3CDTF">2022-01-18T11:42:47Z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a3e0c0a4-91de-419b-8e3e-e6cc3780c1e2</vt:lpwstr>
  </property>
  <property fmtid="{D5CDD505-2E9C-101B-9397-08002B2CF9AE}" pid="4" name="MODFILEGUID">
    <vt:lpwstr>4934d1ad-ef84-42c8-a5b5-3100e66819dc</vt:lpwstr>
  </property>
  <property fmtid="{D5CDD505-2E9C-101B-9397-08002B2CF9AE}" pid="5" name="FILEOWNER">
    <vt:lpwstr>AQ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O46130-0608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