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drawings/drawing2.xml" ContentType="application/vnd.openxmlformats-officedocument.drawingml.chartshapes+xml"/>
  <Override PartName="/ppt/charts/chart9.xml" ContentType="application/vnd.openxmlformats-officedocument.drawingml.chart+xml"/>
  <Override PartName="/ppt/notesSlides/notesSlide4.xml" ContentType="application/vnd.openxmlformats-officedocument.presentationml.notesSlide+xml"/>
  <Override PartName="/ppt/charts/chart10.xml" ContentType="application/vnd.openxmlformats-officedocument.drawingml.chart+xml"/>
  <Override PartName="/ppt/theme/themeOverride1.xml" ContentType="application/vnd.openxmlformats-officedocument.themeOverride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notesSlides/notesSlide5.xml" ContentType="application/vnd.openxmlformats-officedocument.presentationml.notesSlide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notesSlides/notesSlide6.xml" ContentType="application/vnd.openxmlformats-officedocument.presentationml.notesSlide+xml"/>
  <Override PartName="/ppt/charts/chart19.xml" ContentType="application/vnd.openxmlformats-officedocument.drawingml.chart+xml"/>
  <Override PartName="/ppt/notesSlides/notesSlide7.xml" ContentType="application/vnd.openxmlformats-officedocument.presentationml.notesSlide+xml"/>
  <Override PartName="/ppt/charts/chart20.xml" ContentType="application/vnd.openxmlformats-officedocument.drawingml.chart+xml"/>
  <Override PartName="/ppt/notesSlides/notesSlide8.xml" ContentType="application/vnd.openxmlformats-officedocument.presentationml.notesSlide+xml"/>
  <Override PartName="/ppt/charts/chart21.xml" ContentType="application/vnd.openxmlformats-officedocument.drawingml.chart+xml"/>
  <Override PartName="/ppt/notesSlides/notesSlide9.xml" ContentType="application/vnd.openxmlformats-officedocument.presentationml.notesSlide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notesSlides/notesSlide10.xml" ContentType="application/vnd.openxmlformats-officedocument.presentationml.notesSlide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notesSlides/notesSlide11.xml" ContentType="application/vnd.openxmlformats-officedocument.presentationml.notesSlide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notesSlides/notesSlide12.xml" ContentType="application/vnd.openxmlformats-officedocument.presentationml.notesSlide+xml"/>
  <Override PartName="/ppt/charts/chart29.xml" ContentType="application/vnd.openxmlformats-officedocument.drawingml.chart+xml"/>
  <Override PartName="/ppt/notesSlides/notesSlide13.xml" ContentType="application/vnd.openxmlformats-officedocument.presentationml.notesSlide+xml"/>
  <Override PartName="/ppt/charts/chart30.xml" ContentType="application/vnd.openxmlformats-officedocument.drawingml.chart+xml"/>
  <Override PartName="/ppt/charts/chart31.xml" ContentType="application/vnd.openxmlformats-officedocument.drawingml.chart+xml"/>
  <Override PartName="/ppt/charts/chart3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600" r:id="rId2"/>
    <p:sldId id="449" r:id="rId3"/>
    <p:sldId id="505" r:id="rId4"/>
    <p:sldId id="572" r:id="rId5"/>
    <p:sldId id="509" r:id="rId6"/>
    <p:sldId id="510" r:id="rId7"/>
    <p:sldId id="522" r:id="rId8"/>
    <p:sldId id="523" r:id="rId9"/>
    <p:sldId id="524" r:id="rId10"/>
    <p:sldId id="607" r:id="rId11"/>
    <p:sldId id="555" r:id="rId12"/>
    <p:sldId id="556" r:id="rId13"/>
    <p:sldId id="608" r:id="rId14"/>
    <p:sldId id="454" r:id="rId15"/>
    <p:sldId id="604" r:id="rId16"/>
    <p:sldId id="557" r:id="rId17"/>
    <p:sldId id="570" r:id="rId18"/>
    <p:sldId id="598" r:id="rId19"/>
    <p:sldId id="558" r:id="rId20"/>
    <p:sldId id="571" r:id="rId21"/>
    <p:sldId id="599" r:id="rId22"/>
    <p:sldId id="559" r:id="rId23"/>
    <p:sldId id="459" r:id="rId24"/>
    <p:sldId id="513" r:id="rId25"/>
    <p:sldId id="606" r:id="rId26"/>
    <p:sldId id="605" r:id="rId27"/>
  </p:sldIdLst>
  <p:sldSz cx="12192000" cy="6858000"/>
  <p:notesSz cx="6858000" cy="9144000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" userDrawn="1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6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63B7"/>
    <a:srgbClr val="3FC37B"/>
    <a:srgbClr val="930000"/>
    <a:srgbClr val="3FA2BF"/>
    <a:srgbClr val="0E870E"/>
    <a:srgbClr val="FFC000"/>
    <a:srgbClr val="3C9BB7"/>
    <a:srgbClr val="E41E2B"/>
    <a:srgbClr val="FFFF99"/>
    <a:srgbClr val="3589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41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366" y="84"/>
      </p:cViewPr>
      <p:guideLst>
        <p:guide orient="horz" pos="1008"/>
        <p:guide pos="3840"/>
        <p:guide orient="horz" pos="26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9.xlsx"/><Relationship Id="rId1" Type="http://schemas.openxmlformats.org/officeDocument/2006/relationships/themeOverride" Target="../theme/themeOverride1.xm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8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9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1.xlsx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2.xlsx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3.xlsx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4.xlsx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5.xlsx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6.xlsx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7.xlsx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8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9.xlsx"/></Relationships>
</file>

<file path=ppt/charts/_rels/chart3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0.xlsx"/></Relationships>
</file>

<file path=ppt/charts/_rels/chart3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1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0867060869932175E-2"/>
          <c:y val="6.8274267017841339E-2"/>
          <c:w val="0.9671396017074585"/>
          <c:h val="0.778213500976562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Arby's</c:v>
                </c:pt>
              </c:strCache>
            </c:strRef>
          </c:tx>
          <c:spPr>
            <a:gradFill>
              <a:gsLst>
                <a:gs pos="0">
                  <a:srgbClr val="E8424D"/>
                </a:gs>
                <a:gs pos="100000">
                  <a:srgbClr val="E41E2B"/>
                </a:gs>
              </a:gsLst>
              <a:lin ang="5400000"/>
              <a:tileRect/>
            </a:gradFill>
            <a:effectLst>
              <a:outerShdw blurRad="25400" dist="19050" dir="5400000">
                <a:srgbClr val="000000"/>
              </a:outerShdw>
            </a:effectLst>
          </c:spPr>
          <c:invertIfNegative val="0"/>
          <c:dLbls>
            <c:dLbl>
              <c:idx val="0"/>
              <c:numFmt formatCode="0%" sourceLinked="0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CCD5-468E-95CF-F9652F10EBD0}"/>
                </c:ext>
              </c:extLst>
            </c:dLbl>
            <c:numFmt formatCode="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50" smtId="4294967295">
                    <a:solidFill>
                      <a:prstClr val="black"/>
                    </a:solidFill>
                    <a:latin typeface="Franklin Gothic Book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Monthly +</c:v>
                </c:pt>
              </c:strCache>
            </c:strRef>
          </c:cat>
          <c:val>
            <c:numRef>
              <c:f>Sheet1!$B$2</c:f>
              <c:numCache>
                <c:formatCode>0%</c:formatCode>
                <c:ptCount val="1"/>
                <c:pt idx="0">
                  <c:v>0.92124919083193302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83B-4403-B88E-D583CC3F679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Atlanta Bread Company</c:v>
                </c:pt>
              </c:strCache>
            </c:strRef>
          </c:tx>
          <c:spPr>
            <a:gradFill>
              <a:gsLst>
                <a:gs pos="0">
                  <a:srgbClr val="3FA3C0"/>
                </a:gs>
                <a:gs pos="100000">
                  <a:srgbClr val="33849B"/>
                </a:gs>
              </a:gsLst>
              <a:lin ang="5400000"/>
              <a:tileRect/>
            </a:gradFill>
            <a:effectLst>
              <a:outerShdw blurRad="25400" dist="19050" dir="5400000">
                <a:srgbClr val="000000"/>
              </a:outerShdw>
            </a:effectLst>
          </c:spPr>
          <c:invertIfNegative val="0"/>
          <c:dLbls>
            <c:dLbl>
              <c:idx val="0"/>
              <c:numFmt formatCode="0%" sourceLinked="0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CCD5-468E-95CF-F9652F10EBD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50" smtId="4294967295">
                    <a:solidFill>
                      <a:prstClr val="black"/>
                    </a:solidFill>
                    <a:latin typeface="Franklin Gothic Book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Monthly +</c:v>
                </c:pt>
              </c:strCache>
            </c:strRef>
          </c:cat>
          <c:val>
            <c:numRef>
              <c:f>Sheet1!$C$2</c:f>
              <c:numCache>
                <c:formatCode>0%</c:formatCode>
                <c:ptCount val="1"/>
                <c:pt idx="0">
                  <c:v>0.14166570667122499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83B-4403-B88E-D583CC3F679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Au Bon Pain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/>
              <a:tileRect/>
            </a:gradFill>
            <a:effectLst>
              <a:outerShdw blurRad="25400" dist="19050" dir="5400000">
                <a:srgbClr val="000000"/>
              </a:outerShdw>
            </a:effectLst>
          </c:spPr>
          <c:invertIfNegative val="0"/>
          <c:dLbls>
            <c:dLbl>
              <c:idx val="0"/>
              <c:numFmt formatCode="0%" sourceLinked="0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CCD5-468E-95CF-F9652F10EBD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50" smtId="4294967295">
                    <a:solidFill>
                      <a:prstClr val="black"/>
                    </a:solidFill>
                    <a:latin typeface="Franklin Gothic Book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Monthly +</c:v>
                </c:pt>
              </c:strCache>
            </c:strRef>
          </c:cat>
          <c:val>
            <c:numRef>
              <c:f>Sheet1!$D$2</c:f>
              <c:numCache>
                <c:formatCode>0%</c:formatCode>
                <c:ptCount val="1"/>
                <c:pt idx="0">
                  <c:v>7.3211431671170099E-2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83B-4403-B88E-D583CC3F679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7-eleven</c:v>
                </c:pt>
              </c:strCache>
            </c:strRef>
          </c:tx>
          <c:spPr>
            <a:solidFill>
              <a:srgbClr val="3FC37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850" b="0" i="0" u="none" strike="noStrike" kern="1200" baseline="0">
                    <a:solidFill>
                      <a:prstClr val="black"/>
                    </a:solidFill>
                    <a:latin typeface="Franklin Gothic Book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</c:f>
              <c:strCache>
                <c:ptCount val="1"/>
                <c:pt idx="0">
                  <c:v>Monthly +</c:v>
                </c:pt>
              </c:strCache>
            </c:strRef>
          </c:cat>
          <c:val>
            <c:numRef>
              <c:f>Sheet1!$E$2</c:f>
              <c:numCache>
                <c:formatCode>0%</c:formatCode>
                <c:ptCount val="1"/>
                <c:pt idx="0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8A-41F9-8B46-24E9E6F6250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Albertsons</c:v>
                </c:pt>
              </c:strCache>
            </c:strRef>
          </c:tx>
          <c:spPr>
            <a:solidFill>
              <a:srgbClr val="9363B7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850" b="0" i="0" u="none" strike="noStrike" kern="1200" baseline="0">
                    <a:solidFill>
                      <a:prstClr val="black"/>
                    </a:solidFill>
                    <a:latin typeface="Franklin Gothic Book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</c:f>
              <c:strCache>
                <c:ptCount val="1"/>
                <c:pt idx="0">
                  <c:v>Monthly +</c:v>
                </c:pt>
              </c:strCache>
            </c:strRef>
          </c:cat>
          <c:val>
            <c:numRef>
              <c:f>Sheet1!$F$2</c:f>
              <c:numCache>
                <c:formatCode>0%</c:formatCode>
                <c:ptCount val="1"/>
                <c:pt idx="0">
                  <c:v>4.2999999999999997E-2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D8A-41F9-8B46-24E9E6F625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0"/>
        <c:axId val="138385664"/>
        <c:axId val="138219520"/>
      </c:barChart>
      <c:catAx>
        <c:axId val="13838566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38219520"/>
        <c:crosses val="autoZero"/>
        <c:auto val="0"/>
        <c:lblAlgn val="ctr"/>
        <c:lblOffset val="50"/>
        <c:noMultiLvlLbl val="0"/>
      </c:catAx>
      <c:valAx>
        <c:axId val="138219520"/>
        <c:scaling>
          <c:orientation val="minMax"/>
          <c:max val="1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138385664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3.0198907081712589E-2"/>
          <c:y val="0.17193148398199926"/>
          <c:w val="0.98961003144774895"/>
          <c:h val="0.6571300829264895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Supermarkets</c:v>
                </c:pt>
              </c:strCache>
            </c:strRef>
          </c:tx>
          <c:spPr>
            <a:gradFill>
              <a:gsLst>
                <a:gs pos="0">
                  <a:srgbClr val="E8424D"/>
                </a:gs>
                <a:gs pos="100000">
                  <a:srgbClr val="E41E2B"/>
                </a:gs>
              </a:gsLst>
              <a:lin ang="5400000" scaled="0"/>
            </a:gradFill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113A-4971-8074-14BFFD8534B6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113A-4971-8074-14BFFD8534B6}"/>
                </c:ext>
              </c:extLst>
            </c:dLbl>
            <c:dLbl>
              <c:idx val="2"/>
              <c:spPr/>
              <c:txPr>
                <a:bodyPr rot="-5400000" vert="horz"/>
                <a:lstStyle/>
                <a:p>
                  <a:pPr>
                    <a:defRPr sz="850"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113A-4971-8074-14BFFD8534B6}"/>
                </c:ext>
              </c:extLst>
            </c:dLbl>
            <c:dLbl>
              <c:idx val="3"/>
              <c:spPr/>
              <c:txPr>
                <a:bodyPr rot="-5400000" vert="horz"/>
                <a:lstStyle/>
                <a:p>
                  <a:pPr>
                    <a:defRPr sz="850"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113A-4971-8074-14BFFD8534B6}"/>
                </c:ext>
              </c:extLst>
            </c:dLbl>
            <c:dLbl>
              <c:idx val="4"/>
              <c:spPr/>
              <c:txPr>
                <a:bodyPr rot="-5400000" vert="horz"/>
                <a:lstStyle/>
                <a:p>
                  <a:pPr>
                    <a:defRPr sz="850"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113A-4971-8074-14BFFD8534B6}"/>
                </c:ext>
              </c:extLst>
            </c:dLbl>
            <c:dLbl>
              <c:idx val="5"/>
              <c:spPr/>
              <c:txPr>
                <a:bodyPr rot="-5400000" vert="horz"/>
                <a:lstStyle/>
                <a:p>
                  <a:pPr>
                    <a:defRPr sz="850"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113A-4971-8074-14BFFD8534B6}"/>
                </c:ext>
              </c:extLst>
            </c:dLbl>
            <c:dLbl>
              <c:idx val="6"/>
              <c:spPr/>
              <c:txPr>
                <a:bodyPr rot="-5400000" vert="horz"/>
                <a:lstStyle/>
                <a:p>
                  <a:pPr>
                    <a:defRPr sz="850"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113A-4971-8074-14BFFD8534B6}"/>
                </c:ext>
              </c:extLst>
            </c:dLbl>
            <c:dLbl>
              <c:idx val="7"/>
              <c:spPr/>
              <c:txPr>
                <a:bodyPr rot="-5400000" vert="horz"/>
                <a:lstStyle/>
                <a:p>
                  <a:pPr>
                    <a:defRPr sz="850"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113A-4971-8074-14BFFD8534B6}"/>
                </c:ext>
              </c:extLst>
            </c:dLbl>
            <c:dLbl>
              <c:idx val="8"/>
              <c:spPr/>
              <c:txPr>
                <a:bodyPr rot="-5400000" vert="horz"/>
                <a:lstStyle/>
                <a:p>
                  <a:pPr>
                    <a:defRPr sz="850" b="0">
                      <a:solidFill>
                        <a:srgbClr val="0000FF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113A-4971-8074-14BFFD8534B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Sheet1!$A$2:$A$10</c:f>
              <c:strCache>
                <c:ptCount val="9"/>
                <c:pt idx="0">
                  <c:v>Brand buyers</c:v>
                </c:pt>
                <c:pt idx="1">
                  <c:v>Pleasure Shoppers</c:v>
                </c:pt>
                <c:pt idx="2">
                  <c:v>Advance Planners</c:v>
                </c:pt>
                <c:pt idx="3">
                  <c:v>Social Shoppers</c:v>
                </c:pt>
                <c:pt idx="4">
                  <c:v>Errand Runners</c:v>
                </c:pt>
                <c:pt idx="5">
                  <c:v>Price Seekers</c:v>
                </c:pt>
                <c:pt idx="6">
                  <c:v>Payday Shoppers</c:v>
                </c:pt>
                <c:pt idx="7">
                  <c:v>Technology Embracers</c:v>
                </c:pt>
                <c:pt idx="8">
                  <c:v>Quality Comparers</c:v>
                </c:pt>
              </c:strCache>
            </c:strRef>
          </c:cat>
          <c:val>
            <c:numRef>
              <c:f>Sheet1!$B$2:$B$10</c:f>
              <c:numCache>
                <c:formatCode>0%</c:formatCode>
                <c:ptCount val="9"/>
                <c:pt idx="0">
                  <c:v>0.18515888615351001</c:v>
                </c:pt>
                <c:pt idx="1">
                  <c:v>0.157162553370641</c:v>
                </c:pt>
                <c:pt idx="2">
                  <c:v>0.13137186726290101</c:v>
                </c:pt>
                <c:pt idx="3">
                  <c:v>0.12596167617444501</c:v>
                </c:pt>
                <c:pt idx="4">
                  <c:v>0.119458863790499</c:v>
                </c:pt>
                <c:pt idx="5">
                  <c:v>8.6500988807358695E-2</c:v>
                </c:pt>
                <c:pt idx="6">
                  <c:v>8.5857744960866997E-2</c:v>
                </c:pt>
                <c:pt idx="7">
                  <c:v>7.3287510344273499E-2</c:v>
                </c:pt>
                <c:pt idx="8">
                  <c:v>3.5239909135503997E-2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5B52-43F3-9F77-0589281B4CA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3FA3C0"/>
                </a:gs>
                <a:gs pos="100000">
                  <a:srgbClr val="33849B"/>
                </a:gs>
              </a:gsLst>
              <a:lin ang="5400000" scaled="0"/>
            </a:gradFill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>
                      <a:solidFill>
                        <a:srgbClr val="FF0000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113A-4971-8074-14BFFD8534B6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>
                      <a:solidFill>
                        <a:srgbClr val="0E870E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113A-4971-8074-14BFFD8534B6}"/>
                </c:ext>
              </c:extLst>
            </c:dLbl>
            <c:dLbl>
              <c:idx val="2"/>
              <c:spPr/>
              <c:txPr>
                <a:bodyPr rot="-5400000" vert="horz"/>
                <a:lstStyle/>
                <a:p>
                  <a:pPr>
                    <a:defRPr sz="850" b="0">
                      <a:solidFill>
                        <a:srgbClr val="00B050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113A-4971-8074-14BFFD8534B6}"/>
                </c:ext>
              </c:extLst>
            </c:dLbl>
            <c:dLbl>
              <c:idx val="3"/>
              <c:spPr/>
              <c:txPr>
                <a:bodyPr rot="-5400000" vert="horz"/>
                <a:lstStyle/>
                <a:p>
                  <a:pPr>
                    <a:defRPr sz="850" b="0">
                      <a:solidFill>
                        <a:srgbClr val="FF0000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C-113A-4971-8074-14BFFD8534B6}"/>
                </c:ext>
              </c:extLst>
            </c:dLbl>
            <c:dLbl>
              <c:idx val="4"/>
              <c:spPr/>
              <c:txPr>
                <a:bodyPr rot="-5400000" vert="horz"/>
                <a:lstStyle/>
                <a:p>
                  <a:pPr>
                    <a:defRPr sz="850" b="0">
                      <a:solidFill>
                        <a:srgbClr val="FF0000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113A-4971-8074-14BFFD8534B6}"/>
                </c:ext>
              </c:extLst>
            </c:dLbl>
            <c:dLbl>
              <c:idx val="5"/>
              <c:spPr/>
              <c:txPr>
                <a:bodyPr rot="-5400000" vert="horz"/>
                <a:lstStyle/>
                <a:p>
                  <a:pPr>
                    <a:defRPr sz="850" b="0">
                      <a:solidFill>
                        <a:srgbClr val="0E870E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E-113A-4971-8074-14BFFD8534B6}"/>
                </c:ext>
              </c:extLst>
            </c:dLbl>
            <c:dLbl>
              <c:idx val="6"/>
              <c:spPr/>
              <c:txPr>
                <a:bodyPr rot="-5400000" vert="horz"/>
                <a:lstStyle/>
                <a:p>
                  <a:pPr>
                    <a:defRPr sz="850" b="0">
                      <a:solidFill>
                        <a:srgbClr val="FF0000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F-113A-4971-8074-14BFFD8534B6}"/>
                </c:ext>
              </c:extLst>
            </c:dLbl>
            <c:dLbl>
              <c:idx val="7"/>
              <c:spPr/>
              <c:txPr>
                <a:bodyPr rot="-5400000" vert="horz"/>
                <a:lstStyle/>
                <a:p>
                  <a:pPr>
                    <a:defRPr sz="850" b="0">
                      <a:solidFill>
                        <a:schemeClr val="tx1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113A-4971-8074-14BFFD8534B6}"/>
                </c:ext>
              </c:extLst>
            </c:dLbl>
            <c:dLbl>
              <c:idx val="8"/>
              <c:spPr/>
              <c:txPr>
                <a:bodyPr rot="-5400000" vert="horz"/>
                <a:lstStyle/>
                <a:p>
                  <a:pPr>
                    <a:defRPr sz="850" b="0">
                      <a:solidFill>
                        <a:srgbClr val="0E870E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1-113A-4971-8074-14BFFD8534B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Sheet1!$A$2:$A$10</c:f>
              <c:strCache>
                <c:ptCount val="9"/>
                <c:pt idx="0">
                  <c:v>Brand buyers</c:v>
                </c:pt>
                <c:pt idx="1">
                  <c:v>Pleasure Shoppers</c:v>
                </c:pt>
                <c:pt idx="2">
                  <c:v>Advance Planners</c:v>
                </c:pt>
                <c:pt idx="3">
                  <c:v>Social Shoppers</c:v>
                </c:pt>
                <c:pt idx="4">
                  <c:v>Errand Runners</c:v>
                </c:pt>
                <c:pt idx="5">
                  <c:v>Price Seekers</c:v>
                </c:pt>
                <c:pt idx="6">
                  <c:v>Payday Shoppers</c:v>
                </c:pt>
                <c:pt idx="7">
                  <c:v>Technology Embracers</c:v>
                </c:pt>
                <c:pt idx="8">
                  <c:v>Quality Comparers</c:v>
                </c:pt>
              </c:strCache>
            </c:strRef>
          </c:cat>
          <c:val>
            <c:numRef>
              <c:f>Sheet1!$C$2:$C$10</c:f>
              <c:numCache>
                <c:formatCode>0%</c:formatCode>
                <c:ptCount val="9"/>
                <c:pt idx="0">
                  <c:v>9.9710114198172897E-2</c:v>
                </c:pt>
                <c:pt idx="1">
                  <c:v>0.18720007776109701</c:v>
                </c:pt>
                <c:pt idx="2">
                  <c:v>0.189929473358115</c:v>
                </c:pt>
                <c:pt idx="3">
                  <c:v>0.10722295636909999</c:v>
                </c:pt>
                <c:pt idx="4">
                  <c:v>9.81238123483128E-2</c:v>
                </c:pt>
                <c:pt idx="5">
                  <c:v>0.13741552205740201</c:v>
                </c:pt>
                <c:pt idx="6">
                  <c:v>5.3643044506905602E-2</c:v>
                </c:pt>
                <c:pt idx="7">
                  <c:v>7.5246429183471394E-2</c:v>
                </c:pt>
                <c:pt idx="8">
                  <c:v>5.15085702174225E-2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5B52-43F3-9F77-0589281B4CA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Whole Foods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>
                      <a:solidFill>
                        <a:srgbClr val="0E870E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113A-4971-8074-14BFFD8534B6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>
                      <a:solidFill>
                        <a:srgbClr val="0E870E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3-113A-4971-8074-14BFFD8534B6}"/>
                </c:ext>
              </c:extLst>
            </c:dLbl>
            <c:dLbl>
              <c:idx val="2"/>
              <c:spPr/>
              <c:txPr>
                <a:bodyPr rot="-5400000" vert="horz"/>
                <a:lstStyle/>
                <a:p>
                  <a:pPr>
                    <a:defRPr sz="850" b="0">
                      <a:solidFill>
                        <a:srgbClr val="FF0000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4-113A-4971-8074-14BFFD8534B6}"/>
                </c:ext>
              </c:extLst>
            </c:dLbl>
            <c:dLbl>
              <c:idx val="3"/>
              <c:spPr/>
              <c:txPr>
                <a:bodyPr rot="-5400000" vert="horz"/>
                <a:lstStyle/>
                <a:p>
                  <a:pPr>
                    <a:defRPr sz="850" b="0">
                      <a:solidFill>
                        <a:srgbClr val="26262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5-113A-4971-8074-14BFFD8534B6}"/>
                </c:ext>
              </c:extLst>
            </c:dLbl>
            <c:dLbl>
              <c:idx val="4"/>
              <c:spPr/>
              <c:txPr>
                <a:bodyPr rot="-5400000" vert="horz"/>
                <a:lstStyle/>
                <a:p>
                  <a:pPr>
                    <a:defRPr sz="850" b="0">
                      <a:solidFill>
                        <a:srgbClr val="FF0000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6-113A-4971-8074-14BFFD8534B6}"/>
                </c:ext>
              </c:extLst>
            </c:dLbl>
            <c:dLbl>
              <c:idx val="5"/>
              <c:spPr/>
              <c:txPr>
                <a:bodyPr rot="-5400000" vert="horz"/>
                <a:lstStyle/>
                <a:p>
                  <a:pPr>
                    <a:defRPr sz="850" b="0">
                      <a:solidFill>
                        <a:srgbClr val="FF0000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7-113A-4971-8074-14BFFD8534B6}"/>
                </c:ext>
              </c:extLst>
            </c:dLbl>
            <c:dLbl>
              <c:idx val="6"/>
              <c:spPr/>
              <c:txPr>
                <a:bodyPr rot="-5400000" vert="horz"/>
                <a:lstStyle/>
                <a:p>
                  <a:pPr>
                    <a:defRPr sz="850" b="0">
                      <a:solidFill>
                        <a:srgbClr val="FF0000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8-113A-4971-8074-14BFFD8534B6}"/>
                </c:ext>
              </c:extLst>
            </c:dLbl>
            <c:dLbl>
              <c:idx val="7"/>
              <c:spPr/>
              <c:txPr>
                <a:bodyPr rot="-5400000" vert="horz"/>
                <a:lstStyle/>
                <a:p>
                  <a:pPr>
                    <a:defRPr sz="850" b="0">
                      <a:solidFill>
                        <a:srgbClr val="0E870E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9-113A-4971-8074-14BFFD8534B6}"/>
                </c:ext>
              </c:extLst>
            </c:dLbl>
            <c:dLbl>
              <c:idx val="8"/>
              <c:spPr/>
              <c:txPr>
                <a:bodyPr rot="-5400000" vert="horz"/>
                <a:lstStyle/>
                <a:p>
                  <a:pPr>
                    <a:defRPr sz="850" b="0">
                      <a:solidFill>
                        <a:srgbClr val="0E870E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A-113A-4971-8074-14BFFD8534B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Sheet1!$A$2:$A$10</c:f>
              <c:strCache>
                <c:ptCount val="9"/>
                <c:pt idx="0">
                  <c:v>Brand buyers</c:v>
                </c:pt>
                <c:pt idx="1">
                  <c:v>Pleasure Shoppers</c:v>
                </c:pt>
                <c:pt idx="2">
                  <c:v>Advance Planners</c:v>
                </c:pt>
                <c:pt idx="3">
                  <c:v>Social Shoppers</c:v>
                </c:pt>
                <c:pt idx="4">
                  <c:v>Errand Runners</c:v>
                </c:pt>
                <c:pt idx="5">
                  <c:v>Price Seekers</c:v>
                </c:pt>
                <c:pt idx="6">
                  <c:v>Payday Shoppers</c:v>
                </c:pt>
                <c:pt idx="7">
                  <c:v>Technology Embracers</c:v>
                </c:pt>
                <c:pt idx="8">
                  <c:v>Quality Comparers</c:v>
                </c:pt>
              </c:strCache>
            </c:strRef>
          </c:cat>
          <c:val>
            <c:numRef>
              <c:f>Sheet1!$D$2:$D$10</c:f>
              <c:numCache>
                <c:formatCode>0%</c:formatCode>
                <c:ptCount val="9"/>
                <c:pt idx="0">
                  <c:v>0.31283870435941902</c:v>
                </c:pt>
                <c:pt idx="1">
                  <c:v>0.20996014158201101</c:v>
                </c:pt>
                <c:pt idx="2">
                  <c:v>4.6173289474389298E-2</c:v>
                </c:pt>
                <c:pt idx="3">
                  <c:v>0.13308991856949301</c:v>
                </c:pt>
                <c:pt idx="4">
                  <c:v>9.5795872742291302E-2</c:v>
                </c:pt>
                <c:pt idx="5">
                  <c:v>3.5206479256864702E-2</c:v>
                </c:pt>
                <c:pt idx="6">
                  <c:v>2.1102650608788E-2</c:v>
                </c:pt>
                <c:pt idx="7">
                  <c:v>8.8102944474721501E-2</c:v>
                </c:pt>
                <c:pt idx="8">
                  <c:v>5.7729998932022498E-2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5B52-43F3-9F77-0589281B4CA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3FC37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850" b="0" i="0" u="none" strike="noStrike" kern="1200" baseline="0">
                    <a:solidFill>
                      <a:schemeClr val="tx1"/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Sheet1!$A$2:$A$10</c:f>
              <c:strCache>
                <c:ptCount val="9"/>
                <c:pt idx="0">
                  <c:v>Brand buyers</c:v>
                </c:pt>
                <c:pt idx="1">
                  <c:v>Pleasure Shoppers</c:v>
                </c:pt>
                <c:pt idx="2">
                  <c:v>Advance Planners</c:v>
                </c:pt>
                <c:pt idx="3">
                  <c:v>Social Shoppers</c:v>
                </c:pt>
                <c:pt idx="4">
                  <c:v>Errand Runners</c:v>
                </c:pt>
                <c:pt idx="5">
                  <c:v>Price Seekers</c:v>
                </c:pt>
                <c:pt idx="6">
                  <c:v>Payday Shoppers</c:v>
                </c:pt>
                <c:pt idx="7">
                  <c:v>Technology Embracers</c:v>
                </c:pt>
                <c:pt idx="8">
                  <c:v>Quality Comparers</c:v>
                </c:pt>
              </c:strCache>
            </c:strRef>
          </c:cat>
          <c:val>
            <c:numRef>
              <c:f>Sheet1!$E$2:$E$10</c:f>
              <c:numCache>
                <c:formatCode>0%</c:formatCode>
                <c:ptCount val="9"/>
                <c:pt idx="0">
                  <c:v>9.9710114198172897E-2</c:v>
                </c:pt>
                <c:pt idx="1">
                  <c:v>0.18720007776109701</c:v>
                </c:pt>
                <c:pt idx="2">
                  <c:v>0.189929473358115</c:v>
                </c:pt>
                <c:pt idx="3">
                  <c:v>0.10722295636909999</c:v>
                </c:pt>
                <c:pt idx="4">
                  <c:v>9.81238123483128E-2</c:v>
                </c:pt>
                <c:pt idx="5">
                  <c:v>0.13741552205740201</c:v>
                </c:pt>
                <c:pt idx="6">
                  <c:v>5.3643044506905602E-2</c:v>
                </c:pt>
                <c:pt idx="7">
                  <c:v>7.5246429183471394E-2</c:v>
                </c:pt>
                <c:pt idx="8">
                  <c:v>5.15085702174225E-2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22-4A1E-ACBA-7A6043263FA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9363B7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850" b="0" i="0" u="none" strike="noStrike" kern="1200" baseline="0">
                    <a:solidFill>
                      <a:schemeClr val="tx1"/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Sheet1!$A$2:$A$10</c:f>
              <c:strCache>
                <c:ptCount val="9"/>
                <c:pt idx="0">
                  <c:v>Brand buyers</c:v>
                </c:pt>
                <c:pt idx="1">
                  <c:v>Pleasure Shoppers</c:v>
                </c:pt>
                <c:pt idx="2">
                  <c:v>Advance Planners</c:v>
                </c:pt>
                <c:pt idx="3">
                  <c:v>Social Shoppers</c:v>
                </c:pt>
                <c:pt idx="4">
                  <c:v>Errand Runners</c:v>
                </c:pt>
                <c:pt idx="5">
                  <c:v>Price Seekers</c:v>
                </c:pt>
                <c:pt idx="6">
                  <c:v>Payday Shoppers</c:v>
                </c:pt>
                <c:pt idx="7">
                  <c:v>Technology Embracers</c:v>
                </c:pt>
                <c:pt idx="8">
                  <c:v>Quality Comparers</c:v>
                </c:pt>
              </c:strCache>
            </c:strRef>
          </c:cat>
          <c:val>
            <c:numRef>
              <c:f>Sheet1!$F$2:$F$10</c:f>
              <c:numCache>
                <c:formatCode>0%</c:formatCode>
                <c:ptCount val="9"/>
                <c:pt idx="0">
                  <c:v>0.31283870435941902</c:v>
                </c:pt>
                <c:pt idx="1">
                  <c:v>0.20996014158201101</c:v>
                </c:pt>
                <c:pt idx="2">
                  <c:v>4.6173289474389298E-2</c:v>
                </c:pt>
                <c:pt idx="3">
                  <c:v>0.13308991856949301</c:v>
                </c:pt>
                <c:pt idx="4">
                  <c:v>9.5795872742291302E-2</c:v>
                </c:pt>
                <c:pt idx="5">
                  <c:v>3.5206479256864702E-2</c:v>
                </c:pt>
                <c:pt idx="6">
                  <c:v>2.1102650608788E-2</c:v>
                </c:pt>
                <c:pt idx="7">
                  <c:v>8.8102944474721501E-2</c:v>
                </c:pt>
                <c:pt idx="8">
                  <c:v>5.7729998932022498E-2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722-4A1E-ACBA-7A6043263FA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0"/>
        <c:axId val="212378368"/>
        <c:axId val="212379904"/>
      </c:barChart>
      <c:catAx>
        <c:axId val="21237836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/>
        </c:spPr>
        <c:txPr>
          <a:bodyPr/>
          <a:lstStyle/>
          <a:p>
            <a:pPr>
              <a:defRPr sz="900" b="0">
                <a:latin typeface="Franklin Gothic Book" panose="020B0503020102020204" pitchFamily="34" charset="0"/>
              </a:defRPr>
            </a:pPr>
            <a:endParaRPr lang="en-US"/>
          </a:p>
        </c:txPr>
        <c:crossAx val="212379904"/>
        <c:crosses val="autoZero"/>
        <c:auto val="1"/>
        <c:lblAlgn val="ctr"/>
        <c:lblOffset val="100"/>
        <c:noMultiLvlLbl val="0"/>
      </c:catAx>
      <c:valAx>
        <c:axId val="212379904"/>
        <c:scaling>
          <c:orientation val="minMax"/>
          <c:max val="0.60000000000000009"/>
        </c:scaling>
        <c:delete val="1"/>
        <c:axPos val="l"/>
        <c:numFmt formatCode="0%" sourceLinked="1"/>
        <c:majorTickMark val="out"/>
        <c:minorTickMark val="none"/>
        <c:tickLblPos val="nextTo"/>
        <c:crossAx val="212378368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000" b="1"/>
      </a:pPr>
      <a:endParaRPr lang="en-US"/>
    </a:p>
  </c:txPr>
  <c:externalData r:id="rId2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6960775479674339E-2"/>
          <c:y val="0.16772942030926566"/>
          <c:w val="0.95064717531204224"/>
          <c:h val="0.6148574265899653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Arby's</c:v>
                </c:pt>
              </c:strCache>
            </c:strRef>
          </c:tx>
          <c:spPr>
            <a:gradFill>
              <a:gsLst>
                <a:gs pos="0">
                  <a:srgbClr val="E8424D"/>
                </a:gs>
                <a:gs pos="100000">
                  <a:srgbClr val="E41E2B"/>
                </a:gs>
              </a:gsLst>
              <a:lin ang="5400000"/>
              <a:tileRect/>
            </a:gradFill>
            <a:effectLst>
              <a:outerShdw blurRad="25400" dist="19050" dir="5400000">
                <a:srgbClr val="000000"/>
              </a:outerShdw>
            </a:effectLst>
          </c:spPr>
          <c:invertIfNegative val="0"/>
          <c:dLbls>
            <c:dLbl>
              <c:idx val="0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F3B6-4258-A8E5-5E2645CE8FFB}"/>
                </c:ext>
              </c:extLst>
            </c:dLbl>
            <c:dLbl>
              <c:idx val="1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F3B6-4258-A8E5-5E2645CE8FFB}"/>
                </c:ext>
              </c:extLst>
            </c:dLbl>
            <c:dLbl>
              <c:idx val="2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F3B6-4258-A8E5-5E2645CE8FFB}"/>
                </c:ext>
              </c:extLst>
            </c:dLbl>
            <c:dLbl>
              <c:idx val="3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F3B6-4258-A8E5-5E2645CE8FF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50" smtId="4294967295">
                    <a:solidFill>
                      <a:prstClr val="black"/>
                    </a:solidFill>
                    <a:latin typeface="Franklin Gothic Book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Married</c:v>
                </c:pt>
                <c:pt idx="1">
                  <c:v>Living With Partner</c:v>
                </c:pt>
                <c:pt idx="2">
                  <c:v>Single/ Never Married</c:v>
                </c:pt>
                <c:pt idx="3">
                  <c:v>Divorced/ Separated/ Widowed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0.45366633952514601</c:v>
                </c:pt>
                <c:pt idx="1">
                  <c:v>7.9087198326156696E-2</c:v>
                </c:pt>
                <c:pt idx="2">
                  <c:v>0.33368016027123598</c:v>
                </c:pt>
                <c:pt idx="3">
                  <c:v>0.13356630187745938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3E9-4207-99C1-087A02F69FD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Atlanta Bread Company</c:v>
                </c:pt>
              </c:strCache>
            </c:strRef>
          </c:tx>
          <c:spPr>
            <a:gradFill>
              <a:gsLst>
                <a:gs pos="0">
                  <a:srgbClr val="3FA3C0"/>
                </a:gs>
                <a:gs pos="100000">
                  <a:srgbClr val="33849B"/>
                </a:gs>
              </a:gsLst>
              <a:lin ang="5400000"/>
              <a:tileRect/>
            </a:gradFill>
            <a:effectLst>
              <a:outerShdw blurRad="25400" dist="19050" dir="5400000">
                <a:srgbClr val="000000"/>
              </a:outerShdw>
            </a:effectLst>
          </c:spPr>
          <c:invertIfNegative val="0"/>
          <c:dLbls>
            <c:dLbl>
              <c:idx val="0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8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F3B6-4258-A8E5-5E2645CE8FFB}"/>
                </c:ext>
              </c:extLst>
            </c:dLbl>
            <c:dLbl>
              <c:idx val="1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F3B6-4258-A8E5-5E2645CE8FFB}"/>
                </c:ext>
              </c:extLst>
            </c:dLbl>
            <c:dLbl>
              <c:idx val="2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F3B6-4258-A8E5-5E2645CE8FFB}"/>
                </c:ext>
              </c:extLst>
            </c:dLbl>
            <c:dLbl>
              <c:idx val="3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F3B6-4258-A8E5-5E2645CE8FF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50" smtId="4294967295">
                    <a:solidFill>
                      <a:prstClr val="black"/>
                    </a:solidFill>
                    <a:latin typeface="Franklin Gothic Book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Married</c:v>
                </c:pt>
                <c:pt idx="1">
                  <c:v>Living With Partner</c:v>
                </c:pt>
                <c:pt idx="2">
                  <c:v>Single/ Never Married</c:v>
                </c:pt>
                <c:pt idx="3">
                  <c:v>Divorced/ Separated/ Widowed</c:v>
                </c:pt>
              </c:strCache>
            </c:strRef>
          </c:cat>
          <c:val>
            <c:numRef>
              <c:f>Sheet1!$C$2:$C$5</c:f>
              <c:numCache>
                <c:formatCode>0%</c:formatCode>
                <c:ptCount val="4"/>
                <c:pt idx="0">
                  <c:v>0.51351044062252005</c:v>
                </c:pt>
                <c:pt idx="1">
                  <c:v>7.7319305537725397E-2</c:v>
                </c:pt>
                <c:pt idx="2">
                  <c:v>0.28850924243067499</c:v>
                </c:pt>
                <c:pt idx="3">
                  <c:v>0.1206610114090795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93E9-4207-99C1-087A02F69FD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Au Bon Pain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/>
              <a:tileRect/>
            </a:gradFill>
            <a:effectLst>
              <a:outerShdw blurRad="25400" dist="19050" dir="5400000">
                <a:srgbClr val="000000"/>
              </a:outerShdw>
            </a:effectLst>
          </c:spPr>
          <c:invertIfNegative val="0"/>
          <c:dLbls>
            <c:dLbl>
              <c:idx val="0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F3B6-4258-A8E5-5E2645CE8FFB}"/>
                </c:ext>
              </c:extLst>
            </c:dLbl>
            <c:dLbl>
              <c:idx val="1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E870E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F3B6-4258-A8E5-5E2645CE8FFB}"/>
                </c:ext>
              </c:extLst>
            </c:dLbl>
            <c:dLbl>
              <c:idx val="2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8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F3B6-4258-A8E5-5E2645CE8FFB}"/>
                </c:ext>
              </c:extLst>
            </c:dLbl>
            <c:dLbl>
              <c:idx val="3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F3B6-4258-A8E5-5E2645CE8FF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50" smtId="4294967295">
                    <a:solidFill>
                      <a:prstClr val="black"/>
                    </a:solidFill>
                    <a:latin typeface="Franklin Gothic Book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Married</c:v>
                </c:pt>
                <c:pt idx="1">
                  <c:v>Living With Partner</c:v>
                </c:pt>
                <c:pt idx="2">
                  <c:v>Single/ Never Married</c:v>
                </c:pt>
                <c:pt idx="3">
                  <c:v>Divorced/ Separated/ Widowed</c:v>
                </c:pt>
              </c:strCache>
            </c:strRef>
          </c:cat>
          <c:val>
            <c:numRef>
              <c:f>Sheet1!$D$2:$D$5</c:f>
              <c:numCache>
                <c:formatCode>0%</c:formatCode>
                <c:ptCount val="4"/>
                <c:pt idx="0">
                  <c:v>0.46441679976588901</c:v>
                </c:pt>
                <c:pt idx="1">
                  <c:v>0.107913050680659</c:v>
                </c:pt>
                <c:pt idx="2">
                  <c:v>0.35233785530349798</c:v>
                </c:pt>
                <c:pt idx="3">
                  <c:v>7.5332294249954621E-2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93E9-4207-99C1-087A02F69FD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Column02</c:v>
                </c:pt>
              </c:strCache>
            </c:strRef>
          </c:tx>
          <c:spPr>
            <a:solidFill>
              <a:srgbClr val="3FC37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850" b="0" i="0" u="none" strike="noStrike" kern="1200" baseline="0">
                    <a:solidFill>
                      <a:prstClr val="black"/>
                    </a:solidFill>
                    <a:latin typeface="Franklin Gothic Book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Married</c:v>
                </c:pt>
                <c:pt idx="1">
                  <c:v>Living With Partner</c:v>
                </c:pt>
                <c:pt idx="2">
                  <c:v>Single/ Never Married</c:v>
                </c:pt>
                <c:pt idx="3">
                  <c:v>Divorced/ Separated/ Widowed</c:v>
                </c:pt>
              </c:strCache>
            </c:strRef>
          </c:cat>
          <c:val>
            <c:numRef>
              <c:f>Sheet1!$E$2:$E$5</c:f>
              <c:numCache>
                <c:formatCode>0%</c:formatCode>
                <c:ptCount val="4"/>
                <c:pt idx="0">
                  <c:v>0.51351044062252005</c:v>
                </c:pt>
                <c:pt idx="1">
                  <c:v>7.7319305537725397E-2</c:v>
                </c:pt>
                <c:pt idx="2">
                  <c:v>0.28850924243067499</c:v>
                </c:pt>
                <c:pt idx="3">
                  <c:v>0.1206610114090795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D2-4641-8495-3F2E9B9E301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Column03</c:v>
                </c:pt>
              </c:strCache>
            </c:strRef>
          </c:tx>
          <c:spPr>
            <a:solidFill>
              <a:srgbClr val="9363B7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850" b="0" i="0" u="none" strike="noStrike" kern="1200" baseline="0">
                    <a:solidFill>
                      <a:prstClr val="black"/>
                    </a:solidFill>
                    <a:latin typeface="Franklin Gothic Book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Married</c:v>
                </c:pt>
                <c:pt idx="1">
                  <c:v>Living With Partner</c:v>
                </c:pt>
                <c:pt idx="2">
                  <c:v>Single/ Never Married</c:v>
                </c:pt>
                <c:pt idx="3">
                  <c:v>Divorced/ Separated/ Widowed</c:v>
                </c:pt>
              </c:strCache>
            </c:strRef>
          </c:cat>
          <c:val>
            <c:numRef>
              <c:f>Sheet1!$F$2:$F$5</c:f>
              <c:numCache>
                <c:formatCode>0%</c:formatCode>
                <c:ptCount val="4"/>
                <c:pt idx="0">
                  <c:v>0.46441679976588901</c:v>
                </c:pt>
                <c:pt idx="1">
                  <c:v>0.107913050680659</c:v>
                </c:pt>
                <c:pt idx="2">
                  <c:v>0.35233785530349798</c:v>
                </c:pt>
                <c:pt idx="3">
                  <c:v>7.5332294249954621E-2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1D2-4641-8495-3F2E9B9E30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0"/>
        <c:axId val="213079552"/>
        <c:axId val="213081088"/>
      </c:barChart>
      <c:catAx>
        <c:axId val="2130795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13081088"/>
        <c:crosses val="autoZero"/>
        <c:auto val="0"/>
        <c:lblAlgn val="ctr"/>
        <c:lblOffset val="20"/>
        <c:noMultiLvlLbl val="0"/>
      </c:catAx>
      <c:valAx>
        <c:axId val="213081088"/>
        <c:scaling>
          <c:orientation val="minMax"/>
          <c:max val="0.60000000000000009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213079552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865921016293843E-2"/>
          <c:y val="0.16022813373048808"/>
          <c:w val="0.92474201417656265"/>
          <c:h val="0.6055702971328135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Supermarkets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3308-46A0-8002-03762E6DC5F7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92E8B1FD-DCCB-4B0E-8568-99E9D9CEA841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3308-46A0-8002-03762E6DC5F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Parent Of Child &lt;18 in HH</c:v>
                </c:pt>
                <c:pt idx="1">
                  <c:v>Not Parent Of Child &lt;18 in HH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0.22900000000000001</c:v>
                </c:pt>
                <c:pt idx="1">
                  <c:v>0.77100000000000002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08-46A0-8002-03762E6DC5F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accent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DEDD7831-BC4A-47DF-87DA-5E99FFF1677B}" type="VALUE">
                      <a:rPr lang="en-US" b="0" i="0">
                        <a:solidFill>
                          <a:schemeClr val="accent6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accent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3308-46A0-8002-03762E6DC5F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solidFill>
                      <a:srgbClr val="FF0000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Parent Of Child &lt;18 in HH</c:v>
                </c:pt>
                <c:pt idx="1">
                  <c:v>Not Parent Of Child &lt;18 in HH</c:v>
                </c:pt>
              </c:strCache>
            </c:strRef>
          </c:cat>
          <c:val>
            <c:numRef>
              <c:f>Sheet1!$C$2:$C$3</c:f>
              <c:numCache>
                <c:formatCode>0%</c:formatCode>
                <c:ptCount val="2"/>
                <c:pt idx="0">
                  <c:v>0.26200000000000001</c:v>
                </c:pt>
                <c:pt idx="1">
                  <c:v>0.73799999999999999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308-46A0-8002-03762E6DC5F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Whole foods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F41CDB4E-390F-4B38-ACB2-DBAE482F99E7}" type="VALUE">
                      <a:rPr lang="en-US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3308-46A0-8002-03762E6DC5F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Parent Of Child &lt;18 in HH</c:v>
                </c:pt>
                <c:pt idx="1">
                  <c:v>Not Parent Of Child &lt;18 in HH</c:v>
                </c:pt>
              </c:strCache>
            </c:strRef>
          </c:cat>
          <c:val>
            <c:numRef>
              <c:f>Sheet1!$D$2:$D$3</c:f>
              <c:numCache>
                <c:formatCode>0%</c:formatCode>
                <c:ptCount val="2"/>
                <c:pt idx="0">
                  <c:v>0.23699999999999999</c:v>
                </c:pt>
                <c:pt idx="1">
                  <c:v>0.76300000000000001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308-46A0-8002-03762E6DC5F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3FC37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850" b="0" i="0" u="none" strike="noStrike" kern="1200" baseline="0">
                    <a:solidFill>
                      <a:schemeClr val="tx1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Parent Of Child &lt;18 in HH</c:v>
                </c:pt>
                <c:pt idx="1">
                  <c:v>Not Parent Of Child &lt;18 in HH</c:v>
                </c:pt>
              </c:strCache>
            </c:strRef>
          </c:cat>
          <c:val>
            <c:numRef>
              <c:f>Sheet1!$E$2:$E$3</c:f>
              <c:numCache>
                <c:formatCode>0%</c:formatCode>
                <c:ptCount val="2"/>
                <c:pt idx="0">
                  <c:v>0.26200000000000001</c:v>
                </c:pt>
                <c:pt idx="1">
                  <c:v>0.73799999999999999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C7B-4187-83D3-B769B71504B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9363B7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850" b="0" i="0" u="none" strike="noStrike" kern="1200" baseline="0">
                    <a:solidFill>
                      <a:schemeClr val="tx1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Parent Of Child &lt;18 in HH</c:v>
                </c:pt>
                <c:pt idx="1">
                  <c:v>Not Parent Of Child &lt;18 in HH</c:v>
                </c:pt>
              </c:strCache>
            </c:strRef>
          </c:cat>
          <c:val>
            <c:numRef>
              <c:f>Sheet1!$F$2:$F$3</c:f>
              <c:numCache>
                <c:formatCode>0%</c:formatCode>
                <c:ptCount val="2"/>
                <c:pt idx="0">
                  <c:v>0.23699999999999999</c:v>
                </c:pt>
                <c:pt idx="1">
                  <c:v>0.76300000000000001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C7B-4187-83D3-B769B71504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0"/>
        <c:axId val="212932480"/>
        <c:axId val="212934016"/>
      </c:barChart>
      <c:catAx>
        <c:axId val="21293248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 baseline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12934016"/>
        <c:crosses val="autoZero"/>
        <c:auto val="1"/>
        <c:lblAlgn val="ctr"/>
        <c:lblOffset val="20"/>
        <c:noMultiLvlLbl val="0"/>
      </c:catAx>
      <c:valAx>
        <c:axId val="212934016"/>
        <c:scaling>
          <c:orientation val="minMax"/>
          <c:max val="1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212932480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865920811891556E-2"/>
          <c:y val="0.16125708818435669"/>
          <c:w val="0.92474204301834106"/>
          <c:h val="0.6133489608764648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Supermarket/Grocery</c:v>
                </c:pt>
              </c:strCache>
            </c:strRef>
          </c:tx>
          <c:spPr>
            <a:gradFill>
              <a:gsLst>
                <a:gs pos="0">
                  <a:srgbClr val="E8424D"/>
                </a:gs>
                <a:gs pos="100000">
                  <a:srgbClr val="E41E2B"/>
                </a:gs>
              </a:gsLst>
              <a:lin ang="5400000"/>
              <a:tileRect/>
            </a:gradFill>
            <a:effectLst>
              <a:outerShdw blurRad="25400" dist="19050" dir="5400000">
                <a:srgbClr val="000000"/>
              </a:outerShdw>
            </a:effectLst>
          </c:spPr>
          <c:invertIfNegative val="0"/>
          <c:dLbls>
            <c:dLbl>
              <c:idx val="0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C6C5-467D-B345-9947F84934A8}"/>
                </c:ext>
              </c:extLst>
            </c:dLbl>
            <c:dLbl>
              <c:idx val="1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C6C5-467D-B345-9947F84934A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50" smtId="4294967295">
                    <a:solidFill>
                      <a:prstClr val="black"/>
                    </a:solidFill>
                    <a:latin typeface="Franklin Gothic Book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Online Monthly+</c:v>
                </c:pt>
              </c:strCache>
            </c:strRef>
          </c:cat>
          <c:val>
            <c:numRef>
              <c:f>Sheet1!$B$2</c:f>
              <c:numCache>
                <c:formatCode>0%</c:formatCode>
                <c:ptCount val="1"/>
                <c:pt idx="0">
                  <c:v>0.48633924324842798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AC1-4171-A7CA-9F8178D6D76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3FA3C0"/>
                </a:gs>
                <a:gs pos="100000">
                  <a:srgbClr val="33849B"/>
                </a:gs>
              </a:gsLst>
              <a:lin ang="5400000"/>
              <a:tileRect/>
            </a:gradFill>
            <a:effectLst>
              <a:outerShdw blurRad="25400" dist="19050" dir="5400000">
                <a:srgbClr val="000000"/>
              </a:outerShdw>
            </a:effectLst>
          </c:spPr>
          <c:invertIfNegative val="0"/>
          <c:dLbls>
            <c:dLbl>
              <c:idx val="0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C6C5-467D-B345-9947F84934A8}"/>
                </c:ext>
              </c:extLst>
            </c:dLbl>
            <c:dLbl>
              <c:idx val="1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B05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C6C5-467D-B345-9947F84934A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50" smtId="4294967295">
                    <a:solidFill>
                      <a:prstClr val="black"/>
                    </a:solidFill>
                    <a:latin typeface="Franklin Gothic Book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Online Monthly+</c:v>
                </c:pt>
              </c:strCache>
            </c:strRef>
          </c:cat>
          <c:val>
            <c:numRef>
              <c:f>Sheet1!$C$2</c:f>
              <c:numCache>
                <c:formatCode>0%</c:formatCode>
                <c:ptCount val="1"/>
                <c:pt idx="0">
                  <c:v>0.450086228041157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AC1-4171-A7CA-9F8178D6D76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Whole Food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/>
              <a:tileRect/>
            </a:gradFill>
            <a:effectLst>
              <a:outerShdw blurRad="25400" dist="19050" dir="5400000">
                <a:srgbClr val="000000"/>
              </a:outerShdw>
            </a:effectLst>
          </c:spPr>
          <c:invertIfNegative val="0"/>
          <c:dLbls>
            <c:dLbl>
              <c:idx val="0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C6C5-467D-B345-9947F84934A8}"/>
                </c:ext>
              </c:extLst>
            </c:dLbl>
            <c:dLbl>
              <c:idx val="1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C6C5-467D-B345-9947F84934A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50" smtId="4294967295">
                    <a:solidFill>
                      <a:prstClr val="black"/>
                    </a:solidFill>
                    <a:latin typeface="Franklin Gothic Book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Online Monthly+</c:v>
                </c:pt>
              </c:strCache>
            </c:strRef>
          </c:cat>
          <c:val>
            <c:numRef>
              <c:f>Sheet1!$D$2</c:f>
              <c:numCache>
                <c:formatCode>0%</c:formatCode>
                <c:ptCount val="1"/>
                <c:pt idx="0">
                  <c:v>0.49237571367299499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AC1-4171-A7CA-9F8178D6D76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Column02</c:v>
                </c:pt>
              </c:strCache>
            </c:strRef>
          </c:tx>
          <c:spPr>
            <a:solidFill>
              <a:srgbClr val="3FC37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850" b="0" i="0" u="none" strike="noStrike" kern="1200" baseline="0">
                    <a:solidFill>
                      <a:prstClr val="black"/>
                    </a:solidFill>
                    <a:latin typeface="Franklin Gothic Book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</c:f>
              <c:strCache>
                <c:ptCount val="1"/>
                <c:pt idx="0">
                  <c:v>Online Monthly+</c:v>
                </c:pt>
              </c:strCache>
            </c:strRef>
          </c:cat>
          <c:val>
            <c:numRef>
              <c:f>Sheet1!$E$2</c:f>
              <c:numCache>
                <c:formatCode>0%</c:formatCode>
                <c:ptCount val="1"/>
                <c:pt idx="0">
                  <c:v>0.53466519930483303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D2-4EE6-870D-273CB036102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Column03</c:v>
                </c:pt>
              </c:strCache>
            </c:strRef>
          </c:tx>
          <c:spPr>
            <a:solidFill>
              <a:srgbClr val="9363B7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850" b="0" i="0" u="none" strike="noStrike" kern="1200" baseline="0">
                    <a:solidFill>
                      <a:prstClr val="black"/>
                    </a:solidFill>
                    <a:latin typeface="Franklin Gothic Book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</c:f>
              <c:strCache>
                <c:ptCount val="1"/>
                <c:pt idx="0">
                  <c:v>Online Monthly+</c:v>
                </c:pt>
              </c:strCache>
            </c:strRef>
          </c:cat>
          <c:val>
            <c:numRef>
              <c:f>Sheet1!$F$2</c:f>
              <c:numCache>
                <c:formatCode>0%</c:formatCode>
                <c:ptCount val="1"/>
                <c:pt idx="0">
                  <c:v>0.57695468493667101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FD2-4EE6-870D-273CB03610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0"/>
        <c:axId val="138448256"/>
        <c:axId val="138474624"/>
      </c:barChart>
      <c:catAx>
        <c:axId val="1384482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38474624"/>
        <c:crosses val="autoZero"/>
        <c:auto val="0"/>
        <c:lblAlgn val="ctr"/>
        <c:lblOffset val="50"/>
        <c:noMultiLvlLbl val="0"/>
      </c:catAx>
      <c:valAx>
        <c:axId val="138474624"/>
        <c:scaling>
          <c:orientation val="minMax"/>
          <c:max val="0.70000000000000007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138448256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865920811891556E-2"/>
          <c:y val="0.15394716594528218"/>
          <c:w val="0.92474204301834106"/>
          <c:h val="0.6402202055816672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Arby's</c:v>
                </c:pt>
              </c:strCache>
            </c:strRef>
          </c:tx>
          <c:spPr>
            <a:gradFill>
              <a:gsLst>
                <a:gs pos="0">
                  <a:srgbClr val="E8424D"/>
                </a:gs>
                <a:gs pos="100000">
                  <a:srgbClr val="E41E2B"/>
                </a:gs>
              </a:gsLst>
              <a:lin ang="5400000"/>
              <a:tileRect/>
            </a:gradFill>
            <a:effectLst>
              <a:outerShdw blurRad="25400" dist="19050" dir="5400000">
                <a:srgbClr val="000000"/>
              </a:outerShdw>
            </a:effectLst>
          </c:spPr>
          <c:invertIfNegative val="0"/>
          <c:dLbls>
            <c:dLbl>
              <c:idx val="0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8A41-46AF-A378-307D0E260466}"/>
                </c:ext>
              </c:extLst>
            </c:dLbl>
            <c:dLbl>
              <c:idx val="1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8A41-46AF-A378-307D0E260466}"/>
                </c:ext>
              </c:extLst>
            </c:dLbl>
            <c:dLbl>
              <c:idx val="2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8A41-46AF-A378-307D0E260466}"/>
                </c:ext>
              </c:extLst>
            </c:dLbl>
            <c:dLbl>
              <c:idx val="3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8A41-46AF-A378-307D0E260466}"/>
                </c:ext>
              </c:extLst>
            </c:dLbl>
            <c:dLbl>
              <c:idx val="4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8A41-46AF-A378-307D0E26046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50" smtId="4294967295">
                    <a:solidFill>
                      <a:prstClr val="black"/>
                    </a:solidFill>
                    <a:latin typeface="Franklin Gothic Book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Amazon Prime Members</c:v>
                </c:pt>
                <c:pt idx="1">
                  <c:v>Own Smartspeakers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0.63417123188471403</c:v>
                </c:pt>
                <c:pt idx="1">
                  <c:v>0.123270512639473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E42-43C4-BBE0-223937F82FE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Atlanta Bread Company</c:v>
                </c:pt>
              </c:strCache>
            </c:strRef>
          </c:tx>
          <c:spPr>
            <a:gradFill>
              <a:gsLst>
                <a:gs pos="0">
                  <a:srgbClr val="3FA3C0"/>
                </a:gs>
                <a:gs pos="100000">
                  <a:srgbClr val="33849B"/>
                </a:gs>
              </a:gsLst>
              <a:lin ang="5400000"/>
              <a:tileRect/>
            </a:gradFill>
            <a:effectLst>
              <a:outerShdw blurRad="25400" dist="19050" dir="5400000">
                <a:srgbClr val="000000"/>
              </a:outerShdw>
            </a:effectLst>
          </c:spPr>
          <c:invertIfNegative val="0"/>
          <c:dLbls>
            <c:dLbl>
              <c:idx val="0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B05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8A41-46AF-A378-307D0E260466}"/>
                </c:ext>
              </c:extLst>
            </c:dLbl>
            <c:dLbl>
              <c:idx val="1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8A41-46AF-A378-307D0E260466}"/>
                </c:ext>
              </c:extLst>
            </c:dLbl>
            <c:dLbl>
              <c:idx val="2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8A41-46AF-A378-307D0E260466}"/>
                </c:ext>
              </c:extLst>
            </c:dLbl>
            <c:dLbl>
              <c:idx val="3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8A41-46AF-A378-307D0E260466}"/>
                </c:ext>
              </c:extLst>
            </c:dLbl>
            <c:dLbl>
              <c:idx val="4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8A41-46AF-A378-307D0E26046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50" smtId="4294967295">
                    <a:solidFill>
                      <a:prstClr val="black"/>
                    </a:solidFill>
                    <a:latin typeface="Franklin Gothic Book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Amazon Prime Members</c:v>
                </c:pt>
                <c:pt idx="1">
                  <c:v>Own Smartspeakers</c:v>
                </c:pt>
              </c:strCache>
            </c:strRef>
          </c:cat>
          <c:val>
            <c:numRef>
              <c:f>Sheet1!$C$2:$C$3</c:f>
              <c:numCache>
                <c:formatCode>0%</c:formatCode>
                <c:ptCount val="2"/>
                <c:pt idx="0">
                  <c:v>0.65602003799785302</c:v>
                </c:pt>
                <c:pt idx="1">
                  <c:v>0.12930721341462301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BE42-43C4-BBE0-223937F82FE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Au Bon Pain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/>
              <a:tileRect/>
            </a:gradFill>
            <a:effectLst>
              <a:outerShdw blurRad="25400" dist="19050" dir="5400000">
                <a:srgbClr val="000000"/>
              </a:outerShdw>
            </a:effectLst>
          </c:spPr>
          <c:invertIfNegative val="0"/>
          <c:dLbls>
            <c:dLbl>
              <c:idx val="0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8A41-46AF-A378-307D0E260466}"/>
                </c:ext>
              </c:extLst>
            </c:dLbl>
            <c:dLbl>
              <c:idx val="1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chemeClr val="tx1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8A41-46AF-A378-307D0E260466}"/>
                </c:ext>
              </c:extLst>
            </c:dLbl>
            <c:dLbl>
              <c:idx val="2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8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C-8A41-46AF-A378-307D0E260466}"/>
                </c:ext>
              </c:extLst>
            </c:dLbl>
            <c:dLbl>
              <c:idx val="3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8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8A41-46AF-A378-307D0E260466}"/>
                </c:ext>
              </c:extLst>
            </c:dLbl>
            <c:dLbl>
              <c:idx val="4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B05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E-8A41-46AF-A378-307D0E26046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50" smtId="4294967295">
                    <a:solidFill>
                      <a:prstClr val="black"/>
                    </a:solidFill>
                    <a:latin typeface="Franklin Gothic Book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Amazon Prime Members</c:v>
                </c:pt>
                <c:pt idx="1">
                  <c:v>Own Smartspeakers</c:v>
                </c:pt>
              </c:strCache>
            </c:strRef>
          </c:cat>
          <c:val>
            <c:numRef>
              <c:f>Sheet1!$D$2:$D$3</c:f>
              <c:numCache>
                <c:formatCode>0%</c:formatCode>
                <c:ptCount val="2"/>
                <c:pt idx="0">
                  <c:v>0.55982783008528703</c:v>
                </c:pt>
                <c:pt idx="1">
                  <c:v>0.123688559829773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BE42-43C4-BBE0-223937F82FE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Column02</c:v>
                </c:pt>
              </c:strCache>
            </c:strRef>
          </c:tx>
          <c:spPr>
            <a:solidFill>
              <a:srgbClr val="3FC37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850" b="0" i="0" u="none" strike="noStrike" kern="1200" baseline="0">
                    <a:solidFill>
                      <a:prstClr val="black"/>
                    </a:solidFill>
                    <a:latin typeface="Franklin Gothic Book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Amazon Prime Members</c:v>
                </c:pt>
                <c:pt idx="1">
                  <c:v>Own Smartspeakers</c:v>
                </c:pt>
              </c:strCache>
            </c:strRef>
          </c:cat>
          <c:val>
            <c:numRef>
              <c:f>Sheet1!$E$2:$E$3</c:f>
              <c:numCache>
                <c:formatCode>0%</c:formatCode>
                <c:ptCount val="2"/>
                <c:pt idx="0">
                  <c:v>0.65602003799785302</c:v>
                </c:pt>
                <c:pt idx="1">
                  <c:v>0.12930721341462301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A9F-44EB-8BBD-6D9D4996BCA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Column03</c:v>
                </c:pt>
              </c:strCache>
            </c:strRef>
          </c:tx>
          <c:spPr>
            <a:solidFill>
              <a:srgbClr val="9363B7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850" b="0" i="0" u="none" strike="noStrike" kern="1200" baseline="0">
                    <a:solidFill>
                      <a:prstClr val="black"/>
                    </a:solidFill>
                    <a:latin typeface="Franklin Gothic Book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Amazon Prime Members</c:v>
                </c:pt>
                <c:pt idx="1">
                  <c:v>Own Smartspeakers</c:v>
                </c:pt>
              </c:strCache>
            </c:strRef>
          </c:cat>
          <c:val>
            <c:numRef>
              <c:f>Sheet1!$F$2:$F$3</c:f>
              <c:numCache>
                <c:formatCode>0%</c:formatCode>
                <c:ptCount val="2"/>
                <c:pt idx="0">
                  <c:v>0.55982783008528703</c:v>
                </c:pt>
                <c:pt idx="1">
                  <c:v>0.123688559829773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66-420B-B569-7EE6C75D12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0"/>
        <c:axId val="9094656"/>
        <c:axId val="9096192"/>
      </c:barChart>
      <c:catAx>
        <c:axId val="90946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9096192"/>
        <c:crosses val="autoZero"/>
        <c:auto val="0"/>
        <c:lblAlgn val="ctr"/>
        <c:lblOffset val="100"/>
        <c:noMultiLvlLbl val="0"/>
      </c:catAx>
      <c:valAx>
        <c:axId val="9096192"/>
        <c:scaling>
          <c:orientation val="minMax"/>
          <c:max val="0.70000000000000007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9094656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2841193230784504E-2"/>
          <c:y val="0.15492312633678174"/>
          <c:w val="0.92474204301834106"/>
          <c:h val="0.5970827341079711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Supermarket</c:v>
                </c:pt>
              </c:strCache>
            </c:strRef>
          </c:tx>
          <c:spPr>
            <a:gradFill>
              <a:gsLst>
                <a:gs pos="0">
                  <a:srgbClr val="E8424D"/>
                </a:gs>
                <a:gs pos="100000">
                  <a:srgbClr val="E41E2B"/>
                </a:gs>
              </a:gsLst>
              <a:lin ang="5400000"/>
              <a:tileRect/>
            </a:gradFill>
            <a:effectLst>
              <a:outerShdw blurRad="25400" dist="19050" dir="5400000">
                <a:srgbClr val="000000"/>
              </a:outerShdw>
            </a:effectLst>
          </c:spPr>
          <c:invertIfNegative val="0"/>
          <c:dLbls>
            <c:dLbl>
              <c:idx val="0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9EC0-4A2F-BF77-E077D9365D4B}"/>
                </c:ext>
              </c:extLst>
            </c:dLbl>
            <c:dLbl>
              <c:idx val="1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9EC0-4A2F-BF77-E077D9365D4B}"/>
                </c:ext>
              </c:extLst>
            </c:dLbl>
            <c:dLbl>
              <c:idx val="2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9EC0-4A2F-BF77-E077D9365D4B}"/>
                </c:ext>
              </c:extLst>
            </c:dLbl>
            <c:dLbl>
              <c:idx val="3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9EC0-4A2F-BF77-E077D9365D4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50" smtId="4294967295">
                    <a:solidFill>
                      <a:prstClr val="black"/>
                    </a:solidFill>
                    <a:latin typeface="Franklin Gothic Book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</c:f>
              <c:strCache>
                <c:ptCount val="1"/>
                <c:pt idx="0">
                  <c:v>Online Shopper</c:v>
                </c:pt>
              </c:strCache>
            </c:strRef>
          </c:cat>
          <c:val>
            <c:numRef>
              <c:f>Sheet1!$B$2</c:f>
              <c:numCache>
                <c:formatCode>###,##0%</c:formatCode>
                <c:ptCount val="1"/>
                <c:pt idx="0">
                  <c:v>0.217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9BD-4EEC-8DF1-039C317CCA8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3FA3C0"/>
                </a:gs>
                <a:gs pos="100000">
                  <a:srgbClr val="33849B"/>
                </a:gs>
              </a:gsLst>
              <a:lin ang="5400000"/>
              <a:tileRect/>
            </a:gradFill>
            <a:effectLst>
              <a:outerShdw blurRad="25400" dist="19050" dir="5400000">
                <a:srgbClr val="000000"/>
              </a:outerShdw>
            </a:effectLst>
          </c:spPr>
          <c:invertIfNegative val="0"/>
          <c:dLbls>
            <c:dLbl>
              <c:idx val="0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chemeClr val="accent6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9EC0-4A2F-BF77-E077D9365D4B}"/>
                </c:ext>
              </c:extLst>
            </c:dLbl>
            <c:dLbl>
              <c:idx val="1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9EC0-4A2F-BF77-E077D9365D4B}"/>
                </c:ext>
              </c:extLst>
            </c:dLbl>
            <c:dLbl>
              <c:idx val="2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9EC0-4A2F-BF77-E077D9365D4B}"/>
                </c:ext>
              </c:extLst>
            </c:dLbl>
            <c:dLbl>
              <c:idx val="3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9EC0-4A2F-BF77-E077D9365D4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50" smtId="4294967295">
                    <a:solidFill>
                      <a:prstClr val="black"/>
                    </a:solidFill>
                    <a:latin typeface="Franklin Gothic Book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</c:f>
              <c:strCache>
                <c:ptCount val="1"/>
                <c:pt idx="0">
                  <c:v>Online Shopper</c:v>
                </c:pt>
              </c:strCache>
            </c:strRef>
          </c:cat>
          <c:val>
            <c:numRef>
              <c:f>Sheet1!$C$2</c:f>
              <c:numCache>
                <c:formatCode>###,##0%</c:formatCode>
                <c:ptCount val="1"/>
                <c:pt idx="0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99BD-4EEC-8DF1-039C317CCA8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Whole Foods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/>
              <a:tileRect/>
            </a:gradFill>
            <a:effectLst>
              <a:outerShdw blurRad="25400" dist="19050" dir="5400000">
                <a:srgbClr val="000000"/>
              </a:outerShdw>
            </a:effectLst>
          </c:spPr>
          <c:invertIfNegative val="0"/>
          <c:dLbls>
            <c:dLbl>
              <c:idx val="0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9EC0-4A2F-BF77-E077D9365D4B}"/>
                </c:ext>
              </c:extLst>
            </c:dLbl>
            <c:dLbl>
              <c:idx val="1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chemeClr val="accent6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9EC0-4A2F-BF77-E077D9365D4B}"/>
                </c:ext>
              </c:extLst>
            </c:dLbl>
            <c:dLbl>
              <c:idx val="2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9EC0-4A2F-BF77-E077D9365D4B}"/>
                </c:ext>
              </c:extLst>
            </c:dLbl>
            <c:dLbl>
              <c:idx val="3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chemeClr val="accent6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9EC0-4A2F-BF77-E077D9365D4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50" smtId="4294967295">
                    <a:solidFill>
                      <a:srgbClr val="FF0000"/>
                    </a:solidFill>
                    <a:latin typeface="Franklin Gothic Book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</c:f>
              <c:strCache>
                <c:ptCount val="1"/>
                <c:pt idx="0">
                  <c:v>Online Shopper</c:v>
                </c:pt>
              </c:strCache>
            </c:strRef>
          </c:cat>
          <c:val>
            <c:numRef>
              <c:f>Sheet1!$D$2</c:f>
              <c:numCache>
                <c:formatCode>###,##0%</c:formatCode>
                <c:ptCount val="1"/>
                <c:pt idx="0">
                  <c:v>7.8E-2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99BD-4EEC-8DF1-039C317CCA8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3FC37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850" b="0" i="0" u="none" strike="noStrike" kern="1200" baseline="0">
                    <a:solidFill>
                      <a:srgbClr val="FF0000"/>
                    </a:solidFill>
                    <a:latin typeface="Franklin Gothic Book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</c:f>
              <c:strCache>
                <c:ptCount val="1"/>
                <c:pt idx="0">
                  <c:v>Online Shopper</c:v>
                </c:pt>
              </c:strCache>
            </c:strRef>
          </c:cat>
          <c:val>
            <c:numRef>
              <c:f>Sheet1!$E$2</c:f>
              <c:numCache>
                <c:formatCode>###,##0%</c:formatCode>
                <c:ptCount val="1"/>
                <c:pt idx="0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49-4BE9-AC6A-927502B4121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9363B7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850" b="0" i="0" u="none" strike="noStrike" kern="1200" baseline="0">
                    <a:solidFill>
                      <a:srgbClr val="FF0000"/>
                    </a:solidFill>
                    <a:latin typeface="Franklin Gothic Book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</c:f>
              <c:strCache>
                <c:ptCount val="1"/>
                <c:pt idx="0">
                  <c:v>Online Shopper</c:v>
                </c:pt>
              </c:strCache>
            </c:strRef>
          </c:cat>
          <c:val>
            <c:numRef>
              <c:f>Sheet1!$F$2</c:f>
              <c:numCache>
                <c:formatCode>###,##0%</c:formatCode>
                <c:ptCount val="1"/>
                <c:pt idx="0">
                  <c:v>7.8E-2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D49-4BE9-AC6A-927502B412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0"/>
        <c:axId val="9173248"/>
        <c:axId val="9191424"/>
      </c:barChart>
      <c:catAx>
        <c:axId val="917324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9191424"/>
        <c:crosses val="autoZero"/>
        <c:auto val="0"/>
        <c:lblAlgn val="ctr"/>
        <c:lblOffset val="50"/>
        <c:noMultiLvlLbl val="0"/>
      </c:catAx>
      <c:valAx>
        <c:axId val="9191424"/>
        <c:scaling>
          <c:orientation val="minMax"/>
          <c:max val="0.70000000000000007"/>
          <c:min val="0"/>
        </c:scaling>
        <c:delete val="1"/>
        <c:axPos val="l"/>
        <c:numFmt formatCode="###,##0%" sourceLinked="1"/>
        <c:majorTickMark val="out"/>
        <c:minorTickMark val="none"/>
        <c:tickLblPos val="nextTo"/>
        <c:crossAx val="9173248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2072148395389688E-2"/>
          <c:y val="0.16192010463437781"/>
          <c:w val="0.92690072694376635"/>
          <c:h val="0.594951178598867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Arby's</c:v>
                </c:pt>
              </c:strCache>
            </c:strRef>
          </c:tx>
          <c:spPr>
            <a:gradFill>
              <a:gsLst>
                <a:gs pos="0">
                  <a:srgbClr val="E8424D"/>
                </a:gs>
                <a:gs pos="100000">
                  <a:srgbClr val="E41E2B"/>
                </a:gs>
              </a:gsLst>
              <a:lin ang="5400000"/>
              <a:tileRect/>
            </a:gradFill>
            <a:effectLst>
              <a:outerShdw blurRad="25400" dist="19050" dir="5400000">
                <a:srgbClr val="000000"/>
              </a:outerShdw>
            </a:effectLst>
          </c:spPr>
          <c:invertIfNegative val="0"/>
          <c:dLbls>
            <c:dLbl>
              <c:idx val="0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FBCD-4918-8F8E-2AC89ED9D240}"/>
                </c:ext>
              </c:extLst>
            </c:dLbl>
            <c:dLbl>
              <c:idx val="1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FBCD-4918-8F8E-2AC89ED9D240}"/>
                </c:ext>
              </c:extLst>
            </c:dLbl>
            <c:dLbl>
              <c:idx val="2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FBCD-4918-8F8E-2AC89ED9D240}"/>
                </c:ext>
              </c:extLst>
            </c:dLbl>
            <c:dLbl>
              <c:idx val="3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FBCD-4918-8F8E-2AC89ED9D240}"/>
                </c:ext>
              </c:extLst>
            </c:dLbl>
            <c:dLbl>
              <c:idx val="4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FBCD-4918-8F8E-2AC89ED9D240}"/>
                </c:ext>
              </c:extLst>
            </c:dLbl>
            <c:dLbl>
              <c:idx val="5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FBCD-4918-8F8E-2AC89ED9D24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50" smtId="4294967295">
                    <a:solidFill>
                      <a:prstClr val="black"/>
                    </a:solidFill>
                    <a:latin typeface="Franklin Gothic Book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Pickup</c:v>
                </c:pt>
                <c:pt idx="1">
                  <c:v>Delivered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4.8507352204601999E-2</c:v>
                </c:pt>
                <c:pt idx="1">
                  <c:v>0.109670807094204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823-4282-A456-A5FC897C11D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Atlanta Bread Company</c:v>
                </c:pt>
              </c:strCache>
            </c:strRef>
          </c:tx>
          <c:spPr>
            <a:gradFill>
              <a:gsLst>
                <a:gs pos="0">
                  <a:srgbClr val="3FA3C0"/>
                </a:gs>
                <a:gs pos="100000">
                  <a:srgbClr val="33849B"/>
                </a:gs>
              </a:gsLst>
              <a:lin ang="5400000"/>
              <a:tileRect/>
            </a:gradFill>
            <a:effectLst>
              <a:outerShdw blurRad="25400" dist="19050" dir="5400000">
                <a:srgbClr val="000000"/>
              </a:outerShdw>
            </a:effectLst>
          </c:spPr>
          <c:invertIfNegative val="0"/>
          <c:dLbls>
            <c:dLbl>
              <c:idx val="0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FBCD-4918-8F8E-2AC89ED9D240}"/>
                </c:ext>
              </c:extLst>
            </c:dLbl>
            <c:dLbl>
              <c:idx val="1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FBCD-4918-8F8E-2AC89ED9D240}"/>
                </c:ext>
              </c:extLst>
            </c:dLbl>
            <c:dLbl>
              <c:idx val="2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FBCD-4918-8F8E-2AC89ED9D240}"/>
                </c:ext>
              </c:extLst>
            </c:dLbl>
            <c:dLbl>
              <c:idx val="3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FBCD-4918-8F8E-2AC89ED9D240}"/>
                </c:ext>
              </c:extLst>
            </c:dLbl>
            <c:dLbl>
              <c:idx val="4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B05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FBCD-4918-8F8E-2AC89ED9D240}"/>
                </c:ext>
              </c:extLst>
            </c:dLbl>
            <c:dLbl>
              <c:idx val="5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B05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FBCD-4918-8F8E-2AC89ED9D24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50" smtId="4294967295">
                    <a:solidFill>
                      <a:prstClr val="black"/>
                    </a:solidFill>
                    <a:latin typeface="Franklin Gothic Book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Pickup</c:v>
                </c:pt>
                <c:pt idx="1">
                  <c:v>Delivered</c:v>
                </c:pt>
              </c:strCache>
            </c:strRef>
          </c:cat>
          <c:val>
            <c:numRef>
              <c:f>Sheet1!$C$2:$C$3</c:f>
              <c:numCache>
                <c:formatCode>0%</c:formatCode>
                <c:ptCount val="2"/>
                <c:pt idx="0">
                  <c:v>4.8004521939054197E-2</c:v>
                </c:pt>
                <c:pt idx="1">
                  <c:v>9.3999504866129097E-2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3823-4282-A456-A5FC897C11D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Au Bon Pain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/>
              <a:tileRect/>
            </a:gradFill>
            <a:effectLst>
              <a:outerShdw blurRad="25400" dist="19050" dir="5400000">
                <a:srgbClr val="000000"/>
              </a:outerShdw>
            </a:effectLst>
          </c:spPr>
          <c:invertIfNegative val="0"/>
          <c:dLbls>
            <c:dLbl>
              <c:idx val="0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chemeClr val="tx1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C-FBCD-4918-8F8E-2AC89ED9D240}"/>
                </c:ext>
              </c:extLst>
            </c:dLbl>
            <c:dLbl>
              <c:idx val="1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chemeClr val="tx1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FBCD-4918-8F8E-2AC89ED9D240}"/>
                </c:ext>
              </c:extLst>
            </c:dLbl>
            <c:dLbl>
              <c:idx val="2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8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E-FBCD-4918-8F8E-2AC89ED9D240}"/>
                </c:ext>
              </c:extLst>
            </c:dLbl>
            <c:dLbl>
              <c:idx val="3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F-FBCD-4918-8F8E-2AC89ED9D240}"/>
                </c:ext>
              </c:extLst>
            </c:dLbl>
            <c:dLbl>
              <c:idx val="4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FBCD-4918-8F8E-2AC89ED9D240}"/>
                </c:ext>
              </c:extLst>
            </c:dLbl>
            <c:dLbl>
              <c:idx val="5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1-FBCD-4918-8F8E-2AC89ED9D24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50" smtId="4294967295">
                    <a:solidFill>
                      <a:prstClr val="black"/>
                    </a:solidFill>
                    <a:latin typeface="Franklin Gothic Book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Pickup</c:v>
                </c:pt>
                <c:pt idx="1">
                  <c:v>Delivered</c:v>
                </c:pt>
              </c:strCache>
            </c:strRef>
          </c:cat>
          <c:val>
            <c:numRef>
              <c:f>Sheet1!$D$2:$D$3</c:f>
              <c:numCache>
                <c:formatCode>0%</c:formatCode>
                <c:ptCount val="2"/>
                <c:pt idx="0">
                  <c:v>4.7145111902189597E-2</c:v>
                </c:pt>
                <c:pt idx="1">
                  <c:v>0.119020247550122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3823-4282-A456-A5FC897C11D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Column02</c:v>
                </c:pt>
              </c:strCache>
            </c:strRef>
          </c:tx>
          <c:spPr>
            <a:solidFill>
              <a:srgbClr val="3FC37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850" b="0" i="0" u="none" strike="noStrike" kern="1200" baseline="0">
                    <a:solidFill>
                      <a:prstClr val="black"/>
                    </a:solidFill>
                    <a:latin typeface="Franklin Gothic Book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Pickup</c:v>
                </c:pt>
                <c:pt idx="1">
                  <c:v>Delivered</c:v>
                </c:pt>
              </c:strCache>
            </c:strRef>
          </c:cat>
          <c:val>
            <c:numRef>
              <c:f>Sheet1!$E$2:$E$3</c:f>
              <c:numCache>
                <c:formatCode>0%</c:formatCode>
                <c:ptCount val="2"/>
                <c:pt idx="0">
                  <c:v>4.8004521939054197E-2</c:v>
                </c:pt>
                <c:pt idx="1">
                  <c:v>9.3999504866129097E-2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FC-45C9-99B5-1FB1A31312F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Column03</c:v>
                </c:pt>
              </c:strCache>
            </c:strRef>
          </c:tx>
          <c:spPr>
            <a:solidFill>
              <a:srgbClr val="9363B7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850" b="0" i="0" u="none" strike="noStrike" kern="1200" baseline="0">
                    <a:solidFill>
                      <a:prstClr val="black"/>
                    </a:solidFill>
                    <a:latin typeface="Franklin Gothic Book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Pickup</c:v>
                </c:pt>
                <c:pt idx="1">
                  <c:v>Delivered</c:v>
                </c:pt>
              </c:strCache>
            </c:strRef>
          </c:cat>
          <c:val>
            <c:numRef>
              <c:f>Sheet1!$F$2:$F$3</c:f>
              <c:numCache>
                <c:formatCode>0%</c:formatCode>
                <c:ptCount val="2"/>
                <c:pt idx="0">
                  <c:v>4.7145111902189597E-2</c:v>
                </c:pt>
                <c:pt idx="1">
                  <c:v>0.119020247550122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BFC-45C9-99B5-1FB1A31312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0"/>
        <c:axId val="138761344"/>
        <c:axId val="138762880"/>
      </c:barChart>
      <c:catAx>
        <c:axId val="13876134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38762880"/>
        <c:crosses val="autoZero"/>
        <c:auto val="0"/>
        <c:lblAlgn val="ctr"/>
        <c:lblOffset val="50"/>
        <c:noMultiLvlLbl val="0"/>
      </c:catAx>
      <c:valAx>
        <c:axId val="138762880"/>
        <c:scaling>
          <c:orientation val="minMax"/>
          <c:max val="0.70000000000000007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138761344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0867069808142558E-2"/>
          <c:y val="0.15377997125784737"/>
          <c:w val="0.96494537591934204"/>
          <c:h val="0.7175446558306363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Supermarket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  <a:tileRect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2AEF-4956-823A-46D4C6BDA674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3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2AEF-4956-823A-46D4C6BDA674}"/>
                </c:ext>
              </c:extLst>
            </c:dLbl>
            <c:spPr>
              <a:noFill/>
              <a:ln>
                <a:noFill/>
              </a:ln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Sheet1!$A$2:$A$8</c:f>
              <c:strCache>
                <c:ptCount val="7"/>
                <c:pt idx="0">
                  <c:v>Supermarket/ Grocery</c:v>
                </c:pt>
                <c:pt idx="1">
                  <c:v>Supercenter</c:v>
                </c:pt>
                <c:pt idx="2">
                  <c:v>Drug</c:v>
                </c:pt>
                <c:pt idx="3">
                  <c:v>Convenience</c:v>
                </c:pt>
                <c:pt idx="4">
                  <c:v>Mass</c:v>
                </c:pt>
                <c:pt idx="5">
                  <c:v>Dollar</c:v>
                </c:pt>
                <c:pt idx="6">
                  <c:v>Club</c:v>
                </c:pt>
              </c:strCache>
            </c:strRef>
          </c:cat>
          <c:val>
            <c:numRef>
              <c:f>Sheet1!$B$2:$B$8</c:f>
              <c:numCache>
                <c:formatCode>0%</c:formatCode>
                <c:ptCount val="7"/>
                <c:pt idx="0">
                  <c:v>1</c:v>
                </c:pt>
                <c:pt idx="1">
                  <c:v>0.69799999999999995</c:v>
                </c:pt>
                <c:pt idx="2">
                  <c:v>0.54100000000000004</c:v>
                </c:pt>
                <c:pt idx="3">
                  <c:v>0.52100000000000002</c:v>
                </c:pt>
                <c:pt idx="4">
                  <c:v>0.51700000000000002</c:v>
                </c:pt>
                <c:pt idx="5">
                  <c:v>0.42299999999999999</c:v>
                </c:pt>
                <c:pt idx="6">
                  <c:v>0.36799999999999999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  <a:tileRect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1465-4C49-91F7-968B3A74121D}"/>
                </c:ext>
              </c:extLst>
            </c:dLbl>
            <c:dLbl>
              <c:idx val="3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accent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1465-4C49-91F7-968B3A74121D}"/>
                </c:ext>
              </c:extLst>
            </c:dLbl>
            <c:spPr>
              <a:noFill/>
              <a:ln>
                <a:noFill/>
              </a:ln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solidFill>
                      <a:schemeClr val="accent6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Sheet1!$A$2:$A$8</c:f>
              <c:strCache>
                <c:ptCount val="7"/>
                <c:pt idx="0">
                  <c:v>Supermarket/ Grocery</c:v>
                </c:pt>
                <c:pt idx="1">
                  <c:v>Supercenter</c:v>
                </c:pt>
                <c:pt idx="2">
                  <c:v>Drug</c:v>
                </c:pt>
                <c:pt idx="3">
                  <c:v>Convenience</c:v>
                </c:pt>
                <c:pt idx="4">
                  <c:v>Mass</c:v>
                </c:pt>
                <c:pt idx="5">
                  <c:v>Dollar</c:v>
                </c:pt>
                <c:pt idx="6">
                  <c:v>Club</c:v>
                </c:pt>
              </c:strCache>
            </c:strRef>
          </c:cat>
          <c:val>
            <c:numRef>
              <c:f>Sheet1!$C$2:$C$8</c:f>
              <c:numCache>
                <c:formatCode>0%</c:formatCode>
                <c:ptCount val="7"/>
                <c:pt idx="0">
                  <c:v>1</c:v>
                </c:pt>
                <c:pt idx="1">
                  <c:v>0.80700000000000005</c:v>
                </c:pt>
                <c:pt idx="2">
                  <c:v>0.57999999999999996</c:v>
                </c:pt>
                <c:pt idx="3">
                  <c:v>0.55200000000000005</c:v>
                </c:pt>
                <c:pt idx="4">
                  <c:v>0.57999999999999996</c:v>
                </c:pt>
                <c:pt idx="5">
                  <c:v>0.57399999999999995</c:v>
                </c:pt>
                <c:pt idx="6">
                  <c:v>0.40400000000000003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Whole Foods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  <a:tileRect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1465-4C49-91F7-968B3A74121D}"/>
                </c:ext>
              </c:extLst>
            </c:dLbl>
            <c:dLbl>
              <c:idx val="1"/>
              <c:spPr>
                <a:noFill/>
                <a:ln>
                  <a:noFill/>
                </a:ln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1465-4C49-91F7-968B3A74121D}"/>
                </c:ext>
              </c:extLst>
            </c:dLbl>
            <c:dLbl>
              <c:idx val="2"/>
              <c:spPr>
                <a:noFill/>
                <a:ln>
                  <a:noFill/>
                </a:ln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chemeClr val="accent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1465-4C49-91F7-968B3A74121D}"/>
                </c:ext>
              </c:extLst>
            </c:dLbl>
            <c:dLbl>
              <c:idx val="3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1465-4C49-91F7-968B3A74121D}"/>
                </c:ext>
              </c:extLst>
            </c:dLbl>
            <c:dLbl>
              <c:idx val="4"/>
              <c:spPr>
                <a:noFill/>
                <a:ln>
                  <a:noFill/>
                </a:ln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chemeClr val="accent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1465-4C49-91F7-968B3A74121D}"/>
                </c:ext>
              </c:extLst>
            </c:dLbl>
            <c:dLbl>
              <c:idx val="5"/>
              <c:spPr>
                <a:noFill/>
                <a:ln>
                  <a:noFill/>
                </a:ln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1465-4C49-91F7-968B3A74121D}"/>
                </c:ext>
              </c:extLst>
            </c:dLbl>
            <c:dLbl>
              <c:idx val="6"/>
              <c:spPr>
                <a:noFill/>
                <a:ln>
                  <a:noFill/>
                </a:ln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chemeClr val="accent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1465-4C49-91F7-968B3A74121D}"/>
                </c:ext>
              </c:extLst>
            </c:dLbl>
            <c:spPr>
              <a:noFill/>
              <a:ln>
                <a:noFill/>
              </a:ln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Sheet1!$A$2:$A$8</c:f>
              <c:strCache>
                <c:ptCount val="7"/>
                <c:pt idx="0">
                  <c:v>Supermarket/ Grocery</c:v>
                </c:pt>
                <c:pt idx="1">
                  <c:v>Supercenter</c:v>
                </c:pt>
                <c:pt idx="2">
                  <c:v>Drug</c:v>
                </c:pt>
                <c:pt idx="3">
                  <c:v>Convenience</c:v>
                </c:pt>
                <c:pt idx="4">
                  <c:v>Mass</c:v>
                </c:pt>
                <c:pt idx="5">
                  <c:v>Dollar</c:v>
                </c:pt>
                <c:pt idx="6">
                  <c:v>Club</c:v>
                </c:pt>
              </c:strCache>
            </c:strRef>
          </c:cat>
          <c:val>
            <c:numRef>
              <c:f>Sheet1!$D$2:$D$8</c:f>
              <c:numCache>
                <c:formatCode>0%</c:formatCode>
                <c:ptCount val="7"/>
                <c:pt idx="0">
                  <c:v>1</c:v>
                </c:pt>
                <c:pt idx="1">
                  <c:v>0.63800000000000001</c:v>
                </c:pt>
                <c:pt idx="2">
                  <c:v>0.68200000000000005</c:v>
                </c:pt>
                <c:pt idx="3">
                  <c:v>0.52600000000000002</c:v>
                </c:pt>
                <c:pt idx="4">
                  <c:v>0.58499999999999996</c:v>
                </c:pt>
                <c:pt idx="5">
                  <c:v>0.32800000000000001</c:v>
                </c:pt>
                <c:pt idx="6">
                  <c:v>0.498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3FC37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850" b="0" i="0" u="none" strike="noStrike" kern="1200" baseline="0">
                    <a:solidFill>
                      <a:schemeClr val="tx1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Sheet1!$A$2:$A$8</c:f>
              <c:strCache>
                <c:ptCount val="7"/>
                <c:pt idx="0">
                  <c:v>Supermarket/ Grocery</c:v>
                </c:pt>
                <c:pt idx="1">
                  <c:v>Supercenter</c:v>
                </c:pt>
                <c:pt idx="2">
                  <c:v>Drug</c:v>
                </c:pt>
                <c:pt idx="3">
                  <c:v>Convenience</c:v>
                </c:pt>
                <c:pt idx="4">
                  <c:v>Mass</c:v>
                </c:pt>
                <c:pt idx="5">
                  <c:v>Dollar</c:v>
                </c:pt>
                <c:pt idx="6">
                  <c:v>Club</c:v>
                </c:pt>
              </c:strCache>
            </c:strRef>
          </c:cat>
          <c:val>
            <c:numRef>
              <c:f>Sheet1!$E$2:$E$8</c:f>
              <c:numCache>
                <c:formatCode>0%</c:formatCode>
                <c:ptCount val="7"/>
                <c:pt idx="0">
                  <c:v>1</c:v>
                </c:pt>
                <c:pt idx="1">
                  <c:v>0.80700000000000005</c:v>
                </c:pt>
                <c:pt idx="2">
                  <c:v>0.57999999999999996</c:v>
                </c:pt>
                <c:pt idx="3">
                  <c:v>0.55200000000000005</c:v>
                </c:pt>
                <c:pt idx="4">
                  <c:v>0.57999999999999996</c:v>
                </c:pt>
                <c:pt idx="5">
                  <c:v>0.57399999999999995</c:v>
                </c:pt>
                <c:pt idx="6">
                  <c:v>0.40400000000000003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8FB-41FE-91C0-C97D75F758B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9363B7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850" b="0" i="0" u="none" strike="noStrike" kern="1200" baseline="0">
                    <a:solidFill>
                      <a:schemeClr val="tx1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Sheet1!$A$2:$A$8</c:f>
              <c:strCache>
                <c:ptCount val="7"/>
                <c:pt idx="0">
                  <c:v>Supermarket/ Grocery</c:v>
                </c:pt>
                <c:pt idx="1">
                  <c:v>Supercenter</c:v>
                </c:pt>
                <c:pt idx="2">
                  <c:v>Drug</c:v>
                </c:pt>
                <c:pt idx="3">
                  <c:v>Convenience</c:v>
                </c:pt>
                <c:pt idx="4">
                  <c:v>Mass</c:v>
                </c:pt>
                <c:pt idx="5">
                  <c:v>Dollar</c:v>
                </c:pt>
                <c:pt idx="6">
                  <c:v>Club</c:v>
                </c:pt>
              </c:strCache>
            </c:strRef>
          </c:cat>
          <c:val>
            <c:numRef>
              <c:f>Sheet1!$F$2:$F$8</c:f>
              <c:numCache>
                <c:formatCode>0%</c:formatCode>
                <c:ptCount val="7"/>
                <c:pt idx="0">
                  <c:v>1</c:v>
                </c:pt>
                <c:pt idx="1">
                  <c:v>0.63800000000000001</c:v>
                </c:pt>
                <c:pt idx="2">
                  <c:v>0.68200000000000005</c:v>
                </c:pt>
                <c:pt idx="3">
                  <c:v>0.52600000000000002</c:v>
                </c:pt>
                <c:pt idx="4">
                  <c:v>0.58499999999999996</c:v>
                </c:pt>
                <c:pt idx="5">
                  <c:v>0.32800000000000001</c:v>
                </c:pt>
                <c:pt idx="6">
                  <c:v>0.498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8FB-41FE-91C0-C97D75F758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0"/>
        <c:axId val="145495168"/>
        <c:axId val="145471360"/>
      </c:barChart>
      <c:catAx>
        <c:axId val="14549516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latin typeface="Franklin Gothic Book" panose="020B0503020102020204" pitchFamily="34" charset="0"/>
              </a:defRPr>
            </a:pPr>
            <a:endParaRPr lang="en-US"/>
          </a:p>
        </c:txPr>
        <c:crossAx val="145471360"/>
        <c:crosses val="autoZero"/>
        <c:auto val="0"/>
        <c:lblAlgn val="ctr"/>
        <c:lblOffset val="50"/>
        <c:noMultiLvlLbl val="0"/>
      </c:catAx>
      <c:valAx>
        <c:axId val="145471360"/>
        <c:scaling>
          <c:orientation val="minMax"/>
          <c:max val="1.2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145495168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1543837781792101E-2"/>
          <c:y val="0.15031011269949326"/>
          <c:w val="0.96494537591934204"/>
          <c:h val="0.6859462020151354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Supermarket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  <a:tileRect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9DCD-4E0C-BC5F-0A7E237C026E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9DCD-4E0C-BC5F-0A7E237C026E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9DCD-4E0C-BC5F-0A7E237C026E}"/>
                </c:ext>
              </c:extLst>
            </c:dLbl>
            <c:dLbl>
              <c:idx val="3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9DCD-4E0C-BC5F-0A7E237C026E}"/>
                </c:ext>
              </c:extLst>
            </c:dLbl>
            <c:spPr>
              <a:noFill/>
              <a:ln>
                <a:noFill/>
              </a:ln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Walmart Supercenter</c:v>
                </c:pt>
                <c:pt idx="1">
                  <c:v>Walmart</c:v>
                </c:pt>
                <c:pt idx="2">
                  <c:v>Costco</c:v>
                </c:pt>
                <c:pt idx="3">
                  <c:v>Target</c:v>
                </c:pt>
                <c:pt idx="4">
                  <c:v>Walmart Neighborhood Market</c:v>
                </c:pt>
                <c:pt idx="5">
                  <c:v>ALDI</c:v>
                </c:pt>
                <c:pt idx="6">
                  <c:v>Kroger</c:v>
                </c:pt>
                <c:pt idx="7">
                  <c:v>CVS</c:v>
                </c:pt>
                <c:pt idx="8">
                  <c:v>7-Eleven</c:v>
                </c:pt>
                <c:pt idx="9">
                  <c:v>Walgreens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0.38200000000000001</c:v>
                </c:pt>
                <c:pt idx="1">
                  <c:v>0.191</c:v>
                </c:pt>
                <c:pt idx="2">
                  <c:v>0.16</c:v>
                </c:pt>
                <c:pt idx="3">
                  <c:v>0.157</c:v>
                </c:pt>
                <c:pt idx="4">
                  <c:v>0.157</c:v>
                </c:pt>
                <c:pt idx="5">
                  <c:v>0.154</c:v>
                </c:pt>
                <c:pt idx="6">
                  <c:v>0.14799999999999999</c:v>
                </c:pt>
                <c:pt idx="7">
                  <c:v>0.123</c:v>
                </c:pt>
                <c:pt idx="8">
                  <c:v>0.121</c:v>
                </c:pt>
                <c:pt idx="9">
                  <c:v>0.11700000000000001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DCD-4E0C-BC5F-0A7E237C026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  <a:tileRect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accent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9649-45F9-889E-25FBCF2A039E}"/>
                </c:ext>
              </c:extLst>
            </c:dLbl>
            <c:dLbl>
              <c:idx val="2"/>
              <c:spPr>
                <a:noFill/>
                <a:ln>
                  <a:noFill/>
                </a:ln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9649-45F9-889E-25FBCF2A039E}"/>
                </c:ext>
              </c:extLst>
            </c:dLbl>
            <c:dLbl>
              <c:idx val="3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accent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9649-45F9-889E-25FBCF2A039E}"/>
                </c:ext>
              </c:extLst>
            </c:dLbl>
            <c:dLbl>
              <c:idx val="8"/>
              <c:spPr>
                <a:noFill/>
                <a:ln>
                  <a:noFill/>
                </a:ln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9649-45F9-889E-25FBCF2A039E}"/>
                </c:ext>
              </c:extLst>
            </c:dLbl>
            <c:spPr>
              <a:noFill/>
              <a:ln>
                <a:noFill/>
              </a:ln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solidFill>
                      <a:schemeClr val="accent6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Walmart Supercenter</c:v>
                </c:pt>
                <c:pt idx="1">
                  <c:v>Walmart</c:v>
                </c:pt>
                <c:pt idx="2">
                  <c:v>Costco</c:v>
                </c:pt>
                <c:pt idx="3">
                  <c:v>Target</c:v>
                </c:pt>
                <c:pt idx="4">
                  <c:v>Walmart Neighborhood Market</c:v>
                </c:pt>
                <c:pt idx="5">
                  <c:v>ALDI</c:v>
                </c:pt>
                <c:pt idx="6">
                  <c:v>Kroger</c:v>
                </c:pt>
                <c:pt idx="7">
                  <c:v>CVS</c:v>
                </c:pt>
                <c:pt idx="8">
                  <c:v>7-Eleven</c:v>
                </c:pt>
                <c:pt idx="9">
                  <c:v>Walgreens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0.51600000000000001</c:v>
                </c:pt>
                <c:pt idx="1">
                  <c:v>0.248</c:v>
                </c:pt>
                <c:pt idx="2">
                  <c:v>0.14699999999999999</c:v>
                </c:pt>
                <c:pt idx="3">
                  <c:v>0.183</c:v>
                </c:pt>
                <c:pt idx="4">
                  <c:v>0.215</c:v>
                </c:pt>
                <c:pt idx="5">
                  <c:v>1</c:v>
                </c:pt>
                <c:pt idx="6">
                  <c:v>0.20200000000000001</c:v>
                </c:pt>
                <c:pt idx="7">
                  <c:v>0.14599999999999999</c:v>
                </c:pt>
                <c:pt idx="8">
                  <c:v>0.112</c:v>
                </c:pt>
                <c:pt idx="9">
                  <c:v>0.17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DCD-4E0C-BC5F-0A7E237C026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Whole Foods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  <a:tileRect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9649-45F9-889E-25FBCF2A039E}"/>
                </c:ext>
              </c:extLst>
            </c:dLbl>
            <c:dLbl>
              <c:idx val="1"/>
              <c:spPr>
                <a:noFill/>
                <a:ln>
                  <a:noFill/>
                </a:ln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chemeClr val="accent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9649-45F9-889E-25FBCF2A039E}"/>
                </c:ext>
              </c:extLst>
            </c:dLbl>
            <c:dLbl>
              <c:idx val="2"/>
              <c:spPr>
                <a:noFill/>
                <a:ln>
                  <a:noFill/>
                </a:ln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chemeClr val="accent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9649-45F9-889E-25FBCF2A039E}"/>
                </c:ext>
              </c:extLst>
            </c:dLbl>
            <c:dLbl>
              <c:idx val="3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accent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9649-45F9-889E-25FBCF2A039E}"/>
                </c:ext>
              </c:extLst>
            </c:dLbl>
            <c:dLbl>
              <c:idx val="4"/>
              <c:spPr>
                <a:noFill/>
                <a:ln>
                  <a:noFill/>
                </a:ln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chemeClr val="accent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9649-45F9-889E-25FBCF2A039E}"/>
                </c:ext>
              </c:extLst>
            </c:dLbl>
            <c:dLbl>
              <c:idx val="5"/>
              <c:spPr>
                <a:noFill/>
                <a:ln>
                  <a:noFill/>
                </a:ln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9649-45F9-889E-25FBCF2A039E}"/>
                </c:ext>
              </c:extLst>
            </c:dLbl>
            <c:dLbl>
              <c:idx val="6"/>
              <c:spPr>
                <a:noFill/>
                <a:ln>
                  <a:noFill/>
                </a:ln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C-9649-45F9-889E-25FBCF2A039E}"/>
                </c:ext>
              </c:extLst>
            </c:dLbl>
            <c:dLbl>
              <c:idx val="7"/>
              <c:spPr>
                <a:noFill/>
                <a:ln>
                  <a:noFill/>
                </a:ln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chemeClr val="accent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9649-45F9-889E-25FBCF2A039E}"/>
                </c:ext>
              </c:extLst>
            </c:dLbl>
            <c:dLbl>
              <c:idx val="8"/>
              <c:spPr>
                <a:noFill/>
                <a:ln>
                  <a:noFill/>
                </a:ln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chemeClr val="accent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E-9649-45F9-889E-25FBCF2A039E}"/>
                </c:ext>
              </c:extLst>
            </c:dLbl>
            <c:dLbl>
              <c:idx val="9"/>
              <c:spPr>
                <a:noFill/>
                <a:ln>
                  <a:noFill/>
                </a:ln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chemeClr val="accent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F-9649-45F9-889E-25FBCF2A039E}"/>
                </c:ext>
              </c:extLst>
            </c:dLbl>
            <c:spPr>
              <a:noFill/>
              <a:ln>
                <a:noFill/>
              </a:ln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Walmart Supercenter</c:v>
                </c:pt>
                <c:pt idx="1">
                  <c:v>Walmart</c:v>
                </c:pt>
                <c:pt idx="2">
                  <c:v>Costco</c:v>
                </c:pt>
                <c:pt idx="3">
                  <c:v>Target</c:v>
                </c:pt>
                <c:pt idx="4">
                  <c:v>Walmart Neighborhood Market</c:v>
                </c:pt>
                <c:pt idx="5">
                  <c:v>ALDI</c:v>
                </c:pt>
                <c:pt idx="6">
                  <c:v>Kroger</c:v>
                </c:pt>
                <c:pt idx="7">
                  <c:v>CVS</c:v>
                </c:pt>
                <c:pt idx="8">
                  <c:v>7-Eleven</c:v>
                </c:pt>
                <c:pt idx="9">
                  <c:v>Walgreens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0.29399999999999998</c:v>
                </c:pt>
                <c:pt idx="1">
                  <c:v>0.214</c:v>
                </c:pt>
                <c:pt idx="2">
                  <c:v>0.32500000000000001</c:v>
                </c:pt>
                <c:pt idx="3">
                  <c:v>0.29499999999999998</c:v>
                </c:pt>
                <c:pt idx="4">
                  <c:v>0.17899999999999999</c:v>
                </c:pt>
                <c:pt idx="5">
                  <c:v>0.13500000000000001</c:v>
                </c:pt>
                <c:pt idx="6">
                  <c:v>0.13200000000000001</c:v>
                </c:pt>
                <c:pt idx="7">
                  <c:v>0.24399999999999999</c:v>
                </c:pt>
                <c:pt idx="8">
                  <c:v>0.214</c:v>
                </c:pt>
                <c:pt idx="9">
                  <c:v>0.19400000000000001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9DCD-4E0C-BC5F-0A7E237C026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3FC37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850" b="0" i="0" u="none" strike="noStrike" kern="1200" baseline="0">
                    <a:solidFill>
                      <a:schemeClr val="tx1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Walmart Supercenter</c:v>
                </c:pt>
                <c:pt idx="1">
                  <c:v>Walmart</c:v>
                </c:pt>
                <c:pt idx="2">
                  <c:v>Costco</c:v>
                </c:pt>
                <c:pt idx="3">
                  <c:v>Target</c:v>
                </c:pt>
                <c:pt idx="4">
                  <c:v>Walmart Neighborhood Market</c:v>
                </c:pt>
                <c:pt idx="5">
                  <c:v>ALDI</c:v>
                </c:pt>
                <c:pt idx="6">
                  <c:v>Kroger</c:v>
                </c:pt>
                <c:pt idx="7">
                  <c:v>CVS</c:v>
                </c:pt>
                <c:pt idx="8">
                  <c:v>7-Eleven</c:v>
                </c:pt>
                <c:pt idx="9">
                  <c:v>Walgreens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0.51600000000000001</c:v>
                </c:pt>
                <c:pt idx="1">
                  <c:v>0.248</c:v>
                </c:pt>
                <c:pt idx="2">
                  <c:v>0.14699999999999999</c:v>
                </c:pt>
                <c:pt idx="3">
                  <c:v>0.183</c:v>
                </c:pt>
                <c:pt idx="4">
                  <c:v>0.215</c:v>
                </c:pt>
                <c:pt idx="5">
                  <c:v>1</c:v>
                </c:pt>
                <c:pt idx="6">
                  <c:v>0.20200000000000001</c:v>
                </c:pt>
                <c:pt idx="7">
                  <c:v>0.14599999999999999</c:v>
                </c:pt>
                <c:pt idx="8">
                  <c:v>0.112</c:v>
                </c:pt>
                <c:pt idx="9">
                  <c:v>0.17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182-4846-A9B9-2F6C0AC455E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9363B7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850" b="0" i="0" u="none" strike="noStrike" kern="1200" baseline="0">
                    <a:solidFill>
                      <a:schemeClr val="tx1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Walmart Supercenter</c:v>
                </c:pt>
                <c:pt idx="1">
                  <c:v>Walmart</c:v>
                </c:pt>
                <c:pt idx="2">
                  <c:v>Costco</c:v>
                </c:pt>
                <c:pt idx="3">
                  <c:v>Target</c:v>
                </c:pt>
                <c:pt idx="4">
                  <c:v>Walmart Neighborhood Market</c:v>
                </c:pt>
                <c:pt idx="5">
                  <c:v>ALDI</c:v>
                </c:pt>
                <c:pt idx="6">
                  <c:v>Kroger</c:v>
                </c:pt>
                <c:pt idx="7">
                  <c:v>CVS</c:v>
                </c:pt>
                <c:pt idx="8">
                  <c:v>7-Eleven</c:v>
                </c:pt>
                <c:pt idx="9">
                  <c:v>Walgreens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0.29399999999999998</c:v>
                </c:pt>
                <c:pt idx="1">
                  <c:v>0.214</c:v>
                </c:pt>
                <c:pt idx="2">
                  <c:v>0.32500000000000001</c:v>
                </c:pt>
                <c:pt idx="3">
                  <c:v>0.29499999999999998</c:v>
                </c:pt>
                <c:pt idx="4">
                  <c:v>0.17899999999999999</c:v>
                </c:pt>
                <c:pt idx="5">
                  <c:v>0.13500000000000001</c:v>
                </c:pt>
                <c:pt idx="6">
                  <c:v>0.13200000000000001</c:v>
                </c:pt>
                <c:pt idx="7">
                  <c:v>0.24399999999999999</c:v>
                </c:pt>
                <c:pt idx="8">
                  <c:v>0.214</c:v>
                </c:pt>
                <c:pt idx="9">
                  <c:v>0.19400000000000001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182-4846-A9B9-2F6C0AC455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0"/>
        <c:axId val="213279104"/>
        <c:axId val="213280640"/>
      </c:barChart>
      <c:catAx>
        <c:axId val="21327910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latin typeface="Franklin Gothic Book" panose="020B0503020102020204" pitchFamily="34" charset="0"/>
              </a:defRPr>
            </a:pPr>
            <a:endParaRPr lang="en-US"/>
          </a:p>
        </c:txPr>
        <c:crossAx val="213280640"/>
        <c:crosses val="autoZero"/>
        <c:auto val="0"/>
        <c:lblAlgn val="ctr"/>
        <c:lblOffset val="50"/>
        <c:noMultiLvlLbl val="0"/>
      </c:catAx>
      <c:valAx>
        <c:axId val="213280640"/>
        <c:scaling>
          <c:orientation val="minMax"/>
          <c:max val="1.2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213279104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1543837781792101E-2"/>
          <c:y val="0.15031011269949326"/>
          <c:w val="0.96494537591934204"/>
          <c:h val="0.6312903417848901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Supermarket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  <a:tileRect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9DCD-4E0C-BC5F-0A7E237C026E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9DCD-4E0C-BC5F-0A7E237C026E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9DCD-4E0C-BC5F-0A7E237C026E}"/>
                </c:ext>
              </c:extLst>
            </c:dLbl>
            <c:dLbl>
              <c:idx val="3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0000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9DCD-4E0C-BC5F-0A7E237C026E}"/>
                </c:ext>
              </c:extLst>
            </c:dLbl>
            <c:spPr>
              <a:noFill/>
              <a:ln>
                <a:noFill/>
              </a:ln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Walmart Supercenter.com</c:v>
                </c:pt>
                <c:pt idx="1">
                  <c:v>Walmart.com</c:v>
                </c:pt>
                <c:pt idx="2">
                  <c:v>Costco.com</c:v>
                </c:pt>
                <c:pt idx="3">
                  <c:v>Target.com</c:v>
                </c:pt>
                <c:pt idx="4">
                  <c:v>Walmart Neighborhood Market.com</c:v>
                </c:pt>
                <c:pt idx="5">
                  <c:v>ALDI.com</c:v>
                </c:pt>
                <c:pt idx="6">
                  <c:v>Kroger.com</c:v>
                </c:pt>
                <c:pt idx="7">
                  <c:v>CVS.com</c:v>
                </c:pt>
                <c:pt idx="8">
                  <c:v>7-Eleven.com</c:v>
                </c:pt>
                <c:pt idx="9">
                  <c:v>Walgreens.com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DCD-4E0C-BC5F-0A7E237C026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  <a:tileRect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accent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9649-45F9-889E-25FBCF2A039E}"/>
                </c:ext>
              </c:extLst>
            </c:dLbl>
            <c:dLbl>
              <c:idx val="2"/>
              <c:spPr>
                <a:noFill/>
                <a:ln>
                  <a:noFill/>
                </a:ln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9649-45F9-889E-25FBCF2A039E}"/>
                </c:ext>
              </c:extLst>
            </c:dLbl>
            <c:dLbl>
              <c:idx val="3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accent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9649-45F9-889E-25FBCF2A039E}"/>
                </c:ext>
              </c:extLst>
            </c:dLbl>
            <c:dLbl>
              <c:idx val="8"/>
              <c:spPr>
                <a:noFill/>
                <a:ln>
                  <a:noFill/>
                </a:ln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9649-45F9-889E-25FBCF2A039E}"/>
                </c:ext>
              </c:extLst>
            </c:dLbl>
            <c:spPr>
              <a:noFill/>
              <a:ln>
                <a:noFill/>
              </a:ln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solidFill>
                      <a:schemeClr val="accent6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Walmart Supercenter.com</c:v>
                </c:pt>
                <c:pt idx="1">
                  <c:v>Walmart.com</c:v>
                </c:pt>
                <c:pt idx="2">
                  <c:v>Costco.com</c:v>
                </c:pt>
                <c:pt idx="3">
                  <c:v>Target.com</c:v>
                </c:pt>
                <c:pt idx="4">
                  <c:v>Walmart Neighborhood Market.com</c:v>
                </c:pt>
                <c:pt idx="5">
                  <c:v>ALDI.com</c:v>
                </c:pt>
                <c:pt idx="6">
                  <c:v>Kroger.com</c:v>
                </c:pt>
                <c:pt idx="7">
                  <c:v>CVS.com</c:v>
                </c:pt>
                <c:pt idx="8">
                  <c:v>7-Eleven.com</c:v>
                </c:pt>
                <c:pt idx="9">
                  <c:v>Walgreens.com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DCD-4E0C-BC5F-0A7E237C026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Whole Foods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  <a:tileRect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9649-45F9-889E-25FBCF2A039E}"/>
                </c:ext>
              </c:extLst>
            </c:dLbl>
            <c:dLbl>
              <c:idx val="1"/>
              <c:spPr>
                <a:noFill/>
                <a:ln>
                  <a:noFill/>
                </a:ln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chemeClr val="accent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9649-45F9-889E-25FBCF2A039E}"/>
                </c:ext>
              </c:extLst>
            </c:dLbl>
            <c:dLbl>
              <c:idx val="2"/>
              <c:spPr>
                <a:noFill/>
                <a:ln>
                  <a:noFill/>
                </a:ln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chemeClr val="accent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9649-45F9-889E-25FBCF2A039E}"/>
                </c:ext>
              </c:extLst>
            </c:dLbl>
            <c:dLbl>
              <c:idx val="3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accent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9649-45F9-889E-25FBCF2A039E}"/>
                </c:ext>
              </c:extLst>
            </c:dLbl>
            <c:dLbl>
              <c:idx val="4"/>
              <c:spPr>
                <a:noFill/>
                <a:ln>
                  <a:noFill/>
                </a:ln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chemeClr val="accent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9649-45F9-889E-25FBCF2A039E}"/>
                </c:ext>
              </c:extLst>
            </c:dLbl>
            <c:dLbl>
              <c:idx val="5"/>
              <c:spPr>
                <a:noFill/>
                <a:ln>
                  <a:noFill/>
                </a:ln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9649-45F9-889E-25FBCF2A039E}"/>
                </c:ext>
              </c:extLst>
            </c:dLbl>
            <c:dLbl>
              <c:idx val="6"/>
              <c:spPr>
                <a:noFill/>
                <a:ln>
                  <a:noFill/>
                </a:ln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C-9649-45F9-889E-25FBCF2A039E}"/>
                </c:ext>
              </c:extLst>
            </c:dLbl>
            <c:dLbl>
              <c:idx val="7"/>
              <c:spPr>
                <a:noFill/>
                <a:ln>
                  <a:noFill/>
                </a:ln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chemeClr val="accent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9649-45F9-889E-25FBCF2A039E}"/>
                </c:ext>
              </c:extLst>
            </c:dLbl>
            <c:dLbl>
              <c:idx val="8"/>
              <c:spPr>
                <a:noFill/>
                <a:ln>
                  <a:noFill/>
                </a:ln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chemeClr val="accent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E-9649-45F9-889E-25FBCF2A039E}"/>
                </c:ext>
              </c:extLst>
            </c:dLbl>
            <c:dLbl>
              <c:idx val="9"/>
              <c:spPr>
                <a:noFill/>
                <a:ln>
                  <a:noFill/>
                </a:ln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chemeClr val="accent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F-9649-45F9-889E-25FBCF2A039E}"/>
                </c:ext>
              </c:extLst>
            </c:dLbl>
            <c:spPr>
              <a:noFill/>
              <a:ln>
                <a:noFill/>
              </a:ln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Walmart Supercenter.com</c:v>
                </c:pt>
                <c:pt idx="1">
                  <c:v>Walmart.com</c:v>
                </c:pt>
                <c:pt idx="2">
                  <c:v>Costco.com</c:v>
                </c:pt>
                <c:pt idx="3">
                  <c:v>Target.com</c:v>
                </c:pt>
                <c:pt idx="4">
                  <c:v>Walmart Neighborhood Market.com</c:v>
                </c:pt>
                <c:pt idx="5">
                  <c:v>ALDI.com</c:v>
                </c:pt>
                <c:pt idx="6">
                  <c:v>Kroger.com</c:v>
                </c:pt>
                <c:pt idx="7">
                  <c:v>CVS.com</c:v>
                </c:pt>
                <c:pt idx="8">
                  <c:v>7-Eleven.com</c:v>
                </c:pt>
                <c:pt idx="9">
                  <c:v>Walgreens.com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9DCD-4E0C-BC5F-0A7E237C026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3FC37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850" b="0" i="0" u="none" strike="noStrike" kern="1200" baseline="0">
                    <a:solidFill>
                      <a:schemeClr val="tx1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Walmart Supercenter.com</c:v>
                </c:pt>
                <c:pt idx="1">
                  <c:v>Walmart.com</c:v>
                </c:pt>
                <c:pt idx="2">
                  <c:v>Costco.com</c:v>
                </c:pt>
                <c:pt idx="3">
                  <c:v>Target.com</c:v>
                </c:pt>
                <c:pt idx="4">
                  <c:v>Walmart Neighborhood Market.com</c:v>
                </c:pt>
                <c:pt idx="5">
                  <c:v>ALDI.com</c:v>
                </c:pt>
                <c:pt idx="6">
                  <c:v>Kroger.com</c:v>
                </c:pt>
                <c:pt idx="7">
                  <c:v>CVS.com</c:v>
                </c:pt>
                <c:pt idx="8">
                  <c:v>7-Eleven.com</c:v>
                </c:pt>
                <c:pt idx="9">
                  <c:v>Walgreens.com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182-4846-A9B9-2F6C0AC455E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9363B7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850" b="0" i="0" u="none" strike="noStrike" kern="1200" baseline="0">
                    <a:solidFill>
                      <a:schemeClr val="tx1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Walmart Supercenter.com</c:v>
                </c:pt>
                <c:pt idx="1">
                  <c:v>Walmart.com</c:v>
                </c:pt>
                <c:pt idx="2">
                  <c:v>Costco.com</c:v>
                </c:pt>
                <c:pt idx="3">
                  <c:v>Target.com</c:v>
                </c:pt>
                <c:pt idx="4">
                  <c:v>Walmart Neighborhood Market.com</c:v>
                </c:pt>
                <c:pt idx="5">
                  <c:v>ALDI.com</c:v>
                </c:pt>
                <c:pt idx="6">
                  <c:v>Kroger.com</c:v>
                </c:pt>
                <c:pt idx="7">
                  <c:v>CVS.com</c:v>
                </c:pt>
                <c:pt idx="8">
                  <c:v>7-Eleven.com</c:v>
                </c:pt>
                <c:pt idx="9">
                  <c:v>Walgreens.com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182-4846-A9B9-2F6C0AC455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0"/>
        <c:axId val="213279104"/>
        <c:axId val="213280640"/>
      </c:barChart>
      <c:catAx>
        <c:axId val="21327910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latin typeface="Franklin Gothic Book" panose="020B0503020102020204" pitchFamily="34" charset="0"/>
              </a:defRPr>
            </a:pPr>
            <a:endParaRPr lang="en-US"/>
          </a:p>
        </c:txPr>
        <c:crossAx val="213280640"/>
        <c:crosses val="autoZero"/>
        <c:auto val="0"/>
        <c:lblAlgn val="ctr"/>
        <c:lblOffset val="50"/>
        <c:noMultiLvlLbl val="0"/>
      </c:catAx>
      <c:valAx>
        <c:axId val="213280640"/>
        <c:scaling>
          <c:orientation val="minMax"/>
          <c:max val="1.2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213279104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6572571700634635E-2"/>
          <c:y val="5.9691598931305899E-2"/>
          <c:w val="0.9671396017074585"/>
          <c:h val="0.7669097344219054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Albertsons</c:v>
                </c:pt>
              </c:strCache>
            </c:strRef>
          </c:tx>
          <c:spPr>
            <a:gradFill>
              <a:gsLst>
                <a:gs pos="0">
                  <a:srgbClr val="EA5660"/>
                </a:gs>
                <a:gs pos="100000">
                  <a:srgbClr val="E41E2B"/>
                </a:gs>
              </a:gsLst>
              <a:lin ang="5400000"/>
              <a:tileRect/>
            </a:gradFill>
            <a:effectLst>
              <a:outerShdw blurRad="25400" dist="19050" dir="5400000">
                <a:srgbClr val="000000"/>
              </a:outerShdw>
            </a:effectLst>
          </c:spPr>
          <c:invertIfNegative val="0"/>
          <c:dLbls>
            <c:dLbl>
              <c:idx val="0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CA0A-419E-B017-1EE1C6F41327}"/>
                </c:ext>
              </c:extLst>
            </c:dLbl>
            <c:dLbl>
              <c:idx val="1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CA0A-419E-B017-1EE1C6F4132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50" smtId="4294967295">
                    <a:solidFill>
                      <a:prstClr val="black"/>
                    </a:solidFill>
                    <a:latin typeface="Franklin Gothic Book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Weekly+</c:v>
                </c:pt>
                <c:pt idx="1">
                  <c:v>Daily+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0.75324539869429497</c:v>
                </c:pt>
                <c:pt idx="1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039-4163-8367-1DF4DB649C6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64A3B4"/>
                </a:gs>
                <a:gs pos="100000">
                  <a:srgbClr val="31859C"/>
                </a:gs>
              </a:gsLst>
              <a:lin ang="5400000"/>
              <a:tileRect/>
            </a:gradFill>
            <a:effectLst>
              <a:outerShdw blurRad="25400" dist="19050" dir="5400000">
                <a:srgbClr val="000000"/>
              </a:outerShdw>
            </a:effectLst>
          </c:spPr>
          <c:invertIfNegative val="0"/>
          <c:dLbls>
            <c:dLbl>
              <c:idx val="0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CA0A-419E-B017-1EE1C6F41327}"/>
                </c:ext>
              </c:extLst>
            </c:dLbl>
            <c:dLbl>
              <c:idx val="1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CA0A-419E-B017-1EE1C6F4132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50" smtId="4294967295">
                    <a:solidFill>
                      <a:prstClr val="black"/>
                    </a:solidFill>
                    <a:latin typeface="Franklin Gothic Book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Weekly+</c:v>
                </c:pt>
                <c:pt idx="1">
                  <c:v>Daily+</c:v>
                </c:pt>
              </c:strCache>
            </c:strRef>
          </c:cat>
          <c:val>
            <c:numRef>
              <c:f>Sheet1!$C$2:$C$3</c:f>
              <c:numCache>
                <c:formatCode>0%</c:formatCode>
                <c:ptCount val="2"/>
                <c:pt idx="0">
                  <c:v>0.44743873960980701</c:v>
                </c:pt>
                <c:pt idx="1">
                  <c:v>1.07217550524635E-3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039-4163-8367-1DF4DB649C6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7-Eleven</c:v>
                </c:pt>
              </c:strCache>
            </c:strRef>
          </c:tx>
          <c:spPr>
            <a:gradFill>
              <a:gsLst>
                <a:gs pos="0">
                  <a:srgbClr val="FFCF3F"/>
                </a:gs>
                <a:gs pos="100000">
                  <a:srgbClr val="FFC000"/>
                </a:gs>
              </a:gsLst>
              <a:lin ang="5400000"/>
              <a:tileRect/>
            </a:gradFill>
            <a:effectLst>
              <a:outerShdw blurRad="25400" dist="19050" dir="5400000">
                <a:srgbClr val="000000"/>
              </a:outerShdw>
            </a:effectLst>
          </c:spPr>
          <c:invertIfNegative val="0"/>
          <c:dLbls>
            <c:dLbl>
              <c:idx val="0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CA0A-419E-B017-1EE1C6F41327}"/>
                </c:ext>
              </c:extLst>
            </c:dLbl>
            <c:dLbl>
              <c:idx val="1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CA0A-419E-B017-1EE1C6F4132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50" smtId="4294967295">
                    <a:solidFill>
                      <a:prstClr val="black"/>
                    </a:solidFill>
                    <a:latin typeface="Franklin Gothic Book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Weekly+</c:v>
                </c:pt>
                <c:pt idx="1">
                  <c:v>Daily+</c:v>
                </c:pt>
              </c:strCache>
            </c:strRef>
          </c:cat>
          <c:val>
            <c:numRef>
              <c:f>Sheet1!$D$2:$D$3</c:f>
              <c:numCache>
                <c:formatCode>0%</c:formatCode>
                <c:ptCount val="2"/>
                <c:pt idx="0">
                  <c:v>0.326370535530429</c:v>
                </c:pt>
                <c:pt idx="1">
                  <c:v>1.1595759799820899E-2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039-4163-8367-1DF4DB649C6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ALDI2</c:v>
                </c:pt>
              </c:strCache>
            </c:strRef>
          </c:tx>
          <c:spPr>
            <a:solidFill>
              <a:srgbClr val="3FC37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850" b="0" i="0" u="none" strike="noStrike" kern="1200" baseline="0">
                    <a:solidFill>
                      <a:prstClr val="black"/>
                    </a:solidFill>
                    <a:latin typeface="Franklin Gothic Book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Weekly+</c:v>
                </c:pt>
                <c:pt idx="1">
                  <c:v>Daily+</c:v>
                </c:pt>
              </c:strCache>
            </c:strRef>
          </c:cat>
          <c:val>
            <c:numRef>
              <c:f>Sheet1!$E$2:$E$3</c:f>
              <c:numCache>
                <c:formatCode>0%</c:formatCode>
                <c:ptCount val="2"/>
                <c:pt idx="0">
                  <c:v>0.20530233145105101</c:v>
                </c:pt>
                <c:pt idx="1">
                  <c:v>2.21193440943954E-2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48-4E8C-8E07-AC508EF8EEC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7-Eleven3</c:v>
                </c:pt>
              </c:strCache>
            </c:strRef>
          </c:tx>
          <c:spPr>
            <a:solidFill>
              <a:srgbClr val="9363B7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850" b="0" i="0" u="none" strike="noStrike" kern="1200" baseline="0">
                    <a:solidFill>
                      <a:prstClr val="black"/>
                    </a:solidFill>
                    <a:latin typeface="Franklin Gothic Book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Weekly+</c:v>
                </c:pt>
                <c:pt idx="1">
                  <c:v>Daily+</c:v>
                </c:pt>
              </c:strCache>
            </c:strRef>
          </c:cat>
          <c:val>
            <c:numRef>
              <c:f>Sheet1!$F$2:$F$3</c:f>
              <c:numCache>
                <c:formatCode>0%</c:formatCode>
                <c:ptCount val="2"/>
                <c:pt idx="0">
                  <c:v>8.4234127371673004E-2</c:v>
                </c:pt>
                <c:pt idx="1">
                  <c:v>3.2642928388970101E-2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448-4E8C-8E07-AC508EF8EE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0"/>
        <c:axId val="143980416"/>
        <c:axId val="143981952"/>
      </c:barChart>
      <c:catAx>
        <c:axId val="14398041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43981952"/>
        <c:crosses val="autoZero"/>
        <c:auto val="0"/>
        <c:lblAlgn val="ctr"/>
        <c:lblOffset val="50"/>
        <c:noMultiLvlLbl val="0"/>
      </c:catAx>
      <c:valAx>
        <c:axId val="143981952"/>
        <c:scaling>
          <c:orientation val="minMax"/>
          <c:max val="0.8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143980416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  <c:userShapes r:id="rId2"/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7.0188564713023774E-2"/>
          <c:w val="0.94634446097307501"/>
          <c:h val="0.89547922306020922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Committed</c:v>
                </c:pt>
                <c:pt idx="1">
                  <c:v>Most Often</c:v>
                </c:pt>
                <c:pt idx="2">
                  <c:v>Advocate</c:v>
                </c:pt>
                <c:pt idx="3">
                  <c:v>Like</c:v>
                </c:pt>
                <c:pt idx="4">
                  <c:v>Shop</c:v>
                </c:pt>
                <c:pt idx="5">
                  <c:v>Could Shop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0.45</c:v>
                </c:pt>
                <c:pt idx="1">
                  <c:v>0.45</c:v>
                </c:pt>
                <c:pt idx="2">
                  <c:v>0.45</c:v>
                </c:pt>
                <c:pt idx="3">
                  <c:v>0.45</c:v>
                </c:pt>
                <c:pt idx="4">
                  <c:v>0.45</c:v>
                </c:pt>
                <c:pt idx="5">
                  <c:v>0.45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79-4DAB-8CC3-819974BAE65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Albertsons</c:v>
                </c:pt>
              </c:strCache>
            </c:strRef>
          </c:tx>
          <c:spPr>
            <a:gradFill flip="none" rotWithShape="1">
              <a:gsLst>
                <a:gs pos="0">
                  <a:srgbClr val="E41E2B"/>
                </a:gs>
                <a:gs pos="100000">
                  <a:srgbClr val="C00000"/>
                </a:gs>
              </a:gsLst>
              <a:lin ang="0" scaled="1"/>
              <a:tileRect/>
            </a:gra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Committed</c:v>
                </c:pt>
                <c:pt idx="1">
                  <c:v>Most Often</c:v>
                </c:pt>
                <c:pt idx="2">
                  <c:v>Advocate</c:v>
                </c:pt>
                <c:pt idx="3">
                  <c:v>Like</c:v>
                </c:pt>
                <c:pt idx="4">
                  <c:v>Shop</c:v>
                </c:pt>
                <c:pt idx="5">
                  <c:v>Could Shop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279-4DAB-8CC3-819974BAE65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noFill/>
            <a:ln>
              <a:noFill/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Committed</c:v>
                </c:pt>
                <c:pt idx="1">
                  <c:v>Most Often</c:v>
                </c:pt>
                <c:pt idx="2">
                  <c:v>Advocate</c:v>
                </c:pt>
                <c:pt idx="3">
                  <c:v>Like</c:v>
                </c:pt>
                <c:pt idx="4">
                  <c:v>Shop</c:v>
                </c:pt>
                <c:pt idx="5">
                  <c:v>Could Shop</c:v>
                </c:pt>
              </c:strCache>
            </c:strRef>
          </c:cat>
          <c:val>
            <c:numRef>
              <c:f>Sheet1!$D$2:$D$7</c:f>
              <c:numCache>
                <c:formatCode>0%</c:formatCode>
                <c:ptCount val="6"/>
                <c:pt idx="0">
                  <c:v>0.45</c:v>
                </c:pt>
                <c:pt idx="1">
                  <c:v>0.45</c:v>
                </c:pt>
                <c:pt idx="2">
                  <c:v>0.45</c:v>
                </c:pt>
                <c:pt idx="3">
                  <c:v>0.45</c:v>
                </c:pt>
                <c:pt idx="4">
                  <c:v>0.45</c:v>
                </c:pt>
                <c:pt idx="5">
                  <c:v>0.45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279-4DAB-8CC3-819974BAE65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noFill/>
            <a:ln>
              <a:noFill/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Committed</c:v>
                </c:pt>
                <c:pt idx="1">
                  <c:v>Most Often</c:v>
                </c:pt>
                <c:pt idx="2">
                  <c:v>Advocate</c:v>
                </c:pt>
                <c:pt idx="3">
                  <c:v>Like</c:v>
                </c:pt>
                <c:pt idx="4">
                  <c:v>Shop</c:v>
                </c:pt>
                <c:pt idx="5">
                  <c:v>Could Shop</c:v>
                </c:pt>
              </c:strCache>
            </c:strRef>
          </c:cat>
          <c:val>
            <c:numRef>
              <c:f>Sheet1!$E$2:$E$7</c:f>
              <c:numCache>
                <c:formatCode>0%</c:formatCode>
                <c:ptCount val="6"/>
                <c:pt idx="0">
                  <c:v>0.05</c:v>
                </c:pt>
                <c:pt idx="1">
                  <c:v>0.05</c:v>
                </c:pt>
                <c:pt idx="2">
                  <c:v>0.05</c:v>
                </c:pt>
                <c:pt idx="3">
                  <c:v>0.05</c:v>
                </c:pt>
                <c:pt idx="4">
                  <c:v>0.05</c:v>
                </c:pt>
                <c:pt idx="5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6279-4DAB-8CC3-819974BAE65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noFill/>
            <a:ln>
              <a:noFill/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Committed</c:v>
                </c:pt>
                <c:pt idx="1">
                  <c:v>Most Often</c:v>
                </c:pt>
                <c:pt idx="2">
                  <c:v>Advocate</c:v>
                </c:pt>
                <c:pt idx="3">
                  <c:v>Like</c:v>
                </c:pt>
                <c:pt idx="4">
                  <c:v>Shop</c:v>
                </c:pt>
                <c:pt idx="5">
                  <c:v>Could Shop</c:v>
                </c:pt>
              </c:strCache>
            </c:strRef>
          </c:cat>
          <c:val>
            <c:numRef>
              <c:f>Sheet1!$F$2:$F$7</c:f>
              <c:numCache>
                <c:formatCode>0%</c:formatCode>
                <c:ptCount val="6"/>
                <c:pt idx="0">
                  <c:v>0.4762210963587602</c:v>
                </c:pt>
                <c:pt idx="1">
                  <c:v>0.46851997577869159</c:v>
                </c:pt>
                <c:pt idx="2">
                  <c:v>0.36069731719950249</c:v>
                </c:pt>
                <c:pt idx="3">
                  <c:v>0.29915545598111748</c:v>
                </c:pt>
                <c:pt idx="4">
                  <c:v>0.28256692246231396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6279-4DAB-8CC3-819974BAE654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3FA3C0"/>
                </a:gs>
                <a:gs pos="100000">
                  <a:srgbClr val="33859C"/>
                </a:gs>
              </a:gsLst>
              <a:lin ang="5400000" scaled="0"/>
              <a:tileRect/>
            </a:gradFill>
            <a:ln>
              <a:noFill/>
            </a:ln>
          </c:spPr>
          <c:invertIfNegative val="0"/>
          <c:dLbls>
            <c:spPr>
              <a:solidFill>
                <a:schemeClr val="bg1"/>
              </a:solidFill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Committed</c:v>
                </c:pt>
                <c:pt idx="1">
                  <c:v>Most Often</c:v>
                </c:pt>
                <c:pt idx="2">
                  <c:v>Advocate</c:v>
                </c:pt>
                <c:pt idx="3">
                  <c:v>Like</c:v>
                </c:pt>
                <c:pt idx="4">
                  <c:v>Shop</c:v>
                </c:pt>
                <c:pt idx="5">
                  <c:v>Could Shop</c:v>
                </c:pt>
              </c:strCache>
            </c:strRef>
          </c:cat>
          <c:val>
            <c:numRef>
              <c:f>Sheet1!$G$2:$G$7</c:f>
              <c:numCache>
                <c:formatCode>0%</c:formatCode>
                <c:ptCount val="6"/>
                <c:pt idx="0">
                  <c:v>4.7557807282479603E-2</c:v>
                </c:pt>
                <c:pt idx="1">
                  <c:v>6.2960048442616795E-2</c:v>
                </c:pt>
                <c:pt idx="2">
                  <c:v>0.27860536560099503</c:v>
                </c:pt>
                <c:pt idx="3">
                  <c:v>0.40168908803776499</c:v>
                </c:pt>
                <c:pt idx="4">
                  <c:v>0.43486615507537202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6279-4DAB-8CC3-819974BAE654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Series 7</c:v>
                </c:pt>
              </c:strCache>
            </c:strRef>
          </c:tx>
          <c:spPr>
            <a:noFill/>
            <a:ln>
              <a:noFill/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Committed</c:v>
                </c:pt>
                <c:pt idx="1">
                  <c:v>Most Often</c:v>
                </c:pt>
                <c:pt idx="2">
                  <c:v>Advocate</c:v>
                </c:pt>
                <c:pt idx="3">
                  <c:v>Like</c:v>
                </c:pt>
                <c:pt idx="4">
                  <c:v>Shop</c:v>
                </c:pt>
                <c:pt idx="5">
                  <c:v>Could Shop</c:v>
                </c:pt>
              </c:strCache>
            </c:strRef>
          </c:cat>
          <c:val>
            <c:numRef>
              <c:f>Sheet1!$H$2:$H$7</c:f>
              <c:numCache>
                <c:formatCode>0%</c:formatCode>
                <c:ptCount val="6"/>
                <c:pt idx="0">
                  <c:v>0.4762210963587602</c:v>
                </c:pt>
                <c:pt idx="1">
                  <c:v>0.46851997577869159</c:v>
                </c:pt>
                <c:pt idx="2">
                  <c:v>0.36069731719950249</c:v>
                </c:pt>
                <c:pt idx="3">
                  <c:v>0.29915545598111748</c:v>
                </c:pt>
                <c:pt idx="4">
                  <c:v>0.28256692246231396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6279-4DAB-8CC3-819974BAE654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Series 8</c:v>
                </c:pt>
              </c:strCache>
            </c:strRef>
          </c:tx>
          <c:spPr>
            <a:noFill/>
            <a:ln>
              <a:noFill/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Committed</c:v>
                </c:pt>
                <c:pt idx="1">
                  <c:v>Most Often</c:v>
                </c:pt>
                <c:pt idx="2">
                  <c:v>Advocate</c:v>
                </c:pt>
                <c:pt idx="3">
                  <c:v>Like</c:v>
                </c:pt>
                <c:pt idx="4">
                  <c:v>Shop</c:v>
                </c:pt>
                <c:pt idx="5">
                  <c:v>Could Shop</c:v>
                </c:pt>
              </c:strCache>
            </c:strRef>
          </c:cat>
          <c:val>
            <c:numRef>
              <c:f>Sheet1!$I$2:$I$7</c:f>
              <c:numCache>
                <c:formatCode>0%</c:formatCode>
                <c:ptCount val="6"/>
                <c:pt idx="0">
                  <c:v>0.05</c:v>
                </c:pt>
                <c:pt idx="1">
                  <c:v>0.05</c:v>
                </c:pt>
                <c:pt idx="2">
                  <c:v>0.05</c:v>
                </c:pt>
                <c:pt idx="3">
                  <c:v>0.05</c:v>
                </c:pt>
                <c:pt idx="4">
                  <c:v>0.05</c:v>
                </c:pt>
                <c:pt idx="5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6279-4DAB-8CC3-819974BAE654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Series 9</c:v>
                </c:pt>
              </c:strCache>
            </c:strRef>
          </c:tx>
          <c:spPr>
            <a:noFill/>
            <a:ln>
              <a:noFill/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Committed</c:v>
                </c:pt>
                <c:pt idx="1">
                  <c:v>Most Often</c:v>
                </c:pt>
                <c:pt idx="2">
                  <c:v>Advocate</c:v>
                </c:pt>
                <c:pt idx="3">
                  <c:v>Like</c:v>
                </c:pt>
                <c:pt idx="4">
                  <c:v>Shop</c:v>
                </c:pt>
                <c:pt idx="5">
                  <c:v>Could Shop</c:v>
                </c:pt>
              </c:strCache>
            </c:strRef>
          </c:cat>
          <c:val>
            <c:numRef>
              <c:f>Sheet1!$J$2:$J$7</c:f>
              <c:numCache>
                <c:formatCode>0%</c:formatCode>
                <c:ptCount val="6"/>
                <c:pt idx="0">
                  <c:v>0.49101039547986591</c:v>
                </c:pt>
                <c:pt idx="1">
                  <c:v>0.48917389954839918</c:v>
                </c:pt>
                <c:pt idx="2">
                  <c:v>0.4070348652188755</c:v>
                </c:pt>
                <c:pt idx="3">
                  <c:v>0.34043915321072399</c:v>
                </c:pt>
                <c:pt idx="4">
                  <c:v>0.323467285085212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6279-4DAB-8CC3-819974BAE654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BI-LO</c:v>
                </c:pt>
              </c:strCache>
            </c:strRef>
          </c:tx>
          <c:spPr>
            <a:gradFill>
              <a:gsLst>
                <a:gs pos="0">
                  <a:schemeClr val="accent4">
                    <a:lumMod val="84000"/>
                    <a:lumOff val="16000"/>
                  </a:schemeClr>
                </a:gs>
                <a:gs pos="100000">
                  <a:srgbClr val="FFC000"/>
                </a:gs>
              </a:gsLst>
              <a:lin ang="5400000" scaled="0"/>
              <a:tileRect/>
            </a:gradFill>
            <a:ln>
              <a:noFill/>
            </a:ln>
          </c:spPr>
          <c:invertIfNegative val="0"/>
          <c:dLbls>
            <c:spPr>
              <a:solidFill>
                <a:schemeClr val="bg1"/>
              </a:solidFill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Committed</c:v>
                </c:pt>
                <c:pt idx="1">
                  <c:v>Most Often</c:v>
                </c:pt>
                <c:pt idx="2">
                  <c:v>Advocate</c:v>
                </c:pt>
                <c:pt idx="3">
                  <c:v>Like</c:v>
                </c:pt>
                <c:pt idx="4">
                  <c:v>Shop</c:v>
                </c:pt>
                <c:pt idx="5">
                  <c:v>Could Shop</c:v>
                </c:pt>
              </c:strCache>
            </c:strRef>
          </c:cat>
          <c:val>
            <c:numRef>
              <c:f>Sheet1!$K$2:$K$7</c:f>
              <c:numCache>
                <c:formatCode>0%</c:formatCode>
                <c:ptCount val="6"/>
                <c:pt idx="0">
                  <c:v>1.7979209040268201E-2</c:v>
                </c:pt>
                <c:pt idx="1">
                  <c:v>2.16522009032016E-2</c:v>
                </c:pt>
                <c:pt idx="2">
                  <c:v>0.18593026956224901</c:v>
                </c:pt>
                <c:pt idx="3">
                  <c:v>0.31912169357855202</c:v>
                </c:pt>
                <c:pt idx="4">
                  <c:v>0.35306542982957601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6279-4DAB-8CC3-819974BAE654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Series 72</c:v>
                </c:pt>
              </c:strCache>
            </c:strRef>
          </c:tx>
          <c:spPr>
            <a:noFill/>
            <a:ln>
              <a:noFill/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Committed</c:v>
                </c:pt>
                <c:pt idx="1">
                  <c:v>Most Often</c:v>
                </c:pt>
                <c:pt idx="2">
                  <c:v>Advocate</c:v>
                </c:pt>
                <c:pt idx="3">
                  <c:v>Like</c:v>
                </c:pt>
                <c:pt idx="4">
                  <c:v>Shop</c:v>
                </c:pt>
                <c:pt idx="5">
                  <c:v>Could Shop</c:v>
                </c:pt>
              </c:strCache>
            </c:strRef>
          </c:cat>
          <c:val>
            <c:numRef>
              <c:f>Sheet1!$L$2:$L$7</c:f>
              <c:numCache>
                <c:formatCode>0%</c:formatCode>
                <c:ptCount val="6"/>
                <c:pt idx="0">
                  <c:v>0.49101039547986591</c:v>
                </c:pt>
                <c:pt idx="1">
                  <c:v>0.48917389954839918</c:v>
                </c:pt>
                <c:pt idx="2">
                  <c:v>0.4070348652188755</c:v>
                </c:pt>
                <c:pt idx="3">
                  <c:v>0.34043915321072399</c:v>
                </c:pt>
                <c:pt idx="4">
                  <c:v>0.323467285085212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6279-4DAB-8CC3-819974BAE654}"/>
            </c:ext>
          </c:extLst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Series 82</c:v>
                </c:pt>
              </c:strCache>
            </c:strRef>
          </c:tx>
          <c:spPr>
            <a:noFill/>
          </c:spPr>
          <c:invertIfNegative val="0"/>
          <c:cat>
            <c:strRef>
              <c:f>Sheet1!$A$2:$A$7</c:f>
              <c:strCache>
                <c:ptCount val="6"/>
                <c:pt idx="0">
                  <c:v>Committed</c:v>
                </c:pt>
                <c:pt idx="1">
                  <c:v>Most Often</c:v>
                </c:pt>
                <c:pt idx="2">
                  <c:v>Advocate</c:v>
                </c:pt>
                <c:pt idx="3">
                  <c:v>Like</c:v>
                </c:pt>
                <c:pt idx="4">
                  <c:v>Shop</c:v>
                </c:pt>
                <c:pt idx="5">
                  <c:v>Could Shop</c:v>
                </c:pt>
              </c:strCache>
            </c:strRef>
          </c:cat>
          <c:val>
            <c:numRef>
              <c:f>Sheet1!$M$2:$M$7</c:f>
              <c:numCache>
                <c:formatCode>0%</c:formatCode>
                <c:ptCount val="6"/>
                <c:pt idx="0">
                  <c:v>0.05</c:v>
                </c:pt>
                <c:pt idx="1">
                  <c:v>0.05</c:v>
                </c:pt>
                <c:pt idx="2">
                  <c:v>0.05</c:v>
                </c:pt>
                <c:pt idx="3">
                  <c:v>0.05</c:v>
                </c:pt>
                <c:pt idx="4">
                  <c:v>0.05</c:v>
                </c:pt>
                <c:pt idx="5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F77-4644-8027-A3CDAF59EEB2}"/>
            </c:ext>
          </c:extLst>
        </c:ser>
        <c:ser>
          <c:idx val="12"/>
          <c:order val="12"/>
          <c:tx>
            <c:strRef>
              <c:f>Sheet1!$N$1</c:f>
              <c:strCache>
                <c:ptCount val="1"/>
                <c:pt idx="0">
                  <c:v>Series 93</c:v>
                </c:pt>
              </c:strCache>
            </c:strRef>
          </c:tx>
          <c:spPr>
            <a:noFill/>
          </c:spPr>
          <c:invertIfNegative val="0"/>
          <c:cat>
            <c:strRef>
              <c:f>Sheet1!$A$2:$A$7</c:f>
              <c:strCache>
                <c:ptCount val="6"/>
                <c:pt idx="0">
                  <c:v>Committed</c:v>
                </c:pt>
                <c:pt idx="1">
                  <c:v>Most Often</c:v>
                </c:pt>
                <c:pt idx="2">
                  <c:v>Advocate</c:v>
                </c:pt>
                <c:pt idx="3">
                  <c:v>Like</c:v>
                </c:pt>
                <c:pt idx="4">
                  <c:v>Shop</c:v>
                </c:pt>
                <c:pt idx="5">
                  <c:v>Could Shop</c:v>
                </c:pt>
              </c:strCache>
            </c:strRef>
          </c:cat>
          <c:val>
            <c:numRef>
              <c:f>Sheet1!$N$2:$N$7</c:f>
              <c:numCache>
                <c:formatCode>0%</c:formatCode>
                <c:ptCount val="6"/>
                <c:pt idx="0">
                  <c:v>0.49101039547986591</c:v>
                </c:pt>
                <c:pt idx="1">
                  <c:v>0.48917389954839918</c:v>
                </c:pt>
                <c:pt idx="2">
                  <c:v>0.4070348652188755</c:v>
                </c:pt>
                <c:pt idx="3">
                  <c:v>0.34043915321072399</c:v>
                </c:pt>
                <c:pt idx="4">
                  <c:v>0.323467285085212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F77-4644-8027-A3CDAF59EEB2}"/>
            </c:ext>
          </c:extLst>
        </c:ser>
        <c:ser>
          <c:idx val="13"/>
          <c:order val="13"/>
          <c:tx>
            <c:strRef>
              <c:f>Sheet1!$O$1</c:f>
              <c:strCache>
                <c:ptCount val="1"/>
                <c:pt idx="0">
                  <c:v>BI-LO4</c:v>
                </c:pt>
              </c:strCache>
            </c:strRef>
          </c:tx>
          <c:spPr>
            <a:solidFill>
              <a:srgbClr val="3FC37B"/>
            </a:solidFill>
          </c:spPr>
          <c:invertIfNegative val="0"/>
          <c:dLbls>
            <c:spPr>
              <a:solidFill>
                <a:schemeClr val="bg1"/>
              </a:solidFill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850" b="0" i="0" u="none" strike="noStrike" kern="1200" baseline="0">
                    <a:solidFill>
                      <a:schemeClr val="tx1"/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Committed</c:v>
                </c:pt>
                <c:pt idx="1">
                  <c:v>Most Often</c:v>
                </c:pt>
                <c:pt idx="2">
                  <c:v>Advocate</c:v>
                </c:pt>
                <c:pt idx="3">
                  <c:v>Like</c:v>
                </c:pt>
                <c:pt idx="4">
                  <c:v>Shop</c:v>
                </c:pt>
                <c:pt idx="5">
                  <c:v>Could Shop</c:v>
                </c:pt>
              </c:strCache>
            </c:strRef>
          </c:cat>
          <c:val>
            <c:numRef>
              <c:f>Sheet1!$O$2:$O$7</c:f>
              <c:numCache>
                <c:formatCode>0%</c:formatCode>
                <c:ptCount val="6"/>
                <c:pt idx="0">
                  <c:v>1.7979209040268201E-2</c:v>
                </c:pt>
                <c:pt idx="1">
                  <c:v>2.16522009032016E-2</c:v>
                </c:pt>
                <c:pt idx="2">
                  <c:v>0.18593026956224901</c:v>
                </c:pt>
                <c:pt idx="3">
                  <c:v>0.31912169357855202</c:v>
                </c:pt>
                <c:pt idx="4">
                  <c:v>0.35306542982957601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F77-4644-8027-A3CDAF59EEB2}"/>
            </c:ext>
          </c:extLst>
        </c:ser>
        <c:ser>
          <c:idx val="14"/>
          <c:order val="14"/>
          <c:tx>
            <c:strRef>
              <c:f>Sheet1!$P$1</c:f>
              <c:strCache>
                <c:ptCount val="1"/>
                <c:pt idx="0">
                  <c:v>BI-LO5</c:v>
                </c:pt>
              </c:strCache>
            </c:strRef>
          </c:tx>
          <c:spPr>
            <a:noFill/>
          </c:spPr>
          <c:invertIfNegative val="0"/>
          <c:cat>
            <c:strRef>
              <c:f>Sheet1!$A$2:$A$7</c:f>
              <c:strCache>
                <c:ptCount val="6"/>
                <c:pt idx="0">
                  <c:v>Committed</c:v>
                </c:pt>
                <c:pt idx="1">
                  <c:v>Most Often</c:v>
                </c:pt>
                <c:pt idx="2">
                  <c:v>Advocate</c:v>
                </c:pt>
                <c:pt idx="3">
                  <c:v>Like</c:v>
                </c:pt>
                <c:pt idx="4">
                  <c:v>Shop</c:v>
                </c:pt>
                <c:pt idx="5">
                  <c:v>Could Shop</c:v>
                </c:pt>
              </c:strCache>
            </c:strRef>
          </c:cat>
          <c:val>
            <c:numRef>
              <c:f>Sheet1!$P$2:$P$7</c:f>
              <c:numCache>
                <c:formatCode>0%</c:formatCode>
                <c:ptCount val="6"/>
                <c:pt idx="0">
                  <c:v>0.49101039547986591</c:v>
                </c:pt>
                <c:pt idx="1">
                  <c:v>0.48917389954839918</c:v>
                </c:pt>
                <c:pt idx="2">
                  <c:v>0.4070348652188755</c:v>
                </c:pt>
                <c:pt idx="3">
                  <c:v>0.34043915321072399</c:v>
                </c:pt>
                <c:pt idx="4">
                  <c:v>0.323467285085212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F77-4644-8027-A3CDAF59EEB2}"/>
            </c:ext>
          </c:extLst>
        </c:ser>
        <c:ser>
          <c:idx val="15"/>
          <c:order val="15"/>
          <c:tx>
            <c:strRef>
              <c:f>Sheet1!$Q$1</c:f>
              <c:strCache>
                <c:ptCount val="1"/>
                <c:pt idx="0">
                  <c:v>BI-LO6</c:v>
                </c:pt>
              </c:strCache>
            </c:strRef>
          </c:tx>
          <c:spPr>
            <a:noFill/>
          </c:spPr>
          <c:invertIfNegative val="0"/>
          <c:cat>
            <c:strRef>
              <c:f>Sheet1!$A$2:$A$7</c:f>
              <c:strCache>
                <c:ptCount val="6"/>
                <c:pt idx="0">
                  <c:v>Committed</c:v>
                </c:pt>
                <c:pt idx="1">
                  <c:v>Most Often</c:v>
                </c:pt>
                <c:pt idx="2">
                  <c:v>Advocate</c:v>
                </c:pt>
                <c:pt idx="3">
                  <c:v>Like</c:v>
                </c:pt>
                <c:pt idx="4">
                  <c:v>Shop</c:v>
                </c:pt>
                <c:pt idx="5">
                  <c:v>Could Shop</c:v>
                </c:pt>
              </c:strCache>
            </c:strRef>
          </c:cat>
          <c:val>
            <c:numRef>
              <c:f>Sheet1!$Q$2:$Q$7</c:f>
              <c:numCache>
                <c:formatCode>0%</c:formatCode>
                <c:ptCount val="6"/>
                <c:pt idx="0">
                  <c:v>0.05</c:v>
                </c:pt>
                <c:pt idx="1">
                  <c:v>0.05</c:v>
                </c:pt>
                <c:pt idx="2">
                  <c:v>0.05</c:v>
                </c:pt>
                <c:pt idx="3">
                  <c:v>0.05</c:v>
                </c:pt>
                <c:pt idx="4">
                  <c:v>0.05</c:v>
                </c:pt>
                <c:pt idx="5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F77-4644-8027-A3CDAF59EEB2}"/>
            </c:ext>
          </c:extLst>
        </c:ser>
        <c:ser>
          <c:idx val="16"/>
          <c:order val="16"/>
          <c:tx>
            <c:strRef>
              <c:f>Sheet1!$R$1</c:f>
              <c:strCache>
                <c:ptCount val="1"/>
                <c:pt idx="0">
                  <c:v>BI-LO7</c:v>
                </c:pt>
              </c:strCache>
            </c:strRef>
          </c:tx>
          <c:spPr>
            <a:noFill/>
          </c:spPr>
          <c:invertIfNegative val="0"/>
          <c:cat>
            <c:strRef>
              <c:f>Sheet1!$A$2:$A$7</c:f>
              <c:strCache>
                <c:ptCount val="6"/>
                <c:pt idx="0">
                  <c:v>Committed</c:v>
                </c:pt>
                <c:pt idx="1">
                  <c:v>Most Often</c:v>
                </c:pt>
                <c:pt idx="2">
                  <c:v>Advocate</c:v>
                </c:pt>
                <c:pt idx="3">
                  <c:v>Like</c:v>
                </c:pt>
                <c:pt idx="4">
                  <c:v>Shop</c:v>
                </c:pt>
                <c:pt idx="5">
                  <c:v>Could Shop</c:v>
                </c:pt>
              </c:strCache>
            </c:strRef>
          </c:cat>
          <c:val>
            <c:numRef>
              <c:f>Sheet1!$R$2:$R$7</c:f>
              <c:numCache>
                <c:formatCode>0%</c:formatCode>
                <c:ptCount val="6"/>
                <c:pt idx="0">
                  <c:v>0.49101039547986591</c:v>
                </c:pt>
                <c:pt idx="1">
                  <c:v>0.48917389954839918</c:v>
                </c:pt>
                <c:pt idx="2">
                  <c:v>0.4070348652188755</c:v>
                </c:pt>
                <c:pt idx="3">
                  <c:v>0.34043915321072399</c:v>
                </c:pt>
                <c:pt idx="4">
                  <c:v>0.323467285085212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1F77-4644-8027-A3CDAF59EEB2}"/>
            </c:ext>
          </c:extLst>
        </c:ser>
        <c:ser>
          <c:idx val="17"/>
          <c:order val="17"/>
          <c:tx>
            <c:strRef>
              <c:f>Sheet1!$S$1</c:f>
              <c:strCache>
                <c:ptCount val="1"/>
                <c:pt idx="0">
                  <c:v>BI-LO8</c:v>
                </c:pt>
              </c:strCache>
            </c:strRef>
          </c:tx>
          <c:spPr>
            <a:solidFill>
              <a:srgbClr val="9363B7"/>
            </a:solidFill>
          </c:spPr>
          <c:invertIfNegative val="0"/>
          <c:dLbls>
            <c:spPr>
              <a:solidFill>
                <a:schemeClr val="bg1"/>
              </a:solidFill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Committed</c:v>
                </c:pt>
                <c:pt idx="1">
                  <c:v>Most Often</c:v>
                </c:pt>
                <c:pt idx="2">
                  <c:v>Advocate</c:v>
                </c:pt>
                <c:pt idx="3">
                  <c:v>Like</c:v>
                </c:pt>
                <c:pt idx="4">
                  <c:v>Shop</c:v>
                </c:pt>
                <c:pt idx="5">
                  <c:v>Could Shop</c:v>
                </c:pt>
              </c:strCache>
            </c:strRef>
          </c:cat>
          <c:val>
            <c:numRef>
              <c:f>Sheet1!$S$2:$S$7</c:f>
              <c:numCache>
                <c:formatCode>0%</c:formatCode>
                <c:ptCount val="6"/>
                <c:pt idx="0">
                  <c:v>1.7979209040268201E-2</c:v>
                </c:pt>
                <c:pt idx="1">
                  <c:v>2.16522009032016E-2</c:v>
                </c:pt>
                <c:pt idx="2">
                  <c:v>0.18593026956224901</c:v>
                </c:pt>
                <c:pt idx="3">
                  <c:v>0.31912169357855202</c:v>
                </c:pt>
                <c:pt idx="4">
                  <c:v>0.35306542982957601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F77-4644-8027-A3CDAF59EEB2}"/>
            </c:ext>
          </c:extLst>
        </c:ser>
        <c:ser>
          <c:idx val="18"/>
          <c:order val="18"/>
          <c:tx>
            <c:strRef>
              <c:f>Sheet1!$T$1</c:f>
              <c:strCache>
                <c:ptCount val="1"/>
                <c:pt idx="0">
                  <c:v>BI-LO9</c:v>
                </c:pt>
              </c:strCache>
            </c:strRef>
          </c:tx>
          <c:spPr>
            <a:noFill/>
          </c:spPr>
          <c:invertIfNegative val="0"/>
          <c:cat>
            <c:strRef>
              <c:f>Sheet1!$A$2:$A$7</c:f>
              <c:strCache>
                <c:ptCount val="6"/>
                <c:pt idx="0">
                  <c:v>Committed</c:v>
                </c:pt>
                <c:pt idx="1">
                  <c:v>Most Often</c:v>
                </c:pt>
                <c:pt idx="2">
                  <c:v>Advocate</c:v>
                </c:pt>
                <c:pt idx="3">
                  <c:v>Like</c:v>
                </c:pt>
                <c:pt idx="4">
                  <c:v>Shop</c:v>
                </c:pt>
                <c:pt idx="5">
                  <c:v>Could Shop</c:v>
                </c:pt>
              </c:strCache>
            </c:strRef>
          </c:cat>
          <c:val>
            <c:numRef>
              <c:f>Sheet1!$T$2:$T$7</c:f>
              <c:numCache>
                <c:formatCode>0%</c:formatCode>
                <c:ptCount val="6"/>
                <c:pt idx="0">
                  <c:v>0.49101039547986591</c:v>
                </c:pt>
                <c:pt idx="1">
                  <c:v>0.48917389954839918</c:v>
                </c:pt>
                <c:pt idx="2">
                  <c:v>0.4070348652188755</c:v>
                </c:pt>
                <c:pt idx="3">
                  <c:v>0.34043915321072399</c:v>
                </c:pt>
                <c:pt idx="4">
                  <c:v>0.323467285085212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1F77-4644-8027-A3CDAF59EE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213900288"/>
        <c:axId val="214316544"/>
      </c:barChart>
      <c:catAx>
        <c:axId val="21390028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pPr>
            <a:endParaRPr lang="en-US"/>
          </a:p>
        </c:txPr>
        <c:crossAx val="214316544"/>
        <c:crosses val="autoZero"/>
        <c:auto val="0"/>
        <c:lblAlgn val="ctr"/>
        <c:lblOffset val="100"/>
        <c:noMultiLvlLbl val="0"/>
      </c:catAx>
      <c:valAx>
        <c:axId val="214316544"/>
        <c:scaling>
          <c:orientation val="minMax"/>
          <c:max val="5.2"/>
        </c:scaling>
        <c:delete val="1"/>
        <c:axPos val="t"/>
        <c:numFmt formatCode="0%" sourceLinked="1"/>
        <c:majorTickMark val="out"/>
        <c:minorTickMark val="none"/>
        <c:tickLblPos val="nextTo"/>
        <c:crossAx val="213900288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0867060869932175E-2"/>
          <c:y val="6.7411344404449153E-2"/>
          <c:w val="0.96494537591934204"/>
          <c:h val="0.7779784295583934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Albertsons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  <a:tileRect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9A84-4B80-BAB8-49CF0FBEB414}"/>
              </c:ext>
            </c:extLst>
          </c:dPt>
          <c:cat>
            <c:strRef>
              <c:f>Sheet1!$A$2:$A$4</c:f>
              <c:strCache>
                <c:ptCount val="3"/>
                <c:pt idx="0">
                  <c:v>Convenience</c:v>
                </c:pt>
                <c:pt idx="1">
                  <c:v>Value</c:v>
                </c:pt>
                <c:pt idx="2">
                  <c:v>Quality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  <a:tileRect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39EF-4D60-B347-235E683B85A4}"/>
                </c:ext>
              </c:extLst>
            </c:dLbl>
            <c:spPr>
              <a:noFill/>
              <a:ln>
                <a:noFill/>
              </a:ln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Convenience</c:v>
                </c:pt>
                <c:pt idx="1">
                  <c:v>Value</c:v>
                </c:pt>
                <c:pt idx="2">
                  <c:v>Quality</c:v>
                </c:pt>
              </c:strCache>
            </c:strRef>
          </c:cat>
          <c:val>
            <c:numRef>
              <c:f>Sheet1!$C$2:$C$4</c:f>
              <c:numCache>
                <c:formatCode>0%</c:formatCode>
                <c:ptCount val="3"/>
                <c:pt idx="0">
                  <c:v>0.53295587105332798</c:v>
                </c:pt>
                <c:pt idx="1">
                  <c:v>0.68134550692806095</c:v>
                </c:pt>
                <c:pt idx="2">
                  <c:v>0.48380397183567903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BI-LO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  <a:tileRect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39EF-4D60-B347-235E683B85A4}"/>
                </c:ext>
              </c:extLst>
            </c:dLbl>
            <c:spPr>
              <a:noFill/>
              <a:ln>
                <a:noFill/>
              </a:ln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Convenience</c:v>
                </c:pt>
                <c:pt idx="1">
                  <c:v>Value</c:v>
                </c:pt>
                <c:pt idx="2">
                  <c:v>Quality</c:v>
                </c:pt>
              </c:strCache>
            </c:strRef>
          </c:cat>
          <c:val>
            <c:numRef>
              <c:f>Sheet1!$D$2:$D$4</c:f>
              <c:numCache>
                <c:formatCode>0%</c:formatCode>
                <c:ptCount val="3"/>
                <c:pt idx="0">
                  <c:v>0.389001399922351</c:v>
                </c:pt>
                <c:pt idx="1">
                  <c:v>0.14782438252024899</c:v>
                </c:pt>
                <c:pt idx="2">
                  <c:v>0.69945870086275996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3FC37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850" b="0" i="0" u="none" strike="noStrike" kern="1200" baseline="0">
                    <a:solidFill>
                      <a:schemeClr val="tx1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Convenience</c:v>
                </c:pt>
                <c:pt idx="1">
                  <c:v>Value</c:v>
                </c:pt>
                <c:pt idx="2">
                  <c:v>Quality</c:v>
                </c:pt>
              </c:strCache>
            </c:strRef>
          </c:cat>
          <c:val>
            <c:numRef>
              <c:f>Sheet1!$E$2:$E$4</c:f>
              <c:numCache>
                <c:formatCode>0%</c:formatCode>
                <c:ptCount val="3"/>
                <c:pt idx="0">
                  <c:v>0.53295587105332798</c:v>
                </c:pt>
                <c:pt idx="1">
                  <c:v>0.68134550692806095</c:v>
                </c:pt>
                <c:pt idx="2">
                  <c:v>0.48380397183567903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069-4EE4-8AB2-BE3F1B53CC6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9363B7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850" b="0" i="0" u="none" strike="noStrike" kern="1200" baseline="0">
                    <a:solidFill>
                      <a:schemeClr val="tx1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Convenience</c:v>
                </c:pt>
                <c:pt idx="1">
                  <c:v>Value</c:v>
                </c:pt>
                <c:pt idx="2">
                  <c:v>Quality</c:v>
                </c:pt>
              </c:strCache>
            </c:strRef>
          </c:cat>
          <c:val>
            <c:numRef>
              <c:f>Sheet1!$F$2:$F$4</c:f>
              <c:numCache>
                <c:formatCode>0%</c:formatCode>
                <c:ptCount val="3"/>
                <c:pt idx="0">
                  <c:v>0.389001399922351</c:v>
                </c:pt>
                <c:pt idx="1">
                  <c:v>0.14782438252024899</c:v>
                </c:pt>
                <c:pt idx="2">
                  <c:v>0.69945870086275996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069-4EE4-8AB2-BE3F1B53CC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0"/>
        <c:axId val="214224256"/>
        <c:axId val="214115456"/>
      </c:barChart>
      <c:catAx>
        <c:axId val="2142242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latin typeface="Franklin Gothic Book" panose="020B0503020102020204" pitchFamily="34" charset="0"/>
              </a:defRPr>
            </a:pPr>
            <a:endParaRPr lang="en-US"/>
          </a:p>
        </c:txPr>
        <c:crossAx val="214115456"/>
        <c:crosses val="autoZero"/>
        <c:auto val="0"/>
        <c:lblAlgn val="ctr"/>
        <c:lblOffset val="50"/>
        <c:noMultiLvlLbl val="0"/>
      </c:catAx>
      <c:valAx>
        <c:axId val="214115456"/>
        <c:scaling>
          <c:orientation val="minMax"/>
          <c:max val="0.8"/>
        </c:scaling>
        <c:delete val="1"/>
        <c:axPos val="l"/>
        <c:numFmt formatCode="0%" sourceLinked="1"/>
        <c:majorTickMark val="out"/>
        <c:minorTickMark val="none"/>
        <c:tickLblPos val="nextTo"/>
        <c:crossAx val="214224256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0867060869932175E-2"/>
          <c:y val="6.7411344404449153E-2"/>
          <c:w val="0.96494537591934204"/>
          <c:h val="0.7779784295583934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Albertsons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  <a:tileRect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DFBC-4E0B-AA07-708AC350502E}"/>
              </c:ext>
            </c:extLst>
          </c:dPt>
          <c:cat>
            <c:strRef>
              <c:f>Sheet1!$A$2:$A$5</c:f>
              <c:strCache>
                <c:ptCount val="4"/>
                <c:pt idx="0">
                  <c:v>Food/Beverage - Future Consumption</c:v>
                </c:pt>
                <c:pt idx="1">
                  <c:v>Household/Personal Care</c:v>
                </c:pt>
                <c:pt idx="2">
                  <c:v>Food/Beverage - Immediate Consumption</c:v>
                </c:pt>
                <c:pt idx="3">
                  <c:v>Medications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  <a:tileRect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42AD-4156-9FDF-8D3D09CD1C2B}"/>
                </c:ext>
              </c:extLst>
            </c:dLbl>
            <c:dLbl>
              <c:idx val="2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26262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42AD-4156-9FDF-8D3D09CD1C2B}"/>
                </c:ext>
              </c:extLst>
            </c:dLbl>
            <c:spPr>
              <a:noFill/>
              <a:ln>
                <a:noFill/>
              </a:ln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Food/Beverage - Future Consumption</c:v>
                </c:pt>
                <c:pt idx="1">
                  <c:v>Household/Personal Care</c:v>
                </c:pt>
                <c:pt idx="2">
                  <c:v>Food/Beverage - Immediate Consumption</c:v>
                </c:pt>
                <c:pt idx="3">
                  <c:v>Medications</c:v>
                </c:pt>
              </c:strCache>
            </c:strRef>
          </c:cat>
          <c:val>
            <c:numRef>
              <c:f>Sheet1!$C$2:$C$5</c:f>
              <c:numCache>
                <c:formatCode>0%</c:formatCode>
                <c:ptCount val="4"/>
                <c:pt idx="0">
                  <c:v>0.36758158001056002</c:v>
                </c:pt>
                <c:pt idx="1">
                  <c:v>0.13937970316111301</c:v>
                </c:pt>
                <c:pt idx="2">
                  <c:v>0.26357480524349403</c:v>
                </c:pt>
                <c:pt idx="3">
                  <c:v>2.8721869812109599E-2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BI-LO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  <a:tileRect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42AD-4156-9FDF-8D3D09CD1C2B}"/>
                </c:ext>
              </c:extLst>
            </c:dLbl>
            <c:dLbl>
              <c:idx val="2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42AD-4156-9FDF-8D3D09CD1C2B}"/>
                </c:ext>
              </c:extLst>
            </c:dLbl>
            <c:spPr>
              <a:noFill/>
              <a:ln>
                <a:noFill/>
              </a:ln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Food/Beverage - Future Consumption</c:v>
                </c:pt>
                <c:pt idx="1">
                  <c:v>Household/Personal Care</c:v>
                </c:pt>
                <c:pt idx="2">
                  <c:v>Food/Beverage - Immediate Consumption</c:v>
                </c:pt>
                <c:pt idx="3">
                  <c:v>Medications</c:v>
                </c:pt>
              </c:strCache>
            </c:strRef>
          </c:cat>
          <c:val>
            <c:numRef>
              <c:f>Sheet1!$D$2:$D$5</c:f>
              <c:numCache>
                <c:formatCode>0%</c:formatCode>
                <c:ptCount val="4"/>
                <c:pt idx="0">
                  <c:v>0.63319718868767005</c:v>
                </c:pt>
                <c:pt idx="1">
                  <c:v>9.9662567440080702E-2</c:v>
                </c:pt>
                <c:pt idx="2">
                  <c:v>0.31102147399827401</c:v>
                </c:pt>
                <c:pt idx="3">
                  <c:v>4.4766335697305301E-2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3FC37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850" b="0" i="0" u="none" strike="noStrike" kern="1200" baseline="0">
                    <a:solidFill>
                      <a:schemeClr val="tx1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Food/Beverage - Future Consumption</c:v>
                </c:pt>
                <c:pt idx="1">
                  <c:v>Household/Personal Care</c:v>
                </c:pt>
                <c:pt idx="2">
                  <c:v>Food/Beverage - Immediate Consumption</c:v>
                </c:pt>
                <c:pt idx="3">
                  <c:v>Medications</c:v>
                </c:pt>
              </c:strCache>
            </c:strRef>
          </c:cat>
          <c:val>
            <c:numRef>
              <c:f>Sheet1!$E$2:$E$5</c:f>
              <c:numCache>
                <c:formatCode>0%</c:formatCode>
                <c:ptCount val="4"/>
                <c:pt idx="0">
                  <c:v>0.36758158001056002</c:v>
                </c:pt>
                <c:pt idx="1">
                  <c:v>0.13937970316111301</c:v>
                </c:pt>
                <c:pt idx="2">
                  <c:v>0.26357480524349403</c:v>
                </c:pt>
                <c:pt idx="3">
                  <c:v>2.8721869812109599E-2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ADE-40A5-B317-1D89ED73C92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9363B7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850" b="0" i="0" u="none" strike="noStrike" kern="1200" baseline="0">
                    <a:solidFill>
                      <a:schemeClr val="tx1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Food/Beverage - Future Consumption</c:v>
                </c:pt>
                <c:pt idx="1">
                  <c:v>Household/Personal Care</c:v>
                </c:pt>
                <c:pt idx="2">
                  <c:v>Food/Beverage - Immediate Consumption</c:v>
                </c:pt>
                <c:pt idx="3">
                  <c:v>Medications</c:v>
                </c:pt>
              </c:strCache>
            </c:strRef>
          </c:cat>
          <c:val>
            <c:numRef>
              <c:f>Sheet1!$F$2:$F$5</c:f>
              <c:numCache>
                <c:formatCode>0%</c:formatCode>
                <c:ptCount val="4"/>
                <c:pt idx="0">
                  <c:v>0.63319718868767005</c:v>
                </c:pt>
                <c:pt idx="1">
                  <c:v>9.9662567440080702E-2</c:v>
                </c:pt>
                <c:pt idx="2">
                  <c:v>0.31102147399827401</c:v>
                </c:pt>
                <c:pt idx="3">
                  <c:v>4.4766335697305301E-2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ADE-40A5-B317-1D89ED73C9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0"/>
        <c:axId val="260410752"/>
        <c:axId val="260461696"/>
      </c:barChart>
      <c:catAx>
        <c:axId val="2604107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latin typeface="Franklin Gothic Book" panose="020B0503020102020204" pitchFamily="34" charset="0"/>
              </a:defRPr>
            </a:pPr>
            <a:endParaRPr lang="en-US"/>
          </a:p>
        </c:txPr>
        <c:crossAx val="260461696"/>
        <c:crosses val="autoZero"/>
        <c:auto val="0"/>
        <c:lblAlgn val="ctr"/>
        <c:lblOffset val="50"/>
        <c:noMultiLvlLbl val="0"/>
      </c:catAx>
      <c:valAx>
        <c:axId val="260461696"/>
        <c:scaling>
          <c:orientation val="minMax"/>
          <c:max val="0.70000000000000007"/>
        </c:scaling>
        <c:delete val="1"/>
        <c:axPos val="l"/>
        <c:numFmt formatCode="0%" sourceLinked="1"/>
        <c:majorTickMark val="out"/>
        <c:minorTickMark val="none"/>
        <c:tickLblPos val="nextTo"/>
        <c:crossAx val="260410752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327799022197723"/>
          <c:y val="5.8403916656970978E-2"/>
          <c:w val="0.56590694189071655"/>
          <c:h val="0.56590694189071655"/>
        </c:manualLayout>
      </c:layout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900"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0867060869932175E-2"/>
          <c:y val="6.7411344404449153E-2"/>
          <c:w val="0.96494537591934204"/>
          <c:h val="0.7779784295583934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Albertsons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  <a:tileRect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DFBC-4E0B-AA07-708AC350502E}"/>
              </c:ext>
            </c:extLst>
          </c:dPt>
          <c:cat>
            <c:strRef>
              <c:f>Sheet1!$A$2:$A$5</c:f>
              <c:strCache>
                <c:ptCount val="4"/>
                <c:pt idx="0">
                  <c:v>Main Store - Within Channel</c:v>
                </c:pt>
                <c:pt idx="1">
                  <c:v>Main Store - Overall</c:v>
                </c:pt>
                <c:pt idx="2">
                  <c:v>Favorite Store - Within Channel</c:v>
                </c:pt>
                <c:pt idx="3">
                  <c:v>Favorite Store - Overall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  <a:tileRect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C47C-4FFF-9B9D-F07615780328}"/>
                </c:ext>
              </c:extLst>
            </c:dLbl>
            <c:dLbl>
              <c:idx val="2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C47C-4FFF-9B9D-F07615780328}"/>
                </c:ext>
              </c:extLst>
            </c:dLbl>
            <c:spPr>
              <a:noFill/>
              <a:ln>
                <a:noFill/>
              </a:ln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solidFill>
                      <a:schemeClr val="tx1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Main Store - Within Channel</c:v>
                </c:pt>
                <c:pt idx="1">
                  <c:v>Main Store - Overall</c:v>
                </c:pt>
                <c:pt idx="2">
                  <c:v>Favorite Store - Within Channel</c:v>
                </c:pt>
                <c:pt idx="3">
                  <c:v>Favorite Store - Overall</c:v>
                </c:pt>
              </c:strCache>
            </c:strRef>
          </c:cat>
          <c:val>
            <c:numRef>
              <c:f>Sheet1!$C$2:$C$5</c:f>
              <c:numCache>
                <c:formatCode>0%</c:formatCode>
                <c:ptCount val="4"/>
                <c:pt idx="0">
                  <c:v>0.238598222624374</c:v>
                </c:pt>
                <c:pt idx="1">
                  <c:v>0.20190643676106601</c:v>
                </c:pt>
                <c:pt idx="2">
                  <c:v>0.245307330370334</c:v>
                </c:pt>
                <c:pt idx="3">
                  <c:v>0.21387609028298299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BI-LO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  <a:tileRect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C47C-4FFF-9B9D-F07615780328}"/>
                </c:ext>
              </c:extLst>
            </c:dLbl>
            <c:dLbl>
              <c:idx val="2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C47C-4FFF-9B9D-F07615780328}"/>
                </c:ext>
              </c:extLst>
            </c:dLbl>
            <c:spPr>
              <a:noFill/>
              <a:ln>
                <a:noFill/>
              </a:ln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solidFill>
                      <a:schemeClr val="tx1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Main Store - Within Channel</c:v>
                </c:pt>
                <c:pt idx="1">
                  <c:v>Main Store - Overall</c:v>
                </c:pt>
                <c:pt idx="2">
                  <c:v>Favorite Store - Within Channel</c:v>
                </c:pt>
                <c:pt idx="3">
                  <c:v>Favorite Store - Overall</c:v>
                </c:pt>
              </c:strCache>
            </c:strRef>
          </c:cat>
          <c:val>
            <c:numRef>
              <c:f>Sheet1!$D$2:$D$5</c:f>
              <c:numCache>
                <c:formatCode>0%</c:formatCode>
                <c:ptCount val="4"/>
                <c:pt idx="0">
                  <c:v>0.147411635643932</c:v>
                </c:pt>
                <c:pt idx="1">
                  <c:v>0.116605159356924</c:v>
                </c:pt>
                <c:pt idx="2">
                  <c:v>0.185230645610412</c:v>
                </c:pt>
                <c:pt idx="3">
                  <c:v>0.159749618379945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3FC37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850" b="0" i="0" u="none" strike="noStrike" kern="1200" baseline="0">
                    <a:solidFill>
                      <a:schemeClr val="tx1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Main Store - Within Channel</c:v>
                </c:pt>
                <c:pt idx="1">
                  <c:v>Main Store - Overall</c:v>
                </c:pt>
                <c:pt idx="2">
                  <c:v>Favorite Store - Within Channel</c:v>
                </c:pt>
                <c:pt idx="3">
                  <c:v>Favorite Store - Overall</c:v>
                </c:pt>
              </c:strCache>
            </c:strRef>
          </c:cat>
          <c:val>
            <c:numRef>
              <c:f>Sheet1!$E$2:$E$5</c:f>
              <c:numCache>
                <c:formatCode>0%</c:formatCode>
                <c:ptCount val="4"/>
                <c:pt idx="0">
                  <c:v>0.238598222624374</c:v>
                </c:pt>
                <c:pt idx="1">
                  <c:v>0.20190643676106601</c:v>
                </c:pt>
                <c:pt idx="2">
                  <c:v>0.245307330370334</c:v>
                </c:pt>
                <c:pt idx="3">
                  <c:v>0.21387609028298299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974-409D-BC4E-B13F992D8BF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9363B7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850" b="0" i="0" u="none" strike="noStrike" kern="1200" baseline="0">
                    <a:solidFill>
                      <a:schemeClr val="tx1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Main Store - Within Channel</c:v>
                </c:pt>
                <c:pt idx="1">
                  <c:v>Main Store - Overall</c:v>
                </c:pt>
                <c:pt idx="2">
                  <c:v>Favorite Store - Within Channel</c:v>
                </c:pt>
                <c:pt idx="3">
                  <c:v>Favorite Store - Overall</c:v>
                </c:pt>
              </c:strCache>
            </c:strRef>
          </c:cat>
          <c:val>
            <c:numRef>
              <c:f>Sheet1!$F$2:$F$5</c:f>
              <c:numCache>
                <c:formatCode>0%</c:formatCode>
                <c:ptCount val="4"/>
                <c:pt idx="0">
                  <c:v>0.147411635643932</c:v>
                </c:pt>
                <c:pt idx="1">
                  <c:v>0.116605159356924</c:v>
                </c:pt>
                <c:pt idx="2">
                  <c:v>0.185230645610412</c:v>
                </c:pt>
                <c:pt idx="3">
                  <c:v>0.159749618379945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974-409D-BC4E-B13F992D8B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0"/>
        <c:axId val="215541632"/>
        <c:axId val="215543168"/>
      </c:barChart>
      <c:catAx>
        <c:axId val="2155416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latin typeface="Franklin Gothic Book" panose="020B0503020102020204" pitchFamily="34" charset="0"/>
              </a:defRPr>
            </a:pPr>
            <a:endParaRPr lang="en-US"/>
          </a:p>
        </c:txPr>
        <c:crossAx val="215543168"/>
        <c:crosses val="autoZero"/>
        <c:auto val="0"/>
        <c:lblAlgn val="ctr"/>
        <c:lblOffset val="50"/>
        <c:noMultiLvlLbl val="0"/>
      </c:catAx>
      <c:valAx>
        <c:axId val="215543168"/>
        <c:scaling>
          <c:orientation val="minMax"/>
          <c:max val="0.30000000000000004"/>
        </c:scaling>
        <c:delete val="1"/>
        <c:axPos val="l"/>
        <c:numFmt formatCode="0%" sourceLinked="1"/>
        <c:majorTickMark val="out"/>
        <c:minorTickMark val="none"/>
        <c:tickLblPos val="nextTo"/>
        <c:crossAx val="215541632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327799022197723"/>
          <c:y val="5.8403916656970978E-2"/>
          <c:w val="0.56590694189071655"/>
          <c:h val="0.56590694189071655"/>
        </c:manualLayout>
      </c:layout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4637303352E-2"/>
          <c:y val="0.15387457371170965"/>
          <c:w val="0.96323639154434204"/>
          <c:h val="0.5086890734108002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Arby's</c:v>
                </c:pt>
              </c:strCache>
            </c:strRef>
          </c:tx>
          <c:spPr>
            <a:gradFill>
              <a:gsLst>
                <a:gs pos="0">
                  <a:srgbClr val="E8424D"/>
                </a:gs>
                <a:gs pos="100000">
                  <a:srgbClr val="E41E2B"/>
                </a:gs>
              </a:gsLst>
              <a:lin ang="5400000"/>
              <a:tileRect/>
            </a:gradFill>
            <a:effectLst>
              <a:outerShdw blurRad="25400" dist="19050" dir="5400000">
                <a:srgbClr val="000000"/>
              </a:outerShdw>
            </a:effectLst>
          </c:spPr>
          <c:invertIfNegative val="0"/>
          <c:dLbls>
            <c:dLbl>
              <c:idx val="0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C6E1-46E4-8E4C-0413C3481C77}"/>
                </c:ext>
              </c:extLst>
            </c:dLbl>
            <c:dLbl>
              <c:idx val="1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C6E1-46E4-8E4C-0413C3481C77}"/>
                </c:ext>
              </c:extLst>
            </c:dLbl>
            <c:dLbl>
              <c:idx val="2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C6E1-46E4-8E4C-0413C3481C77}"/>
                </c:ext>
              </c:extLst>
            </c:dLbl>
            <c:dLbl>
              <c:idx val="3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C6E1-46E4-8E4C-0413C3481C77}"/>
                </c:ext>
              </c:extLst>
            </c:dLbl>
            <c:dLbl>
              <c:idx val="4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C6E1-46E4-8E4C-0413C3481C77}"/>
                </c:ext>
              </c:extLst>
            </c:dLbl>
            <c:dLbl>
              <c:idx val="5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C6E1-46E4-8E4C-0413C3481C77}"/>
                </c:ext>
              </c:extLst>
            </c:dLbl>
            <c:dLbl>
              <c:idx val="6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C6E1-46E4-8E4C-0413C3481C77}"/>
                </c:ext>
              </c:extLst>
            </c:dLbl>
            <c:dLbl>
              <c:idx val="7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C6E1-46E4-8E4C-0413C3481C77}"/>
                </c:ext>
              </c:extLst>
            </c:dLbl>
            <c:dLbl>
              <c:idx val="8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C6E1-46E4-8E4C-0413C3481C77}"/>
                </c:ext>
              </c:extLst>
            </c:dLbl>
            <c:dLbl>
              <c:idx val="9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C6E1-46E4-8E4C-0413C3481C7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50" smtId="4294967295">
                    <a:solidFill>
                      <a:prstClr val="black"/>
                    </a:solidFill>
                    <a:latin typeface="Franklin Gothic Book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Unflavored Non-Sparkling Packaged Water</c:v>
                </c:pt>
                <c:pt idx="1">
                  <c:v>Reg SSD</c:v>
                </c:pt>
                <c:pt idx="2">
                  <c:v>Rtd 100% Orange Juice</c:v>
                </c:pt>
                <c:pt idx="3">
                  <c:v>Rtd 100% Fruit Juice (Non-Oj)</c:v>
                </c:pt>
                <c:pt idx="4">
                  <c:v>Diet SSD</c:v>
                </c:pt>
                <c:pt idx="5">
                  <c:v>Rtd Tea</c:v>
                </c:pt>
                <c:pt idx="6">
                  <c:v>Sports Drink</c:v>
                </c:pt>
                <c:pt idx="7">
                  <c:v>Rtd Juice Drink Or Ade</c:v>
                </c:pt>
                <c:pt idx="8">
                  <c:v>Flavored Sparkling Packaged Water</c:v>
                </c:pt>
                <c:pt idx="9">
                  <c:v>Rtd Coffee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0.46850741058071899</c:v>
                </c:pt>
                <c:pt idx="1">
                  <c:v>0.33975110177045398</c:v>
                </c:pt>
                <c:pt idx="2">
                  <c:v>0.31644913743688902</c:v>
                </c:pt>
                <c:pt idx="3">
                  <c:v>0.25967579958595599</c:v>
                </c:pt>
                <c:pt idx="4">
                  <c:v>0.204031829915751</c:v>
                </c:pt>
                <c:pt idx="5">
                  <c:v>0.20108917690665001</c:v>
                </c:pt>
                <c:pt idx="6">
                  <c:v>0.182365595192052</c:v>
                </c:pt>
                <c:pt idx="7">
                  <c:v>0.104291204039688</c:v>
                </c:pt>
                <c:pt idx="8">
                  <c:v>9.7400495214352706E-2</c:v>
                </c:pt>
                <c:pt idx="9">
                  <c:v>8.7019569262741098E-2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D76-4256-9700-E9B00AA66F4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Atlanta Bread Company</c:v>
                </c:pt>
              </c:strCache>
            </c:strRef>
          </c:tx>
          <c:spPr>
            <a:gradFill>
              <a:gsLst>
                <a:gs pos="0">
                  <a:srgbClr val="3FA3C0"/>
                </a:gs>
                <a:gs pos="100000">
                  <a:srgbClr val="33849B"/>
                </a:gs>
              </a:gsLst>
              <a:lin ang="5400000"/>
              <a:tileRect/>
            </a:gradFill>
            <a:effectLst>
              <a:outerShdw blurRad="25400" dist="19050" dir="5400000">
                <a:srgbClr val="000000"/>
              </a:outerShdw>
            </a:effectLst>
          </c:spPr>
          <c:invertIfNegative val="0"/>
          <c:dLbls>
            <c:dLbl>
              <c:idx val="0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E870E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C6E1-46E4-8E4C-0413C3481C77}"/>
                </c:ext>
              </c:extLst>
            </c:dLbl>
            <c:dLbl>
              <c:idx val="1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E870E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C6E1-46E4-8E4C-0413C3481C77}"/>
                </c:ext>
              </c:extLst>
            </c:dLbl>
            <c:dLbl>
              <c:idx val="2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E870E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C-C6E1-46E4-8E4C-0413C3481C77}"/>
                </c:ext>
              </c:extLst>
            </c:dLbl>
            <c:dLbl>
              <c:idx val="3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E870E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C6E1-46E4-8E4C-0413C3481C77}"/>
                </c:ext>
              </c:extLst>
            </c:dLbl>
            <c:dLbl>
              <c:idx val="4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E870E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E-C6E1-46E4-8E4C-0413C3481C77}"/>
                </c:ext>
              </c:extLst>
            </c:dLbl>
            <c:dLbl>
              <c:idx val="5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E870E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F-C6E1-46E4-8E4C-0413C3481C77}"/>
                </c:ext>
              </c:extLst>
            </c:dLbl>
            <c:dLbl>
              <c:idx val="6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E870E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C6E1-46E4-8E4C-0413C3481C77}"/>
                </c:ext>
              </c:extLst>
            </c:dLbl>
            <c:dLbl>
              <c:idx val="7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E870E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1-C6E1-46E4-8E4C-0413C3481C77}"/>
                </c:ext>
              </c:extLst>
            </c:dLbl>
            <c:dLbl>
              <c:idx val="8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E870E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C6E1-46E4-8E4C-0413C3481C77}"/>
                </c:ext>
              </c:extLst>
            </c:dLbl>
            <c:dLbl>
              <c:idx val="9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E870E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3-C6E1-46E4-8E4C-0413C3481C7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50" smtId="4294967295">
                    <a:solidFill>
                      <a:prstClr val="black"/>
                    </a:solidFill>
                    <a:latin typeface="Franklin Gothic Book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Unflavored Non-Sparkling Packaged Water</c:v>
                </c:pt>
                <c:pt idx="1">
                  <c:v>Reg SSD</c:v>
                </c:pt>
                <c:pt idx="2">
                  <c:v>Rtd 100% Orange Juice</c:v>
                </c:pt>
                <c:pt idx="3">
                  <c:v>Rtd 100% Fruit Juice (Non-Oj)</c:v>
                </c:pt>
                <c:pt idx="4">
                  <c:v>Diet SSD</c:v>
                </c:pt>
                <c:pt idx="5">
                  <c:v>Rtd Tea</c:v>
                </c:pt>
                <c:pt idx="6">
                  <c:v>Sports Drink</c:v>
                </c:pt>
                <c:pt idx="7">
                  <c:v>Rtd Juice Drink Or Ade</c:v>
                </c:pt>
                <c:pt idx="8">
                  <c:v>Flavored Sparkling Packaged Water</c:v>
                </c:pt>
                <c:pt idx="9">
                  <c:v>Rtd Coffee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0.48356101105425697</c:v>
                </c:pt>
                <c:pt idx="1">
                  <c:v>0.35390944083076997</c:v>
                </c:pt>
                <c:pt idx="2">
                  <c:v>0.34740601161435303</c:v>
                </c:pt>
                <c:pt idx="3">
                  <c:v>0.29697700363021101</c:v>
                </c:pt>
                <c:pt idx="4">
                  <c:v>0.22715233948140801</c:v>
                </c:pt>
                <c:pt idx="5">
                  <c:v>0.227553065988158</c:v>
                </c:pt>
                <c:pt idx="6">
                  <c:v>0.19692437774723301</c:v>
                </c:pt>
                <c:pt idx="7">
                  <c:v>0.12232594184819</c:v>
                </c:pt>
                <c:pt idx="8">
                  <c:v>0.10909717330494401</c:v>
                </c:pt>
                <c:pt idx="9">
                  <c:v>9.6859467127311305E-2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DD76-4256-9700-E9B00AA66F4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Au Bon Pain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/>
              <a:tileRect/>
            </a:gradFill>
            <a:effectLst>
              <a:outerShdw blurRad="25400" dist="19050" dir="5400000">
                <a:srgbClr val="000000"/>
              </a:outerShdw>
            </a:effectLst>
          </c:spPr>
          <c:invertIfNegative val="0"/>
          <c:dLbls>
            <c:dLbl>
              <c:idx val="0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E870E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4-C6E1-46E4-8E4C-0413C3481C77}"/>
                </c:ext>
              </c:extLst>
            </c:dLbl>
            <c:dLbl>
              <c:idx val="1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5-C6E1-46E4-8E4C-0413C3481C77}"/>
                </c:ext>
              </c:extLst>
            </c:dLbl>
            <c:dLbl>
              <c:idx val="2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E870E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6-C6E1-46E4-8E4C-0413C3481C77}"/>
                </c:ext>
              </c:extLst>
            </c:dLbl>
            <c:dLbl>
              <c:idx val="3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8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7-C6E1-46E4-8E4C-0413C3481C77}"/>
                </c:ext>
              </c:extLst>
            </c:dLbl>
            <c:dLbl>
              <c:idx val="4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8-C6E1-46E4-8E4C-0413C3481C77}"/>
                </c:ext>
              </c:extLst>
            </c:dLbl>
            <c:dLbl>
              <c:idx val="5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9-C6E1-46E4-8E4C-0413C3481C77}"/>
                </c:ext>
              </c:extLst>
            </c:dLbl>
            <c:dLbl>
              <c:idx val="6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A-C6E1-46E4-8E4C-0413C3481C77}"/>
                </c:ext>
              </c:extLst>
            </c:dLbl>
            <c:dLbl>
              <c:idx val="7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B-C6E1-46E4-8E4C-0413C3481C77}"/>
                </c:ext>
              </c:extLst>
            </c:dLbl>
            <c:dLbl>
              <c:idx val="8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8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C-C6E1-46E4-8E4C-0413C3481C77}"/>
                </c:ext>
              </c:extLst>
            </c:dLbl>
            <c:dLbl>
              <c:idx val="9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E870E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D-C6E1-46E4-8E4C-0413C3481C7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50" smtId="4294967295">
                    <a:solidFill>
                      <a:prstClr val="black"/>
                    </a:solidFill>
                    <a:latin typeface="Franklin Gothic Book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Unflavored Non-Sparkling Packaged Water</c:v>
                </c:pt>
                <c:pt idx="1">
                  <c:v>Reg SSD</c:v>
                </c:pt>
                <c:pt idx="2">
                  <c:v>Rtd 100% Orange Juice</c:v>
                </c:pt>
                <c:pt idx="3">
                  <c:v>Rtd 100% Fruit Juice (Non-Oj)</c:v>
                </c:pt>
                <c:pt idx="4">
                  <c:v>Diet SSD</c:v>
                </c:pt>
                <c:pt idx="5">
                  <c:v>Rtd Tea</c:v>
                </c:pt>
                <c:pt idx="6">
                  <c:v>Sports Drink</c:v>
                </c:pt>
                <c:pt idx="7">
                  <c:v>Rtd Juice Drink Or Ade</c:v>
                </c:pt>
                <c:pt idx="8">
                  <c:v>Flavored Sparkling Packaged Water</c:v>
                </c:pt>
                <c:pt idx="9">
                  <c:v>Rtd Coffee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0.50330310016664304</c:v>
                </c:pt>
                <c:pt idx="1">
                  <c:v>0.24790716861387199</c:v>
                </c:pt>
                <c:pt idx="2">
                  <c:v>0.35347571280764101</c:v>
                </c:pt>
                <c:pt idx="3">
                  <c:v>0.29328074947471899</c:v>
                </c:pt>
                <c:pt idx="4">
                  <c:v>0.17235742468014001</c:v>
                </c:pt>
                <c:pt idx="5">
                  <c:v>0.207200771655634</c:v>
                </c:pt>
                <c:pt idx="6">
                  <c:v>0.17350799433367201</c:v>
                </c:pt>
                <c:pt idx="7">
                  <c:v>0.102219111609452</c:v>
                </c:pt>
                <c:pt idx="8">
                  <c:v>0.15913349350563599</c:v>
                </c:pt>
                <c:pt idx="9">
                  <c:v>0.13372541044788799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DD76-4256-9700-E9B00AA66F4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Column02</c:v>
                </c:pt>
              </c:strCache>
            </c:strRef>
          </c:tx>
          <c:spPr>
            <a:solidFill>
              <a:srgbClr val="3FC37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850" b="0" i="0" u="none" strike="noStrike" kern="1200" baseline="0">
                    <a:solidFill>
                      <a:prstClr val="black"/>
                    </a:solidFill>
                    <a:latin typeface="Franklin Gothic Book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Unflavored Non-Sparkling Packaged Water</c:v>
                </c:pt>
                <c:pt idx="1">
                  <c:v>Reg SSD</c:v>
                </c:pt>
                <c:pt idx="2">
                  <c:v>Rtd 100% Orange Juice</c:v>
                </c:pt>
                <c:pt idx="3">
                  <c:v>Rtd 100% Fruit Juice (Non-Oj)</c:v>
                </c:pt>
                <c:pt idx="4">
                  <c:v>Diet SSD</c:v>
                </c:pt>
                <c:pt idx="5">
                  <c:v>Rtd Tea</c:v>
                </c:pt>
                <c:pt idx="6">
                  <c:v>Sports Drink</c:v>
                </c:pt>
                <c:pt idx="7">
                  <c:v>Rtd Juice Drink Or Ade</c:v>
                </c:pt>
                <c:pt idx="8">
                  <c:v>Flavored Sparkling Packaged Water</c:v>
                </c:pt>
                <c:pt idx="9">
                  <c:v>Rtd Coffee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0.48356101105425697</c:v>
                </c:pt>
                <c:pt idx="1">
                  <c:v>0.35390944083076997</c:v>
                </c:pt>
                <c:pt idx="2">
                  <c:v>0.34740601161435303</c:v>
                </c:pt>
                <c:pt idx="3">
                  <c:v>0.29697700363021101</c:v>
                </c:pt>
                <c:pt idx="4">
                  <c:v>0.22715233948140801</c:v>
                </c:pt>
                <c:pt idx="5">
                  <c:v>0.227553065988158</c:v>
                </c:pt>
                <c:pt idx="6">
                  <c:v>0.19692437774723301</c:v>
                </c:pt>
                <c:pt idx="7">
                  <c:v>0.12232594184819</c:v>
                </c:pt>
                <c:pt idx="8">
                  <c:v>0.10909717330494401</c:v>
                </c:pt>
                <c:pt idx="9">
                  <c:v>9.6859467127311305E-2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52-4B55-842A-9DD273AB670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Column03</c:v>
                </c:pt>
              </c:strCache>
            </c:strRef>
          </c:tx>
          <c:spPr>
            <a:solidFill>
              <a:srgbClr val="9363B7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850" b="0" i="0" u="none" strike="noStrike" kern="1200" baseline="0">
                    <a:solidFill>
                      <a:prstClr val="black"/>
                    </a:solidFill>
                    <a:latin typeface="Franklin Gothic Book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Unflavored Non-Sparkling Packaged Water</c:v>
                </c:pt>
                <c:pt idx="1">
                  <c:v>Reg SSD</c:v>
                </c:pt>
                <c:pt idx="2">
                  <c:v>Rtd 100% Orange Juice</c:v>
                </c:pt>
                <c:pt idx="3">
                  <c:v>Rtd 100% Fruit Juice (Non-Oj)</c:v>
                </c:pt>
                <c:pt idx="4">
                  <c:v>Diet SSD</c:v>
                </c:pt>
                <c:pt idx="5">
                  <c:v>Rtd Tea</c:v>
                </c:pt>
                <c:pt idx="6">
                  <c:v>Sports Drink</c:v>
                </c:pt>
                <c:pt idx="7">
                  <c:v>Rtd Juice Drink Or Ade</c:v>
                </c:pt>
                <c:pt idx="8">
                  <c:v>Flavored Sparkling Packaged Water</c:v>
                </c:pt>
                <c:pt idx="9">
                  <c:v>Rtd Coffee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0.50330310016664304</c:v>
                </c:pt>
                <c:pt idx="1">
                  <c:v>0.24790716861387199</c:v>
                </c:pt>
                <c:pt idx="2">
                  <c:v>0.35347571280764101</c:v>
                </c:pt>
                <c:pt idx="3">
                  <c:v>0.29328074947471899</c:v>
                </c:pt>
                <c:pt idx="4">
                  <c:v>0.17235742468014001</c:v>
                </c:pt>
                <c:pt idx="5">
                  <c:v>0.207200771655634</c:v>
                </c:pt>
                <c:pt idx="6">
                  <c:v>0.17350799433367201</c:v>
                </c:pt>
                <c:pt idx="7">
                  <c:v>0.102219111609452</c:v>
                </c:pt>
                <c:pt idx="8">
                  <c:v>0.15913349350563599</c:v>
                </c:pt>
                <c:pt idx="9">
                  <c:v>0.13372541044788799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952-4B55-842A-9DD273AB67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0"/>
        <c:axId val="263127808"/>
        <c:axId val="263129344"/>
      </c:barChart>
      <c:catAx>
        <c:axId val="26312780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63129344"/>
        <c:crosses val="autoZero"/>
        <c:auto val="0"/>
        <c:lblAlgn val="ctr"/>
        <c:lblOffset val="50"/>
        <c:noMultiLvlLbl val="0"/>
      </c:catAx>
      <c:valAx>
        <c:axId val="263129344"/>
        <c:scaling>
          <c:orientation val="minMax"/>
          <c:max val="0.9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263127808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4637303352E-2"/>
          <c:y val="0.16798612475395203"/>
          <c:w val="0.96645349264144897"/>
          <c:h val="0.625948965549468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Supermarket/Grocery</c:v>
                </c:pt>
              </c:strCache>
            </c:strRef>
          </c:tx>
          <c:spPr>
            <a:gradFill>
              <a:gsLst>
                <a:gs pos="0">
                  <a:srgbClr val="E8424D"/>
                </a:gs>
                <a:gs pos="100000">
                  <a:srgbClr val="E41E2B"/>
                </a:gs>
              </a:gsLst>
              <a:lin ang="5400000"/>
              <a:tileRect/>
            </a:gradFill>
            <a:effectLst>
              <a:outerShdw blurRad="25400" dist="19050" dir="5400000">
                <a:srgbClr val="000000"/>
              </a:outerShdw>
            </a:effectLst>
          </c:spPr>
          <c:invertIfNegative val="0"/>
          <c:dLbls>
            <c:dLbl>
              <c:idx val="0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chemeClr val="accent1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51C5-40A0-85DE-75D434E31E3A}"/>
                </c:ext>
              </c:extLst>
            </c:dLbl>
            <c:dLbl>
              <c:idx val="1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chemeClr val="accent1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51C5-40A0-85DE-75D434E31E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50" smtId="4294967295">
                    <a:solidFill>
                      <a:schemeClr val="accent1"/>
                    </a:solidFill>
                    <a:latin typeface="Franklin Gothic Book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SSD</c:v>
                </c:pt>
                <c:pt idx="1">
                  <c:v>Stills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0.48477279678528701</c:v>
                </c:pt>
                <c:pt idx="1">
                  <c:v>0.82871066272598704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0FD-4E40-9842-48424B9EA61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3FA3C0"/>
                </a:gs>
                <a:gs pos="100000">
                  <a:srgbClr val="33849B"/>
                </a:gs>
              </a:gsLst>
              <a:lin ang="5400000"/>
              <a:tileRect/>
            </a:gradFill>
            <a:effectLst>
              <a:outerShdw blurRad="25400" dist="19050" dir="5400000">
                <a:srgbClr val="000000"/>
              </a:outerShdw>
            </a:effectLst>
          </c:spPr>
          <c:invertIfNegative val="0"/>
          <c:dLbls>
            <c:dLbl>
              <c:idx val="0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51C5-40A0-85DE-75D434E31E3A}"/>
                </c:ext>
              </c:extLst>
            </c:dLbl>
            <c:dLbl>
              <c:idx val="1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E870E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51C5-40A0-85DE-75D434E31E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50" smtId="4294967295">
                    <a:solidFill>
                      <a:prstClr val="black"/>
                    </a:solidFill>
                    <a:latin typeface="Franklin Gothic Book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SSD</c:v>
                </c:pt>
                <c:pt idx="1">
                  <c:v>Stills</c:v>
                </c:pt>
              </c:strCache>
            </c:strRef>
          </c:cat>
          <c:val>
            <c:numRef>
              <c:f>Sheet1!$C$2:$C$3</c:f>
              <c:numCache>
                <c:formatCode>0%</c:formatCode>
                <c:ptCount val="2"/>
                <c:pt idx="0">
                  <c:v>0.50777849321628998</c:v>
                </c:pt>
                <c:pt idx="1">
                  <c:v>0.83679009844921903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0FD-4E40-9842-48424B9EA61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Whole Foods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/>
              <a:tileRect/>
            </a:gradFill>
            <a:effectLst>
              <a:outerShdw blurRad="25400" dist="19050" dir="5400000">
                <a:srgbClr val="000000"/>
              </a:outerShdw>
            </a:effectLst>
          </c:spPr>
          <c:invertIfNegative val="0"/>
          <c:dLbls>
            <c:dLbl>
              <c:idx val="0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E870E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51C5-40A0-85DE-75D434E31E3A}"/>
                </c:ext>
              </c:extLst>
            </c:dLbl>
            <c:dLbl>
              <c:idx val="1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51C5-40A0-85DE-75D434E31E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50" smtId="4294967295">
                    <a:solidFill>
                      <a:prstClr val="black"/>
                    </a:solidFill>
                    <a:latin typeface="Franklin Gothic Book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SSD</c:v>
                </c:pt>
                <c:pt idx="1">
                  <c:v>Stills</c:v>
                </c:pt>
              </c:strCache>
            </c:strRef>
          </c:cat>
          <c:val>
            <c:numRef>
              <c:f>Sheet1!$D$2:$D$3</c:f>
              <c:numCache>
                <c:formatCode>0%</c:formatCode>
                <c:ptCount val="2"/>
                <c:pt idx="0">
                  <c:v>0.36901575948714099</c:v>
                </c:pt>
                <c:pt idx="1">
                  <c:v>0.86564596863349796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0FD-4E40-9842-48424B9EA61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Column02</c:v>
                </c:pt>
              </c:strCache>
            </c:strRef>
          </c:tx>
          <c:spPr>
            <a:solidFill>
              <a:srgbClr val="3FC37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850" b="0" i="0" u="none" strike="noStrike" kern="1200" baseline="0">
                    <a:solidFill>
                      <a:prstClr val="black"/>
                    </a:solidFill>
                    <a:latin typeface="Franklin Gothic Book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SSD</c:v>
                </c:pt>
                <c:pt idx="1">
                  <c:v>Stills</c:v>
                </c:pt>
              </c:strCache>
            </c:strRef>
          </c:cat>
          <c:val>
            <c:numRef>
              <c:f>Sheet1!$E$2:$E$3</c:f>
              <c:numCache>
                <c:formatCode>0%</c:formatCode>
                <c:ptCount val="2"/>
                <c:pt idx="0">
                  <c:v>0.50777849321628998</c:v>
                </c:pt>
                <c:pt idx="1">
                  <c:v>0.83679009844921903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F2-4EB4-8DC4-46597556595E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Column03</c:v>
                </c:pt>
              </c:strCache>
            </c:strRef>
          </c:tx>
          <c:spPr>
            <a:solidFill>
              <a:srgbClr val="9363B7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850" b="0" i="0" u="none" strike="noStrike" kern="1200" baseline="0">
                    <a:solidFill>
                      <a:prstClr val="black"/>
                    </a:solidFill>
                    <a:latin typeface="Franklin Gothic Book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SSD</c:v>
                </c:pt>
                <c:pt idx="1">
                  <c:v>Stills</c:v>
                </c:pt>
              </c:strCache>
            </c:strRef>
          </c:cat>
          <c:val>
            <c:numRef>
              <c:f>Sheet1!$F$2:$F$3</c:f>
              <c:numCache>
                <c:formatCode>0%</c:formatCode>
                <c:ptCount val="2"/>
                <c:pt idx="0">
                  <c:v>0.36901575948714099</c:v>
                </c:pt>
                <c:pt idx="1">
                  <c:v>0.86564596863349796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CF2-4EB4-8DC4-4659755659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0"/>
        <c:axId val="263199744"/>
        <c:axId val="263213824"/>
      </c:barChart>
      <c:catAx>
        <c:axId val="26319974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63213824"/>
        <c:crosses val="autoZero"/>
        <c:auto val="0"/>
        <c:lblAlgn val="ctr"/>
        <c:lblOffset val="50"/>
        <c:noMultiLvlLbl val="0"/>
      </c:catAx>
      <c:valAx>
        <c:axId val="263213824"/>
        <c:scaling>
          <c:orientation val="minMax"/>
          <c:max val="0.9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263199744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4637303352E-2"/>
          <c:y val="0.16798612475395203"/>
          <c:w val="0.96645349264144897"/>
          <c:h val="0.625948965549468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Supermarket/Grocery</c:v>
                </c:pt>
              </c:strCache>
            </c:strRef>
          </c:tx>
          <c:spPr>
            <a:gradFill>
              <a:gsLst>
                <a:gs pos="0">
                  <a:srgbClr val="E8424D"/>
                </a:gs>
                <a:gs pos="100000">
                  <a:srgbClr val="E41E2B"/>
                </a:gs>
              </a:gsLst>
              <a:lin ang="5400000"/>
              <a:tileRect/>
            </a:gradFill>
            <a:effectLst>
              <a:outerShdw blurRad="25400" dist="19050" dir="5400000">
                <a:srgbClr val="000000"/>
              </a:outerShdw>
            </a:effectLst>
          </c:spPr>
          <c:invertIfNegative val="0"/>
          <c:dLbls>
            <c:dLbl>
              <c:idx val="0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chemeClr val="accent1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CEC-4EE2-8EFE-CEFD1D132FA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50" smtId="4294967295">
                    <a:solidFill>
                      <a:schemeClr val="accent1"/>
                    </a:solidFill>
                    <a:latin typeface="Franklin Gothic Book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Online NARTD Beverage</c:v>
                </c:pt>
              </c:strCache>
            </c:strRef>
          </c:cat>
          <c:val>
            <c:numRef>
              <c:f>Sheet1!$B$2</c:f>
              <c:numCache>
                <c:formatCode>0%</c:formatCode>
                <c:ptCount val="1"/>
                <c:pt idx="0">
                  <c:v>0.48477279678528701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CEC-4EE2-8EFE-CEFD1D132FA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3FA3C0"/>
                </a:gs>
                <a:gs pos="100000">
                  <a:srgbClr val="33849B"/>
                </a:gs>
              </a:gsLst>
              <a:lin ang="5400000"/>
              <a:tileRect/>
            </a:gradFill>
            <a:effectLst>
              <a:outerShdw blurRad="25400" dist="19050" dir="5400000">
                <a:srgbClr val="000000"/>
              </a:outerShdw>
            </a:effectLst>
          </c:spPr>
          <c:invertIfNegative val="0"/>
          <c:dLbls>
            <c:dLbl>
              <c:idx val="0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ACEC-4EE2-8EFE-CEFD1D132FA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50" smtId="4294967295">
                    <a:solidFill>
                      <a:prstClr val="black"/>
                    </a:solidFill>
                    <a:latin typeface="Franklin Gothic Book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Online NARTD Beverage</c:v>
                </c:pt>
              </c:strCache>
            </c:strRef>
          </c:cat>
          <c:val>
            <c:numRef>
              <c:f>Sheet1!$C$2</c:f>
              <c:numCache>
                <c:formatCode>0%</c:formatCode>
                <c:ptCount val="1"/>
                <c:pt idx="0">
                  <c:v>0.50777849321628998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CEC-4EE2-8EFE-CEFD1D132FA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Whole Foods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/>
              <a:tileRect/>
            </a:gradFill>
            <a:effectLst>
              <a:outerShdw blurRad="25400" dist="19050" dir="5400000">
                <a:srgbClr val="000000"/>
              </a:outerShdw>
            </a:effectLst>
          </c:spPr>
          <c:invertIfNegative val="0"/>
          <c:dLbls>
            <c:dLbl>
              <c:idx val="0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E870E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ACEC-4EE2-8EFE-CEFD1D132FA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50" smtId="4294967295">
                    <a:solidFill>
                      <a:prstClr val="black"/>
                    </a:solidFill>
                    <a:latin typeface="Franklin Gothic Book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Online NARTD Beverage</c:v>
                </c:pt>
              </c:strCache>
            </c:strRef>
          </c:cat>
          <c:val>
            <c:numRef>
              <c:f>Sheet1!$D$2</c:f>
              <c:numCache>
                <c:formatCode>0%</c:formatCode>
                <c:ptCount val="1"/>
                <c:pt idx="0">
                  <c:v>0.36901575948714099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CEC-4EE2-8EFE-CEFD1D132FA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Column02</c:v>
                </c:pt>
              </c:strCache>
            </c:strRef>
          </c:tx>
          <c:spPr>
            <a:solidFill>
              <a:srgbClr val="3FC37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850" b="0" i="0" u="none" strike="noStrike" kern="1200" baseline="0">
                    <a:solidFill>
                      <a:prstClr val="black"/>
                    </a:solidFill>
                    <a:latin typeface="Franklin Gothic Book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</c:f>
              <c:strCache>
                <c:ptCount val="1"/>
                <c:pt idx="0">
                  <c:v>Online NARTD Beverage</c:v>
                </c:pt>
              </c:strCache>
            </c:strRef>
          </c:cat>
          <c:val>
            <c:numRef>
              <c:f>Sheet1!$E$2</c:f>
              <c:numCache>
                <c:formatCode>0%</c:formatCode>
                <c:ptCount val="1"/>
                <c:pt idx="0">
                  <c:v>0.50777849321628998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ACEC-4EE2-8EFE-CEFD1D132FA3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Column03</c:v>
                </c:pt>
              </c:strCache>
            </c:strRef>
          </c:tx>
          <c:spPr>
            <a:solidFill>
              <a:srgbClr val="9363B7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850" b="0" i="0" u="none" strike="noStrike" kern="1200" baseline="0">
                    <a:solidFill>
                      <a:prstClr val="black"/>
                    </a:solidFill>
                    <a:latin typeface="Franklin Gothic Book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</c:f>
              <c:strCache>
                <c:ptCount val="1"/>
                <c:pt idx="0">
                  <c:v>Online NARTD Beverage</c:v>
                </c:pt>
              </c:strCache>
            </c:strRef>
          </c:cat>
          <c:val>
            <c:numRef>
              <c:f>Sheet1!$F$2</c:f>
              <c:numCache>
                <c:formatCode>0%</c:formatCode>
                <c:ptCount val="1"/>
                <c:pt idx="0">
                  <c:v>0.36901575948714099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CEC-4EE2-8EFE-CEFD1D132F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0"/>
        <c:axId val="263199744"/>
        <c:axId val="263213824"/>
      </c:barChart>
      <c:catAx>
        <c:axId val="26319974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63213824"/>
        <c:crosses val="autoZero"/>
        <c:auto val="0"/>
        <c:lblAlgn val="ctr"/>
        <c:lblOffset val="50"/>
        <c:noMultiLvlLbl val="0"/>
      </c:catAx>
      <c:valAx>
        <c:axId val="263213824"/>
        <c:scaling>
          <c:orientation val="minMax"/>
          <c:max val="0.9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263199744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4637303352E-2"/>
          <c:y val="7.101091742515564E-2"/>
          <c:w val="0.96323639154434204"/>
          <c:h val="0.7960903644561767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  <a:tileRect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3131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3131FF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3131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Total CCNA</c:v>
                </c:pt>
                <c:pt idx="1">
                  <c:v>CCNA SSD</c:v>
                </c:pt>
                <c:pt idx="2">
                  <c:v>Total PBNA</c:v>
                </c:pt>
                <c:pt idx="3">
                  <c:v>PBNA SSD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0.57426149174247099</c:v>
                </c:pt>
                <c:pt idx="1">
                  <c:v>0.34305141798017602</c:v>
                </c:pt>
                <c:pt idx="2">
                  <c:v>0.54219350308866798</c:v>
                </c:pt>
                <c:pt idx="3">
                  <c:v>0.220459764434245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  <a:tileRect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0F2F-4EB6-A097-F16F9FD548BE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accent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0F2F-4EB6-A097-F16F9FD548BE}"/>
                </c:ext>
              </c:extLst>
            </c:dLbl>
            <c:spPr>
              <a:noFill/>
              <a:ln>
                <a:noFill/>
              </a:ln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solidFill>
                      <a:schemeClr val="accent6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Total CCNA</c:v>
                </c:pt>
                <c:pt idx="1">
                  <c:v>CCNA SSD</c:v>
                </c:pt>
                <c:pt idx="2">
                  <c:v>Total PBNA</c:v>
                </c:pt>
                <c:pt idx="3">
                  <c:v>PBNA SSD</c:v>
                </c:pt>
              </c:strCache>
            </c:strRef>
          </c:cat>
          <c:val>
            <c:numRef>
              <c:f>Sheet1!$C$2:$C$5</c:f>
              <c:numCache>
                <c:formatCode>0%</c:formatCode>
                <c:ptCount val="4"/>
                <c:pt idx="0">
                  <c:v>0.58721636862228199</c:v>
                </c:pt>
                <c:pt idx="1">
                  <c:v>0.36013612243986098</c:v>
                </c:pt>
                <c:pt idx="2">
                  <c:v>0.55797453205270797</c:v>
                </c:pt>
                <c:pt idx="3">
                  <c:v>0.25411680154491401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  <a:tileRect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0F2F-4EB6-A097-F16F9FD548BE}"/>
                </c:ext>
              </c:extLst>
            </c:dLbl>
            <c:dLbl>
              <c:idx val="1"/>
              <c:spPr/>
              <c:txPr>
                <a:bodyPr rot="-5400000" vert="horz"/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0F2F-4EB6-A097-F16F9FD548BE}"/>
                </c:ext>
              </c:extLst>
            </c:dLbl>
            <c:dLbl>
              <c:idx val="3"/>
              <c:spPr>
                <a:noFill/>
                <a:ln>
                  <a:noFill/>
                </a:ln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0F2F-4EB6-A097-F16F9FD548BE}"/>
                </c:ext>
              </c:extLst>
            </c:dLbl>
            <c:spPr>
              <a:noFill/>
              <a:ln>
                <a:noFill/>
              </a:ln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solidFill>
                      <a:schemeClr val="tx1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Total CCNA</c:v>
                </c:pt>
                <c:pt idx="1">
                  <c:v>CCNA SSD</c:v>
                </c:pt>
                <c:pt idx="2">
                  <c:v>Total PBNA</c:v>
                </c:pt>
                <c:pt idx="3">
                  <c:v>PBNA SSD</c:v>
                </c:pt>
              </c:strCache>
            </c:strRef>
          </c:cat>
          <c:val>
            <c:numRef>
              <c:f>Sheet1!$D$2:$D$5</c:f>
              <c:numCache>
                <c:formatCode>0%</c:formatCode>
                <c:ptCount val="4"/>
                <c:pt idx="0">
                  <c:v>0.59235863000548705</c:v>
                </c:pt>
                <c:pt idx="1">
                  <c:v>0.296383580815057</c:v>
                </c:pt>
                <c:pt idx="2">
                  <c:v>0.53017749674699399</c:v>
                </c:pt>
                <c:pt idx="3">
                  <c:v>0.13844696119866901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3FC37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850" b="0" i="0" u="none" strike="noStrike" kern="1200" baseline="0">
                    <a:solidFill>
                      <a:schemeClr val="tx1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Total CCNA</c:v>
                </c:pt>
                <c:pt idx="1">
                  <c:v>CCNA SSD</c:v>
                </c:pt>
                <c:pt idx="2">
                  <c:v>Total PBNA</c:v>
                </c:pt>
                <c:pt idx="3">
                  <c:v>PBNA SSD</c:v>
                </c:pt>
              </c:strCache>
            </c:strRef>
          </c:cat>
          <c:val>
            <c:numRef>
              <c:f>Sheet1!$E$2:$E$5</c:f>
              <c:numCache>
                <c:formatCode>0%</c:formatCode>
                <c:ptCount val="4"/>
                <c:pt idx="0">
                  <c:v>0.58721636862228199</c:v>
                </c:pt>
                <c:pt idx="1">
                  <c:v>0.36013612243986098</c:v>
                </c:pt>
                <c:pt idx="2">
                  <c:v>0.55797453205270797</c:v>
                </c:pt>
                <c:pt idx="3">
                  <c:v>0.25411680154491401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ABB-44BA-8AEC-69D37DF15DE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9363B7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850" b="0" i="0" u="none" strike="noStrike" kern="1200" baseline="0">
                    <a:solidFill>
                      <a:schemeClr val="tx1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Total CCNA</c:v>
                </c:pt>
                <c:pt idx="1">
                  <c:v>CCNA SSD</c:v>
                </c:pt>
                <c:pt idx="2">
                  <c:v>Total PBNA</c:v>
                </c:pt>
                <c:pt idx="3">
                  <c:v>PBNA SSD</c:v>
                </c:pt>
              </c:strCache>
            </c:strRef>
          </c:cat>
          <c:val>
            <c:numRef>
              <c:f>Sheet1!$F$2:$F$5</c:f>
              <c:numCache>
                <c:formatCode>0%</c:formatCode>
                <c:ptCount val="4"/>
                <c:pt idx="0">
                  <c:v>0.59235863000548705</c:v>
                </c:pt>
                <c:pt idx="1">
                  <c:v>0.296383580815057</c:v>
                </c:pt>
                <c:pt idx="2">
                  <c:v>0.53017749674699399</c:v>
                </c:pt>
                <c:pt idx="3">
                  <c:v>0.13844696119866901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ABB-44BA-8AEC-69D37DF15D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0"/>
        <c:axId val="265121152"/>
        <c:axId val="265172480"/>
      </c:barChart>
      <c:catAx>
        <c:axId val="2651211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65172480"/>
        <c:crosses val="autoZero"/>
        <c:auto val="0"/>
        <c:lblAlgn val="ctr"/>
        <c:lblOffset val="50"/>
        <c:noMultiLvlLbl val="0"/>
      </c:catAx>
      <c:valAx>
        <c:axId val="265172480"/>
        <c:scaling>
          <c:orientation val="minMax"/>
          <c:max val="0.60000000000000009"/>
        </c:scaling>
        <c:delete val="1"/>
        <c:axPos val="l"/>
        <c:numFmt formatCode="0%" sourceLinked="1"/>
        <c:majorTickMark val="out"/>
        <c:minorTickMark val="none"/>
        <c:tickLblPos val="nextTo"/>
        <c:crossAx val="265121152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865920811891556E-2"/>
          <c:y val="0.16125708818435669"/>
          <c:w val="0.92474204301834106"/>
          <c:h val="0.6133489608764648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Supermarket/Grocery</c:v>
                </c:pt>
              </c:strCache>
            </c:strRef>
          </c:tx>
          <c:spPr>
            <a:gradFill>
              <a:gsLst>
                <a:gs pos="0">
                  <a:srgbClr val="E8424D"/>
                </a:gs>
                <a:gs pos="100000">
                  <a:srgbClr val="E41E2B"/>
                </a:gs>
              </a:gsLst>
              <a:lin ang="5400000"/>
              <a:tileRect/>
            </a:gradFill>
            <a:effectLst>
              <a:outerShdw blurRad="25400" dist="19050" dir="5400000">
                <a:srgbClr val="000000"/>
              </a:outerShdw>
            </a:effectLst>
          </c:spPr>
          <c:invertIfNegative val="0"/>
          <c:dLbls>
            <c:dLbl>
              <c:idx val="0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C6C5-467D-B345-9947F84934A8}"/>
                </c:ext>
              </c:extLst>
            </c:dLbl>
            <c:dLbl>
              <c:idx val="1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C6C5-467D-B345-9947F84934A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50" smtId="4294967295">
                    <a:solidFill>
                      <a:prstClr val="black"/>
                    </a:solidFill>
                    <a:latin typeface="Franklin Gothic Book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0.48633924324842798</c:v>
                </c:pt>
                <c:pt idx="1">
                  <c:v>0.51366075675156797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AC1-4171-A7CA-9F8178D6D76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3FA3C0"/>
                </a:gs>
                <a:gs pos="100000">
                  <a:srgbClr val="33849B"/>
                </a:gs>
              </a:gsLst>
              <a:lin ang="5400000"/>
              <a:tileRect/>
            </a:gradFill>
            <a:effectLst>
              <a:outerShdw blurRad="25400" dist="19050" dir="5400000">
                <a:srgbClr val="000000"/>
              </a:outerShdw>
            </a:effectLst>
          </c:spPr>
          <c:invertIfNegative val="0"/>
          <c:dLbls>
            <c:dLbl>
              <c:idx val="0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C6C5-467D-B345-9947F84934A8}"/>
                </c:ext>
              </c:extLst>
            </c:dLbl>
            <c:dLbl>
              <c:idx val="1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B05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C6C5-467D-B345-9947F84934A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50" smtId="4294967295">
                    <a:solidFill>
                      <a:prstClr val="black"/>
                    </a:solidFill>
                    <a:latin typeface="Franklin Gothic Book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Sheet1!$C$2:$C$3</c:f>
              <c:numCache>
                <c:formatCode>0%</c:formatCode>
                <c:ptCount val="2"/>
                <c:pt idx="0">
                  <c:v>0.450086228041157</c:v>
                </c:pt>
                <c:pt idx="1">
                  <c:v>0.54991377195884406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AC1-4171-A7CA-9F8178D6D76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Whole Food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/>
              <a:tileRect/>
            </a:gradFill>
            <a:effectLst>
              <a:outerShdw blurRad="25400" dist="19050" dir="5400000">
                <a:srgbClr val="000000"/>
              </a:outerShdw>
            </a:effectLst>
          </c:spPr>
          <c:invertIfNegative val="0"/>
          <c:dLbls>
            <c:dLbl>
              <c:idx val="0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C6C5-467D-B345-9947F84934A8}"/>
                </c:ext>
              </c:extLst>
            </c:dLbl>
            <c:dLbl>
              <c:idx val="1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C6C5-467D-B345-9947F84934A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50" smtId="4294967295">
                    <a:solidFill>
                      <a:prstClr val="black"/>
                    </a:solidFill>
                    <a:latin typeface="Franklin Gothic Book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Sheet1!$D$2:$D$3</c:f>
              <c:numCache>
                <c:formatCode>0%</c:formatCode>
                <c:ptCount val="2"/>
                <c:pt idx="0">
                  <c:v>0.49237571367299499</c:v>
                </c:pt>
                <c:pt idx="1">
                  <c:v>0.50762428632700396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AC1-4171-A7CA-9F8178D6D76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Column02</c:v>
                </c:pt>
              </c:strCache>
            </c:strRef>
          </c:tx>
          <c:spPr>
            <a:solidFill>
              <a:srgbClr val="3FC37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850" b="0" i="0" u="none" strike="noStrike" kern="1200" baseline="0">
                    <a:solidFill>
                      <a:prstClr val="black"/>
                    </a:solidFill>
                    <a:latin typeface="Franklin Gothic Book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Sheet1!$E$2:$E$3</c:f>
              <c:numCache>
                <c:formatCode>0%</c:formatCode>
                <c:ptCount val="2"/>
                <c:pt idx="0">
                  <c:v>0.53466519930483303</c:v>
                </c:pt>
                <c:pt idx="1">
                  <c:v>0.46533480069516697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D2-4EE6-870D-273CB036102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Column03</c:v>
                </c:pt>
              </c:strCache>
            </c:strRef>
          </c:tx>
          <c:spPr>
            <a:solidFill>
              <a:srgbClr val="9363B7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850" b="0" i="0" u="none" strike="noStrike" kern="1200" baseline="0">
                    <a:solidFill>
                      <a:prstClr val="black"/>
                    </a:solidFill>
                    <a:latin typeface="Franklin Gothic Book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Sheet1!$F$2:$F$3</c:f>
              <c:numCache>
                <c:formatCode>0%</c:formatCode>
                <c:ptCount val="2"/>
                <c:pt idx="0">
                  <c:v>0.57695468493667101</c:v>
                </c:pt>
                <c:pt idx="1">
                  <c:v>0.42304531506332899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FD2-4EE6-870D-273CB03610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0"/>
        <c:axId val="138448256"/>
        <c:axId val="138474624"/>
      </c:barChart>
      <c:catAx>
        <c:axId val="1384482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38474624"/>
        <c:crosses val="autoZero"/>
        <c:auto val="0"/>
        <c:lblAlgn val="ctr"/>
        <c:lblOffset val="50"/>
        <c:noMultiLvlLbl val="0"/>
      </c:catAx>
      <c:valAx>
        <c:axId val="138474624"/>
        <c:scaling>
          <c:orientation val="minMax"/>
          <c:max val="0.70000000000000007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138448256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865920811891556E-2"/>
          <c:y val="0.16706334054470062"/>
          <c:w val="0.92474204301834106"/>
          <c:h val="0.627104103565216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Arby's</c:v>
                </c:pt>
              </c:strCache>
            </c:strRef>
          </c:tx>
          <c:spPr>
            <a:gradFill>
              <a:gsLst>
                <a:gs pos="0">
                  <a:srgbClr val="E8424D"/>
                </a:gs>
                <a:gs pos="100000">
                  <a:srgbClr val="E41E2B"/>
                </a:gs>
              </a:gsLst>
              <a:lin ang="5400000"/>
              <a:tileRect/>
            </a:gradFill>
            <a:effectLst>
              <a:outerShdw blurRad="25400" dist="19050" dir="5400000">
                <a:srgbClr val="000000"/>
              </a:outerShdw>
            </a:effectLst>
          </c:spPr>
          <c:invertIfNegative val="0"/>
          <c:dLbls>
            <c:dLbl>
              <c:idx val="0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7E1E-45CA-8F0F-E8284145132A}"/>
                </c:ext>
              </c:extLst>
            </c:dLbl>
            <c:dLbl>
              <c:idx val="1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7E1E-45CA-8F0F-E8284145132A}"/>
                </c:ext>
              </c:extLst>
            </c:dLbl>
            <c:dLbl>
              <c:idx val="2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7E1E-45CA-8F0F-E8284145132A}"/>
                </c:ext>
              </c:extLst>
            </c:dLbl>
            <c:dLbl>
              <c:idx val="3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7E1E-45CA-8F0F-E8284145132A}"/>
                </c:ext>
              </c:extLst>
            </c:dLbl>
            <c:dLbl>
              <c:idx val="4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7E1E-45CA-8F0F-E8284145132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50" smtId="4294967295">
                    <a:solidFill>
                      <a:prstClr val="black"/>
                    </a:solidFill>
                    <a:latin typeface="Franklin Gothic Book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Coca-Cola</c:v>
                </c:pt>
                <c:pt idx="1">
                  <c:v>Dr. Pepper</c:v>
                </c:pt>
                <c:pt idx="2">
                  <c:v>Pepsi</c:v>
                </c:pt>
                <c:pt idx="3">
                  <c:v>Mtn Dew</c:v>
                </c:pt>
                <c:pt idx="4">
                  <c:v>Sprite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0.31414072035046697</c:v>
                </c:pt>
                <c:pt idx="1">
                  <c:v>0.142460418647925</c:v>
                </c:pt>
                <c:pt idx="2">
                  <c:v>0.13841210522988101</c:v>
                </c:pt>
                <c:pt idx="3">
                  <c:v>8.3690638142316906E-2</c:v>
                </c:pt>
                <c:pt idx="4">
                  <c:v>7.3119008486318499E-2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E42-43C4-BBE0-223937F82FE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Atlanta Bread Company</c:v>
                </c:pt>
              </c:strCache>
            </c:strRef>
          </c:tx>
          <c:spPr>
            <a:gradFill>
              <a:gsLst>
                <a:gs pos="0">
                  <a:srgbClr val="3FA3C0"/>
                </a:gs>
                <a:gs pos="100000">
                  <a:srgbClr val="33849B"/>
                </a:gs>
              </a:gsLst>
              <a:lin ang="5400000"/>
              <a:tileRect/>
            </a:gradFill>
            <a:effectLst>
              <a:outerShdw blurRad="25400" dist="19050" dir="5400000">
                <a:srgbClr val="000000"/>
              </a:outerShdw>
            </a:effectLst>
          </c:spPr>
          <c:invertIfNegative val="0"/>
          <c:dLbls>
            <c:dLbl>
              <c:idx val="0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chemeClr val="tx1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7E1E-45CA-8F0F-E8284145132A}"/>
                </c:ext>
              </c:extLst>
            </c:dLbl>
            <c:dLbl>
              <c:idx val="1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7E1E-45CA-8F0F-E8284145132A}"/>
                </c:ext>
              </c:extLst>
            </c:dLbl>
            <c:dLbl>
              <c:idx val="2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chemeClr val="tx1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7E1E-45CA-8F0F-E8284145132A}"/>
                </c:ext>
              </c:extLst>
            </c:dLbl>
            <c:dLbl>
              <c:idx val="3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chemeClr val="tx1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7E1E-45CA-8F0F-E8284145132A}"/>
                </c:ext>
              </c:extLst>
            </c:dLbl>
            <c:dLbl>
              <c:idx val="4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7E1E-45CA-8F0F-E8284145132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50" smtId="4294967295">
                    <a:solidFill>
                      <a:prstClr val="black"/>
                    </a:solidFill>
                    <a:latin typeface="Franklin Gothic Book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Coca-Cola</c:v>
                </c:pt>
                <c:pt idx="1">
                  <c:v>Dr. Pepper</c:v>
                </c:pt>
                <c:pt idx="2">
                  <c:v>Pepsi</c:v>
                </c:pt>
                <c:pt idx="3">
                  <c:v>Mtn Dew</c:v>
                </c:pt>
                <c:pt idx="4">
                  <c:v>Sprite</c:v>
                </c:pt>
              </c:strCache>
            </c:strRef>
          </c:cat>
          <c:val>
            <c:numRef>
              <c:f>Sheet1!$C$2:$C$6</c:f>
              <c:numCache>
                <c:formatCode>0%</c:formatCode>
                <c:ptCount val="5"/>
                <c:pt idx="0">
                  <c:v>0.29253392462594102</c:v>
                </c:pt>
                <c:pt idx="1">
                  <c:v>0.13809230668587499</c:v>
                </c:pt>
                <c:pt idx="2">
                  <c:v>0.147762048620738</c:v>
                </c:pt>
                <c:pt idx="3">
                  <c:v>9.3983941973356702E-2</c:v>
                </c:pt>
                <c:pt idx="4">
                  <c:v>6.7319581000063702E-2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BE42-43C4-BBE0-223937F82FE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Au Bon Pain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/>
              <a:tileRect/>
            </a:gradFill>
            <a:effectLst>
              <a:outerShdw blurRad="25400" dist="19050" dir="5400000">
                <a:srgbClr val="000000"/>
              </a:outerShdw>
            </a:effectLst>
          </c:spPr>
          <c:invertIfNegative val="0"/>
          <c:dLbls>
            <c:dLbl>
              <c:idx val="0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E870E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7E1E-45CA-8F0F-E8284145132A}"/>
                </c:ext>
              </c:extLst>
            </c:dLbl>
            <c:dLbl>
              <c:idx val="1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chemeClr val="tx1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7E1E-45CA-8F0F-E8284145132A}"/>
                </c:ext>
              </c:extLst>
            </c:dLbl>
            <c:dLbl>
              <c:idx val="2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C-7E1E-45CA-8F0F-E8284145132A}"/>
                </c:ext>
              </c:extLst>
            </c:dLbl>
            <c:dLbl>
              <c:idx val="3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7E1E-45CA-8F0F-E8284145132A}"/>
                </c:ext>
              </c:extLst>
            </c:dLbl>
            <c:dLbl>
              <c:idx val="4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chemeClr val="tx1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E-7E1E-45CA-8F0F-E8284145132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50" smtId="4294967295">
                    <a:solidFill>
                      <a:prstClr val="black"/>
                    </a:solidFill>
                    <a:latin typeface="Franklin Gothic Book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Coca-Cola</c:v>
                </c:pt>
                <c:pt idx="1">
                  <c:v>Dr. Pepper</c:v>
                </c:pt>
                <c:pt idx="2">
                  <c:v>Pepsi</c:v>
                </c:pt>
                <c:pt idx="3">
                  <c:v>Mtn Dew</c:v>
                </c:pt>
                <c:pt idx="4">
                  <c:v>Sprite</c:v>
                </c:pt>
              </c:strCache>
            </c:strRef>
          </c:cat>
          <c:val>
            <c:numRef>
              <c:f>Sheet1!$D$2:$D$6</c:f>
              <c:numCache>
                <c:formatCode>0%</c:formatCode>
                <c:ptCount val="5"/>
                <c:pt idx="0">
                  <c:v>0.42497170148179703</c:v>
                </c:pt>
                <c:pt idx="1">
                  <c:v>0.12344519272795999</c:v>
                </c:pt>
                <c:pt idx="2">
                  <c:v>0.10070650941782699</c:v>
                </c:pt>
                <c:pt idx="3">
                  <c:v>2.9495507885344802E-2</c:v>
                </c:pt>
                <c:pt idx="4">
                  <c:v>7.93533214025227E-2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BE42-43C4-BBE0-223937F82FE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Column02</c:v>
                </c:pt>
              </c:strCache>
            </c:strRef>
          </c:tx>
          <c:spPr>
            <a:solidFill>
              <a:srgbClr val="3FC37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850" b="0" i="0" u="none" strike="noStrike" kern="1200" baseline="0">
                    <a:solidFill>
                      <a:prstClr val="black"/>
                    </a:solidFill>
                    <a:latin typeface="Franklin Gothic Book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Coca-Cola</c:v>
                </c:pt>
                <c:pt idx="1">
                  <c:v>Dr. Pepper</c:v>
                </c:pt>
                <c:pt idx="2">
                  <c:v>Pepsi</c:v>
                </c:pt>
                <c:pt idx="3">
                  <c:v>Mtn Dew</c:v>
                </c:pt>
                <c:pt idx="4">
                  <c:v>Sprite</c:v>
                </c:pt>
              </c:strCache>
            </c:strRef>
          </c:cat>
          <c:val>
            <c:numRef>
              <c:f>Sheet1!$E$2:$E$6</c:f>
              <c:numCache>
                <c:formatCode>0%</c:formatCode>
                <c:ptCount val="5"/>
                <c:pt idx="0">
                  <c:v>0.29253392462594102</c:v>
                </c:pt>
                <c:pt idx="1">
                  <c:v>0.13809230668587499</c:v>
                </c:pt>
                <c:pt idx="2">
                  <c:v>0.147762048620738</c:v>
                </c:pt>
                <c:pt idx="3">
                  <c:v>9.3983941973356702E-2</c:v>
                </c:pt>
                <c:pt idx="4">
                  <c:v>6.7319581000063702E-2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37-4AFA-A1B7-4103369AE9C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Column03</c:v>
                </c:pt>
              </c:strCache>
            </c:strRef>
          </c:tx>
          <c:spPr>
            <a:solidFill>
              <a:srgbClr val="9363B7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850" b="0" i="0" u="none" strike="noStrike" kern="1200" baseline="0">
                    <a:solidFill>
                      <a:prstClr val="black"/>
                    </a:solidFill>
                    <a:latin typeface="Franklin Gothic Book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Coca-Cola</c:v>
                </c:pt>
                <c:pt idx="1">
                  <c:v>Dr. Pepper</c:v>
                </c:pt>
                <c:pt idx="2">
                  <c:v>Pepsi</c:v>
                </c:pt>
                <c:pt idx="3">
                  <c:v>Mtn Dew</c:v>
                </c:pt>
                <c:pt idx="4">
                  <c:v>Sprite</c:v>
                </c:pt>
              </c:strCache>
            </c:strRef>
          </c:cat>
          <c:val>
            <c:numRef>
              <c:f>Sheet1!$F$2:$F$6</c:f>
              <c:numCache>
                <c:formatCode>0%</c:formatCode>
                <c:ptCount val="5"/>
                <c:pt idx="0">
                  <c:v>0.42497170148179703</c:v>
                </c:pt>
                <c:pt idx="1">
                  <c:v>0.12344519272795999</c:v>
                </c:pt>
                <c:pt idx="2">
                  <c:v>0.10070650941782699</c:v>
                </c:pt>
                <c:pt idx="3">
                  <c:v>2.9495507885344802E-2</c:v>
                </c:pt>
                <c:pt idx="4">
                  <c:v>7.93533214025227E-2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137-4AFA-A1B7-4103369AE9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0"/>
        <c:axId val="270627200"/>
        <c:axId val="270628736"/>
      </c:barChart>
      <c:catAx>
        <c:axId val="2706272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70628736"/>
        <c:crosses val="autoZero"/>
        <c:auto val="0"/>
        <c:lblAlgn val="ctr"/>
        <c:lblOffset val="100"/>
        <c:noMultiLvlLbl val="0"/>
      </c:catAx>
      <c:valAx>
        <c:axId val="270628736"/>
        <c:scaling>
          <c:orientation val="minMax"/>
          <c:max val="0.5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270627200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4637303352E-2"/>
          <c:y val="0.12479638036148474"/>
          <c:w val="0.96323639154434204"/>
          <c:h val="0.593081124459509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Supermarket/grocery</c:v>
                </c:pt>
              </c:strCache>
            </c:strRef>
          </c:tx>
          <c:spPr>
            <a:gradFill>
              <a:gsLst>
                <a:gs pos="0">
                  <a:srgbClr val="E8424D"/>
                </a:gs>
                <a:gs pos="100000">
                  <a:srgbClr val="E41E2B"/>
                </a:gs>
              </a:gsLst>
              <a:lin ang="5400000"/>
              <a:tileRect/>
            </a:gradFill>
            <a:effectLst>
              <a:outerShdw blurRad="25400" dist="19050" dir="5400000">
                <a:srgbClr val="000000"/>
              </a:outerShdw>
            </a:effectLst>
          </c:spPr>
          <c:invertIfNegative val="0"/>
          <c:dLbls>
            <c:dLbl>
              <c:idx val="0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78BE-482F-9650-DEF0B00C2C52}"/>
                </c:ext>
              </c:extLst>
            </c:dLbl>
            <c:dLbl>
              <c:idx val="1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78BE-482F-9650-DEF0B00C2C52}"/>
                </c:ext>
              </c:extLst>
            </c:dLbl>
            <c:dLbl>
              <c:idx val="2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78BE-482F-9650-DEF0B00C2C52}"/>
                </c:ext>
              </c:extLst>
            </c:dLbl>
            <c:dLbl>
              <c:idx val="3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78BE-482F-9650-DEF0B00C2C52}"/>
                </c:ext>
              </c:extLst>
            </c:dLbl>
            <c:dLbl>
              <c:idx val="4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78BE-482F-9650-DEF0B00C2C52}"/>
                </c:ext>
              </c:extLst>
            </c:dLbl>
            <c:dLbl>
              <c:idx val="5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78BE-482F-9650-DEF0B00C2C52}"/>
                </c:ext>
              </c:extLst>
            </c:dLbl>
            <c:dLbl>
              <c:idx val="6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78BE-482F-9650-DEF0B00C2C52}"/>
                </c:ext>
              </c:extLst>
            </c:dLbl>
            <c:dLbl>
              <c:idx val="7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78BE-482F-9650-DEF0B00C2C52}"/>
                </c:ext>
              </c:extLst>
            </c:dLbl>
            <c:dLbl>
              <c:idx val="8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78BE-482F-9650-DEF0B00C2C52}"/>
                </c:ext>
              </c:extLst>
            </c:dLbl>
            <c:dLbl>
              <c:idx val="9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78BE-482F-9650-DEF0B00C2C5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50" smtId="4294967295">
                    <a:solidFill>
                      <a:prstClr val="black"/>
                    </a:solidFill>
                    <a:latin typeface="Franklin Gothic Book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Coca-Cola</c:v>
                </c:pt>
                <c:pt idx="1">
                  <c:v>Pepsi</c:v>
                </c:pt>
                <c:pt idx="2">
                  <c:v>Dr. Pepper</c:v>
                </c:pt>
                <c:pt idx="3">
                  <c:v>Sprite</c:v>
                </c:pt>
                <c:pt idx="4">
                  <c:v>Diet Coke</c:v>
                </c:pt>
                <c:pt idx="5">
                  <c:v>MTN Dew</c:v>
                </c:pt>
                <c:pt idx="6">
                  <c:v>Diet Pepsi</c:v>
                </c:pt>
                <c:pt idx="7">
                  <c:v>Coke Zero Sugar</c:v>
                </c:pt>
                <c:pt idx="8">
                  <c:v>Diet Dr. Pepper</c:v>
                </c:pt>
                <c:pt idx="9">
                  <c:v>Canada Dry Ginger Ale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0.172443065906767</c:v>
                </c:pt>
                <c:pt idx="1">
                  <c:v>9.8872076784494597E-2</c:v>
                </c:pt>
                <c:pt idx="2">
                  <c:v>9.2690552177316296E-2</c:v>
                </c:pt>
                <c:pt idx="3">
                  <c:v>8.1549732943969305E-2</c:v>
                </c:pt>
                <c:pt idx="4">
                  <c:v>7.7244278584731804E-2</c:v>
                </c:pt>
                <c:pt idx="5">
                  <c:v>5.78026121754791E-2</c:v>
                </c:pt>
                <c:pt idx="6">
                  <c:v>4.6075361891308099E-2</c:v>
                </c:pt>
                <c:pt idx="7">
                  <c:v>4.4257858373101297E-2</c:v>
                </c:pt>
                <c:pt idx="8">
                  <c:v>4.0576033305510802E-2</c:v>
                </c:pt>
                <c:pt idx="9">
                  <c:v>3.7061872266602597E-2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CED-407E-AB7E-08C40C9CAA4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3FA3C0"/>
                </a:gs>
                <a:gs pos="100000">
                  <a:srgbClr val="33849B"/>
                </a:gs>
              </a:gsLst>
              <a:lin ang="5400000"/>
              <a:tileRect/>
            </a:gradFill>
            <a:effectLst>
              <a:outerShdw blurRad="25400" dist="19050" dir="5400000">
                <a:srgbClr val="000000"/>
              </a:outerShdw>
            </a:effectLst>
          </c:spPr>
          <c:invertIfNegative val="0"/>
          <c:dLbls>
            <c:dLbl>
              <c:idx val="0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78BE-482F-9650-DEF0B00C2C52}"/>
                </c:ext>
              </c:extLst>
            </c:dLbl>
            <c:dLbl>
              <c:idx val="1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chemeClr val="accent6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78BE-482F-9650-DEF0B00C2C52}"/>
                </c:ext>
              </c:extLst>
            </c:dLbl>
            <c:dLbl>
              <c:idx val="2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C-78BE-482F-9650-DEF0B00C2C52}"/>
                </c:ext>
              </c:extLst>
            </c:dLbl>
            <c:dLbl>
              <c:idx val="3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chemeClr val="accent6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78BE-482F-9650-DEF0B00C2C52}"/>
                </c:ext>
              </c:extLst>
            </c:dLbl>
            <c:dLbl>
              <c:idx val="4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E-78BE-482F-9650-DEF0B00C2C52}"/>
                </c:ext>
              </c:extLst>
            </c:dLbl>
            <c:dLbl>
              <c:idx val="5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chemeClr val="accent6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F-78BE-482F-9650-DEF0B00C2C52}"/>
                </c:ext>
              </c:extLst>
            </c:dLbl>
            <c:dLbl>
              <c:idx val="6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chemeClr val="accent6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78BE-482F-9650-DEF0B00C2C52}"/>
                </c:ext>
              </c:extLst>
            </c:dLbl>
            <c:dLbl>
              <c:idx val="7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chemeClr val="accent6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1-78BE-482F-9650-DEF0B00C2C52}"/>
                </c:ext>
              </c:extLst>
            </c:dLbl>
            <c:dLbl>
              <c:idx val="8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78BE-482F-9650-DEF0B00C2C52}"/>
                </c:ext>
              </c:extLst>
            </c:dLbl>
            <c:dLbl>
              <c:idx val="9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chemeClr val="accent6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3-78BE-482F-9650-DEF0B00C2C5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50" smtId="4294967295">
                    <a:solidFill>
                      <a:prstClr val="black"/>
                    </a:solidFill>
                    <a:latin typeface="Franklin Gothic Book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Coca-Cola</c:v>
                </c:pt>
                <c:pt idx="1">
                  <c:v>Pepsi</c:v>
                </c:pt>
                <c:pt idx="2">
                  <c:v>Dr. Pepper</c:v>
                </c:pt>
                <c:pt idx="3">
                  <c:v>Sprite</c:v>
                </c:pt>
                <c:pt idx="4">
                  <c:v>Diet Coke</c:v>
                </c:pt>
                <c:pt idx="5">
                  <c:v>MTN Dew</c:v>
                </c:pt>
                <c:pt idx="6">
                  <c:v>Diet Pepsi</c:v>
                </c:pt>
                <c:pt idx="7">
                  <c:v>Coke Zero Sugar</c:v>
                </c:pt>
                <c:pt idx="8">
                  <c:v>Diet Dr. Pepper</c:v>
                </c:pt>
                <c:pt idx="9">
                  <c:v>Canada Dry Ginger Ale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0.17935698515769499</c:v>
                </c:pt>
                <c:pt idx="1">
                  <c:v>0.113109557890931</c:v>
                </c:pt>
                <c:pt idx="2">
                  <c:v>9.7580494405257803E-2</c:v>
                </c:pt>
                <c:pt idx="3">
                  <c:v>8.9908652103090902E-2</c:v>
                </c:pt>
                <c:pt idx="4">
                  <c:v>8.1055107082775496E-2</c:v>
                </c:pt>
                <c:pt idx="5">
                  <c:v>6.8019146303596997E-2</c:v>
                </c:pt>
                <c:pt idx="6">
                  <c:v>5.2796446416190801E-2</c:v>
                </c:pt>
                <c:pt idx="7">
                  <c:v>5.1649746782267997E-2</c:v>
                </c:pt>
                <c:pt idx="8">
                  <c:v>4.5847124406799403E-2</c:v>
                </c:pt>
                <c:pt idx="9">
                  <c:v>4.4947177942807101E-2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FCED-407E-AB7E-08C40C9CAA4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Whole Foods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/>
              <a:tileRect/>
            </a:gradFill>
            <a:effectLst>
              <a:outerShdw blurRad="25400" dist="19050" dir="5400000">
                <a:srgbClr val="000000"/>
              </a:outerShdw>
            </a:effectLst>
          </c:spPr>
          <c:invertIfNegative val="0"/>
          <c:dLbls>
            <c:dLbl>
              <c:idx val="0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4-78BE-482F-9650-DEF0B00C2C52}"/>
                </c:ext>
              </c:extLst>
            </c:dLbl>
            <c:dLbl>
              <c:idx val="1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5-78BE-482F-9650-DEF0B00C2C52}"/>
                </c:ext>
              </c:extLst>
            </c:dLbl>
            <c:dLbl>
              <c:idx val="2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6-78BE-482F-9650-DEF0B00C2C52}"/>
                </c:ext>
              </c:extLst>
            </c:dLbl>
            <c:dLbl>
              <c:idx val="3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7-78BE-482F-9650-DEF0B00C2C52}"/>
                </c:ext>
              </c:extLst>
            </c:dLbl>
            <c:dLbl>
              <c:idx val="4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8-78BE-482F-9650-DEF0B00C2C52}"/>
                </c:ext>
              </c:extLst>
            </c:dLbl>
            <c:dLbl>
              <c:idx val="5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9-78BE-482F-9650-DEF0B00C2C52}"/>
                </c:ext>
              </c:extLst>
            </c:dLbl>
            <c:dLbl>
              <c:idx val="6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A-78BE-482F-9650-DEF0B00C2C52}"/>
                </c:ext>
              </c:extLst>
            </c:dLbl>
            <c:dLbl>
              <c:idx val="7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chemeClr val="tx1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B-78BE-482F-9650-DEF0B00C2C52}"/>
                </c:ext>
              </c:extLst>
            </c:dLbl>
            <c:dLbl>
              <c:idx val="8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C-78BE-482F-9650-DEF0B00C2C52}"/>
                </c:ext>
              </c:extLst>
            </c:dLbl>
            <c:dLbl>
              <c:idx val="9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D-78BE-482F-9650-DEF0B00C2C5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50" smtId="4294967295">
                    <a:solidFill>
                      <a:prstClr val="black"/>
                    </a:solidFill>
                    <a:latin typeface="Franklin Gothic Book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Coca-Cola</c:v>
                </c:pt>
                <c:pt idx="1">
                  <c:v>Pepsi</c:v>
                </c:pt>
                <c:pt idx="2">
                  <c:v>Dr. Pepper</c:v>
                </c:pt>
                <c:pt idx="3">
                  <c:v>Sprite</c:v>
                </c:pt>
                <c:pt idx="4">
                  <c:v>Diet Coke</c:v>
                </c:pt>
                <c:pt idx="5">
                  <c:v>MTN Dew</c:v>
                </c:pt>
                <c:pt idx="6">
                  <c:v>Diet Pepsi</c:v>
                </c:pt>
                <c:pt idx="7">
                  <c:v>Coke Zero Sugar</c:v>
                </c:pt>
                <c:pt idx="8">
                  <c:v>Diet Dr. Pepper</c:v>
                </c:pt>
                <c:pt idx="9">
                  <c:v>Canada Dry Ginger Ale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0.14859360384419801</c:v>
                </c:pt>
                <c:pt idx="1">
                  <c:v>6.2291977111475702E-2</c:v>
                </c:pt>
                <c:pt idx="2">
                  <c:v>6.8726633495777706E-2</c:v>
                </c:pt>
                <c:pt idx="3">
                  <c:v>6.7861076917097404E-2</c:v>
                </c:pt>
                <c:pt idx="4">
                  <c:v>7.8973222759416303E-2</c:v>
                </c:pt>
                <c:pt idx="5">
                  <c:v>2.4644175312438302E-2</c:v>
                </c:pt>
                <c:pt idx="6">
                  <c:v>3.3461245570130499E-2</c:v>
                </c:pt>
                <c:pt idx="7">
                  <c:v>4.6387112885925903E-2</c:v>
                </c:pt>
                <c:pt idx="8">
                  <c:v>3.4251409229878203E-2</c:v>
                </c:pt>
                <c:pt idx="9">
                  <c:v>3.6199239951709601E-2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FCED-407E-AB7E-08C40C9CAA4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Column02</c:v>
                </c:pt>
              </c:strCache>
            </c:strRef>
          </c:tx>
          <c:spPr>
            <a:solidFill>
              <a:srgbClr val="3FC37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850" b="0" i="0" u="none" strike="noStrike" kern="1200" baseline="0">
                    <a:solidFill>
                      <a:prstClr val="black"/>
                    </a:solidFill>
                    <a:latin typeface="Franklin Gothic Book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Coca-Cola</c:v>
                </c:pt>
                <c:pt idx="1">
                  <c:v>Pepsi</c:v>
                </c:pt>
                <c:pt idx="2">
                  <c:v>Dr. Pepper</c:v>
                </c:pt>
                <c:pt idx="3">
                  <c:v>Sprite</c:v>
                </c:pt>
                <c:pt idx="4">
                  <c:v>Diet Coke</c:v>
                </c:pt>
                <c:pt idx="5">
                  <c:v>MTN Dew</c:v>
                </c:pt>
                <c:pt idx="6">
                  <c:v>Diet Pepsi</c:v>
                </c:pt>
                <c:pt idx="7">
                  <c:v>Coke Zero Sugar</c:v>
                </c:pt>
                <c:pt idx="8">
                  <c:v>Diet Dr. Pepper</c:v>
                </c:pt>
                <c:pt idx="9">
                  <c:v>Canada Dry Ginger Ale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0.17935698515769499</c:v>
                </c:pt>
                <c:pt idx="1">
                  <c:v>0.113109557890931</c:v>
                </c:pt>
                <c:pt idx="2">
                  <c:v>9.7580494405257803E-2</c:v>
                </c:pt>
                <c:pt idx="3">
                  <c:v>8.9908652103090902E-2</c:v>
                </c:pt>
                <c:pt idx="4">
                  <c:v>8.1055107082775496E-2</c:v>
                </c:pt>
                <c:pt idx="5">
                  <c:v>6.8019146303596997E-2</c:v>
                </c:pt>
                <c:pt idx="6">
                  <c:v>5.2796446416190801E-2</c:v>
                </c:pt>
                <c:pt idx="7">
                  <c:v>5.1649746782267997E-2</c:v>
                </c:pt>
                <c:pt idx="8">
                  <c:v>4.5847124406799403E-2</c:v>
                </c:pt>
                <c:pt idx="9">
                  <c:v>4.4947177942807101E-2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82-4000-8181-0645D222E9D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Column03</c:v>
                </c:pt>
              </c:strCache>
            </c:strRef>
          </c:tx>
          <c:spPr>
            <a:solidFill>
              <a:srgbClr val="9363B7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850" b="0" i="0" u="none" strike="noStrike" kern="1200" baseline="0">
                    <a:solidFill>
                      <a:prstClr val="black"/>
                    </a:solidFill>
                    <a:latin typeface="Franklin Gothic Book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Coca-Cola</c:v>
                </c:pt>
                <c:pt idx="1">
                  <c:v>Pepsi</c:v>
                </c:pt>
                <c:pt idx="2">
                  <c:v>Dr. Pepper</c:v>
                </c:pt>
                <c:pt idx="3">
                  <c:v>Sprite</c:v>
                </c:pt>
                <c:pt idx="4">
                  <c:v>Diet Coke</c:v>
                </c:pt>
                <c:pt idx="5">
                  <c:v>MTN Dew</c:v>
                </c:pt>
                <c:pt idx="6">
                  <c:v>Diet Pepsi</c:v>
                </c:pt>
                <c:pt idx="7">
                  <c:v>Coke Zero Sugar</c:v>
                </c:pt>
                <c:pt idx="8">
                  <c:v>Diet Dr. Pepper</c:v>
                </c:pt>
                <c:pt idx="9">
                  <c:v>Canada Dry Ginger Ale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0.14859360384419801</c:v>
                </c:pt>
                <c:pt idx="1">
                  <c:v>6.2291977111475702E-2</c:v>
                </c:pt>
                <c:pt idx="2">
                  <c:v>6.8726633495777706E-2</c:v>
                </c:pt>
                <c:pt idx="3">
                  <c:v>6.7861076917097404E-2</c:v>
                </c:pt>
                <c:pt idx="4">
                  <c:v>7.8973222759416303E-2</c:v>
                </c:pt>
                <c:pt idx="5">
                  <c:v>2.4644175312438302E-2</c:v>
                </c:pt>
                <c:pt idx="6">
                  <c:v>3.3461245570130499E-2</c:v>
                </c:pt>
                <c:pt idx="7">
                  <c:v>4.6387112885925903E-2</c:v>
                </c:pt>
                <c:pt idx="8">
                  <c:v>3.4251409229878203E-2</c:v>
                </c:pt>
                <c:pt idx="9">
                  <c:v>3.6199239951709601E-2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282-4000-8181-0645D222E9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0"/>
        <c:axId val="271090048"/>
        <c:axId val="271091584"/>
      </c:barChart>
      <c:catAx>
        <c:axId val="27109004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71091584"/>
        <c:crosses val="autoZero"/>
        <c:auto val="0"/>
        <c:lblAlgn val="ctr"/>
        <c:lblOffset val="50"/>
        <c:noMultiLvlLbl val="0"/>
      </c:catAx>
      <c:valAx>
        <c:axId val="271091584"/>
        <c:scaling>
          <c:orientation val="minMax"/>
          <c:max val="0.5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271090048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865920811891556E-2"/>
          <c:y val="0.15492312610149384"/>
          <c:w val="0.92474204301834106"/>
          <c:h val="0.5970827341079711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Arby's</c:v>
                </c:pt>
              </c:strCache>
            </c:strRef>
          </c:tx>
          <c:spPr>
            <a:gradFill>
              <a:gsLst>
                <a:gs pos="0">
                  <a:srgbClr val="E8424D"/>
                </a:gs>
                <a:gs pos="100000">
                  <a:srgbClr val="E41E2B"/>
                </a:gs>
              </a:gsLst>
              <a:lin ang="5400000"/>
              <a:tileRect/>
            </a:gradFill>
            <a:effectLst>
              <a:outerShdw blurRad="25400" dist="19050" dir="5400000">
                <a:srgbClr val="000000"/>
              </a:outerShdw>
            </a:effectLst>
          </c:spPr>
          <c:invertIfNegative val="0"/>
          <c:dLbls>
            <c:dLbl>
              <c:idx val="0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8EBB-4A55-9778-580362FE8570}"/>
                </c:ext>
              </c:extLst>
            </c:dLbl>
            <c:dLbl>
              <c:idx val="1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8EBB-4A55-9778-580362FE8570}"/>
                </c:ext>
              </c:extLst>
            </c:dLbl>
            <c:dLbl>
              <c:idx val="2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8EBB-4A55-9778-580362FE8570}"/>
                </c:ext>
              </c:extLst>
            </c:dLbl>
            <c:dLbl>
              <c:idx val="3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8EBB-4A55-9778-580362FE857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50" smtId="4294967295">
                    <a:solidFill>
                      <a:prstClr val="black"/>
                    </a:solidFill>
                    <a:latin typeface="Franklin Gothic Book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Diet Coke</c:v>
                </c:pt>
                <c:pt idx="1">
                  <c:v>Coke Zero Sugar</c:v>
                </c:pt>
                <c:pt idx="2">
                  <c:v>Diet Pepsi</c:v>
                </c:pt>
                <c:pt idx="3">
                  <c:v>Diet Dr. Pepper</c:v>
                </c:pt>
                <c:pt idx="4">
                  <c:v>Diet Mtn Dew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0.23987617635667399</c:v>
                </c:pt>
                <c:pt idx="1">
                  <c:v>0.13507348219371501</c:v>
                </c:pt>
                <c:pt idx="2">
                  <c:v>0.12183095228701001</c:v>
                </c:pt>
                <c:pt idx="3">
                  <c:v>9.2272300306575503E-2</c:v>
                </c:pt>
                <c:pt idx="4">
                  <c:v>5.8620632528423602E-2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9BD-4EEC-8DF1-039C317CCA8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Atlanta Bread Company</c:v>
                </c:pt>
              </c:strCache>
            </c:strRef>
          </c:tx>
          <c:spPr>
            <a:gradFill>
              <a:gsLst>
                <a:gs pos="0">
                  <a:srgbClr val="3FA3C0"/>
                </a:gs>
                <a:gs pos="100000">
                  <a:srgbClr val="33849B"/>
                </a:gs>
              </a:gsLst>
              <a:lin ang="5400000"/>
              <a:tileRect/>
            </a:gradFill>
            <a:effectLst>
              <a:outerShdw blurRad="25400" dist="19050" dir="5400000">
                <a:srgbClr val="000000"/>
              </a:outerShdw>
            </a:effectLst>
          </c:spPr>
          <c:invertIfNegative val="0"/>
          <c:dLbls>
            <c:dLbl>
              <c:idx val="0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chemeClr val="tx1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8EBB-4A55-9778-580362FE8570}"/>
                </c:ext>
              </c:extLst>
            </c:dLbl>
            <c:dLbl>
              <c:idx val="1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8EBB-4A55-9778-580362FE8570}"/>
                </c:ext>
              </c:extLst>
            </c:dLbl>
            <c:dLbl>
              <c:idx val="2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chemeClr val="tx1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8EBB-4A55-9778-580362FE8570}"/>
                </c:ext>
              </c:extLst>
            </c:dLbl>
            <c:dLbl>
              <c:idx val="3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chemeClr val="tx1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8EBB-4A55-9778-580362FE857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50" smtId="4294967295">
                    <a:solidFill>
                      <a:prstClr val="black"/>
                    </a:solidFill>
                    <a:latin typeface="Franklin Gothic Book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Diet Coke</c:v>
                </c:pt>
                <c:pt idx="1">
                  <c:v>Coke Zero Sugar</c:v>
                </c:pt>
                <c:pt idx="2">
                  <c:v>Diet Pepsi</c:v>
                </c:pt>
                <c:pt idx="3">
                  <c:v>Diet Dr. Pepper</c:v>
                </c:pt>
                <c:pt idx="4">
                  <c:v>Diet Mtn Dew</c:v>
                </c:pt>
              </c:strCache>
            </c:strRef>
          </c:cat>
          <c:val>
            <c:numRef>
              <c:f>Sheet1!$C$2:$C$6</c:f>
              <c:numCache>
                <c:formatCode>0%</c:formatCode>
                <c:ptCount val="5"/>
                <c:pt idx="0">
                  <c:v>0.220930166077663</c:v>
                </c:pt>
                <c:pt idx="1">
                  <c:v>0.12772268505102299</c:v>
                </c:pt>
                <c:pt idx="2">
                  <c:v>0.11115718745571999</c:v>
                </c:pt>
                <c:pt idx="3">
                  <c:v>8.7239108002899399E-2</c:v>
                </c:pt>
                <c:pt idx="4">
                  <c:v>6.3058375991832602E-2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99BD-4EEC-8DF1-039C317CCA8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Au Bon Pain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/>
              <a:tileRect/>
            </a:gradFill>
            <a:effectLst>
              <a:outerShdw blurRad="25400" dist="19050" dir="5400000">
                <a:srgbClr val="000000"/>
              </a:outerShdw>
            </a:effectLst>
          </c:spPr>
          <c:invertIfNegative val="0"/>
          <c:dLbls>
            <c:dLbl>
              <c:idx val="0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chemeClr val="tx1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8EBB-4A55-9778-580362FE8570}"/>
                </c:ext>
              </c:extLst>
            </c:dLbl>
            <c:dLbl>
              <c:idx val="1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E870E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8EBB-4A55-9778-580362FE8570}"/>
                </c:ext>
              </c:extLst>
            </c:dLbl>
            <c:dLbl>
              <c:idx val="2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chemeClr val="tx1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8EBB-4A55-9778-580362FE8570}"/>
                </c:ext>
              </c:extLst>
            </c:dLbl>
            <c:dLbl>
              <c:idx val="3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chemeClr val="tx1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8EBB-4A55-9778-580362FE8570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/>
                <a:lstStyle/>
                <a:p>
                  <a:pPr>
                    <a:defRPr sz="85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C-8EBB-4A55-9778-580362FE857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50" smtId="4294967295">
                    <a:solidFill>
                      <a:prstClr val="black"/>
                    </a:solidFill>
                    <a:latin typeface="Franklin Gothic Book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Diet Coke</c:v>
                </c:pt>
                <c:pt idx="1">
                  <c:v>Coke Zero Sugar</c:v>
                </c:pt>
                <c:pt idx="2">
                  <c:v>Diet Pepsi</c:v>
                </c:pt>
                <c:pt idx="3">
                  <c:v>Diet Dr. Pepper</c:v>
                </c:pt>
                <c:pt idx="4">
                  <c:v>Diet Mtn Dew</c:v>
                </c:pt>
              </c:strCache>
            </c:strRef>
          </c:cat>
          <c:val>
            <c:numRef>
              <c:f>Sheet1!$D$2:$D$6</c:f>
              <c:numCache>
                <c:formatCode>0%</c:formatCode>
                <c:ptCount val="5"/>
                <c:pt idx="0">
                  <c:v>0.270890733387811</c:v>
                </c:pt>
                <c:pt idx="1">
                  <c:v>0.173857058474684</c:v>
                </c:pt>
                <c:pt idx="2">
                  <c:v>9.2241314436890404E-2</c:v>
                </c:pt>
                <c:pt idx="3">
                  <c:v>8.2148725338948195E-2</c:v>
                </c:pt>
                <c:pt idx="4">
                  <c:v>2.8435960468307899E-2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99BD-4EEC-8DF1-039C317CCA8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3FC37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850" b="0" i="0" u="none" strike="noStrike" kern="1200" baseline="0">
                    <a:solidFill>
                      <a:prstClr val="black"/>
                    </a:solidFill>
                    <a:latin typeface="Franklin Gothic Book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Diet Coke</c:v>
                </c:pt>
                <c:pt idx="1">
                  <c:v>Coke Zero Sugar</c:v>
                </c:pt>
                <c:pt idx="2">
                  <c:v>Diet Pepsi</c:v>
                </c:pt>
                <c:pt idx="3">
                  <c:v>Diet Dr. Pepper</c:v>
                </c:pt>
                <c:pt idx="4">
                  <c:v>Diet Mtn Dew</c:v>
                </c:pt>
              </c:strCache>
            </c:strRef>
          </c:cat>
          <c:val>
            <c:numRef>
              <c:f>Sheet1!$E$2:$E$6</c:f>
              <c:numCache>
                <c:formatCode>0%</c:formatCode>
                <c:ptCount val="5"/>
                <c:pt idx="0">
                  <c:v>0.220930166077663</c:v>
                </c:pt>
                <c:pt idx="1">
                  <c:v>0.12772268505102299</c:v>
                </c:pt>
                <c:pt idx="2">
                  <c:v>0.11115718745571999</c:v>
                </c:pt>
                <c:pt idx="3">
                  <c:v>8.7239108002899399E-2</c:v>
                </c:pt>
                <c:pt idx="4">
                  <c:v>6.3058375991832602E-2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9A-4CB1-A15D-28B391B5717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9363B7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850" b="0" i="0" u="none" strike="noStrike" kern="1200" baseline="0">
                    <a:solidFill>
                      <a:prstClr val="black"/>
                    </a:solidFill>
                    <a:latin typeface="Franklin Gothic Book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Diet Coke</c:v>
                </c:pt>
                <c:pt idx="1">
                  <c:v>Coke Zero Sugar</c:v>
                </c:pt>
                <c:pt idx="2">
                  <c:v>Diet Pepsi</c:v>
                </c:pt>
                <c:pt idx="3">
                  <c:v>Diet Dr. Pepper</c:v>
                </c:pt>
                <c:pt idx="4">
                  <c:v>Diet Mtn Dew</c:v>
                </c:pt>
              </c:strCache>
            </c:strRef>
          </c:cat>
          <c:val>
            <c:numRef>
              <c:f>Sheet1!$F$2:$F$6</c:f>
              <c:numCache>
                <c:formatCode>0%</c:formatCode>
                <c:ptCount val="5"/>
                <c:pt idx="0">
                  <c:v>0.270890733387811</c:v>
                </c:pt>
                <c:pt idx="1">
                  <c:v>0.173857058474684</c:v>
                </c:pt>
                <c:pt idx="2">
                  <c:v>9.2241314436890404E-2</c:v>
                </c:pt>
                <c:pt idx="3">
                  <c:v>8.2148725338948195E-2</c:v>
                </c:pt>
                <c:pt idx="4">
                  <c:v>2.8435960468307899E-2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29A-4CB1-A15D-28B391B571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0"/>
        <c:axId val="271181312"/>
        <c:axId val="271182848"/>
      </c:barChart>
      <c:catAx>
        <c:axId val="27118131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71182848"/>
        <c:crosses val="autoZero"/>
        <c:auto val="0"/>
        <c:lblAlgn val="ctr"/>
        <c:lblOffset val="50"/>
        <c:noMultiLvlLbl val="0"/>
      </c:catAx>
      <c:valAx>
        <c:axId val="271182848"/>
        <c:scaling>
          <c:orientation val="minMax"/>
          <c:max val="0.5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271181312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865920811891556E-2"/>
          <c:y val="0.15394716594528218"/>
          <c:w val="0.92474204301834106"/>
          <c:h val="0.6402202055816672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Arby's</c:v>
                </c:pt>
              </c:strCache>
            </c:strRef>
          </c:tx>
          <c:spPr>
            <a:gradFill>
              <a:gsLst>
                <a:gs pos="0">
                  <a:srgbClr val="E8424D"/>
                </a:gs>
                <a:gs pos="100000">
                  <a:srgbClr val="E41E2B"/>
                </a:gs>
              </a:gsLst>
              <a:lin ang="5400000"/>
              <a:tileRect/>
            </a:gradFill>
            <a:effectLst>
              <a:outerShdw blurRad="25400" dist="19050" dir="5400000">
                <a:srgbClr val="000000"/>
              </a:outerShdw>
            </a:effectLst>
          </c:spPr>
          <c:invertIfNegative val="0"/>
          <c:dLbls>
            <c:dLbl>
              <c:idx val="0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8A41-46AF-A378-307D0E260466}"/>
                </c:ext>
              </c:extLst>
            </c:dLbl>
            <c:dLbl>
              <c:idx val="1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8A41-46AF-A378-307D0E260466}"/>
                </c:ext>
              </c:extLst>
            </c:dLbl>
            <c:dLbl>
              <c:idx val="2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8A41-46AF-A378-307D0E260466}"/>
                </c:ext>
              </c:extLst>
            </c:dLbl>
            <c:dLbl>
              <c:idx val="3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8A41-46AF-A378-307D0E260466}"/>
                </c:ext>
              </c:extLst>
            </c:dLbl>
            <c:dLbl>
              <c:idx val="4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8A41-46AF-A378-307D0E26046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50" smtId="4294967295">
                    <a:solidFill>
                      <a:prstClr val="black"/>
                    </a:solidFill>
                    <a:latin typeface="Franklin Gothic Book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White</c:v>
                </c:pt>
                <c:pt idx="1">
                  <c:v>African American</c:v>
                </c:pt>
                <c:pt idx="2">
                  <c:v>Hispanic</c:v>
                </c:pt>
                <c:pt idx="3">
                  <c:v>Asian</c:v>
                </c:pt>
                <c:pt idx="4">
                  <c:v>Other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0.63417123188471403</c:v>
                </c:pt>
                <c:pt idx="1">
                  <c:v>0.123270512639473</c:v>
                </c:pt>
                <c:pt idx="2">
                  <c:v>0.16421907870567801</c:v>
                </c:pt>
                <c:pt idx="3">
                  <c:v>5.13757288096705E-2</c:v>
                </c:pt>
                <c:pt idx="4">
                  <c:v>2.6963447960460501E-2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E42-43C4-BBE0-223937F82FE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Atlanta Bread Company</c:v>
                </c:pt>
              </c:strCache>
            </c:strRef>
          </c:tx>
          <c:spPr>
            <a:gradFill>
              <a:gsLst>
                <a:gs pos="0">
                  <a:srgbClr val="3FA3C0"/>
                </a:gs>
                <a:gs pos="100000">
                  <a:srgbClr val="33849B"/>
                </a:gs>
              </a:gsLst>
              <a:lin ang="5400000"/>
              <a:tileRect/>
            </a:gradFill>
            <a:effectLst>
              <a:outerShdw blurRad="25400" dist="19050" dir="5400000">
                <a:srgbClr val="000000"/>
              </a:outerShdw>
            </a:effectLst>
          </c:spPr>
          <c:invertIfNegative val="0"/>
          <c:dLbls>
            <c:dLbl>
              <c:idx val="0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B05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8A41-46AF-A378-307D0E260466}"/>
                </c:ext>
              </c:extLst>
            </c:dLbl>
            <c:dLbl>
              <c:idx val="1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8A41-46AF-A378-307D0E260466}"/>
                </c:ext>
              </c:extLst>
            </c:dLbl>
            <c:dLbl>
              <c:idx val="2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8A41-46AF-A378-307D0E260466}"/>
                </c:ext>
              </c:extLst>
            </c:dLbl>
            <c:dLbl>
              <c:idx val="3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8A41-46AF-A378-307D0E260466}"/>
                </c:ext>
              </c:extLst>
            </c:dLbl>
            <c:dLbl>
              <c:idx val="4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8A41-46AF-A378-307D0E26046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50" smtId="4294967295">
                    <a:solidFill>
                      <a:prstClr val="black"/>
                    </a:solidFill>
                    <a:latin typeface="Franklin Gothic Book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White</c:v>
                </c:pt>
                <c:pt idx="1">
                  <c:v>African American</c:v>
                </c:pt>
                <c:pt idx="2">
                  <c:v>Hispanic</c:v>
                </c:pt>
                <c:pt idx="3">
                  <c:v>Asian</c:v>
                </c:pt>
                <c:pt idx="4">
                  <c:v>Other</c:v>
                </c:pt>
              </c:strCache>
            </c:strRef>
          </c:cat>
          <c:val>
            <c:numRef>
              <c:f>Sheet1!$C$2:$C$6</c:f>
              <c:numCache>
                <c:formatCode>0%</c:formatCode>
                <c:ptCount val="5"/>
                <c:pt idx="0">
                  <c:v>0.65602003799785302</c:v>
                </c:pt>
                <c:pt idx="1">
                  <c:v>0.12930721341462301</c:v>
                </c:pt>
                <c:pt idx="2">
                  <c:v>0.145173647218512</c:v>
                </c:pt>
                <c:pt idx="3">
                  <c:v>4.4516242030964603E-2</c:v>
                </c:pt>
                <c:pt idx="4">
                  <c:v>2.4982859338049002E-2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BE42-43C4-BBE0-223937F82FE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Au Bon Pain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/>
              <a:tileRect/>
            </a:gradFill>
            <a:effectLst>
              <a:outerShdw blurRad="25400" dist="19050" dir="5400000">
                <a:srgbClr val="000000"/>
              </a:outerShdw>
            </a:effectLst>
          </c:spPr>
          <c:invertIfNegative val="0"/>
          <c:dLbls>
            <c:dLbl>
              <c:idx val="0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8A41-46AF-A378-307D0E260466}"/>
                </c:ext>
              </c:extLst>
            </c:dLbl>
            <c:dLbl>
              <c:idx val="1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chemeClr val="tx1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8A41-46AF-A378-307D0E260466}"/>
                </c:ext>
              </c:extLst>
            </c:dLbl>
            <c:dLbl>
              <c:idx val="2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8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C-8A41-46AF-A378-307D0E260466}"/>
                </c:ext>
              </c:extLst>
            </c:dLbl>
            <c:dLbl>
              <c:idx val="3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8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8A41-46AF-A378-307D0E260466}"/>
                </c:ext>
              </c:extLst>
            </c:dLbl>
            <c:dLbl>
              <c:idx val="4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B05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E-8A41-46AF-A378-307D0E26046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50" smtId="4294967295">
                    <a:solidFill>
                      <a:prstClr val="black"/>
                    </a:solidFill>
                    <a:latin typeface="Franklin Gothic Book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White</c:v>
                </c:pt>
                <c:pt idx="1">
                  <c:v>African American</c:v>
                </c:pt>
                <c:pt idx="2">
                  <c:v>Hispanic</c:v>
                </c:pt>
                <c:pt idx="3">
                  <c:v>Asian</c:v>
                </c:pt>
                <c:pt idx="4">
                  <c:v>Other</c:v>
                </c:pt>
              </c:strCache>
            </c:strRef>
          </c:cat>
          <c:val>
            <c:numRef>
              <c:f>Sheet1!$D$2:$D$6</c:f>
              <c:numCache>
                <c:formatCode>0%</c:formatCode>
                <c:ptCount val="5"/>
                <c:pt idx="0">
                  <c:v>0.55982783008528703</c:v>
                </c:pt>
                <c:pt idx="1">
                  <c:v>0.123688559829773</c:v>
                </c:pt>
                <c:pt idx="2">
                  <c:v>0.180498435323977</c:v>
                </c:pt>
                <c:pt idx="3">
                  <c:v>9.4522186099835107E-2</c:v>
                </c:pt>
                <c:pt idx="4">
                  <c:v>4.1462988661125799E-2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BE42-43C4-BBE0-223937F82FE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Column02</c:v>
                </c:pt>
              </c:strCache>
            </c:strRef>
          </c:tx>
          <c:spPr>
            <a:solidFill>
              <a:srgbClr val="3FC37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850" b="0" i="0" u="none" strike="noStrike" kern="1200" baseline="0">
                    <a:solidFill>
                      <a:prstClr val="black"/>
                    </a:solidFill>
                    <a:latin typeface="Franklin Gothic Book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White</c:v>
                </c:pt>
                <c:pt idx="1">
                  <c:v>African American</c:v>
                </c:pt>
                <c:pt idx="2">
                  <c:v>Hispanic</c:v>
                </c:pt>
                <c:pt idx="3">
                  <c:v>Asian</c:v>
                </c:pt>
                <c:pt idx="4">
                  <c:v>Other</c:v>
                </c:pt>
              </c:strCache>
            </c:strRef>
          </c:cat>
          <c:val>
            <c:numRef>
              <c:f>Sheet1!$E$2:$E$6</c:f>
              <c:numCache>
                <c:formatCode>0%</c:formatCode>
                <c:ptCount val="5"/>
                <c:pt idx="0">
                  <c:v>0.65602003799785302</c:v>
                </c:pt>
                <c:pt idx="1">
                  <c:v>0.12930721341462301</c:v>
                </c:pt>
                <c:pt idx="2">
                  <c:v>0.145173647218512</c:v>
                </c:pt>
                <c:pt idx="3">
                  <c:v>4.4516242030964603E-2</c:v>
                </c:pt>
                <c:pt idx="4">
                  <c:v>2.4982859338049002E-2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A9F-44EB-8BBD-6D9D4996BCA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Column03</c:v>
                </c:pt>
              </c:strCache>
            </c:strRef>
          </c:tx>
          <c:spPr>
            <a:solidFill>
              <a:srgbClr val="9363B7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850" b="0" i="0" u="none" strike="noStrike" kern="1200" baseline="0">
                    <a:solidFill>
                      <a:prstClr val="black"/>
                    </a:solidFill>
                    <a:latin typeface="Franklin Gothic Book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White</c:v>
                </c:pt>
                <c:pt idx="1">
                  <c:v>African American</c:v>
                </c:pt>
                <c:pt idx="2">
                  <c:v>Hispanic</c:v>
                </c:pt>
                <c:pt idx="3">
                  <c:v>Asian</c:v>
                </c:pt>
                <c:pt idx="4">
                  <c:v>Other</c:v>
                </c:pt>
              </c:strCache>
            </c:strRef>
          </c:cat>
          <c:val>
            <c:numRef>
              <c:f>Sheet1!$F$2:$F$6</c:f>
              <c:numCache>
                <c:formatCode>0%</c:formatCode>
                <c:ptCount val="5"/>
                <c:pt idx="0">
                  <c:v>0.55982783008528703</c:v>
                </c:pt>
                <c:pt idx="1">
                  <c:v>0.123688559829773</c:v>
                </c:pt>
                <c:pt idx="2">
                  <c:v>0.180498435323977</c:v>
                </c:pt>
                <c:pt idx="3">
                  <c:v>9.4522186099835107E-2</c:v>
                </c:pt>
                <c:pt idx="4">
                  <c:v>4.1462988661125799E-2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A9F-44EB-8BBD-6D9D4996BC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0"/>
        <c:axId val="9094656"/>
        <c:axId val="9096192"/>
      </c:barChart>
      <c:catAx>
        <c:axId val="90946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9096192"/>
        <c:crosses val="autoZero"/>
        <c:auto val="0"/>
        <c:lblAlgn val="ctr"/>
        <c:lblOffset val="100"/>
        <c:noMultiLvlLbl val="0"/>
      </c:catAx>
      <c:valAx>
        <c:axId val="9096192"/>
        <c:scaling>
          <c:orientation val="minMax"/>
          <c:max val="0.70000000000000007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9094656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2841193230784504E-2"/>
          <c:y val="0.15492312633678174"/>
          <c:w val="0.92474204301834106"/>
          <c:h val="0.5970827341079711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Supermarket</c:v>
                </c:pt>
              </c:strCache>
            </c:strRef>
          </c:tx>
          <c:spPr>
            <a:gradFill>
              <a:gsLst>
                <a:gs pos="0">
                  <a:srgbClr val="E8424D"/>
                </a:gs>
                <a:gs pos="100000">
                  <a:srgbClr val="E41E2B"/>
                </a:gs>
              </a:gsLst>
              <a:lin ang="5400000"/>
              <a:tileRect/>
            </a:gradFill>
            <a:effectLst>
              <a:outerShdw blurRad="25400" dist="19050" dir="5400000">
                <a:srgbClr val="000000"/>
              </a:outerShdw>
            </a:effectLst>
          </c:spPr>
          <c:invertIfNegative val="0"/>
          <c:dLbls>
            <c:dLbl>
              <c:idx val="0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9EC0-4A2F-BF77-E077D9365D4B}"/>
                </c:ext>
              </c:extLst>
            </c:dLbl>
            <c:dLbl>
              <c:idx val="1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9EC0-4A2F-BF77-E077D9365D4B}"/>
                </c:ext>
              </c:extLst>
            </c:dLbl>
            <c:dLbl>
              <c:idx val="2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9EC0-4A2F-BF77-E077D9365D4B}"/>
                </c:ext>
              </c:extLst>
            </c:dLbl>
            <c:dLbl>
              <c:idx val="3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9EC0-4A2F-BF77-E077D9365D4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50" smtId="4294967295">
                    <a:solidFill>
                      <a:prstClr val="black"/>
                    </a:solidFill>
                    <a:latin typeface="Franklin Gothic Book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Rural</c:v>
                </c:pt>
                <c:pt idx="1">
                  <c:v>Towns</c:v>
                </c:pt>
                <c:pt idx="2">
                  <c:v>Suburban</c:v>
                </c:pt>
                <c:pt idx="3">
                  <c:v>Urban</c:v>
                </c:pt>
              </c:strCache>
            </c:strRef>
          </c:cat>
          <c:val>
            <c:numRef>
              <c:f>Sheet1!$B$2:$B$5</c:f>
              <c:numCache>
                <c:formatCode>###,##0%</c:formatCode>
                <c:ptCount val="4"/>
                <c:pt idx="0">
                  <c:v>0.217</c:v>
                </c:pt>
                <c:pt idx="1">
                  <c:v>0.29399999999999998</c:v>
                </c:pt>
                <c:pt idx="2">
                  <c:v>0.29199999999999998</c:v>
                </c:pt>
                <c:pt idx="3">
                  <c:v>0.19600000000000001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9BD-4EEC-8DF1-039C317CCA8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3FA3C0"/>
                </a:gs>
                <a:gs pos="100000">
                  <a:srgbClr val="33849B"/>
                </a:gs>
              </a:gsLst>
              <a:lin ang="5400000"/>
              <a:tileRect/>
            </a:gradFill>
            <a:effectLst>
              <a:outerShdw blurRad="25400" dist="19050" dir="5400000">
                <a:srgbClr val="000000"/>
              </a:outerShdw>
            </a:effectLst>
          </c:spPr>
          <c:invertIfNegative val="0"/>
          <c:dLbls>
            <c:dLbl>
              <c:idx val="0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chemeClr val="accent6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9EC0-4A2F-BF77-E077D9365D4B}"/>
                </c:ext>
              </c:extLst>
            </c:dLbl>
            <c:dLbl>
              <c:idx val="1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9EC0-4A2F-BF77-E077D9365D4B}"/>
                </c:ext>
              </c:extLst>
            </c:dLbl>
            <c:dLbl>
              <c:idx val="2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9EC0-4A2F-BF77-E077D9365D4B}"/>
                </c:ext>
              </c:extLst>
            </c:dLbl>
            <c:dLbl>
              <c:idx val="3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9EC0-4A2F-BF77-E077D9365D4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50" smtId="4294967295">
                    <a:solidFill>
                      <a:prstClr val="black"/>
                    </a:solidFill>
                    <a:latin typeface="Franklin Gothic Book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Rural</c:v>
                </c:pt>
                <c:pt idx="1">
                  <c:v>Towns</c:v>
                </c:pt>
                <c:pt idx="2">
                  <c:v>Suburban</c:v>
                </c:pt>
                <c:pt idx="3">
                  <c:v>Urban</c:v>
                </c:pt>
              </c:strCache>
            </c:strRef>
          </c:cat>
          <c:val>
            <c:numRef>
              <c:f>Sheet1!$C$2:$C$5</c:f>
              <c:numCache>
                <c:formatCode>###,##0%</c:formatCode>
                <c:ptCount val="4"/>
                <c:pt idx="0">
                  <c:v>0.2</c:v>
                </c:pt>
                <c:pt idx="1">
                  <c:v>0.35399999999999998</c:v>
                </c:pt>
                <c:pt idx="2">
                  <c:v>0.30199999999999999</c:v>
                </c:pt>
                <c:pt idx="3">
                  <c:v>0.14499999999999999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99BD-4EEC-8DF1-039C317CCA8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Whole Foods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/>
              <a:tileRect/>
            </a:gradFill>
            <a:effectLst>
              <a:outerShdw blurRad="25400" dist="19050" dir="5400000">
                <a:srgbClr val="000000"/>
              </a:outerShdw>
            </a:effectLst>
          </c:spPr>
          <c:invertIfNegative val="0"/>
          <c:dLbls>
            <c:dLbl>
              <c:idx val="0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9EC0-4A2F-BF77-E077D9365D4B}"/>
                </c:ext>
              </c:extLst>
            </c:dLbl>
            <c:dLbl>
              <c:idx val="1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chemeClr val="accent6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9EC0-4A2F-BF77-E077D9365D4B}"/>
                </c:ext>
              </c:extLst>
            </c:dLbl>
            <c:dLbl>
              <c:idx val="2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9EC0-4A2F-BF77-E077D9365D4B}"/>
                </c:ext>
              </c:extLst>
            </c:dLbl>
            <c:dLbl>
              <c:idx val="3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chemeClr val="accent6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9EC0-4A2F-BF77-E077D9365D4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50" smtId="4294967295">
                    <a:solidFill>
                      <a:srgbClr val="FF0000"/>
                    </a:solidFill>
                    <a:latin typeface="Franklin Gothic Book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Rural</c:v>
                </c:pt>
                <c:pt idx="1">
                  <c:v>Towns</c:v>
                </c:pt>
                <c:pt idx="2">
                  <c:v>Suburban</c:v>
                </c:pt>
                <c:pt idx="3">
                  <c:v>Urban</c:v>
                </c:pt>
              </c:strCache>
            </c:strRef>
          </c:cat>
          <c:val>
            <c:numRef>
              <c:f>Sheet1!$D$2:$D$5</c:f>
              <c:numCache>
                <c:formatCode>###,##0%</c:formatCode>
                <c:ptCount val="4"/>
                <c:pt idx="0">
                  <c:v>7.8E-2</c:v>
                </c:pt>
                <c:pt idx="1">
                  <c:v>0.20699999999999999</c:v>
                </c:pt>
                <c:pt idx="2">
                  <c:v>0.35099999999999998</c:v>
                </c:pt>
                <c:pt idx="3">
                  <c:v>0.36399999999999999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99BD-4EEC-8DF1-039C317CCA8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3FC37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850" b="0" i="0" u="none" strike="noStrike" kern="1200" baseline="0">
                    <a:solidFill>
                      <a:srgbClr val="FF0000"/>
                    </a:solidFill>
                    <a:latin typeface="Franklin Gothic Book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Rural</c:v>
                </c:pt>
                <c:pt idx="1">
                  <c:v>Towns</c:v>
                </c:pt>
                <c:pt idx="2">
                  <c:v>Suburban</c:v>
                </c:pt>
                <c:pt idx="3">
                  <c:v>Urban</c:v>
                </c:pt>
              </c:strCache>
            </c:strRef>
          </c:cat>
          <c:val>
            <c:numRef>
              <c:f>Sheet1!$E$2:$E$5</c:f>
              <c:numCache>
                <c:formatCode>###,##0%</c:formatCode>
                <c:ptCount val="4"/>
                <c:pt idx="0">
                  <c:v>0.2</c:v>
                </c:pt>
                <c:pt idx="1">
                  <c:v>0.35399999999999998</c:v>
                </c:pt>
                <c:pt idx="2">
                  <c:v>0.30199999999999999</c:v>
                </c:pt>
                <c:pt idx="3">
                  <c:v>0.14499999999999999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49-4BE9-AC6A-927502B4121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9363B7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850" b="0" i="0" u="none" strike="noStrike" kern="1200" baseline="0">
                    <a:solidFill>
                      <a:srgbClr val="FF0000"/>
                    </a:solidFill>
                    <a:latin typeface="Franklin Gothic Book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Rural</c:v>
                </c:pt>
                <c:pt idx="1">
                  <c:v>Towns</c:v>
                </c:pt>
                <c:pt idx="2">
                  <c:v>Suburban</c:v>
                </c:pt>
                <c:pt idx="3">
                  <c:v>Urban</c:v>
                </c:pt>
              </c:strCache>
            </c:strRef>
          </c:cat>
          <c:val>
            <c:numRef>
              <c:f>Sheet1!$F$2:$F$5</c:f>
              <c:numCache>
                <c:formatCode>###,##0%</c:formatCode>
                <c:ptCount val="4"/>
                <c:pt idx="0">
                  <c:v>7.8E-2</c:v>
                </c:pt>
                <c:pt idx="1">
                  <c:v>0.20699999999999999</c:v>
                </c:pt>
                <c:pt idx="2">
                  <c:v>0.35099999999999998</c:v>
                </c:pt>
                <c:pt idx="3">
                  <c:v>0.36399999999999999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D49-4BE9-AC6A-927502B412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0"/>
        <c:axId val="9173248"/>
        <c:axId val="9191424"/>
      </c:barChart>
      <c:catAx>
        <c:axId val="917324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9191424"/>
        <c:crosses val="autoZero"/>
        <c:auto val="0"/>
        <c:lblAlgn val="ctr"/>
        <c:lblOffset val="50"/>
        <c:noMultiLvlLbl val="0"/>
      </c:catAx>
      <c:valAx>
        <c:axId val="9191424"/>
        <c:scaling>
          <c:orientation val="minMax"/>
          <c:max val="0.70000000000000007"/>
          <c:min val="0"/>
        </c:scaling>
        <c:delete val="1"/>
        <c:axPos val="l"/>
        <c:numFmt formatCode="###,##0%" sourceLinked="1"/>
        <c:majorTickMark val="out"/>
        <c:minorTickMark val="none"/>
        <c:tickLblPos val="nextTo"/>
        <c:crossAx val="9173248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2072148395389688E-2"/>
          <c:y val="0.16192010463437781"/>
          <c:w val="0.92690072694376635"/>
          <c:h val="0.594951178598867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Arby's</c:v>
                </c:pt>
              </c:strCache>
            </c:strRef>
          </c:tx>
          <c:spPr>
            <a:gradFill>
              <a:gsLst>
                <a:gs pos="0">
                  <a:srgbClr val="E8424D"/>
                </a:gs>
                <a:gs pos="100000">
                  <a:srgbClr val="E41E2B"/>
                </a:gs>
              </a:gsLst>
              <a:lin ang="5400000"/>
              <a:tileRect/>
            </a:gradFill>
            <a:effectLst>
              <a:outerShdw blurRad="25400" dist="19050" dir="5400000">
                <a:srgbClr val="000000"/>
              </a:outerShdw>
            </a:effectLst>
          </c:spPr>
          <c:invertIfNegative val="0"/>
          <c:dLbls>
            <c:dLbl>
              <c:idx val="0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FBCD-4918-8F8E-2AC89ED9D240}"/>
                </c:ext>
              </c:extLst>
            </c:dLbl>
            <c:dLbl>
              <c:idx val="1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FBCD-4918-8F8E-2AC89ED9D240}"/>
                </c:ext>
              </c:extLst>
            </c:dLbl>
            <c:dLbl>
              <c:idx val="2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FBCD-4918-8F8E-2AC89ED9D240}"/>
                </c:ext>
              </c:extLst>
            </c:dLbl>
            <c:dLbl>
              <c:idx val="3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FBCD-4918-8F8E-2AC89ED9D240}"/>
                </c:ext>
              </c:extLst>
            </c:dLbl>
            <c:dLbl>
              <c:idx val="4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FBCD-4918-8F8E-2AC89ED9D240}"/>
                </c:ext>
              </c:extLst>
            </c:dLbl>
            <c:dLbl>
              <c:idx val="5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FBCD-4918-8F8E-2AC89ED9D24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50" smtId="4294967295">
                    <a:solidFill>
                      <a:prstClr val="black"/>
                    </a:solidFill>
                    <a:latin typeface="Franklin Gothic Book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16-18</c:v>
                </c:pt>
                <c:pt idx="1">
                  <c:v>19 - 24</c:v>
                </c:pt>
                <c:pt idx="2">
                  <c:v>25 - 34</c:v>
                </c:pt>
                <c:pt idx="3">
                  <c:v>35 - 49</c:v>
                </c:pt>
                <c:pt idx="4">
                  <c:v>50 - 64</c:v>
                </c:pt>
                <c:pt idx="5">
                  <c:v>65 - 75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4.8507352204601999E-2</c:v>
                </c:pt>
                <c:pt idx="1">
                  <c:v>0.109670807094204</c:v>
                </c:pt>
                <c:pt idx="2">
                  <c:v>0.184949335224245</c:v>
                </c:pt>
                <c:pt idx="3">
                  <c:v>0.26188772786794301</c:v>
                </c:pt>
                <c:pt idx="4">
                  <c:v>0.26899972938315198</c:v>
                </c:pt>
                <c:pt idx="5">
                  <c:v>0.12598504822585199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823-4282-A456-A5FC897C11D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Atlanta Bread Company</c:v>
                </c:pt>
              </c:strCache>
            </c:strRef>
          </c:tx>
          <c:spPr>
            <a:gradFill>
              <a:gsLst>
                <a:gs pos="0">
                  <a:srgbClr val="3FA3C0"/>
                </a:gs>
                <a:gs pos="100000">
                  <a:srgbClr val="33849B"/>
                </a:gs>
              </a:gsLst>
              <a:lin ang="5400000"/>
              <a:tileRect/>
            </a:gradFill>
            <a:effectLst>
              <a:outerShdw blurRad="25400" dist="19050" dir="5400000">
                <a:srgbClr val="000000"/>
              </a:outerShdw>
            </a:effectLst>
          </c:spPr>
          <c:invertIfNegative val="0"/>
          <c:dLbls>
            <c:dLbl>
              <c:idx val="0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FBCD-4918-8F8E-2AC89ED9D240}"/>
                </c:ext>
              </c:extLst>
            </c:dLbl>
            <c:dLbl>
              <c:idx val="1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FBCD-4918-8F8E-2AC89ED9D240}"/>
                </c:ext>
              </c:extLst>
            </c:dLbl>
            <c:dLbl>
              <c:idx val="2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FBCD-4918-8F8E-2AC89ED9D240}"/>
                </c:ext>
              </c:extLst>
            </c:dLbl>
            <c:dLbl>
              <c:idx val="3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FBCD-4918-8F8E-2AC89ED9D240}"/>
                </c:ext>
              </c:extLst>
            </c:dLbl>
            <c:dLbl>
              <c:idx val="4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B05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FBCD-4918-8F8E-2AC89ED9D240}"/>
                </c:ext>
              </c:extLst>
            </c:dLbl>
            <c:dLbl>
              <c:idx val="5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B05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FBCD-4918-8F8E-2AC89ED9D24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50" smtId="4294967295">
                    <a:solidFill>
                      <a:prstClr val="black"/>
                    </a:solidFill>
                    <a:latin typeface="Franklin Gothic Book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16-18</c:v>
                </c:pt>
                <c:pt idx="1">
                  <c:v>19 - 24</c:v>
                </c:pt>
                <c:pt idx="2">
                  <c:v>25 - 34</c:v>
                </c:pt>
                <c:pt idx="3">
                  <c:v>35 - 49</c:v>
                </c:pt>
                <c:pt idx="4">
                  <c:v>50 - 64</c:v>
                </c:pt>
                <c:pt idx="5">
                  <c:v>65 - 75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4.8004521939054197E-2</c:v>
                </c:pt>
                <c:pt idx="1">
                  <c:v>9.3999504866129097E-2</c:v>
                </c:pt>
                <c:pt idx="2">
                  <c:v>0.16289706968835199</c:v>
                </c:pt>
                <c:pt idx="3">
                  <c:v>0.26491503457410698</c:v>
                </c:pt>
                <c:pt idx="4">
                  <c:v>0.286910884724763</c:v>
                </c:pt>
                <c:pt idx="5">
                  <c:v>0.14327298420759299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3823-4282-A456-A5FC897C11D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Au Bon Pain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/>
              <a:tileRect/>
            </a:gradFill>
            <a:effectLst>
              <a:outerShdw blurRad="25400" dist="19050" dir="5400000">
                <a:srgbClr val="000000"/>
              </a:outerShdw>
            </a:effectLst>
          </c:spPr>
          <c:invertIfNegative val="0"/>
          <c:dLbls>
            <c:dLbl>
              <c:idx val="0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chemeClr val="tx1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C-FBCD-4918-8F8E-2AC89ED9D240}"/>
                </c:ext>
              </c:extLst>
            </c:dLbl>
            <c:dLbl>
              <c:idx val="1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chemeClr val="tx1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FBCD-4918-8F8E-2AC89ED9D240}"/>
                </c:ext>
              </c:extLst>
            </c:dLbl>
            <c:dLbl>
              <c:idx val="2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8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E-FBCD-4918-8F8E-2AC89ED9D240}"/>
                </c:ext>
              </c:extLst>
            </c:dLbl>
            <c:dLbl>
              <c:idx val="3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F-FBCD-4918-8F8E-2AC89ED9D240}"/>
                </c:ext>
              </c:extLst>
            </c:dLbl>
            <c:dLbl>
              <c:idx val="4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FBCD-4918-8F8E-2AC89ED9D240}"/>
                </c:ext>
              </c:extLst>
            </c:dLbl>
            <c:dLbl>
              <c:idx val="5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1-FBCD-4918-8F8E-2AC89ED9D24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50" smtId="4294967295">
                    <a:solidFill>
                      <a:prstClr val="black"/>
                    </a:solidFill>
                    <a:latin typeface="Franklin Gothic Book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16-18</c:v>
                </c:pt>
                <c:pt idx="1">
                  <c:v>19 - 24</c:v>
                </c:pt>
                <c:pt idx="2">
                  <c:v>25 - 34</c:v>
                </c:pt>
                <c:pt idx="3">
                  <c:v>35 - 49</c:v>
                </c:pt>
                <c:pt idx="4">
                  <c:v>50 - 64</c:v>
                </c:pt>
                <c:pt idx="5">
                  <c:v>65 - 75</c:v>
                </c:pt>
              </c:strCache>
            </c:strRef>
          </c:cat>
          <c:val>
            <c:numRef>
              <c:f>Sheet1!$D$2:$D$7</c:f>
              <c:numCache>
                <c:formatCode>0%</c:formatCode>
                <c:ptCount val="6"/>
                <c:pt idx="0">
                  <c:v>4.7145111902189597E-2</c:v>
                </c:pt>
                <c:pt idx="1">
                  <c:v>0.119020247550122</c:v>
                </c:pt>
                <c:pt idx="2">
                  <c:v>0.25061979153986602</c:v>
                </c:pt>
                <c:pt idx="3">
                  <c:v>0.27627790209638398</c:v>
                </c:pt>
                <c:pt idx="4">
                  <c:v>0.22026924403464801</c:v>
                </c:pt>
                <c:pt idx="5">
                  <c:v>8.6667702876790001E-2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3823-4282-A456-A5FC897C11D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Column02</c:v>
                </c:pt>
              </c:strCache>
            </c:strRef>
          </c:tx>
          <c:spPr>
            <a:solidFill>
              <a:srgbClr val="3FC37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850" b="0" i="0" u="none" strike="noStrike" kern="1200" baseline="0">
                    <a:solidFill>
                      <a:prstClr val="black"/>
                    </a:solidFill>
                    <a:latin typeface="Franklin Gothic Book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16-18</c:v>
                </c:pt>
                <c:pt idx="1">
                  <c:v>19 - 24</c:v>
                </c:pt>
                <c:pt idx="2">
                  <c:v>25 - 34</c:v>
                </c:pt>
                <c:pt idx="3">
                  <c:v>35 - 49</c:v>
                </c:pt>
                <c:pt idx="4">
                  <c:v>50 - 64</c:v>
                </c:pt>
                <c:pt idx="5">
                  <c:v>65 - 75</c:v>
                </c:pt>
              </c:strCache>
            </c:strRef>
          </c:cat>
          <c:val>
            <c:numRef>
              <c:f>Sheet1!$E$2:$E$7</c:f>
              <c:numCache>
                <c:formatCode>0%</c:formatCode>
                <c:ptCount val="6"/>
                <c:pt idx="0">
                  <c:v>4.8004521939054197E-2</c:v>
                </c:pt>
                <c:pt idx="1">
                  <c:v>9.3999504866129097E-2</c:v>
                </c:pt>
                <c:pt idx="2">
                  <c:v>0.16289706968835199</c:v>
                </c:pt>
                <c:pt idx="3">
                  <c:v>0.26491503457410698</c:v>
                </c:pt>
                <c:pt idx="4">
                  <c:v>0.286910884724763</c:v>
                </c:pt>
                <c:pt idx="5">
                  <c:v>0.14327298420759299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FC-45C9-99B5-1FB1A31312F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Column03</c:v>
                </c:pt>
              </c:strCache>
            </c:strRef>
          </c:tx>
          <c:spPr>
            <a:solidFill>
              <a:srgbClr val="9363B7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850" b="0" i="0" u="none" strike="noStrike" kern="1200" baseline="0">
                    <a:solidFill>
                      <a:prstClr val="black"/>
                    </a:solidFill>
                    <a:latin typeface="Franklin Gothic Book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16-18</c:v>
                </c:pt>
                <c:pt idx="1">
                  <c:v>19 - 24</c:v>
                </c:pt>
                <c:pt idx="2">
                  <c:v>25 - 34</c:v>
                </c:pt>
                <c:pt idx="3">
                  <c:v>35 - 49</c:v>
                </c:pt>
                <c:pt idx="4">
                  <c:v>50 - 64</c:v>
                </c:pt>
                <c:pt idx="5">
                  <c:v>65 - 75</c:v>
                </c:pt>
              </c:strCache>
            </c:strRef>
          </c:cat>
          <c:val>
            <c:numRef>
              <c:f>Sheet1!$F$2:$F$7</c:f>
              <c:numCache>
                <c:formatCode>0%</c:formatCode>
                <c:ptCount val="6"/>
                <c:pt idx="0">
                  <c:v>4.7145111902189597E-2</c:v>
                </c:pt>
                <c:pt idx="1">
                  <c:v>0.119020247550122</c:v>
                </c:pt>
                <c:pt idx="2">
                  <c:v>0.25061979153986602</c:v>
                </c:pt>
                <c:pt idx="3">
                  <c:v>0.27627790209638398</c:v>
                </c:pt>
                <c:pt idx="4">
                  <c:v>0.22026924403464801</c:v>
                </c:pt>
                <c:pt idx="5">
                  <c:v>8.6667702876790001E-2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BFC-45C9-99B5-1FB1A31312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0"/>
        <c:axId val="138761344"/>
        <c:axId val="138762880"/>
      </c:barChart>
      <c:catAx>
        <c:axId val="13876134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38762880"/>
        <c:crosses val="autoZero"/>
        <c:auto val="0"/>
        <c:lblAlgn val="ctr"/>
        <c:lblOffset val="50"/>
        <c:noMultiLvlLbl val="0"/>
      </c:catAx>
      <c:valAx>
        <c:axId val="138762880"/>
        <c:scaling>
          <c:orientation val="minMax"/>
          <c:max val="0.70000000000000007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138761344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865920811891556E-2"/>
          <c:y val="6.7946627736091614E-2"/>
          <c:w val="0.92474204301834106"/>
          <c:h val="0.8348137736320495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Supermarket/Grocery</c:v>
                </c:pt>
              </c:strCache>
            </c:strRef>
          </c:tx>
          <c:spPr>
            <a:gradFill>
              <a:gsLst>
                <a:gs pos="0">
                  <a:srgbClr val="E8424D"/>
                </a:gs>
                <a:gs pos="100000">
                  <a:srgbClr val="E41E2B"/>
                </a:gs>
              </a:gsLst>
              <a:lin ang="5400000"/>
              <a:tileRect/>
            </a:gradFill>
            <a:effectLst>
              <a:outerShdw blurRad="25400" dist="19050" dir="5400000">
                <a:srgbClr val="000000"/>
              </a:outerShdw>
            </a:effectLst>
          </c:spPr>
          <c:invertIfNegative val="0"/>
          <c:dLbls>
            <c:dLbl>
              <c:idx val="0"/>
              <c:spPr/>
              <c:txPr>
                <a:bodyPr vert="vert270" anchorCtr="0"/>
                <a:lstStyle/>
                <a:p>
                  <a:pPr algn="ctr">
                    <a:defRPr lang="en-IN" sz="850" b="0" i="0" u="none" strike="noStrike" kern="1200" baseline="0">
                      <a:solidFill>
                        <a:srgbClr val="0070C0"/>
                      </a:solidFill>
                      <a:latin typeface="Franklin Gothic Book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BD7F-4A78-9881-07D61B3DD34B}"/>
                </c:ext>
              </c:extLst>
            </c:dLbl>
            <c:dLbl>
              <c:idx val="1"/>
              <c:spPr/>
              <c:txPr>
                <a:bodyPr vert="vert270" anchorCtr="0"/>
                <a:lstStyle/>
                <a:p>
                  <a:pPr algn="ctr">
                    <a:defRPr lang="en-IN" sz="850" b="0" i="0" u="none" strike="noStrike" kern="1200" baseline="0">
                      <a:solidFill>
                        <a:srgbClr val="0070C0"/>
                      </a:solidFill>
                      <a:latin typeface="Franklin Gothic Book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BD7F-4A78-9881-07D61B3DD34B}"/>
                </c:ext>
              </c:extLst>
            </c:dLbl>
            <c:dLbl>
              <c:idx val="2"/>
              <c:spPr/>
              <c:txPr>
                <a:bodyPr vert="vert270" anchorCtr="0"/>
                <a:lstStyle/>
                <a:p>
                  <a:pPr algn="ctr">
                    <a:defRPr lang="en-IN" sz="850" b="0" i="0" u="none" strike="noStrike" kern="1200" baseline="0">
                      <a:solidFill>
                        <a:srgbClr val="0070C0"/>
                      </a:solidFill>
                      <a:latin typeface="Franklin Gothic Book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BD7F-4A78-9881-07D61B3DD34B}"/>
                </c:ext>
              </c:extLst>
            </c:dLbl>
            <c:dLbl>
              <c:idx val="3"/>
              <c:spPr/>
              <c:txPr>
                <a:bodyPr vert="vert270" anchorCtr="0"/>
                <a:lstStyle/>
                <a:p>
                  <a:pPr algn="ctr">
                    <a:defRPr lang="en-IN" sz="850" b="0" i="0" u="none" strike="noStrike" kern="1200" baseline="0">
                      <a:solidFill>
                        <a:srgbClr val="0070C0"/>
                      </a:solidFill>
                      <a:latin typeface="Franklin Gothic Book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BD7F-4A78-9881-07D61B3DD34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anchorCtr="0"/>
              <a:lstStyle/>
              <a:p>
                <a:pPr algn="ctr">
                  <a:defRPr lang="en-IN" sz="850" b="0" i="0" u="none" strike="noStrike" kern="1200" baseline="0">
                    <a:solidFill>
                      <a:srgbClr val="0070C0"/>
                    </a:solidFill>
                    <a:latin typeface="Franklin Gothic Book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Affluent</c:v>
                </c:pt>
                <c:pt idx="1">
                  <c:v>Middle Class</c:v>
                </c:pt>
                <c:pt idx="2">
                  <c:v>Strugglers</c:v>
                </c:pt>
                <c:pt idx="3">
                  <c:v>Single Low Income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0.363960716836078</c:v>
                </c:pt>
                <c:pt idx="1">
                  <c:v>0.34965845752246999</c:v>
                </c:pt>
                <c:pt idx="2">
                  <c:v>0.200902076975607</c:v>
                </c:pt>
                <c:pt idx="3">
                  <c:v>8.5478748665842805E-2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296-4470-87B1-CE5E7A91853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3FA3C0"/>
                </a:gs>
                <a:gs pos="100000">
                  <a:srgbClr val="33849B"/>
                </a:gs>
              </a:gsLst>
              <a:lin ang="5400000"/>
              <a:tileRect/>
            </a:gradFill>
            <a:effectLst>
              <a:outerShdw blurRad="25400" dist="19050" dir="5400000">
                <a:srgbClr val="000000"/>
              </a:outerShdw>
            </a:effectLst>
          </c:spPr>
          <c:invertIfNegative val="0"/>
          <c:dLbls>
            <c:dLbl>
              <c:idx val="0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BD7F-4A78-9881-07D61B3DD34B}"/>
                </c:ext>
              </c:extLst>
            </c:dLbl>
            <c:dLbl>
              <c:idx val="1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E870E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BD7F-4A78-9881-07D61B3DD34B}"/>
                </c:ext>
              </c:extLst>
            </c:dLbl>
            <c:dLbl>
              <c:idx val="2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E870E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BD7F-4A78-9881-07D61B3DD34B}"/>
                </c:ext>
              </c:extLst>
            </c:dLbl>
            <c:dLbl>
              <c:idx val="3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BD7F-4A78-9881-07D61B3DD34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50" smtId="4294967295">
                    <a:solidFill>
                      <a:prstClr val="black"/>
                    </a:solidFill>
                    <a:latin typeface="Franklin Gothic Book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Affluent</c:v>
                </c:pt>
                <c:pt idx="1">
                  <c:v>Middle Class</c:v>
                </c:pt>
                <c:pt idx="2">
                  <c:v>Strugglers</c:v>
                </c:pt>
                <c:pt idx="3">
                  <c:v>Single Low Income</c:v>
                </c:pt>
              </c:strCache>
            </c:strRef>
          </c:cat>
          <c:val>
            <c:numRef>
              <c:f>Sheet1!$C$2:$C$5</c:f>
              <c:numCache>
                <c:formatCode>0%</c:formatCode>
                <c:ptCount val="4"/>
                <c:pt idx="0">
                  <c:v>0.29821940823063597</c:v>
                </c:pt>
                <c:pt idx="1">
                  <c:v>0.39404458498588302</c:v>
                </c:pt>
                <c:pt idx="2">
                  <c:v>0.23155814291775501</c:v>
                </c:pt>
                <c:pt idx="3">
                  <c:v>7.6177863865725795E-2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2296-4470-87B1-CE5E7A91853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Whole Foods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/>
              <a:tileRect/>
            </a:gradFill>
            <a:effectLst>
              <a:outerShdw blurRad="25400" dist="19050" dir="5400000">
                <a:srgbClr val="000000"/>
              </a:outerShdw>
            </a:effectLst>
          </c:spPr>
          <c:invertIfNegative val="0"/>
          <c:dLbls>
            <c:dLbl>
              <c:idx val="0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8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BD7F-4A78-9881-07D61B3DD34B}"/>
                </c:ext>
              </c:extLst>
            </c:dLbl>
            <c:dLbl>
              <c:idx val="1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BD7F-4A78-9881-07D61B3DD34B}"/>
                </c:ext>
              </c:extLst>
            </c:dLbl>
            <c:dLbl>
              <c:idx val="2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BD7F-4A78-9881-07D61B3DD34B}"/>
                </c:ext>
              </c:extLst>
            </c:dLbl>
            <c:dLbl>
              <c:idx val="3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BD7F-4A78-9881-07D61B3DD34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50" smtId="4294967295">
                    <a:solidFill>
                      <a:prstClr val="black"/>
                    </a:solidFill>
                    <a:latin typeface="Franklin Gothic Book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Affluent</c:v>
                </c:pt>
                <c:pt idx="1">
                  <c:v>Middle Class</c:v>
                </c:pt>
                <c:pt idx="2">
                  <c:v>Strugglers</c:v>
                </c:pt>
                <c:pt idx="3">
                  <c:v>Single Low Income</c:v>
                </c:pt>
              </c:strCache>
            </c:strRef>
          </c:cat>
          <c:val>
            <c:numRef>
              <c:f>Sheet1!$D$2:$D$5</c:f>
              <c:numCache>
                <c:formatCode>0%</c:formatCode>
                <c:ptCount val="4"/>
                <c:pt idx="0">
                  <c:v>0.57461669697810003</c:v>
                </c:pt>
                <c:pt idx="1">
                  <c:v>0.29238399401337101</c:v>
                </c:pt>
                <c:pt idx="2">
                  <c:v>9.0000341961151004E-2</c:v>
                </c:pt>
                <c:pt idx="3">
                  <c:v>4.2998967047377899E-2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2296-4470-87B1-CE5E7A91853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Column02</c:v>
                </c:pt>
              </c:strCache>
            </c:strRef>
          </c:tx>
          <c:spPr>
            <a:solidFill>
              <a:srgbClr val="3FC37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850" b="0" i="0" u="none" strike="noStrike" kern="1200" baseline="0">
                    <a:solidFill>
                      <a:prstClr val="black"/>
                    </a:solidFill>
                    <a:latin typeface="Franklin Gothic Book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Affluent</c:v>
                </c:pt>
                <c:pt idx="1">
                  <c:v>Middle Class</c:v>
                </c:pt>
                <c:pt idx="2">
                  <c:v>Strugglers</c:v>
                </c:pt>
                <c:pt idx="3">
                  <c:v>Single Low Income</c:v>
                </c:pt>
              </c:strCache>
            </c:strRef>
          </c:cat>
          <c:val>
            <c:numRef>
              <c:f>Sheet1!$E$2:$E$5</c:f>
              <c:numCache>
                <c:formatCode>0%</c:formatCode>
                <c:ptCount val="4"/>
                <c:pt idx="0">
                  <c:v>0.29821940823063597</c:v>
                </c:pt>
                <c:pt idx="1">
                  <c:v>0.39404458498588302</c:v>
                </c:pt>
                <c:pt idx="2">
                  <c:v>0.23155814291775501</c:v>
                </c:pt>
                <c:pt idx="3">
                  <c:v>7.6177863865725795E-2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A6-4D93-ACA0-AD5473D70E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Column03</c:v>
                </c:pt>
              </c:strCache>
            </c:strRef>
          </c:tx>
          <c:spPr>
            <a:solidFill>
              <a:srgbClr val="9363B7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850" b="0" i="0" u="none" strike="noStrike" kern="1200" baseline="0">
                    <a:solidFill>
                      <a:prstClr val="black"/>
                    </a:solidFill>
                    <a:latin typeface="Franklin Gothic Book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Affluent</c:v>
                </c:pt>
                <c:pt idx="1">
                  <c:v>Middle Class</c:v>
                </c:pt>
                <c:pt idx="2">
                  <c:v>Strugglers</c:v>
                </c:pt>
                <c:pt idx="3">
                  <c:v>Single Low Income</c:v>
                </c:pt>
              </c:strCache>
            </c:strRef>
          </c:cat>
          <c:val>
            <c:numRef>
              <c:f>Sheet1!$F$2:$F$5</c:f>
              <c:numCache>
                <c:formatCode>0%</c:formatCode>
                <c:ptCount val="4"/>
                <c:pt idx="0">
                  <c:v>0.57461669697810003</c:v>
                </c:pt>
                <c:pt idx="1">
                  <c:v>0.29238399401337101</c:v>
                </c:pt>
                <c:pt idx="2">
                  <c:v>9.0000341961151004E-2</c:v>
                </c:pt>
                <c:pt idx="3">
                  <c:v>4.2998967047377899E-2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5A6-4D93-ACA0-AD5473D70E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0"/>
        <c:axId val="145457920"/>
        <c:axId val="145459456"/>
      </c:barChart>
      <c:catAx>
        <c:axId val="14545792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45459456"/>
        <c:crosses val="autoZero"/>
        <c:auto val="0"/>
        <c:lblAlgn val="ctr"/>
        <c:lblOffset val="100"/>
        <c:noMultiLvlLbl val="0"/>
      </c:catAx>
      <c:valAx>
        <c:axId val="145459456"/>
        <c:scaling>
          <c:orientation val="minMax"/>
          <c:max val="0.60000000000000009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145457920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024754435927607E-2"/>
          <c:y val="0.16689209800178309"/>
          <c:w val="0.92474204301834106"/>
          <c:h val="0.6086763990815482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Arby's</c:v>
                </c:pt>
              </c:strCache>
            </c:strRef>
          </c:tx>
          <c:spPr>
            <a:gradFill>
              <a:gsLst>
                <a:gs pos="0">
                  <a:srgbClr val="E8424D"/>
                </a:gs>
                <a:gs pos="100000">
                  <a:srgbClr val="E41E2B"/>
                </a:gs>
              </a:gsLst>
              <a:lin ang="5400000"/>
              <a:tileRect/>
            </a:gradFill>
            <a:effectLst>
              <a:outerShdw blurRad="25400" dist="19050" dir="5400000">
                <a:srgbClr val="000000"/>
              </a:outerShdw>
            </a:effectLst>
          </c:spPr>
          <c:invertIfNegative val="0"/>
          <c:dLbls>
            <c:dLbl>
              <c:idx val="0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81D-427F-82FC-B8C88257A1B4}"/>
                </c:ext>
              </c:extLst>
            </c:dLbl>
            <c:dLbl>
              <c:idx val="1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81D-427F-82FC-B8C88257A1B4}"/>
                </c:ext>
              </c:extLst>
            </c:dLbl>
            <c:dLbl>
              <c:idx val="2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A81D-427F-82FC-B8C88257A1B4}"/>
                </c:ext>
              </c:extLst>
            </c:dLbl>
            <c:dLbl>
              <c:idx val="3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A81D-427F-82FC-B8C88257A1B4}"/>
                </c:ext>
              </c:extLst>
            </c:dLbl>
            <c:dLbl>
              <c:idx val="4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A81D-427F-82FC-B8C88257A1B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50" smtId="4294967295">
                    <a:solidFill>
                      <a:prstClr val="black"/>
                    </a:solidFill>
                    <a:latin typeface="Franklin Gothic Book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Less Than $25,000</c:v>
                </c:pt>
                <c:pt idx="1">
                  <c:v>$25,000-$49,999</c:v>
                </c:pt>
                <c:pt idx="2">
                  <c:v>$50,000-$74,999</c:v>
                </c:pt>
                <c:pt idx="3">
                  <c:v>$75,000-$99,999</c:v>
                </c:pt>
                <c:pt idx="4">
                  <c:v>$100,000 And Over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0.20159246775738399</c:v>
                </c:pt>
                <c:pt idx="1">
                  <c:v>0.227438235793644</c:v>
                </c:pt>
                <c:pt idx="2">
                  <c:v>0.179319259997649</c:v>
                </c:pt>
                <c:pt idx="3">
                  <c:v>0.13189710238260199</c:v>
                </c:pt>
                <c:pt idx="4">
                  <c:v>0.25975293406872002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D6B-47B7-9CA9-0A8F5B8DA2B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Atlanta Bread Company</c:v>
                </c:pt>
              </c:strCache>
            </c:strRef>
          </c:tx>
          <c:spPr>
            <a:gradFill>
              <a:gsLst>
                <a:gs pos="0">
                  <a:srgbClr val="3FA3C0"/>
                </a:gs>
                <a:gs pos="100000">
                  <a:srgbClr val="33849B"/>
                </a:gs>
              </a:gsLst>
              <a:lin ang="5400000"/>
              <a:tileRect/>
            </a:gradFill>
            <a:effectLst>
              <a:outerShdw blurRad="25400" dist="19050" dir="5400000">
                <a:srgbClr val="000000"/>
              </a:outerShdw>
            </a:effectLst>
          </c:spPr>
          <c:invertIfNegative val="0"/>
          <c:dLbls>
            <c:dLbl>
              <c:idx val="0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chemeClr val="tx1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A81D-427F-82FC-B8C88257A1B4}"/>
                </c:ext>
              </c:extLst>
            </c:dLbl>
            <c:dLbl>
              <c:idx val="1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E870E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A81D-427F-82FC-B8C88257A1B4}"/>
                </c:ext>
              </c:extLst>
            </c:dLbl>
            <c:dLbl>
              <c:idx val="2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E870E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A81D-427F-82FC-B8C88257A1B4}"/>
                </c:ext>
              </c:extLst>
            </c:dLbl>
            <c:dLbl>
              <c:idx val="3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chemeClr val="tx1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A81D-427F-82FC-B8C88257A1B4}"/>
                </c:ext>
              </c:extLst>
            </c:dLbl>
            <c:dLbl>
              <c:idx val="4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A81D-427F-82FC-B8C88257A1B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50" smtId="4294967295">
                    <a:solidFill>
                      <a:prstClr val="black"/>
                    </a:solidFill>
                    <a:latin typeface="Franklin Gothic Book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Less Than $25,000</c:v>
                </c:pt>
                <c:pt idx="1">
                  <c:v>$25,000-$49,999</c:v>
                </c:pt>
                <c:pt idx="2">
                  <c:v>$50,000-$74,999</c:v>
                </c:pt>
                <c:pt idx="3">
                  <c:v>$75,000-$99,999</c:v>
                </c:pt>
                <c:pt idx="4">
                  <c:v>$100,000 And Over</c:v>
                </c:pt>
              </c:strCache>
            </c:strRef>
          </c:cat>
          <c:val>
            <c:numRef>
              <c:f>Sheet1!$C$2:$C$6</c:f>
              <c:numCache>
                <c:formatCode>0%</c:formatCode>
                <c:ptCount val="5"/>
                <c:pt idx="0">
                  <c:v>0.200747883481253</c:v>
                </c:pt>
                <c:pt idx="1">
                  <c:v>0.25863220510308699</c:v>
                </c:pt>
                <c:pt idx="2">
                  <c:v>0.196325332189179</c:v>
                </c:pt>
                <c:pt idx="3">
                  <c:v>0.13824920786728501</c:v>
                </c:pt>
                <c:pt idx="4">
                  <c:v>0.20604537135919601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3D6B-47B7-9CA9-0A8F5B8DA2B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Au Bon Pain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/>
              <a:tileRect/>
            </a:gradFill>
            <a:effectLst>
              <a:outerShdw blurRad="25400" dist="19050" dir="5400000">
                <a:srgbClr val="000000"/>
              </a:outerShdw>
            </a:effectLst>
          </c:spPr>
          <c:invertIfNegative val="0"/>
          <c:dLbls>
            <c:dLbl>
              <c:idx val="0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A81D-427F-82FC-B8C88257A1B4}"/>
                </c:ext>
              </c:extLst>
            </c:dLbl>
            <c:dLbl>
              <c:idx val="1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A81D-427F-82FC-B8C88257A1B4}"/>
                </c:ext>
              </c:extLst>
            </c:dLbl>
            <c:dLbl>
              <c:idx val="2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C-A81D-427F-82FC-B8C88257A1B4}"/>
                </c:ext>
              </c:extLst>
            </c:dLbl>
            <c:dLbl>
              <c:idx val="3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A81D-427F-82FC-B8C88257A1B4}"/>
                </c:ext>
              </c:extLst>
            </c:dLbl>
            <c:dLbl>
              <c:idx val="4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8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E-A81D-427F-82FC-B8C88257A1B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50" smtId="4294967295">
                    <a:solidFill>
                      <a:prstClr val="black"/>
                    </a:solidFill>
                    <a:latin typeface="Franklin Gothic Book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Less Than $25,000</c:v>
                </c:pt>
                <c:pt idx="1">
                  <c:v>$25,000-$49,999</c:v>
                </c:pt>
                <c:pt idx="2">
                  <c:v>$50,000-$74,999</c:v>
                </c:pt>
                <c:pt idx="3">
                  <c:v>$75,000-$99,999</c:v>
                </c:pt>
                <c:pt idx="4">
                  <c:v>$100,000 And Over</c:v>
                </c:pt>
              </c:strCache>
            </c:strRef>
          </c:cat>
          <c:val>
            <c:numRef>
              <c:f>Sheet1!$D$2:$D$6</c:f>
              <c:numCache>
                <c:formatCode>0%</c:formatCode>
                <c:ptCount val="5"/>
                <c:pt idx="0">
                  <c:v>8.3288283003524005E-2</c:v>
                </c:pt>
                <c:pt idx="1">
                  <c:v>0.157236621036385</c:v>
                </c:pt>
                <c:pt idx="2">
                  <c:v>0.17046394913219001</c:v>
                </c:pt>
                <c:pt idx="3">
                  <c:v>0.14069609188926299</c:v>
                </c:pt>
                <c:pt idx="4">
                  <c:v>0.44831505493863799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3D6B-47B7-9CA9-0A8F5B8DA2B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Column02</c:v>
                </c:pt>
              </c:strCache>
            </c:strRef>
          </c:tx>
          <c:spPr>
            <a:solidFill>
              <a:srgbClr val="3FC37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850" b="0" i="0" u="none" strike="noStrike" kern="1200" baseline="0">
                    <a:solidFill>
                      <a:prstClr val="black"/>
                    </a:solidFill>
                    <a:latin typeface="Franklin Gothic Book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Less Than $25,000</c:v>
                </c:pt>
                <c:pt idx="1">
                  <c:v>$25,000-$49,999</c:v>
                </c:pt>
                <c:pt idx="2">
                  <c:v>$50,000-$74,999</c:v>
                </c:pt>
                <c:pt idx="3">
                  <c:v>$75,000-$99,999</c:v>
                </c:pt>
                <c:pt idx="4">
                  <c:v>$100,000 And Over</c:v>
                </c:pt>
              </c:strCache>
            </c:strRef>
          </c:cat>
          <c:val>
            <c:numRef>
              <c:f>Sheet1!$E$2:$E$6</c:f>
              <c:numCache>
                <c:formatCode>0%</c:formatCode>
                <c:ptCount val="5"/>
                <c:pt idx="0">
                  <c:v>0.200747883481253</c:v>
                </c:pt>
                <c:pt idx="1">
                  <c:v>0.25863220510308699</c:v>
                </c:pt>
                <c:pt idx="2">
                  <c:v>0.196325332189179</c:v>
                </c:pt>
                <c:pt idx="3">
                  <c:v>0.13824920786728501</c:v>
                </c:pt>
                <c:pt idx="4">
                  <c:v>0.20604537135919601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3E-4830-A997-1094B718385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Column03</c:v>
                </c:pt>
              </c:strCache>
            </c:strRef>
          </c:tx>
          <c:spPr>
            <a:solidFill>
              <a:srgbClr val="9363B7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850" b="0" i="0" u="none" strike="noStrike" kern="1200" baseline="0">
                    <a:solidFill>
                      <a:prstClr val="black"/>
                    </a:solidFill>
                    <a:latin typeface="Franklin Gothic Book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Less Than $25,000</c:v>
                </c:pt>
                <c:pt idx="1">
                  <c:v>$25,000-$49,999</c:v>
                </c:pt>
                <c:pt idx="2">
                  <c:v>$50,000-$74,999</c:v>
                </c:pt>
                <c:pt idx="3">
                  <c:v>$75,000-$99,999</c:v>
                </c:pt>
                <c:pt idx="4">
                  <c:v>$100,000 And Over</c:v>
                </c:pt>
              </c:strCache>
            </c:strRef>
          </c:cat>
          <c:val>
            <c:numRef>
              <c:f>Sheet1!$F$2:$F$6</c:f>
              <c:numCache>
                <c:formatCode>0%</c:formatCode>
                <c:ptCount val="5"/>
                <c:pt idx="0">
                  <c:v>8.3288283003524005E-2</c:v>
                </c:pt>
                <c:pt idx="1">
                  <c:v>0.157236621036385</c:v>
                </c:pt>
                <c:pt idx="2">
                  <c:v>0.17046394913219001</c:v>
                </c:pt>
                <c:pt idx="3">
                  <c:v>0.14069609188926299</c:v>
                </c:pt>
                <c:pt idx="4">
                  <c:v>0.44831505493863799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B3E-4830-A997-1094B71838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0"/>
        <c:axId val="145855616"/>
        <c:axId val="145857152"/>
      </c:barChart>
      <c:catAx>
        <c:axId val="14585561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45857152"/>
        <c:crosses val="autoZero"/>
        <c:auto val="0"/>
        <c:lblAlgn val="ctr"/>
        <c:lblOffset val="50"/>
        <c:noMultiLvlLbl val="0"/>
      </c:catAx>
      <c:valAx>
        <c:axId val="145857152"/>
        <c:scaling>
          <c:orientation val="minMax"/>
          <c:max val="0.60000000000000009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145855616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  <c:userShapes r:id="rId2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865920811891556E-2"/>
          <c:y val="0.16037723810323906"/>
          <c:w val="0.92474204301834106"/>
          <c:h val="0.6195583398290656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Arby's</c:v>
                </c:pt>
              </c:strCache>
            </c:strRef>
          </c:tx>
          <c:spPr>
            <a:gradFill>
              <a:gsLst>
                <a:gs pos="0">
                  <a:srgbClr val="E8424D"/>
                </a:gs>
                <a:gs pos="100000">
                  <a:srgbClr val="E41E2B"/>
                </a:gs>
              </a:gsLst>
              <a:lin ang="5400000"/>
              <a:tileRect/>
            </a:gradFill>
            <a:effectLst>
              <a:outerShdw blurRad="25400" dist="19050" dir="5400000">
                <a:srgbClr val="000000"/>
              </a:outerShdw>
            </a:effectLst>
          </c:spPr>
          <c:invertIfNegative val="0"/>
          <c:dLbls>
            <c:dLbl>
              <c:idx val="0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97E9-4CE4-8EEC-F03323C51262}"/>
                </c:ext>
              </c:extLst>
            </c:dLbl>
            <c:dLbl>
              <c:idx val="1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97E9-4CE4-8EEC-F03323C51262}"/>
                </c:ext>
              </c:extLst>
            </c:dLbl>
            <c:dLbl>
              <c:idx val="2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97E9-4CE4-8EEC-F03323C51262}"/>
                </c:ext>
              </c:extLst>
            </c:dLbl>
            <c:dLbl>
              <c:idx val="3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97E9-4CE4-8EEC-F03323C51262}"/>
                </c:ext>
              </c:extLst>
            </c:dLbl>
            <c:dLbl>
              <c:idx val="4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97E9-4CE4-8EEC-F03323C5126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50" smtId="4294967295">
                    <a:solidFill>
                      <a:prstClr val="black"/>
                    </a:solidFill>
                    <a:latin typeface="Franklin Gothic Book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1 Person Household</c:v>
                </c:pt>
                <c:pt idx="1">
                  <c:v>2 Person Household</c:v>
                </c:pt>
                <c:pt idx="2">
                  <c:v>3 Person Household</c:v>
                </c:pt>
                <c:pt idx="3">
                  <c:v>4 Person Household</c:v>
                </c:pt>
                <c:pt idx="4">
                  <c:v>5+ Person Household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0.22426260012165899</c:v>
                </c:pt>
                <c:pt idx="1">
                  <c:v>0.35415804109442001</c:v>
                </c:pt>
                <c:pt idx="2">
                  <c:v>0.17312372435072301</c:v>
                </c:pt>
                <c:pt idx="3">
                  <c:v>0.14938617033981699</c:v>
                </c:pt>
                <c:pt idx="4">
                  <c:v>9.9069464093379495E-2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1C3-4A6A-B83F-CEBE80EEA25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Atlanta Bread Company</c:v>
                </c:pt>
              </c:strCache>
            </c:strRef>
          </c:tx>
          <c:spPr>
            <a:gradFill>
              <a:gsLst>
                <a:gs pos="0">
                  <a:srgbClr val="3FA3C0"/>
                </a:gs>
                <a:gs pos="100000">
                  <a:srgbClr val="33849B"/>
                </a:gs>
              </a:gsLst>
              <a:lin ang="5400000"/>
              <a:tileRect/>
            </a:gradFill>
            <a:effectLst>
              <a:outerShdw blurRad="25400" dist="19050" dir="5400000">
                <a:srgbClr val="000000"/>
              </a:outerShdw>
            </a:effectLst>
          </c:spPr>
          <c:invertIfNegative val="0"/>
          <c:dLbls>
            <c:dLbl>
              <c:idx val="0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97E9-4CE4-8EEC-F03323C51262}"/>
                </c:ext>
              </c:extLst>
            </c:dLbl>
            <c:dLbl>
              <c:idx val="1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97E9-4CE4-8EEC-F03323C51262}"/>
                </c:ext>
              </c:extLst>
            </c:dLbl>
            <c:dLbl>
              <c:idx val="2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97E9-4CE4-8EEC-F03323C51262}"/>
                </c:ext>
              </c:extLst>
            </c:dLbl>
            <c:dLbl>
              <c:idx val="3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E870E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97E9-4CE4-8EEC-F03323C51262}"/>
                </c:ext>
              </c:extLst>
            </c:dLbl>
            <c:dLbl>
              <c:idx val="4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E870E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97E9-4CE4-8EEC-F03323C5126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50" smtId="4294967295">
                    <a:solidFill>
                      <a:prstClr val="black"/>
                    </a:solidFill>
                    <a:latin typeface="Franklin Gothic Book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1 Person Household</c:v>
                </c:pt>
                <c:pt idx="1">
                  <c:v>2 Person Household</c:v>
                </c:pt>
                <c:pt idx="2">
                  <c:v>3 Person Household</c:v>
                </c:pt>
                <c:pt idx="3">
                  <c:v>4 Person Household</c:v>
                </c:pt>
                <c:pt idx="4">
                  <c:v>5+ Person Household</c:v>
                </c:pt>
              </c:strCache>
            </c:strRef>
          </c:cat>
          <c:val>
            <c:numRef>
              <c:f>Sheet1!$C$2:$C$6</c:f>
              <c:numCache>
                <c:formatCode>0%</c:formatCode>
                <c:ptCount val="5"/>
                <c:pt idx="0">
                  <c:v>0.18720562155849901</c:v>
                </c:pt>
                <c:pt idx="1">
                  <c:v>0.36262527484193202</c:v>
                </c:pt>
                <c:pt idx="2">
                  <c:v>0.17393860508876399</c:v>
                </c:pt>
                <c:pt idx="3">
                  <c:v>0.163771410142317</c:v>
                </c:pt>
                <c:pt idx="4">
                  <c:v>0.112459088368487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11C3-4A6A-B83F-CEBE80EEA25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Au Bon Pain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/>
              <a:tileRect/>
            </a:gradFill>
            <a:effectLst>
              <a:outerShdw blurRad="25400" dist="19050" dir="5400000">
                <a:srgbClr val="000000"/>
              </a:outerShdw>
            </a:effectLst>
          </c:spPr>
          <c:invertIfNegative val="0"/>
          <c:dLbls>
            <c:dLbl>
              <c:idx val="0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97E9-4CE4-8EEC-F03323C51262}"/>
                </c:ext>
              </c:extLst>
            </c:dLbl>
            <c:dLbl>
              <c:idx val="1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97E9-4CE4-8EEC-F03323C51262}"/>
                </c:ext>
              </c:extLst>
            </c:dLbl>
            <c:dLbl>
              <c:idx val="2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C-97E9-4CE4-8EEC-F03323C51262}"/>
                </c:ext>
              </c:extLst>
            </c:dLbl>
            <c:dLbl>
              <c:idx val="3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97E9-4CE4-8EEC-F03323C51262}"/>
                </c:ext>
              </c:extLst>
            </c:dLbl>
            <c:dLbl>
              <c:idx val="4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E-97E9-4CE4-8EEC-F03323C5126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50" smtId="4294967295">
                    <a:solidFill>
                      <a:prstClr val="black"/>
                    </a:solidFill>
                    <a:latin typeface="Franklin Gothic Book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1 Person Household</c:v>
                </c:pt>
                <c:pt idx="1">
                  <c:v>2 Person Household</c:v>
                </c:pt>
                <c:pt idx="2">
                  <c:v>3 Person Household</c:v>
                </c:pt>
                <c:pt idx="3">
                  <c:v>4 Person Household</c:v>
                </c:pt>
                <c:pt idx="4">
                  <c:v>5+ Person Household</c:v>
                </c:pt>
              </c:strCache>
            </c:strRef>
          </c:cat>
          <c:val>
            <c:numRef>
              <c:f>Sheet1!$D$2:$D$6</c:f>
              <c:numCache>
                <c:formatCode>0%</c:formatCode>
                <c:ptCount val="5"/>
                <c:pt idx="0">
                  <c:v>0.21250899153299899</c:v>
                </c:pt>
                <c:pt idx="1">
                  <c:v>0.36891651134257197</c:v>
                </c:pt>
                <c:pt idx="2">
                  <c:v>0.175700824162526</c:v>
                </c:pt>
                <c:pt idx="3">
                  <c:v>0.15814196597437699</c:v>
                </c:pt>
                <c:pt idx="4">
                  <c:v>8.4731706987526106E-2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11C3-4A6A-B83F-CEBE80EEA25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Column02</c:v>
                </c:pt>
              </c:strCache>
            </c:strRef>
          </c:tx>
          <c:spPr>
            <a:solidFill>
              <a:srgbClr val="3FC37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850" b="0" i="0" u="none" strike="noStrike" kern="1200" baseline="0">
                    <a:solidFill>
                      <a:prstClr val="black"/>
                    </a:solidFill>
                    <a:latin typeface="Franklin Gothic Book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1 Person Household</c:v>
                </c:pt>
                <c:pt idx="1">
                  <c:v>2 Person Household</c:v>
                </c:pt>
                <c:pt idx="2">
                  <c:v>3 Person Household</c:v>
                </c:pt>
                <c:pt idx="3">
                  <c:v>4 Person Household</c:v>
                </c:pt>
                <c:pt idx="4">
                  <c:v>5+ Person Household</c:v>
                </c:pt>
              </c:strCache>
            </c:strRef>
          </c:cat>
          <c:val>
            <c:numRef>
              <c:f>Sheet1!$E$2:$E$6</c:f>
              <c:numCache>
                <c:formatCode>0%</c:formatCode>
                <c:ptCount val="5"/>
                <c:pt idx="0">
                  <c:v>0.18720562155849901</c:v>
                </c:pt>
                <c:pt idx="1">
                  <c:v>0.36262527484193202</c:v>
                </c:pt>
                <c:pt idx="2">
                  <c:v>0.17393860508876399</c:v>
                </c:pt>
                <c:pt idx="3">
                  <c:v>0.163771410142317</c:v>
                </c:pt>
                <c:pt idx="4">
                  <c:v>0.112459088368487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11-43E9-B62C-0AA8FD76C23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Column03</c:v>
                </c:pt>
              </c:strCache>
            </c:strRef>
          </c:tx>
          <c:spPr>
            <a:solidFill>
              <a:srgbClr val="9363B7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850" b="0" i="0" u="none" strike="noStrike" kern="1200" baseline="0">
                    <a:solidFill>
                      <a:prstClr val="black"/>
                    </a:solidFill>
                    <a:latin typeface="Franklin Gothic Book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1 Person Household</c:v>
                </c:pt>
                <c:pt idx="1">
                  <c:v>2 Person Household</c:v>
                </c:pt>
                <c:pt idx="2">
                  <c:v>3 Person Household</c:v>
                </c:pt>
                <c:pt idx="3">
                  <c:v>4 Person Household</c:v>
                </c:pt>
                <c:pt idx="4">
                  <c:v>5+ Person Household</c:v>
                </c:pt>
              </c:strCache>
            </c:strRef>
          </c:cat>
          <c:val>
            <c:numRef>
              <c:f>Sheet1!$F$2:$F$6</c:f>
              <c:numCache>
                <c:formatCode>0%</c:formatCode>
                <c:ptCount val="5"/>
                <c:pt idx="0">
                  <c:v>0.21250899153299899</c:v>
                </c:pt>
                <c:pt idx="1">
                  <c:v>0.36891651134257197</c:v>
                </c:pt>
                <c:pt idx="2">
                  <c:v>0.175700824162526</c:v>
                </c:pt>
                <c:pt idx="3">
                  <c:v>0.15814196597437699</c:v>
                </c:pt>
                <c:pt idx="4">
                  <c:v>8.4731706987526106E-2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311-43E9-B62C-0AA8FD76C2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0"/>
        <c:axId val="145687296"/>
        <c:axId val="145688832"/>
      </c:barChart>
      <c:catAx>
        <c:axId val="14568729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45688832"/>
        <c:crosses val="autoZero"/>
        <c:auto val="0"/>
        <c:lblAlgn val="ctr"/>
        <c:lblOffset val="50"/>
        <c:noMultiLvlLbl val="0"/>
      </c:catAx>
      <c:valAx>
        <c:axId val="145688832"/>
        <c:scaling>
          <c:orientation val="minMax"/>
          <c:max val="0.60000000000000009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145687296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0.01414</cdr:x>
      <cdr:y>0.82575</cdr:y>
    </cdr:from>
    <cdr:to>
      <cdr:x>0.98432</cdr:x>
      <cdr:y>0.8732</cdr:y>
    </cdr:to>
    <cdr:pic>
      <cdr:nvPicPr>
        <cdr:cNvPr id="2" name="Picture 1">
          <a:extLst xmlns:a="http://schemas.openxmlformats.org/drawingml/2006/main">
            <a:ext uri="{FF2B5EF4-FFF2-40B4-BE49-F238E27FC236}">
              <a16:creationId xmlns:a16="http://schemas.microsoft.com/office/drawing/2014/main" id="{5515D1BB-C3CF-4A23-8849-F9DE98A2ACF9}"/>
            </a:ext>
          </a:extLst>
        </cdr:cNvPr>
        <cdr:cNvPicPr/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167270" y="3710992"/>
          <a:ext cx="11476383" cy="213247"/>
        </a:xfrm>
        <a:prstGeom xmlns:a="http://schemas.openxmlformats.org/drawingml/2006/main" prst="rect">
          <a:avLst/>
        </a:prstGeom>
      </cdr:spPr>
    </cdr:pic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0.0393</cdr:x>
      <cdr:y>0.77511</cdr:y>
    </cdr:from>
    <cdr:to>
      <cdr:x>0.96818</cdr:x>
      <cdr:y>0.88585</cdr:y>
    </cdr:to>
    <cdr:pic>
      <cdr:nvPicPr>
        <cdr:cNvPr id="2" name="Picture 1">
          <a:extLst xmlns:a="http://schemas.openxmlformats.org/drawingml/2006/main">
            <a:ext uri="{FF2B5EF4-FFF2-40B4-BE49-F238E27FC236}">
              <a16:creationId xmlns:a16="http://schemas.microsoft.com/office/drawing/2014/main" id="{2440D434-6055-427E-A686-5763FD6F687F}"/>
            </a:ext>
          </a:extLst>
        </cdr:cNvPr>
        <cdr:cNvPicPr/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231194" y="1445825"/>
          <a:ext cx="5464614" cy="206554"/>
        </a:xfrm>
        <a:prstGeom xmlns:a="http://schemas.openxmlformats.org/drawingml/2006/main" prst="rect">
          <a:avLst/>
        </a:prstGeom>
      </cdr:spPr>
    </cdr:pic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CEFA39-3E36-4400-A799-1B4F79DEC1B6}" type="datetimeFigureOut">
              <a:rPr lang="en-IN" smtClean="0"/>
              <a:t>13-02-2020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8A9C0-8D56-4279-9FF5-CD4924E624E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3745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8A9C0-8D56-4279-9FF5-CD4924E624E2}" type="slidenum">
              <a:rPr lang="en-IN" smtClean="0">
                <a:solidFill>
                  <a:prstClr val="black"/>
                </a:solidFill>
              </a:rPr>
              <a:t>1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1184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6403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t>24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1826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t>25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8441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15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742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4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612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327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232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765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0616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39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462968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026"/>
          <a:stretch>
            <a:fillRect/>
          </a:stretch>
        </p:blipFill>
        <p:spPr>
          <a:xfrm>
            <a:off x="0" y="0"/>
            <a:ext cx="12192000" cy="6419022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lvl1pPr algn="r">
              <a:defRPr sz="800" b="0" i="0">
                <a:solidFill>
                  <a:schemeClr val="bg1"/>
                </a:solidFill>
                <a:latin typeface="Franklin Gothic Book" panose="020B05030201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lum bright="100000"/>
          </a:blip>
          <a:stretch>
            <a:fillRect/>
          </a:stretch>
        </p:blipFill>
        <p:spPr>
          <a:xfrm>
            <a:off x="5798390" y="255662"/>
            <a:ext cx="6203111" cy="952500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299051" y="1558028"/>
            <a:ext cx="4935558" cy="2674386"/>
          </a:xfrm>
        </p:spPr>
        <p:txBody>
          <a:bodyPr lIns="0" anchor="ctr">
            <a:normAutofit/>
          </a:bodyPr>
          <a:lstStyle>
            <a:lvl1pPr marL="0" indent="0" algn="l">
              <a:buNone/>
              <a:defRPr sz="4000" b="0" i="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  <a:lvl2pPr marL="544237" indent="0">
              <a:buNone/>
              <a:defRPr sz="2167">
                <a:solidFill>
                  <a:schemeClr val="tx1">
                    <a:tint val="75000"/>
                  </a:schemeClr>
                </a:solidFill>
              </a:defRPr>
            </a:lvl2pPr>
            <a:lvl3pPr marL="1088473" indent="0">
              <a:buNone/>
              <a:defRPr sz="1917">
                <a:solidFill>
                  <a:schemeClr val="tx1">
                    <a:tint val="75000"/>
                  </a:schemeClr>
                </a:solidFill>
              </a:defRPr>
            </a:lvl3pPr>
            <a:lvl4pPr marL="1632711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4pPr>
            <a:lvl5pPr marL="2176947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5pPr>
            <a:lvl6pPr marL="2721184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6pPr>
            <a:lvl7pPr marL="3265420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7pPr>
            <a:lvl8pPr marL="3809657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8pPr>
            <a:lvl9pPr marL="4353894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485261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Section Header">
    <p:bg>
      <p:bgPr>
        <a:solidFill>
          <a:srgbClr val="E31B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28875" y="2269602"/>
            <a:ext cx="6203157" cy="519906"/>
          </a:xfrm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333" b="0" i="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9425" y="4612599"/>
            <a:ext cx="10998678" cy="1362075"/>
          </a:xfrm>
        </p:spPr>
        <p:txBody>
          <a:bodyPr anchor="t"/>
          <a:lstStyle>
            <a:lvl1pPr algn="l">
              <a:defRPr sz="3000" b="0" i="0" cap="none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9425" y="3112412"/>
            <a:ext cx="10998678" cy="1500187"/>
          </a:xfrm>
        </p:spPr>
        <p:txBody>
          <a:bodyPr lIns="0" anchor="b">
            <a:normAutofit/>
          </a:bodyPr>
          <a:lstStyle>
            <a:lvl1pPr marL="0" indent="0" algn="l">
              <a:buNone/>
              <a:defRPr sz="3333" b="0" i="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  <a:lvl2pPr marL="544237" indent="0">
              <a:buNone/>
              <a:defRPr sz="2167">
                <a:solidFill>
                  <a:schemeClr val="tx1">
                    <a:tint val="75000"/>
                  </a:schemeClr>
                </a:solidFill>
              </a:defRPr>
            </a:lvl2pPr>
            <a:lvl3pPr marL="1088473" indent="0">
              <a:buNone/>
              <a:defRPr sz="1917">
                <a:solidFill>
                  <a:schemeClr val="tx1">
                    <a:tint val="75000"/>
                  </a:schemeClr>
                </a:solidFill>
              </a:defRPr>
            </a:lvl3pPr>
            <a:lvl4pPr marL="1632711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4pPr>
            <a:lvl5pPr marL="2176947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5pPr>
            <a:lvl6pPr marL="2721184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6pPr>
            <a:lvl7pPr marL="3265420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7pPr>
            <a:lvl8pPr marL="3809657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8pPr>
            <a:lvl9pPr marL="4353894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29426" y="2226038"/>
            <a:ext cx="6206892" cy="0"/>
          </a:xfrm>
          <a:prstGeom prst="line">
            <a:avLst/>
          </a:prstGeom>
          <a:ln cap="rnd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lum bright="100000"/>
          </a:blip>
          <a:stretch>
            <a:fillRect/>
          </a:stretch>
        </p:blipFill>
        <p:spPr>
          <a:xfrm>
            <a:off x="829426" y="1173069"/>
            <a:ext cx="6203111" cy="952500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00700" y="6592873"/>
            <a:ext cx="990600" cy="18616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667" b="0" i="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Classified - Confidential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lvl1pPr algn="r">
              <a:defRPr sz="667">
                <a:solidFill>
                  <a:schemeClr val="bg1"/>
                </a:solidFill>
              </a:defRPr>
            </a:lvl1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57268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B9E86E3-FA7A-4A4D-B2AB-E457C4E72A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4" t="24460" r="16127" b="7689"/>
          <a:stretch>
            <a:fillRect/>
          </a:stretch>
        </p:blipFill>
        <p:spPr>
          <a:xfrm>
            <a:off x="6104660" y="902804"/>
            <a:ext cx="6087341" cy="5514929"/>
          </a:xfrm>
          <a:prstGeom prst="rect">
            <a:avLst/>
          </a:prstGeom>
          <a:effectLst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2CFBF3-2C85-4FDC-95DB-7D759184B88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4" t="11145" r="25348" b="20925"/>
          <a:stretch>
            <a:fillRect/>
          </a:stretch>
        </p:blipFill>
        <p:spPr>
          <a:xfrm>
            <a:off x="0" y="905934"/>
            <a:ext cx="6121400" cy="5521371"/>
          </a:xfrm>
          <a:prstGeom prst="rect">
            <a:avLst/>
          </a:prstGeom>
          <a:effectLst/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97BE330-BD6C-4AD8-A5BE-AC2D54CFB944}"/>
              </a:ext>
            </a:extLst>
          </p:cNvPr>
          <p:cNvSpPr/>
          <p:nvPr userDrawn="1"/>
        </p:nvSpPr>
        <p:spPr>
          <a:xfrm>
            <a:off x="0" y="6408456"/>
            <a:ext cx="12192000" cy="449544"/>
          </a:xfrm>
          <a:prstGeom prst="rect">
            <a:avLst/>
          </a:prstGeom>
          <a:solidFill>
            <a:srgbClr val="E51E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1" tIns="38098" rIns="76191" bIns="38098" rtlCol="0" anchor="ctr"/>
          <a:lstStyle/>
          <a:p>
            <a:pPr algn="ctr" defTabSz="1219002"/>
            <a:endParaRPr lang="en-US" sz="2417" dirty="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83E5BF14-3D68-4C15-B012-52218FECF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00700" y="6592873"/>
            <a:ext cx="990600" cy="186160"/>
          </a:xfrm>
          <a:prstGeom prst="rect">
            <a:avLst/>
          </a:prstGeom>
          <a:effectLst/>
        </p:spPr>
        <p:txBody>
          <a:bodyPr vert="horz" lIns="0" tIns="0" rIns="0" bIns="0" rtlCol="0" anchor="ctr" anchorCtr="0"/>
          <a:lstStyle>
            <a:lvl1pPr algn="ctr">
              <a:defRPr sz="667">
                <a:solidFill>
                  <a:schemeClr val="bg1"/>
                </a:solidFill>
                <a:effectLst/>
                <a:latin typeface="Franklin Gothic Book" panose="020B0503020102020204" pitchFamily="34" charset="0"/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Classified - Confidential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0E9A8FA-B88E-4FDD-8FF0-9B889A9571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11000" y="6592873"/>
            <a:ext cx="381000" cy="186160"/>
          </a:xfrm>
          <a:prstGeom prst="rect">
            <a:avLst/>
          </a:prstGeom>
          <a:effectLst/>
        </p:spPr>
        <p:txBody>
          <a:bodyPr vert="horz" lIns="130622" tIns="65311" rIns="91440" bIns="0" rtlCol="0" anchor="ctr" anchorCtr="0"/>
          <a:lstStyle>
            <a:lvl1pPr algn="r">
              <a:defRPr sz="667">
                <a:solidFill>
                  <a:schemeClr val="bg1"/>
                </a:solidFill>
                <a:effectLst/>
                <a:latin typeface="Franklin Gothic Book" panose="020B0503020102020204" pitchFamily="34" charset="0"/>
              </a:defRPr>
            </a:lvl1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5D397C3-B5F4-4F5A-A74F-C91182825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768" y="131383"/>
            <a:ext cx="11719027" cy="685800"/>
          </a:xfrm>
          <a:effectLst/>
        </p:spPr>
        <p:txBody>
          <a:bodyPr/>
          <a:lstStyle>
            <a:lvl1pPr>
              <a:defRPr i="0">
                <a:effectLst/>
                <a:latin typeface="Franklin Gothic Book" panose="020B0503020102020204" pitchFamily="34" charset="0"/>
              </a:defRPr>
            </a:lvl1pPr>
          </a:lstStyle>
          <a:p>
            <a:r>
              <a:rPr lang="en-US" dirty="0">
                <a:effectLst/>
              </a:rPr>
              <a:t>Click to edit Master title style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7224716-C866-4D0E-8ACF-74FCDADC9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767" y="1027042"/>
            <a:ext cx="11647623" cy="5239924"/>
          </a:xfrm>
          <a:effectLst/>
        </p:spPr>
        <p:txBody>
          <a:bodyPr numCol="2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  <a:effectLst/>
                <a:latin typeface="Franklin Gothic Book" panose="020B0503020102020204" pitchFamily="34" charset="0"/>
              </a:defRPr>
            </a:lvl1pPr>
            <a:lvl2pPr>
              <a:defRPr sz="2000">
                <a:solidFill>
                  <a:schemeClr val="bg1"/>
                </a:solidFill>
                <a:effectLst/>
                <a:latin typeface="Franklin Gothic Book" panose="020B0503020102020204" pitchFamily="34" charset="0"/>
              </a:defRPr>
            </a:lvl2pPr>
            <a:lvl3pPr>
              <a:defRPr sz="2000">
                <a:solidFill>
                  <a:schemeClr val="bg1"/>
                </a:solidFill>
                <a:effectLst/>
                <a:latin typeface="Franklin Gothic Book" panose="020B0503020102020204" pitchFamily="34" charset="0"/>
              </a:defRPr>
            </a:lvl3pPr>
            <a:lvl4pPr>
              <a:defRPr sz="2000">
                <a:solidFill>
                  <a:schemeClr val="bg1"/>
                </a:solidFill>
                <a:effectLst/>
                <a:latin typeface="Franklin Gothic Book" panose="020B0503020102020204" pitchFamily="34" charset="0"/>
              </a:defRPr>
            </a:lvl4pPr>
            <a:lvl5pPr>
              <a:defRPr sz="2000">
                <a:solidFill>
                  <a:schemeClr val="bg1"/>
                </a:solidFill>
                <a:effectLst/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dirty="0">
                <a:effectLst/>
              </a:rPr>
              <a:t>Click to edit Master text styles</a:t>
            </a:r>
          </a:p>
          <a:p>
            <a:pPr lvl="1"/>
            <a:r>
              <a:rPr lang="en-US" dirty="0">
                <a:effectLst/>
              </a:rPr>
              <a:t>Second level</a:t>
            </a:r>
          </a:p>
          <a:p>
            <a:pPr lvl="2"/>
            <a:r>
              <a:rPr lang="en-US" dirty="0">
                <a:effectLst/>
              </a:rPr>
              <a:t>Third level</a:t>
            </a:r>
          </a:p>
          <a:p>
            <a:pPr lvl="3"/>
            <a:r>
              <a:rPr lang="en-US" dirty="0">
                <a:effectLst/>
              </a:rPr>
              <a:t>Fourth level</a:t>
            </a:r>
          </a:p>
          <a:p>
            <a:pPr lvl="4"/>
            <a:r>
              <a:rPr lang="en-US" dirty="0">
                <a:effectLst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963106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Classified -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A0184-F35C-4CB6-947E-E95194273F2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1054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2" r:id="rId2"/>
    <p:sldLayoutId id="2147483672" r:id="rId3"/>
    <p:sldLayoutId id="2147483673" r:id="rId4"/>
  </p:sldLayoutIdLst>
  <p:transition/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25.png"/><Relationship Id="rId3" Type="http://schemas.openxmlformats.org/officeDocument/2006/relationships/chart" Target="../charts/chart13.xml"/><Relationship Id="rId7" Type="http://schemas.openxmlformats.org/officeDocument/2006/relationships/image" Target="../media/image12.png"/><Relationship Id="rId12" Type="http://schemas.openxmlformats.org/officeDocument/2006/relationships/image" Target="../media/image2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6.xml"/><Relationship Id="rId11" Type="http://schemas.openxmlformats.org/officeDocument/2006/relationships/image" Target="../media/image9.png"/><Relationship Id="rId5" Type="http://schemas.openxmlformats.org/officeDocument/2006/relationships/chart" Target="../charts/chart15.xml"/><Relationship Id="rId15" Type="http://schemas.openxmlformats.org/officeDocument/2006/relationships/image" Target="../media/image27.png"/><Relationship Id="rId10" Type="http://schemas.openxmlformats.org/officeDocument/2006/relationships/image" Target="../media/image8.png"/><Relationship Id="rId4" Type="http://schemas.openxmlformats.org/officeDocument/2006/relationships/chart" Target="../charts/chart14.xml"/><Relationship Id="rId9" Type="http://schemas.openxmlformats.org/officeDocument/2006/relationships/image" Target="../media/image7.png"/><Relationship Id="rId1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chart" Target="../charts/chart17.xml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9.png"/><Relationship Id="rId5" Type="http://schemas.openxmlformats.org/officeDocument/2006/relationships/chart" Target="../charts/chart18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chart" Target="../charts/chart19.xml"/><Relationship Id="rId9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chart" Target="../charts/chart20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chart" Target="../charts/chart21.xm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hart" Target="../charts/chart22.xm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chart" Target="../charts/chart23.xml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hart" Target="../charts/chart24.xm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chart" Target="../charts/chart25.xml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36.png"/><Relationship Id="rId3" Type="http://schemas.openxmlformats.org/officeDocument/2006/relationships/chart" Target="../charts/chart26.xml"/><Relationship Id="rId7" Type="http://schemas.openxmlformats.org/officeDocument/2006/relationships/image" Target="../media/image34.png"/><Relationship Id="rId12" Type="http://schemas.openxmlformats.org/officeDocument/2006/relationships/chart" Target="../charts/chart2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chart" Target="../charts/chart27.xml"/><Relationship Id="rId9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chart" Target="../charts/chart29.xm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2.xml"/><Relationship Id="rId3" Type="http://schemas.openxmlformats.org/officeDocument/2006/relationships/chart" Target="../charts/chart30.xml"/><Relationship Id="rId7" Type="http://schemas.openxmlformats.org/officeDocument/2006/relationships/image" Target="../media/image38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openxmlformats.org/officeDocument/2006/relationships/image" Target="../media/image7.png"/><Relationship Id="rId4" Type="http://schemas.openxmlformats.org/officeDocument/2006/relationships/chart" Target="../charts/chart31.xml"/><Relationship Id="rId9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chart" Target="../charts/chart1.xm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chart" Target="../charts/char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5.png"/><Relationship Id="rId18" Type="http://schemas.openxmlformats.org/officeDocument/2006/relationships/image" Target="../media/image9.png"/><Relationship Id="rId3" Type="http://schemas.openxmlformats.org/officeDocument/2006/relationships/chart" Target="../charts/chart3.xml"/><Relationship Id="rId7" Type="http://schemas.openxmlformats.org/officeDocument/2006/relationships/image" Target="../media/image12.png"/><Relationship Id="rId12" Type="http://schemas.microsoft.com/office/2007/relationships/hdphoto" Target="../media/hdphoto2.wdp"/><Relationship Id="rId17" Type="http://schemas.openxmlformats.org/officeDocument/2006/relationships/image" Target="../media/image8.png"/><Relationship Id="rId2" Type="http://schemas.openxmlformats.org/officeDocument/2006/relationships/image" Target="../media/image10.png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6.xml"/><Relationship Id="rId11" Type="http://schemas.openxmlformats.org/officeDocument/2006/relationships/image" Target="../media/image14.png"/><Relationship Id="rId5" Type="http://schemas.openxmlformats.org/officeDocument/2006/relationships/chart" Target="../charts/chart5.xml"/><Relationship Id="rId15" Type="http://schemas.openxmlformats.org/officeDocument/2006/relationships/image" Target="../media/image16.png"/><Relationship Id="rId10" Type="http://schemas.microsoft.com/office/2007/relationships/hdphoto" Target="../media/hdphoto1.wdp"/><Relationship Id="rId4" Type="http://schemas.openxmlformats.org/officeDocument/2006/relationships/chart" Target="../charts/chart4.xml"/><Relationship Id="rId9" Type="http://schemas.openxmlformats.org/officeDocument/2006/relationships/image" Target="../media/image13.png"/><Relationship Id="rId14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18.png"/><Relationship Id="rId12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9.xml"/><Relationship Id="rId11" Type="http://schemas.openxmlformats.org/officeDocument/2006/relationships/image" Target="../media/image10.png"/><Relationship Id="rId5" Type="http://schemas.openxmlformats.org/officeDocument/2006/relationships/chart" Target="../charts/chart8.xml"/><Relationship Id="rId10" Type="http://schemas.openxmlformats.org/officeDocument/2006/relationships/image" Target="../media/image20.png"/><Relationship Id="rId4" Type="http://schemas.openxmlformats.org/officeDocument/2006/relationships/chart" Target="../charts/chart7.xml"/><Relationship Id="rId9" Type="http://schemas.microsoft.com/office/2007/relationships/hdphoto" Target="../media/hdphoto4.wdp"/><Relationship Id="rId1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8.png"/><Relationship Id="rId3" Type="http://schemas.openxmlformats.org/officeDocument/2006/relationships/chart" Target="../charts/chart10.xml"/><Relationship Id="rId7" Type="http://schemas.openxmlformats.org/officeDocument/2006/relationships/image" Target="../media/image5.pn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chart" Target="../charts/chart12.xml"/><Relationship Id="rId5" Type="http://schemas.openxmlformats.org/officeDocument/2006/relationships/chart" Target="../charts/chart11.xml"/><Relationship Id="rId10" Type="http://schemas.openxmlformats.org/officeDocument/2006/relationships/image" Target="../media/image23.png"/><Relationship Id="rId4" Type="http://schemas.openxmlformats.org/officeDocument/2006/relationships/image" Target="../media/image10.png"/><Relationship Id="rId9" Type="http://schemas.openxmlformats.org/officeDocument/2006/relationships/image" Target="../media/image22.png"/><Relationship Id="rId1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/>
          <p:cNvSpPr>
            <a:spLocks noGrp="1"/>
          </p:cNvSpPr>
          <p:nvPr>
            <p:ph type="body" sz="quarter" idx="13"/>
          </p:nvPr>
        </p:nvSpPr>
        <p:spPr>
          <a:xfrm>
            <a:off x="828875" y="2269602"/>
            <a:ext cx="10188530" cy="674320"/>
          </a:xfrm>
        </p:spPr>
        <p:txBody>
          <a:bodyPr>
            <a:noAutofit/>
          </a:bodyPr>
          <a:lstStyle/>
          <a:p>
            <a:pPr algn="l"/>
            <a:r>
              <a:rPr lang="en-US" sz="4000" dirty="0" err="1"/>
              <a:t>iSHOP</a:t>
            </a:r>
            <a:r>
              <a:rPr lang="en-US" sz="4000" dirty="0"/>
              <a:t> - Retailer Deep Dive – PIT Report</a:t>
            </a:r>
          </a:p>
        </p:txBody>
      </p:sp>
      <p:sp>
        <p:nvSpPr>
          <p:cNvPr id="7" name="Footer Placeholder 4"/>
          <p:cNvSpPr txBox="1"/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sp>
        <p:nvSpPr>
          <p:cNvPr id="11" name="Filter_Timeperiod">
            <a:extLst>
              <a:ext uri="{FF2B5EF4-FFF2-40B4-BE49-F238E27FC236}">
                <a16:creationId xmlns:a16="http://schemas.microsoft.com/office/drawing/2014/main" id="{45B6A514-8B16-4445-822D-E962D5DA2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661" y="3429000"/>
            <a:ext cx="10998678" cy="1657368"/>
          </a:xfrm>
          <a:effectLst/>
        </p:spPr>
        <p:txBody>
          <a:bodyPr>
            <a:noAutofit/>
          </a:bodyPr>
          <a:lstStyle/>
          <a:p>
            <a:r>
              <a:rPr lang="en-US" sz="3600" dirty="0"/>
              <a:t>Supermarket/Grocery,</a:t>
            </a:r>
            <a:r>
              <a:rPr lang="en-IN" sz="3600" dirty="0"/>
              <a:t> ALDI, Whole Foods</a:t>
            </a:r>
            <a:br>
              <a:rPr lang="en-US" sz="3600" dirty="0"/>
            </a:br>
            <a:r>
              <a:rPr lang="en-IN" sz="3600" dirty="0"/>
              <a:t>Base - Shoppers (Monthly +), Filters - None</a:t>
            </a:r>
            <a:br>
              <a:rPr lang="en-IN" sz="3600" b="0" dirty="0"/>
            </a:br>
            <a:r>
              <a:rPr lang="en-IN" sz="3600" b="0" dirty="0"/>
              <a:t>Time Period – 2017</a:t>
            </a:r>
            <a:br>
              <a:rPr lang="en-IN" sz="3600" b="0" dirty="0"/>
            </a:br>
            <a:br>
              <a:rPr lang="en-IN" sz="3600" b="0" dirty="0"/>
            </a:br>
            <a:endParaRPr lang="en-IN" sz="3600" b="0" dirty="0"/>
          </a:p>
        </p:txBody>
      </p:sp>
    </p:spTree>
    <p:extLst>
      <p:ext uri="{BB962C8B-B14F-4D97-AF65-F5344CB8AC3E}">
        <p14:creationId xmlns:p14="http://schemas.microsoft.com/office/powerpoint/2010/main" val="4043605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p15="http://schemas.microsoft.com/office/powerpoint/2012/main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-1" y="56665"/>
            <a:ext cx="4598895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61" name="Picture 6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394" y="5425015"/>
            <a:ext cx="5436000" cy="207455"/>
          </a:xfrm>
          <a:prstGeom prst="rect">
            <a:avLst/>
          </a:prstGeom>
        </p:spPr>
      </p:pic>
      <p:graphicFrame>
        <p:nvGraphicFramePr>
          <p:cNvPr id="63" name="OnlineShopper_Chart"/>
          <p:cNvGraphicFramePr/>
          <p:nvPr>
            <p:extLst>
              <p:ext uri="{D42A27DB-BD31-4B8C-83A1-F6EECF244321}">
                <p14:modId xmlns:p14="http://schemas.microsoft.com/office/powerpoint/2010/main" val="3520383220"/>
              </p:ext>
            </p:extLst>
          </p:nvPr>
        </p:nvGraphicFramePr>
        <p:xfrm>
          <a:off x="238125" y="1273007"/>
          <a:ext cx="5882986" cy="18803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2" name="TechnologyUser_Chart"/>
          <p:cNvGraphicFramePr/>
          <p:nvPr>
            <p:extLst>
              <p:ext uri="{D42A27DB-BD31-4B8C-83A1-F6EECF244321}">
                <p14:modId xmlns:p14="http://schemas.microsoft.com/office/powerpoint/2010/main" val="3773129645"/>
              </p:ext>
            </p:extLst>
          </p:nvPr>
        </p:nvGraphicFramePr>
        <p:xfrm>
          <a:off x="238125" y="3900249"/>
          <a:ext cx="5901092" cy="19365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5" name="OnlineSpend_Chart"/>
          <p:cNvGraphicFramePr/>
          <p:nvPr>
            <p:extLst>
              <p:ext uri="{D42A27DB-BD31-4B8C-83A1-F6EECF244321}">
                <p14:modId xmlns:p14="http://schemas.microsoft.com/office/powerpoint/2010/main" val="747355792"/>
              </p:ext>
            </p:extLst>
          </p:nvPr>
        </p:nvGraphicFramePr>
        <p:xfrm>
          <a:off x="6215936" y="3980555"/>
          <a:ext cx="5882986" cy="19365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6" name="Delivery_Chart"/>
          <p:cNvGraphicFramePr/>
          <p:nvPr>
            <p:extLst>
              <p:ext uri="{D42A27DB-BD31-4B8C-83A1-F6EECF244321}">
                <p14:modId xmlns:p14="http://schemas.microsoft.com/office/powerpoint/2010/main" val="83636857"/>
              </p:ext>
            </p:extLst>
          </p:nvPr>
        </p:nvGraphicFramePr>
        <p:xfrm>
          <a:off x="6229589" y="1299013"/>
          <a:ext cx="5882986" cy="18808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27" name="Picture 2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668" y="2702231"/>
            <a:ext cx="5400000" cy="20745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3254776"/>
            <a:ext cx="12192000" cy="222397"/>
          </a:xfrm>
          <a:prstGeom prst="rect">
            <a:avLst/>
          </a:prstGeom>
        </p:spPr>
      </p:pic>
      <p:sp>
        <p:nvSpPr>
          <p:cNvPr id="30" name="main_h"/>
          <p:cNvSpPr txBox="1"/>
          <p:nvPr/>
        </p:nvSpPr>
        <p:spPr>
          <a:xfrm>
            <a:off x="169329" y="137538"/>
            <a:ext cx="11731081" cy="3661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Shoppers Demographics – _retailer - ||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6" name="Picture 4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grpSp>
        <p:nvGrpSpPr>
          <p:cNvPr id="3" name="Header1"/>
          <p:cNvGrpSpPr/>
          <p:nvPr/>
        </p:nvGrpSpPr>
        <p:grpSpPr>
          <a:xfrm>
            <a:off x="664145" y="764116"/>
            <a:ext cx="5327080" cy="520270"/>
            <a:chOff x="664145" y="764116"/>
            <a:chExt cx="5327080" cy="520270"/>
          </a:xfrm>
        </p:grpSpPr>
        <p:sp>
          <p:nvSpPr>
            <p:cNvPr id="31" name="Header"/>
            <p:cNvSpPr txBox="1"/>
            <p:nvPr/>
          </p:nvSpPr>
          <p:spPr>
            <a:xfrm>
              <a:off x="797718" y="764116"/>
              <a:ext cx="51935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Online Monthly+ Shoppers</a:t>
              </a:r>
              <a:endPara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733324" y="1102670"/>
              <a:ext cx="519350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706000" y="1086003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Description"/>
            <p:cNvSpPr txBox="1"/>
            <p:nvPr/>
          </p:nvSpPr>
          <p:spPr>
            <a:xfrm>
              <a:off x="664145" y="1070813"/>
              <a:ext cx="5193205" cy="213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_percentage% _objective  _frequency Shoppers To _retailer Are _</a:t>
              </a:r>
              <a:r>
                <a:rPr lang="en-IN" sz="800" i="1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metricItem</a:t>
              </a:r>
              <a:endPara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5" name="Header2"/>
          <p:cNvGrpSpPr/>
          <p:nvPr/>
        </p:nvGrpSpPr>
        <p:grpSpPr>
          <a:xfrm>
            <a:off x="6707206" y="764116"/>
            <a:ext cx="5302502" cy="520270"/>
            <a:chOff x="6707206" y="764116"/>
            <a:chExt cx="5302502" cy="520270"/>
          </a:xfrm>
        </p:grpSpPr>
        <p:cxnSp>
          <p:nvCxnSpPr>
            <p:cNvPr id="73" name="Straight Connector 72"/>
            <p:cNvCxnSpPr/>
            <p:nvPr/>
          </p:nvCxnSpPr>
          <p:spPr>
            <a:xfrm>
              <a:off x="6777989" y="1102670"/>
              <a:ext cx="5142368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Header"/>
            <p:cNvSpPr txBox="1"/>
            <p:nvPr/>
          </p:nvSpPr>
          <p:spPr>
            <a:xfrm>
              <a:off x="6850331" y="764116"/>
              <a:ext cx="51593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Delivery Method</a:t>
              </a:r>
              <a:endPara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7" name="Straight Connector 66"/>
            <p:cNvCxnSpPr/>
            <p:nvPr/>
          </p:nvCxnSpPr>
          <p:spPr>
            <a:xfrm>
              <a:off x="11696914" y="1086003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Description"/>
            <p:cNvSpPr txBox="1"/>
            <p:nvPr/>
          </p:nvSpPr>
          <p:spPr>
            <a:xfrm>
              <a:off x="6707206" y="1070813"/>
              <a:ext cx="5193205" cy="213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Among _objective _retailer _frequency omni-shoppers, _percentage% of their orders are delivered</a:t>
              </a:r>
            </a:p>
          </p:txBody>
        </p:sp>
      </p:grpSp>
      <p:grpSp>
        <p:nvGrpSpPr>
          <p:cNvPr id="6" name="Header3"/>
          <p:cNvGrpSpPr/>
          <p:nvPr/>
        </p:nvGrpSpPr>
        <p:grpSpPr>
          <a:xfrm>
            <a:off x="662543" y="3430669"/>
            <a:ext cx="5394458" cy="520718"/>
            <a:chOff x="662543" y="3430669"/>
            <a:chExt cx="5394458" cy="520718"/>
          </a:xfrm>
        </p:grpSpPr>
        <p:sp>
          <p:nvSpPr>
            <p:cNvPr id="53" name="Header"/>
            <p:cNvSpPr txBox="1"/>
            <p:nvPr/>
          </p:nvSpPr>
          <p:spPr>
            <a:xfrm>
              <a:off x="799200" y="3430669"/>
              <a:ext cx="52578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Technology Users</a:t>
              </a:r>
            </a:p>
          </p:txBody>
        </p:sp>
        <p:cxnSp>
          <p:nvCxnSpPr>
            <p:cNvPr id="68" name="Straight Connector 67"/>
            <p:cNvCxnSpPr/>
            <p:nvPr/>
          </p:nvCxnSpPr>
          <p:spPr>
            <a:xfrm>
              <a:off x="734400" y="3765600"/>
              <a:ext cx="5142368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5706000" y="37440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Description"/>
            <p:cNvSpPr txBox="1"/>
            <p:nvPr/>
          </p:nvSpPr>
          <p:spPr>
            <a:xfrm>
              <a:off x="662543" y="3737814"/>
              <a:ext cx="5193205" cy="213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Among _objective _retailer _frequency omni-shoppers, _percentage% Are _</a:t>
              </a:r>
              <a:r>
                <a:rPr lang="en-IN" sz="800" i="1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metricItem</a:t>
              </a:r>
              <a:endPara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7" name="Header4"/>
          <p:cNvGrpSpPr/>
          <p:nvPr/>
        </p:nvGrpSpPr>
        <p:grpSpPr>
          <a:xfrm>
            <a:off x="6705604" y="3430669"/>
            <a:ext cx="5355373" cy="645699"/>
            <a:chOff x="6705604" y="3430669"/>
            <a:chExt cx="5355373" cy="645699"/>
          </a:xfrm>
        </p:grpSpPr>
        <p:sp>
          <p:nvSpPr>
            <p:cNvPr id="43" name="Description"/>
            <p:cNvSpPr txBox="1"/>
            <p:nvPr/>
          </p:nvSpPr>
          <p:spPr>
            <a:xfrm>
              <a:off x="6705604" y="3737814"/>
              <a:ext cx="51932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Among _objective _retailer _frequency omni-shoppers, _percentage% of their total grocery spend is spent online at any retailer</a:t>
              </a:r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6778800" y="3765600"/>
              <a:ext cx="5142368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Header"/>
            <p:cNvSpPr txBox="1"/>
            <p:nvPr/>
          </p:nvSpPr>
          <p:spPr>
            <a:xfrm>
              <a:off x="6850800" y="3430669"/>
              <a:ext cx="52101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Online Spend</a:t>
              </a:r>
            </a:p>
          </p:txBody>
        </p:sp>
        <p:cxnSp>
          <p:nvCxnSpPr>
            <p:cNvPr id="71" name="Straight Connector 70"/>
            <p:cNvCxnSpPr/>
            <p:nvPr/>
          </p:nvCxnSpPr>
          <p:spPr>
            <a:xfrm>
              <a:off x="11696400" y="37440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5" name="TableLegends">
            <a:extLst>
              <a:ext uri="{FF2B5EF4-FFF2-40B4-BE49-F238E27FC236}">
                <a16:creationId xmlns:a16="http://schemas.microsoft.com/office/drawing/2014/main" id="{6AD34AD6-1E0C-4FE1-85C4-9274D1231025}"/>
              </a:ext>
            </a:extLst>
          </p:cNvPr>
          <p:cNvGraphicFramePr>
            <a:graphicFrameLocks noGrp="1"/>
          </p:cNvGraphicFramePr>
          <p:nvPr/>
        </p:nvGraphicFramePr>
        <p:xfrm>
          <a:off x="0" y="5912494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42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Sample Size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Supermarket/Grocery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(36,688)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ALDI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(5749)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Whole Foods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(2782)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C3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7-Eleven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(340)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63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Albertsons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(1211)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4" name="Picture 83">
            <a:extLst>
              <a:ext uri="{FF2B5EF4-FFF2-40B4-BE49-F238E27FC236}">
                <a16:creationId xmlns:a16="http://schemas.microsoft.com/office/drawing/2014/main" id="{86A37F40-E996-4F1C-957F-8D4031BB85A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61" y="2716085"/>
            <a:ext cx="5364000" cy="208988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7642752C-EB59-47B2-B188-9014CD10AF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83" y="5433915"/>
            <a:ext cx="5462890" cy="212840"/>
          </a:xfrm>
          <a:prstGeom prst="rect">
            <a:avLst/>
          </a:prstGeom>
        </p:spPr>
      </p:pic>
      <p:sp>
        <p:nvSpPr>
          <p:cNvPr id="87" name="Slide Number Placeholder 4">
            <a:extLst>
              <a:ext uri="{FF2B5EF4-FFF2-40B4-BE49-F238E27FC236}">
                <a16:creationId xmlns:a16="http://schemas.microsoft.com/office/drawing/2014/main" id="{39E8DF98-87F3-4624-BCC4-E8C5CD641121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10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8" name="Footer Placeholder 2">
            <a:extLst>
              <a:ext uri="{FF2B5EF4-FFF2-40B4-BE49-F238E27FC236}">
                <a16:creationId xmlns:a16="http://schemas.microsoft.com/office/drawing/2014/main" id="{69FC7243-C52E-46F3-B47E-4C5D71A79F4F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C2C28D2-94BA-4039-BA13-D6E1F1314DCE}"/>
              </a:ext>
            </a:extLst>
          </p:cNvPr>
          <p:cNvSpPr txBox="1"/>
          <p:nvPr/>
        </p:nvSpPr>
        <p:spPr>
          <a:xfrm>
            <a:off x="5891618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Midscale</a:t>
            </a:r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5B108263-8040-40BA-9B4E-D226E27E825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764" y="6357058"/>
            <a:ext cx="423092" cy="474527"/>
          </a:xfrm>
          <a:prstGeom prst="rect">
            <a:avLst/>
          </a:prstGeom>
        </p:spPr>
      </p:pic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4561B0A-C9E8-44F4-A995-FCA057E6E0B8}"/>
              </a:ext>
            </a:extLst>
          </p:cNvPr>
          <p:cNvCxnSpPr/>
          <p:nvPr/>
        </p:nvCxnSpPr>
        <p:spPr>
          <a:xfrm>
            <a:off x="558206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D7228694-FD13-4430-87FA-8BC833E491D2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93" name="Footer Placeholder 4">
            <a:extLst>
              <a:ext uri="{FF2B5EF4-FFF2-40B4-BE49-F238E27FC236}">
                <a16:creationId xmlns:a16="http://schemas.microsoft.com/office/drawing/2014/main" id="{4C8E2693-9C6A-417A-A38A-2CA544C532E2}"/>
              </a:ext>
            </a:extLst>
          </p:cNvPr>
          <p:cNvSpPr txBox="1"/>
          <p:nvPr/>
        </p:nvSpPr>
        <p:spPr>
          <a:xfrm>
            <a:off x="5875725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D26FFEBF-D979-4439-923B-2FAAFA6A7181}"/>
              </a:ext>
            </a:extLst>
          </p:cNvPr>
          <p:cNvPicPr>
            <a:picLocks noChangeAspect="1"/>
          </p:cNvPicPr>
          <p:nvPr/>
        </p:nvPicPr>
        <p:blipFill>
          <a:blip r:embed="rId10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579" y="6446957"/>
            <a:ext cx="1777114" cy="403861"/>
          </a:xfrm>
          <a:prstGeom prst="rect">
            <a:avLst/>
          </a:prstGeom>
        </p:spPr>
      </p:pic>
      <p:sp>
        <p:nvSpPr>
          <p:cNvPr id="95" name="Text Placeholder 6">
            <a:extLst>
              <a:ext uri="{FF2B5EF4-FFF2-40B4-BE49-F238E27FC236}">
                <a16:creationId xmlns:a16="http://schemas.microsoft.com/office/drawing/2014/main" id="{42DB6265-57E0-496E-B418-DACEF474D5C3}"/>
              </a:ext>
            </a:extLst>
          </p:cNvPr>
          <p:cNvSpPr txBox="1"/>
          <p:nvPr/>
        </p:nvSpPr>
        <p:spPr>
          <a:xfrm>
            <a:off x="602970" y="6658940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sp>
        <p:nvSpPr>
          <p:cNvPr id="96" name="TPandFilters">
            <a:extLst>
              <a:ext uri="{FF2B5EF4-FFF2-40B4-BE49-F238E27FC236}">
                <a16:creationId xmlns:a16="http://schemas.microsoft.com/office/drawing/2014/main" id="{1C0E345B-665D-40E0-AB8E-AC6B2A918E40}"/>
              </a:ext>
            </a:extLst>
          </p:cNvPr>
          <p:cNvSpPr txBox="1"/>
          <p:nvPr/>
        </p:nvSpPr>
        <p:spPr>
          <a:xfrm>
            <a:off x="608907" y="6334489"/>
            <a:ext cx="5362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Source: </a:t>
            </a:r>
            <a:r>
              <a:rPr lang="en-IN" sz="800" dirty="0" err="1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iSHOP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- Time Period: 2017 ; Base: Total (Monthly +); % Shoppers
Filters: None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9C78B4A3-9199-46E8-9A7B-569CB4D7A2B3}"/>
              </a:ext>
            </a:extLst>
          </p:cNvPr>
          <p:cNvCxnSpPr/>
          <p:nvPr/>
        </p:nvCxnSpPr>
        <p:spPr>
          <a:xfrm>
            <a:off x="613774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StatTestAgainst">
            <a:extLst>
              <a:ext uri="{FF2B5EF4-FFF2-40B4-BE49-F238E27FC236}">
                <a16:creationId xmlns:a16="http://schemas.microsoft.com/office/drawing/2014/main" id="{AF509403-2855-48DC-9421-F1828F6D68B5}"/>
              </a:ext>
            </a:extLst>
          </p:cNvPr>
          <p:cNvSpPr txBox="1"/>
          <p:nvPr/>
        </p:nvSpPr>
        <p:spPr>
          <a:xfrm>
            <a:off x="7437410" y="6333770"/>
            <a:ext cx="4505207" cy="2194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?</a:t>
            </a:r>
          </a:p>
        </p:txBody>
      </p:sp>
      <p:sp>
        <p:nvSpPr>
          <p:cNvPr id="99" name="Text Placeholder 6">
            <a:extLst>
              <a:ext uri="{FF2B5EF4-FFF2-40B4-BE49-F238E27FC236}">
                <a16:creationId xmlns:a16="http://schemas.microsoft.com/office/drawing/2014/main" id="{B76DBB9F-25D9-4EE0-B0BF-3C2898891229}"/>
              </a:ext>
            </a:extLst>
          </p:cNvPr>
          <p:cNvSpPr txBox="1"/>
          <p:nvPr/>
        </p:nvSpPr>
        <p:spPr>
          <a:xfrm>
            <a:off x="8629638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6397E564-5EC8-4433-9B4D-03588FDBBCBB}"/>
              </a:ext>
            </a:extLst>
          </p:cNvPr>
          <p:cNvSpPr/>
          <p:nvPr/>
        </p:nvSpPr>
        <p:spPr>
          <a:xfrm>
            <a:off x="8562228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101" name="Text Placeholder 6">
            <a:extLst>
              <a:ext uri="{FF2B5EF4-FFF2-40B4-BE49-F238E27FC236}">
                <a16:creationId xmlns:a16="http://schemas.microsoft.com/office/drawing/2014/main" id="{1D4A9F65-CEC9-4310-930A-D2165D81A29C}"/>
              </a:ext>
            </a:extLst>
          </p:cNvPr>
          <p:cNvSpPr txBox="1"/>
          <p:nvPr/>
        </p:nvSpPr>
        <p:spPr>
          <a:xfrm>
            <a:off x="7513597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B3EE6A06-D497-44D3-8986-BFB096533A79}"/>
              </a:ext>
            </a:extLst>
          </p:cNvPr>
          <p:cNvSpPr/>
          <p:nvPr/>
        </p:nvSpPr>
        <p:spPr>
          <a:xfrm>
            <a:off x="7446187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103" name="benchmarkGroup">
            <a:extLst>
              <a:ext uri="{FF2B5EF4-FFF2-40B4-BE49-F238E27FC236}">
                <a16:creationId xmlns:a16="http://schemas.microsoft.com/office/drawing/2014/main" id="{9B77AF08-0EF2-41CE-9761-60A590C599AC}"/>
              </a:ext>
            </a:extLst>
          </p:cNvPr>
          <p:cNvGrpSpPr/>
          <p:nvPr/>
        </p:nvGrpSpPr>
        <p:grpSpPr>
          <a:xfrm>
            <a:off x="7449521" y="6503766"/>
            <a:ext cx="2760998" cy="159425"/>
            <a:chOff x="7075436" y="6503766"/>
            <a:chExt cx="2760998" cy="159425"/>
          </a:xfrm>
        </p:grpSpPr>
        <p:sp>
          <p:nvSpPr>
            <p:cNvPr id="104" name="benchmark">
              <a:extLst>
                <a:ext uri="{FF2B5EF4-FFF2-40B4-BE49-F238E27FC236}">
                  <a16:creationId xmlns:a16="http://schemas.microsoft.com/office/drawing/2014/main" id="{5B2FB83A-3DF6-47F1-A940-E3005536F418}"/>
                </a:ext>
              </a:extLst>
            </p:cNvPr>
            <p:cNvSpPr txBox="1"/>
            <p:nvPr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  <a:latin typeface="Franklin Gothic Book" panose="020B0503020102020204" pitchFamily="34" charset="0"/>
                </a:rPr>
                <a:t>Benchmark – ?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F566FA55-E28F-413C-99C3-809D7D46C107}"/>
                </a:ext>
              </a:extLst>
            </p:cNvPr>
            <p:cNvSpPr/>
            <p:nvPr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106" name="Slide Number Placeholder 5">
            <a:extLst>
              <a:ext uri="{FF2B5EF4-FFF2-40B4-BE49-F238E27FC236}">
                <a16:creationId xmlns:a16="http://schemas.microsoft.com/office/drawing/2014/main" id="{4CF1A192-2840-4619-8BD3-0BC493D86006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7" name="Picture 106">
            <a:extLst>
              <a:ext uri="{FF2B5EF4-FFF2-40B4-BE49-F238E27FC236}">
                <a16:creationId xmlns:a16="http://schemas.microsoft.com/office/drawing/2014/main" id="{7DE46013-A21F-4057-BDC2-794F8995D456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" y="6346939"/>
            <a:ext cx="535440" cy="465832"/>
          </a:xfrm>
          <a:prstGeom prst="rect">
            <a:avLst/>
          </a:prstGeom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AE135AF9-4943-462F-9E6A-B217D79FDD6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08" y="729614"/>
            <a:ext cx="433095" cy="531525"/>
          </a:xfrm>
          <a:prstGeom prst="rect">
            <a:avLst/>
          </a:prstGeom>
        </p:spPr>
      </p:pic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D8236E65-7BF3-4BE6-8D85-1CD48EB8BD6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139" y="779941"/>
            <a:ext cx="517379" cy="317103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2179FDCA-7C75-47C1-8213-8B2E1276B57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23" y="3335509"/>
            <a:ext cx="562431" cy="439400"/>
          </a:xfrm>
          <a:prstGeom prst="rect">
            <a:avLst/>
          </a:prstGeom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7360429A-1F64-48D1-9B76-573BBAF3742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348" y="3379553"/>
            <a:ext cx="290052" cy="48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67319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299050" y="1558028"/>
            <a:ext cx="7625749" cy="2674386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latin typeface="Franklin Gothic Book" panose="020B0503020102020204" pitchFamily="34" charset="0"/>
              </a:rPr>
              <a:t>Shopper</a:t>
            </a:r>
            <a:r>
              <a:rPr lang="en-US" u="none" dirty="0">
                <a:latin typeface="Franklin Gothic Book" panose="020B0503020102020204" pitchFamily="34" charset="0"/>
              </a:rPr>
              <a:t> Report     </a:t>
            </a:r>
          </a:p>
          <a:p>
            <a:pPr lvl="0"/>
            <a:r>
              <a:rPr lang="en-IN" dirty="0">
                <a:solidFill>
                  <a:srgbClr val="FFFFFF"/>
                </a:solidFill>
                <a:latin typeface="Franklin Gothic Book" panose="020B0503020102020204" pitchFamily="34" charset="0"/>
              </a:rPr>
              <a:t>Cross Retailer Shopping Behavior</a:t>
            </a:r>
            <a:endParaRPr lang="en-US" u="none" dirty="0">
              <a:latin typeface="Franklin Gothic Book" panose="020B0503020102020204" pitchFamily="34" charset="0"/>
            </a:endParaRPr>
          </a:p>
        </p:txBody>
      </p:sp>
      <p:sp>
        <p:nvSpPr>
          <p:cNvPr id="5" name="Footer Placeholder 4"/>
          <p:cNvSpPr txBox="1"/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sp>
        <p:nvSpPr>
          <p:cNvPr id="6" name="Slide Number Placeholder 5"/>
          <p:cNvSpPr txBox="1"/>
          <p:nvPr/>
        </p:nvSpPr>
        <p:spPr>
          <a:xfrm>
            <a:off x="11640616" y="6539848"/>
            <a:ext cx="457200" cy="223392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44FD1C-B560-4147-A1B1-9E80711EE607}"/>
              </a:ext>
            </a:extLst>
          </p:cNvPr>
          <p:cNvSpPr/>
          <p:nvPr/>
        </p:nvSpPr>
        <p:spPr>
          <a:xfrm>
            <a:off x="0" y="6408456"/>
            <a:ext cx="12192000" cy="449544"/>
          </a:xfrm>
          <a:prstGeom prst="rect">
            <a:avLst/>
          </a:prstGeom>
          <a:solidFill>
            <a:srgbClr val="E51E2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1" tIns="38098" rIns="76191" bIns="38098" rtlCol="0" anchor="ctr"/>
          <a:lstStyle/>
          <a:p>
            <a:pPr algn="ctr" defTabSz="1219002"/>
            <a:endParaRPr lang="en-US" sz="2417" dirty="0">
              <a:solidFill>
                <a:srgbClr val="FFFFFF"/>
              </a:solidFill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9584B53-33EB-44D7-80C5-B76F5942FAAA}"/>
              </a:ext>
            </a:extLst>
          </p:cNvPr>
          <p:cNvSpPr txBox="1">
            <a:spLocks/>
          </p:cNvSpPr>
          <p:nvPr/>
        </p:nvSpPr>
        <p:spPr>
          <a:xfrm>
            <a:off x="5600700" y="6592873"/>
            <a:ext cx="990600" cy="18616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Classified -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35369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-1" y="56665"/>
            <a:ext cx="4598895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73" name="Channels_Chart"/>
          <p:cNvGraphicFramePr/>
          <p:nvPr>
            <p:extLst>
              <p:ext uri="{D42A27DB-BD31-4B8C-83A1-F6EECF244321}">
                <p14:modId xmlns:p14="http://schemas.microsoft.com/office/powerpoint/2010/main" val="1970975859"/>
              </p:ext>
            </p:extLst>
          </p:nvPr>
        </p:nvGraphicFramePr>
        <p:xfrm>
          <a:off x="287179" y="1294969"/>
          <a:ext cx="11517622" cy="20095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sp>
        <p:nvSpPr>
          <p:cNvPr id="32" name="main_h"/>
          <p:cNvSpPr txBox="1"/>
          <p:nvPr/>
        </p:nvSpPr>
        <p:spPr>
          <a:xfrm>
            <a:off x="169329" y="137538"/>
            <a:ext cx="117732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Cross Retailer Report – _retailer - ||</a:t>
            </a:r>
          </a:p>
        </p:txBody>
      </p:sp>
      <p:graphicFrame>
        <p:nvGraphicFramePr>
          <p:cNvPr id="33" name="Retailers_Chart">
            <a:extLst>
              <a:ext uri="{FF2B5EF4-FFF2-40B4-BE49-F238E27FC236}">
                <a16:creationId xmlns:a16="http://schemas.microsoft.com/office/drawing/2014/main" id="{3CBFAD74-61D4-4B83-B124-4D55F9495C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1088665"/>
              </p:ext>
            </p:extLst>
          </p:nvPr>
        </p:nvGraphicFramePr>
        <p:xfrm>
          <a:off x="169329" y="3891137"/>
          <a:ext cx="11517622" cy="20095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2" name="Header1"/>
          <p:cNvGrpSpPr/>
          <p:nvPr/>
        </p:nvGrpSpPr>
        <p:grpSpPr>
          <a:xfrm>
            <a:off x="153955" y="781962"/>
            <a:ext cx="11803933" cy="506696"/>
            <a:chOff x="153955" y="781962"/>
            <a:chExt cx="11803933" cy="506696"/>
          </a:xfrm>
        </p:grpSpPr>
        <p:sp>
          <p:nvSpPr>
            <p:cNvPr id="26" name="Header"/>
            <p:cNvSpPr txBox="1"/>
            <p:nvPr/>
          </p:nvSpPr>
          <p:spPr>
            <a:xfrm>
              <a:off x="652332" y="787584"/>
              <a:ext cx="111155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 </a:t>
              </a:r>
              <a:r>
                <a:rPr lang="en-IN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Cross Retailer Shopping </a:t>
              </a:r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Behavior</a:t>
              </a:r>
              <a:r>
                <a:rPr lang="en-IN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 - Channels</a:t>
              </a:r>
              <a:endPara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734400" y="1102670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Description"/>
            <p:cNvSpPr txBox="1"/>
            <p:nvPr/>
          </p:nvSpPr>
          <p:spPr>
            <a:xfrm>
              <a:off x="773682" y="1073214"/>
              <a:ext cx="110311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_percentage% _objective _frequency Shoppers To _retailer Are Shoppers Of _</a:t>
              </a:r>
              <a:r>
                <a:rPr lang="en-IN" sz="800" i="1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metricItem</a:t>
              </a:r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 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CDA715D-CCE0-48AA-B261-6FA9B6846899}"/>
                </a:ext>
              </a:extLst>
            </p:cNvPr>
            <p:cNvCxnSpPr/>
            <p:nvPr/>
          </p:nvCxnSpPr>
          <p:spPr>
            <a:xfrm>
              <a:off x="11738813" y="1096388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97015F8-4634-4289-BEDF-98E6CA6E60B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955" y="781962"/>
              <a:ext cx="510190" cy="329995"/>
            </a:xfrm>
            <a:prstGeom prst="rect">
              <a:avLst/>
            </a:prstGeom>
          </p:spPr>
        </p:pic>
      </p:grpSp>
      <p:grpSp>
        <p:nvGrpSpPr>
          <p:cNvPr id="7" name="Header2"/>
          <p:cNvGrpSpPr/>
          <p:nvPr/>
        </p:nvGrpSpPr>
        <p:grpSpPr>
          <a:xfrm>
            <a:off x="110405" y="3310183"/>
            <a:ext cx="11767275" cy="543883"/>
            <a:chOff x="110405" y="3310183"/>
            <a:chExt cx="11767275" cy="543883"/>
          </a:xfrm>
        </p:grpSpPr>
        <p:sp>
          <p:nvSpPr>
            <p:cNvPr id="18" name="Description">
              <a:extLst>
                <a:ext uri="{FF2B5EF4-FFF2-40B4-BE49-F238E27FC236}">
                  <a16:creationId xmlns:a16="http://schemas.microsoft.com/office/drawing/2014/main" id="{A617E817-5793-471E-822C-53A0F144138A}"/>
                </a:ext>
              </a:extLst>
            </p:cNvPr>
            <p:cNvSpPr txBox="1"/>
            <p:nvPr/>
          </p:nvSpPr>
          <p:spPr>
            <a:xfrm>
              <a:off x="725930" y="3638622"/>
              <a:ext cx="110311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_percentage% _objective _frequency Shoppers To _retailer Shop in _</a:t>
              </a:r>
              <a:r>
                <a:rPr lang="en-IN" sz="800" i="1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metricItem</a:t>
              </a:r>
              <a:endPara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C20B250-E369-43E8-B76D-DA65580807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805" y="3637072"/>
              <a:ext cx="11108881" cy="12844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Header">
              <a:extLst>
                <a:ext uri="{FF2B5EF4-FFF2-40B4-BE49-F238E27FC236}">
                  <a16:creationId xmlns:a16="http://schemas.microsoft.com/office/drawing/2014/main" id="{0435A87F-C5F8-4ABC-AB22-186D38815689}"/>
                </a:ext>
              </a:extLst>
            </p:cNvPr>
            <p:cNvSpPr txBox="1"/>
            <p:nvPr/>
          </p:nvSpPr>
          <p:spPr>
            <a:xfrm>
              <a:off x="605896" y="3318056"/>
              <a:ext cx="77299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 </a:t>
              </a:r>
              <a:r>
                <a:rPr lang="en-IN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Cross Retailer Shopping </a:t>
              </a:r>
              <a:r>
                <a:rPr lang="en-IN" sz="1600" b="1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Behavior</a:t>
              </a:r>
              <a:r>
                <a:rPr lang="en-IN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 - Retailers (Top 10 for ????)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E366C0C-0AF8-4475-BAB0-B044613B0880}"/>
                </a:ext>
              </a:extLst>
            </p:cNvPr>
            <p:cNvCxnSpPr/>
            <p:nvPr/>
          </p:nvCxnSpPr>
          <p:spPr>
            <a:xfrm>
              <a:off x="11658605" y="3627031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DFEF329-5160-4750-B7E5-D1F0D15C8DB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405" y="3310183"/>
              <a:ext cx="568381" cy="349773"/>
            </a:xfrm>
            <a:prstGeom prst="rect">
              <a:avLst/>
            </a:prstGeom>
          </p:spPr>
        </p:pic>
      </p:grpSp>
      <p:graphicFrame>
        <p:nvGraphicFramePr>
          <p:cNvPr id="54" name="TableLegends">
            <a:extLst>
              <a:ext uri="{FF2B5EF4-FFF2-40B4-BE49-F238E27FC236}">
                <a16:creationId xmlns:a16="http://schemas.microsoft.com/office/drawing/2014/main" id="{BF148832-4D47-44C6-908B-AAFE531E25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514687"/>
              </p:ext>
            </p:extLst>
          </p:nvPr>
        </p:nvGraphicFramePr>
        <p:xfrm>
          <a:off x="0" y="5912494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42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Sample Size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Supermarket/Grocery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(36,688)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ALDI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(5749)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Whole Foods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(2782)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C3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7-Eleven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(340)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63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Albertsons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(1211)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5" name="Picture 54">
            <a:extLst>
              <a:ext uri="{FF2B5EF4-FFF2-40B4-BE49-F238E27FC236}">
                <a16:creationId xmlns:a16="http://schemas.microsoft.com/office/drawing/2014/main" id="{7603D284-4C3A-4C94-B00A-FF8F25B50C0D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88" y="5551450"/>
            <a:ext cx="11118574" cy="292759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C7CC5F70-D82A-46BF-BDD9-719C656781F8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87" y="3033537"/>
            <a:ext cx="11118574" cy="199994"/>
          </a:xfrm>
          <a:prstGeom prst="rect">
            <a:avLst/>
          </a:prstGeom>
        </p:spPr>
      </p:pic>
      <p:sp>
        <p:nvSpPr>
          <p:cNvPr id="53" name="Slide Number Placeholder 4">
            <a:extLst>
              <a:ext uri="{FF2B5EF4-FFF2-40B4-BE49-F238E27FC236}">
                <a16:creationId xmlns:a16="http://schemas.microsoft.com/office/drawing/2014/main" id="{CC4F070C-0EE3-4B6E-8A35-5EBA6567B6A6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12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7" name="Footer Placeholder 2">
            <a:extLst>
              <a:ext uri="{FF2B5EF4-FFF2-40B4-BE49-F238E27FC236}">
                <a16:creationId xmlns:a16="http://schemas.microsoft.com/office/drawing/2014/main" id="{EFB4A054-70A8-49C6-AE61-DB8B465A54D8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1E43ED1-7A51-4F40-A9BB-69129CC209F4}"/>
              </a:ext>
            </a:extLst>
          </p:cNvPr>
          <p:cNvSpPr txBox="1"/>
          <p:nvPr/>
        </p:nvSpPr>
        <p:spPr>
          <a:xfrm>
            <a:off x="5891618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Midscale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A2D58A13-FF2E-4B1C-A81A-7EBE38001C9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764" y="6357058"/>
            <a:ext cx="423092" cy="474527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27CE351-7220-49EA-B3FD-6CC9805CDA9B}"/>
              </a:ext>
            </a:extLst>
          </p:cNvPr>
          <p:cNvCxnSpPr/>
          <p:nvPr/>
        </p:nvCxnSpPr>
        <p:spPr>
          <a:xfrm>
            <a:off x="558206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06B90E6D-F060-4C6B-95DF-C9F8CF35AF5B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62" name="Footer Placeholder 4">
            <a:extLst>
              <a:ext uri="{FF2B5EF4-FFF2-40B4-BE49-F238E27FC236}">
                <a16:creationId xmlns:a16="http://schemas.microsoft.com/office/drawing/2014/main" id="{F2E0140D-A95E-4A9F-B9FC-127407C46EBB}"/>
              </a:ext>
            </a:extLst>
          </p:cNvPr>
          <p:cNvSpPr txBox="1"/>
          <p:nvPr/>
        </p:nvSpPr>
        <p:spPr>
          <a:xfrm>
            <a:off x="5875725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E8CBC626-C1C4-475D-8E4C-F2414D353B44}"/>
              </a:ext>
            </a:extLst>
          </p:cNvPr>
          <p:cNvPicPr>
            <a:picLocks noChangeAspect="1"/>
          </p:cNvPicPr>
          <p:nvPr/>
        </p:nvPicPr>
        <p:blipFill>
          <a:blip r:embed="rId10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579" y="6446957"/>
            <a:ext cx="1777114" cy="403861"/>
          </a:xfrm>
          <a:prstGeom prst="rect">
            <a:avLst/>
          </a:prstGeom>
        </p:spPr>
      </p:pic>
      <p:sp>
        <p:nvSpPr>
          <p:cNvPr id="64" name="Text Placeholder 6">
            <a:extLst>
              <a:ext uri="{FF2B5EF4-FFF2-40B4-BE49-F238E27FC236}">
                <a16:creationId xmlns:a16="http://schemas.microsoft.com/office/drawing/2014/main" id="{6C30DF95-4E2B-4539-A480-8900859E8C58}"/>
              </a:ext>
            </a:extLst>
          </p:cNvPr>
          <p:cNvSpPr txBox="1"/>
          <p:nvPr/>
        </p:nvSpPr>
        <p:spPr>
          <a:xfrm>
            <a:off x="602970" y="6658940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sp>
        <p:nvSpPr>
          <p:cNvPr id="65" name="TPandFilters">
            <a:extLst>
              <a:ext uri="{FF2B5EF4-FFF2-40B4-BE49-F238E27FC236}">
                <a16:creationId xmlns:a16="http://schemas.microsoft.com/office/drawing/2014/main" id="{A8030203-BAF1-4CD7-BEBD-2D3A42CF1DE1}"/>
              </a:ext>
            </a:extLst>
          </p:cNvPr>
          <p:cNvSpPr txBox="1"/>
          <p:nvPr/>
        </p:nvSpPr>
        <p:spPr>
          <a:xfrm>
            <a:off x="608907" y="6334489"/>
            <a:ext cx="5362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Source: </a:t>
            </a:r>
            <a:r>
              <a:rPr lang="en-IN" sz="800" dirty="0" err="1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iSHOP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- Time Period: 2017 ; Base: Total (Monthly +); % Shoppers
Filters: None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40372A6-933C-466F-B120-28F996F788C4}"/>
              </a:ext>
            </a:extLst>
          </p:cNvPr>
          <p:cNvCxnSpPr/>
          <p:nvPr/>
        </p:nvCxnSpPr>
        <p:spPr>
          <a:xfrm>
            <a:off x="613774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StatTestAgainst">
            <a:extLst>
              <a:ext uri="{FF2B5EF4-FFF2-40B4-BE49-F238E27FC236}">
                <a16:creationId xmlns:a16="http://schemas.microsoft.com/office/drawing/2014/main" id="{5CE5FE85-5F3F-431B-B93A-313FA98C3358}"/>
              </a:ext>
            </a:extLst>
          </p:cNvPr>
          <p:cNvSpPr txBox="1"/>
          <p:nvPr/>
        </p:nvSpPr>
        <p:spPr>
          <a:xfrm>
            <a:off x="7437410" y="6333770"/>
            <a:ext cx="4505207" cy="2194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?</a:t>
            </a:r>
          </a:p>
        </p:txBody>
      </p:sp>
      <p:sp>
        <p:nvSpPr>
          <p:cNvPr id="68" name="Text Placeholder 6">
            <a:extLst>
              <a:ext uri="{FF2B5EF4-FFF2-40B4-BE49-F238E27FC236}">
                <a16:creationId xmlns:a16="http://schemas.microsoft.com/office/drawing/2014/main" id="{D7A4C133-6565-4BC6-B949-2E6D729C37CD}"/>
              </a:ext>
            </a:extLst>
          </p:cNvPr>
          <p:cNvSpPr txBox="1"/>
          <p:nvPr/>
        </p:nvSpPr>
        <p:spPr>
          <a:xfrm>
            <a:off x="8629638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F16B8DD5-17E1-4DC8-9FFA-5D157C3BE1B4}"/>
              </a:ext>
            </a:extLst>
          </p:cNvPr>
          <p:cNvSpPr/>
          <p:nvPr/>
        </p:nvSpPr>
        <p:spPr>
          <a:xfrm>
            <a:off x="8562228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70" name="Text Placeholder 6">
            <a:extLst>
              <a:ext uri="{FF2B5EF4-FFF2-40B4-BE49-F238E27FC236}">
                <a16:creationId xmlns:a16="http://schemas.microsoft.com/office/drawing/2014/main" id="{3482238C-9E45-4B7A-921D-6D93BD505F05}"/>
              </a:ext>
            </a:extLst>
          </p:cNvPr>
          <p:cNvSpPr txBox="1"/>
          <p:nvPr/>
        </p:nvSpPr>
        <p:spPr>
          <a:xfrm>
            <a:off x="7513597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C2F7514-295A-4C67-BB12-F15405A86ED6}"/>
              </a:ext>
            </a:extLst>
          </p:cNvPr>
          <p:cNvSpPr/>
          <p:nvPr/>
        </p:nvSpPr>
        <p:spPr>
          <a:xfrm>
            <a:off x="7446187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72" name="benchmarkGroup">
            <a:extLst>
              <a:ext uri="{FF2B5EF4-FFF2-40B4-BE49-F238E27FC236}">
                <a16:creationId xmlns:a16="http://schemas.microsoft.com/office/drawing/2014/main" id="{BE7EF54E-478D-4D96-9FC6-F8D4656F5F71}"/>
              </a:ext>
            </a:extLst>
          </p:cNvPr>
          <p:cNvGrpSpPr/>
          <p:nvPr/>
        </p:nvGrpSpPr>
        <p:grpSpPr>
          <a:xfrm>
            <a:off x="7449521" y="6503766"/>
            <a:ext cx="2760998" cy="159425"/>
            <a:chOff x="7075436" y="6503766"/>
            <a:chExt cx="2760998" cy="159425"/>
          </a:xfrm>
        </p:grpSpPr>
        <p:sp>
          <p:nvSpPr>
            <p:cNvPr id="74" name="benchmark">
              <a:extLst>
                <a:ext uri="{FF2B5EF4-FFF2-40B4-BE49-F238E27FC236}">
                  <a16:creationId xmlns:a16="http://schemas.microsoft.com/office/drawing/2014/main" id="{839D47D5-5305-4D6D-AA8E-B150F541F923}"/>
                </a:ext>
              </a:extLst>
            </p:cNvPr>
            <p:cNvSpPr txBox="1"/>
            <p:nvPr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  <a:latin typeface="Franklin Gothic Book" panose="020B0503020102020204" pitchFamily="34" charset="0"/>
                </a:rPr>
                <a:t>Benchmark – ?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18C5406F-9190-4B67-A6A1-67DF17B07E91}"/>
                </a:ext>
              </a:extLst>
            </p:cNvPr>
            <p:cNvSpPr/>
            <p:nvPr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76" name="Slide Number Placeholder 5">
            <a:extLst>
              <a:ext uri="{FF2B5EF4-FFF2-40B4-BE49-F238E27FC236}">
                <a16:creationId xmlns:a16="http://schemas.microsoft.com/office/drawing/2014/main" id="{554799B4-CD51-45AD-B692-23809CB8E96C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3374C665-DFAF-4B14-AF22-E5364955F0C6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" y="6346939"/>
            <a:ext cx="535440" cy="46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7259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-1" y="56665"/>
            <a:ext cx="4598895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sp>
        <p:nvSpPr>
          <p:cNvPr id="32" name="main_h"/>
          <p:cNvSpPr txBox="1"/>
          <p:nvPr/>
        </p:nvSpPr>
        <p:spPr>
          <a:xfrm>
            <a:off x="169329" y="137538"/>
            <a:ext cx="117732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Cross Retailer Report – _retailer - ||</a:t>
            </a:r>
          </a:p>
        </p:txBody>
      </p:sp>
      <p:graphicFrame>
        <p:nvGraphicFramePr>
          <p:cNvPr id="33" name="OnlineRetailers_Chart">
            <a:extLst>
              <a:ext uri="{FF2B5EF4-FFF2-40B4-BE49-F238E27FC236}">
                <a16:creationId xmlns:a16="http://schemas.microsoft.com/office/drawing/2014/main" id="{3CBFAD74-61D4-4B83-B124-4D55F9495C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8145632"/>
              </p:ext>
            </p:extLst>
          </p:nvPr>
        </p:nvGraphicFramePr>
        <p:xfrm>
          <a:off x="169329" y="1512158"/>
          <a:ext cx="11517622" cy="43885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7" name="Header1"/>
          <p:cNvGrpSpPr/>
          <p:nvPr/>
        </p:nvGrpSpPr>
        <p:grpSpPr>
          <a:xfrm>
            <a:off x="605896" y="839904"/>
            <a:ext cx="11271784" cy="536010"/>
            <a:chOff x="605896" y="3318056"/>
            <a:chExt cx="11271784" cy="536010"/>
          </a:xfrm>
        </p:grpSpPr>
        <p:sp>
          <p:nvSpPr>
            <p:cNvPr id="18" name="Description">
              <a:extLst>
                <a:ext uri="{FF2B5EF4-FFF2-40B4-BE49-F238E27FC236}">
                  <a16:creationId xmlns:a16="http://schemas.microsoft.com/office/drawing/2014/main" id="{A617E817-5793-471E-822C-53A0F144138A}"/>
                </a:ext>
              </a:extLst>
            </p:cNvPr>
            <p:cNvSpPr txBox="1"/>
            <p:nvPr/>
          </p:nvSpPr>
          <p:spPr>
            <a:xfrm>
              <a:off x="725930" y="3638622"/>
              <a:ext cx="110311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_percentage% _objective _frequency Shoppers To _retailer Shop in _</a:t>
              </a:r>
              <a:r>
                <a:rPr lang="en-IN" sz="800" i="1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metricItem</a:t>
              </a:r>
              <a:endPara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C20B250-E369-43E8-B76D-DA65580807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805" y="3637072"/>
              <a:ext cx="11108881" cy="12844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Header">
              <a:extLst>
                <a:ext uri="{FF2B5EF4-FFF2-40B4-BE49-F238E27FC236}">
                  <a16:creationId xmlns:a16="http://schemas.microsoft.com/office/drawing/2014/main" id="{0435A87F-C5F8-4ABC-AB22-186D38815689}"/>
                </a:ext>
              </a:extLst>
            </p:cNvPr>
            <p:cNvSpPr txBox="1"/>
            <p:nvPr/>
          </p:nvSpPr>
          <p:spPr>
            <a:xfrm>
              <a:off x="605896" y="3318056"/>
              <a:ext cx="77299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 </a:t>
              </a:r>
              <a:r>
                <a:rPr lang="en-IN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Cross Retailer Shopping </a:t>
              </a:r>
              <a:r>
                <a:rPr lang="en-IN" sz="1600" b="1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Behavior</a:t>
              </a:r>
              <a:r>
                <a:rPr lang="en-IN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 – Online Retailers (Top 10 for ????)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E366C0C-0AF8-4475-BAB0-B044613B0880}"/>
                </a:ext>
              </a:extLst>
            </p:cNvPr>
            <p:cNvCxnSpPr/>
            <p:nvPr/>
          </p:nvCxnSpPr>
          <p:spPr>
            <a:xfrm>
              <a:off x="11658605" y="3627031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4" name="TableLegends">
            <a:extLst>
              <a:ext uri="{FF2B5EF4-FFF2-40B4-BE49-F238E27FC236}">
                <a16:creationId xmlns:a16="http://schemas.microsoft.com/office/drawing/2014/main" id="{BF148832-4D47-44C6-908B-AAFE531E25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338091"/>
              </p:ext>
            </p:extLst>
          </p:nvPr>
        </p:nvGraphicFramePr>
        <p:xfrm>
          <a:off x="0" y="5766722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42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Sample Size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Supermarket/Grocery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(36,688)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ALDI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(5749)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Whole Foods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(2782)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C3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7-Eleven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(340)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63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Albertsons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(1211)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5" name="Picture 54">
            <a:extLst>
              <a:ext uri="{FF2B5EF4-FFF2-40B4-BE49-F238E27FC236}">
                <a16:creationId xmlns:a16="http://schemas.microsoft.com/office/drawing/2014/main" id="{7603D284-4C3A-4C94-B00A-FF8F25B50C0D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88" y="5392426"/>
            <a:ext cx="11118574" cy="292759"/>
          </a:xfrm>
          <a:prstGeom prst="rect">
            <a:avLst/>
          </a:prstGeom>
        </p:spPr>
      </p:pic>
      <p:sp>
        <p:nvSpPr>
          <p:cNvPr id="53" name="Slide Number Placeholder 4">
            <a:extLst>
              <a:ext uri="{FF2B5EF4-FFF2-40B4-BE49-F238E27FC236}">
                <a16:creationId xmlns:a16="http://schemas.microsoft.com/office/drawing/2014/main" id="{CC4F070C-0EE3-4B6E-8A35-5EBA6567B6A6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13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7" name="Footer Placeholder 2">
            <a:extLst>
              <a:ext uri="{FF2B5EF4-FFF2-40B4-BE49-F238E27FC236}">
                <a16:creationId xmlns:a16="http://schemas.microsoft.com/office/drawing/2014/main" id="{EFB4A054-70A8-49C6-AE61-DB8B465A54D8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1E43ED1-7A51-4F40-A9BB-69129CC209F4}"/>
              </a:ext>
            </a:extLst>
          </p:cNvPr>
          <p:cNvSpPr txBox="1"/>
          <p:nvPr/>
        </p:nvSpPr>
        <p:spPr>
          <a:xfrm>
            <a:off x="5891618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Midscale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A2D58A13-FF2E-4B1C-A81A-7EBE38001C9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764" y="6357058"/>
            <a:ext cx="423092" cy="474527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27CE351-7220-49EA-B3FD-6CC9805CDA9B}"/>
              </a:ext>
            </a:extLst>
          </p:cNvPr>
          <p:cNvCxnSpPr/>
          <p:nvPr/>
        </p:nvCxnSpPr>
        <p:spPr>
          <a:xfrm>
            <a:off x="558206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06B90E6D-F060-4C6B-95DF-C9F8CF35AF5B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62" name="Footer Placeholder 4">
            <a:extLst>
              <a:ext uri="{FF2B5EF4-FFF2-40B4-BE49-F238E27FC236}">
                <a16:creationId xmlns:a16="http://schemas.microsoft.com/office/drawing/2014/main" id="{F2E0140D-A95E-4A9F-B9FC-127407C46EBB}"/>
              </a:ext>
            </a:extLst>
          </p:cNvPr>
          <p:cNvSpPr txBox="1"/>
          <p:nvPr/>
        </p:nvSpPr>
        <p:spPr>
          <a:xfrm>
            <a:off x="5875725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E8CBC626-C1C4-475D-8E4C-F2414D353B44}"/>
              </a:ext>
            </a:extLst>
          </p:cNvPr>
          <p:cNvPicPr>
            <a:picLocks noChangeAspect="1"/>
          </p:cNvPicPr>
          <p:nvPr/>
        </p:nvPicPr>
        <p:blipFill>
          <a:blip r:embed="rId7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579" y="6446957"/>
            <a:ext cx="1777114" cy="403861"/>
          </a:xfrm>
          <a:prstGeom prst="rect">
            <a:avLst/>
          </a:prstGeom>
        </p:spPr>
      </p:pic>
      <p:sp>
        <p:nvSpPr>
          <p:cNvPr id="64" name="Text Placeholder 6">
            <a:extLst>
              <a:ext uri="{FF2B5EF4-FFF2-40B4-BE49-F238E27FC236}">
                <a16:creationId xmlns:a16="http://schemas.microsoft.com/office/drawing/2014/main" id="{6C30DF95-4E2B-4539-A480-8900859E8C58}"/>
              </a:ext>
            </a:extLst>
          </p:cNvPr>
          <p:cNvSpPr txBox="1"/>
          <p:nvPr/>
        </p:nvSpPr>
        <p:spPr>
          <a:xfrm>
            <a:off x="602970" y="6658940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sp>
        <p:nvSpPr>
          <p:cNvPr id="65" name="TPandFilters">
            <a:extLst>
              <a:ext uri="{FF2B5EF4-FFF2-40B4-BE49-F238E27FC236}">
                <a16:creationId xmlns:a16="http://schemas.microsoft.com/office/drawing/2014/main" id="{A8030203-BAF1-4CD7-BEBD-2D3A42CF1DE1}"/>
              </a:ext>
            </a:extLst>
          </p:cNvPr>
          <p:cNvSpPr txBox="1"/>
          <p:nvPr/>
        </p:nvSpPr>
        <p:spPr>
          <a:xfrm>
            <a:off x="608907" y="6334489"/>
            <a:ext cx="5362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Source: </a:t>
            </a:r>
            <a:r>
              <a:rPr lang="en-IN" sz="800" dirty="0" err="1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iSHOP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- Time Period: 2017 ; Base: Total (Monthly +); % Shoppers
Filters: None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40372A6-933C-466F-B120-28F996F788C4}"/>
              </a:ext>
            </a:extLst>
          </p:cNvPr>
          <p:cNvCxnSpPr/>
          <p:nvPr/>
        </p:nvCxnSpPr>
        <p:spPr>
          <a:xfrm>
            <a:off x="613774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StatTestAgainst">
            <a:extLst>
              <a:ext uri="{FF2B5EF4-FFF2-40B4-BE49-F238E27FC236}">
                <a16:creationId xmlns:a16="http://schemas.microsoft.com/office/drawing/2014/main" id="{5CE5FE85-5F3F-431B-B93A-313FA98C3358}"/>
              </a:ext>
            </a:extLst>
          </p:cNvPr>
          <p:cNvSpPr txBox="1"/>
          <p:nvPr/>
        </p:nvSpPr>
        <p:spPr>
          <a:xfrm>
            <a:off x="7437410" y="6333770"/>
            <a:ext cx="4505207" cy="2194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?</a:t>
            </a:r>
          </a:p>
        </p:txBody>
      </p:sp>
      <p:sp>
        <p:nvSpPr>
          <p:cNvPr id="68" name="Text Placeholder 6">
            <a:extLst>
              <a:ext uri="{FF2B5EF4-FFF2-40B4-BE49-F238E27FC236}">
                <a16:creationId xmlns:a16="http://schemas.microsoft.com/office/drawing/2014/main" id="{D7A4C133-6565-4BC6-B949-2E6D729C37CD}"/>
              </a:ext>
            </a:extLst>
          </p:cNvPr>
          <p:cNvSpPr txBox="1"/>
          <p:nvPr/>
        </p:nvSpPr>
        <p:spPr>
          <a:xfrm>
            <a:off x="8629638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F16B8DD5-17E1-4DC8-9FFA-5D157C3BE1B4}"/>
              </a:ext>
            </a:extLst>
          </p:cNvPr>
          <p:cNvSpPr/>
          <p:nvPr/>
        </p:nvSpPr>
        <p:spPr>
          <a:xfrm>
            <a:off x="8562228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70" name="Text Placeholder 6">
            <a:extLst>
              <a:ext uri="{FF2B5EF4-FFF2-40B4-BE49-F238E27FC236}">
                <a16:creationId xmlns:a16="http://schemas.microsoft.com/office/drawing/2014/main" id="{3482238C-9E45-4B7A-921D-6D93BD505F05}"/>
              </a:ext>
            </a:extLst>
          </p:cNvPr>
          <p:cNvSpPr txBox="1"/>
          <p:nvPr/>
        </p:nvSpPr>
        <p:spPr>
          <a:xfrm>
            <a:off x="7513597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C2F7514-295A-4C67-BB12-F15405A86ED6}"/>
              </a:ext>
            </a:extLst>
          </p:cNvPr>
          <p:cNvSpPr/>
          <p:nvPr/>
        </p:nvSpPr>
        <p:spPr>
          <a:xfrm>
            <a:off x="7446187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72" name="benchmarkGroup">
            <a:extLst>
              <a:ext uri="{FF2B5EF4-FFF2-40B4-BE49-F238E27FC236}">
                <a16:creationId xmlns:a16="http://schemas.microsoft.com/office/drawing/2014/main" id="{BE7EF54E-478D-4D96-9FC6-F8D4656F5F71}"/>
              </a:ext>
            </a:extLst>
          </p:cNvPr>
          <p:cNvGrpSpPr/>
          <p:nvPr/>
        </p:nvGrpSpPr>
        <p:grpSpPr>
          <a:xfrm>
            <a:off x="7449521" y="6503766"/>
            <a:ext cx="2760998" cy="159425"/>
            <a:chOff x="7075436" y="6503766"/>
            <a:chExt cx="2760998" cy="159425"/>
          </a:xfrm>
        </p:grpSpPr>
        <p:sp>
          <p:nvSpPr>
            <p:cNvPr id="74" name="benchmark">
              <a:extLst>
                <a:ext uri="{FF2B5EF4-FFF2-40B4-BE49-F238E27FC236}">
                  <a16:creationId xmlns:a16="http://schemas.microsoft.com/office/drawing/2014/main" id="{839D47D5-5305-4D6D-AA8E-B150F541F923}"/>
                </a:ext>
              </a:extLst>
            </p:cNvPr>
            <p:cNvSpPr txBox="1"/>
            <p:nvPr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  <a:latin typeface="Franklin Gothic Book" panose="020B0503020102020204" pitchFamily="34" charset="0"/>
                </a:rPr>
                <a:t>Benchmark – ?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18C5406F-9190-4B67-A6A1-67DF17B07E91}"/>
                </a:ext>
              </a:extLst>
            </p:cNvPr>
            <p:cNvSpPr/>
            <p:nvPr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76" name="Slide Number Placeholder 5">
            <a:extLst>
              <a:ext uri="{FF2B5EF4-FFF2-40B4-BE49-F238E27FC236}">
                <a16:creationId xmlns:a16="http://schemas.microsoft.com/office/drawing/2014/main" id="{554799B4-CD51-45AD-B692-23809CB8E96C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3374C665-DFAF-4B14-AF22-E5364955F0C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" y="6346939"/>
            <a:ext cx="535440" cy="465832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EDC05D53-A6FE-497C-B543-BB658A0567A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34" y="845035"/>
            <a:ext cx="414960" cy="41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10770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latin typeface="Franklin Gothic Book" panose="020B0503020102020204" pitchFamily="34" charset="0"/>
              </a:rPr>
              <a:t>Shoppers</a:t>
            </a:r>
            <a:r>
              <a:rPr lang="en-US" u="none" dirty="0">
                <a:latin typeface="Franklin Gothic Book" panose="020B0503020102020204" pitchFamily="34" charset="0"/>
              </a:rPr>
              <a:t> Report     </a:t>
            </a:r>
          </a:p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</a:rPr>
              <a:t>Brand Health</a:t>
            </a:r>
          </a:p>
        </p:txBody>
      </p:sp>
      <p:sp>
        <p:nvSpPr>
          <p:cNvPr id="5" name="Footer Placeholder 4"/>
          <p:cNvSpPr txBox="1"/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sp>
        <p:nvSpPr>
          <p:cNvPr id="6" name="Slide Number Placeholder 5"/>
          <p:cNvSpPr txBox="1"/>
          <p:nvPr/>
        </p:nvSpPr>
        <p:spPr>
          <a:xfrm>
            <a:off x="11640616" y="6539848"/>
            <a:ext cx="457200" cy="223392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A417DE-3948-4B83-B45F-724A0CC1CF2B}"/>
              </a:ext>
            </a:extLst>
          </p:cNvPr>
          <p:cNvSpPr/>
          <p:nvPr/>
        </p:nvSpPr>
        <p:spPr>
          <a:xfrm>
            <a:off x="0" y="6408456"/>
            <a:ext cx="12192000" cy="449544"/>
          </a:xfrm>
          <a:prstGeom prst="rect">
            <a:avLst/>
          </a:prstGeom>
          <a:solidFill>
            <a:srgbClr val="E51E2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1" tIns="38098" rIns="76191" bIns="38098" rtlCol="0" anchor="ctr"/>
          <a:lstStyle/>
          <a:p>
            <a:pPr algn="ctr" defTabSz="1219002"/>
            <a:endParaRPr lang="en-US" sz="2417" dirty="0">
              <a:solidFill>
                <a:srgbClr val="FFFFFF"/>
              </a:solidFill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103C0A7-50DA-4599-861C-1949E145EAE8}"/>
              </a:ext>
            </a:extLst>
          </p:cNvPr>
          <p:cNvSpPr txBox="1">
            <a:spLocks/>
          </p:cNvSpPr>
          <p:nvPr/>
        </p:nvSpPr>
        <p:spPr>
          <a:xfrm>
            <a:off x="5600700" y="6592873"/>
            <a:ext cx="990600" cy="18616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Classified -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18338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-1" y="56665"/>
            <a:ext cx="4598895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main_h"/>
          <p:cNvSpPr txBox="1"/>
          <p:nvPr/>
        </p:nvSpPr>
        <p:spPr>
          <a:xfrm>
            <a:off x="169329" y="137538"/>
            <a:ext cx="1173947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Brand Health – _retailer - ||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grpSp>
        <p:nvGrpSpPr>
          <p:cNvPr id="2" name="Header1"/>
          <p:cNvGrpSpPr/>
          <p:nvPr/>
        </p:nvGrpSpPr>
        <p:grpSpPr>
          <a:xfrm>
            <a:off x="310743" y="735411"/>
            <a:ext cx="11604732" cy="550846"/>
            <a:chOff x="310743" y="735411"/>
            <a:chExt cx="11604732" cy="550846"/>
          </a:xfrm>
        </p:grpSpPr>
        <p:sp>
          <p:nvSpPr>
            <p:cNvPr id="26" name="Header"/>
            <p:cNvSpPr txBox="1"/>
            <p:nvPr/>
          </p:nvSpPr>
          <p:spPr>
            <a:xfrm>
              <a:off x="797718" y="764116"/>
              <a:ext cx="108641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Retailer Loyalty Pyramid</a:t>
              </a:r>
              <a:endPara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743" y="735411"/>
              <a:ext cx="387960" cy="372124"/>
            </a:xfrm>
            <a:prstGeom prst="rect">
              <a:avLst/>
            </a:prstGeom>
            <a:noFill/>
          </p:spPr>
        </p:pic>
        <p:cxnSp>
          <p:nvCxnSpPr>
            <p:cNvPr id="43" name="Straight Connector 42"/>
            <p:cNvCxnSpPr/>
            <p:nvPr/>
          </p:nvCxnSpPr>
          <p:spPr>
            <a:xfrm>
              <a:off x="734400" y="1102670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1696400" y="10872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Description"/>
            <p:cNvSpPr txBox="1"/>
            <p:nvPr/>
          </p:nvSpPr>
          <p:spPr>
            <a:xfrm>
              <a:off x="664145" y="1070813"/>
              <a:ext cx="110322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_percentage% _objective _frequency Shoppers to _retailer Are Committed </a:t>
              </a:r>
            </a:p>
          </p:txBody>
        </p:sp>
      </p:grpSp>
      <p:pic>
        <p:nvPicPr>
          <p:cNvPr id="123" name="Picture 1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65568"/>
            <a:ext cx="12268200" cy="230029"/>
          </a:xfrm>
          <a:prstGeom prst="rect">
            <a:avLst/>
          </a:prstGeom>
        </p:spPr>
      </p:pic>
      <p:graphicFrame>
        <p:nvGraphicFramePr>
          <p:cNvPr id="20" name="Retailer_Loyalty_Pyramid_Chart"/>
          <p:cNvGraphicFramePr/>
          <p:nvPr>
            <p:extLst>
              <p:ext uri="{D42A27DB-BD31-4B8C-83A1-F6EECF244321}">
                <p14:modId xmlns:p14="http://schemas.microsoft.com/office/powerpoint/2010/main" val="3733878107"/>
              </p:ext>
            </p:extLst>
          </p:nvPr>
        </p:nvGraphicFramePr>
        <p:xfrm>
          <a:off x="310744" y="1294968"/>
          <a:ext cx="11740230" cy="42502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88AD6768-E2FD-4042-82A1-FE1C6D82F963}"/>
              </a:ext>
            </a:extLst>
          </p:cNvPr>
          <p:cNvSpPr txBox="1"/>
          <p:nvPr/>
        </p:nvSpPr>
        <p:spPr>
          <a:xfrm>
            <a:off x="9463789" y="5940129"/>
            <a:ext cx="2728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Loyalty Pyramid not available for Channels, Channel Nets and Corporate Nets</a:t>
            </a:r>
          </a:p>
        </p:txBody>
      </p:sp>
      <p:graphicFrame>
        <p:nvGraphicFramePr>
          <p:cNvPr id="46" name="TableLegends">
            <a:extLst>
              <a:ext uri="{FF2B5EF4-FFF2-40B4-BE49-F238E27FC236}">
                <a16:creationId xmlns:a16="http://schemas.microsoft.com/office/drawing/2014/main" id="{0BB52658-FCF0-4CB7-9690-FDBBF39B75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280644"/>
              </p:ext>
            </p:extLst>
          </p:nvPr>
        </p:nvGraphicFramePr>
        <p:xfrm>
          <a:off x="0" y="5978755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42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Sample Size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Supermarket/Grocery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(36,688)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ALDI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(5749)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Whole Foods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(2782)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C3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7-Eleven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(340)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63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Albertsons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(1211)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Slide Number Placeholder 4">
            <a:extLst>
              <a:ext uri="{FF2B5EF4-FFF2-40B4-BE49-F238E27FC236}">
                <a16:creationId xmlns:a16="http://schemas.microsoft.com/office/drawing/2014/main" id="{05A1531A-4BAA-4CF8-A201-3D76F257846D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8" name="Footer Placeholder 2">
            <a:extLst>
              <a:ext uri="{FF2B5EF4-FFF2-40B4-BE49-F238E27FC236}">
                <a16:creationId xmlns:a16="http://schemas.microsoft.com/office/drawing/2014/main" id="{353D91D8-6071-4097-9D69-7CBD2393F958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4EB58CF-73E5-4CD8-B873-DF447208B8A1}"/>
              </a:ext>
            </a:extLst>
          </p:cNvPr>
          <p:cNvSpPr txBox="1"/>
          <p:nvPr/>
        </p:nvSpPr>
        <p:spPr>
          <a:xfrm>
            <a:off x="5891618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Midscale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93C4BA5C-DB75-4A11-A1E5-BE0B179F46F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764" y="6357058"/>
            <a:ext cx="423092" cy="474527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0CE8D9A-85E5-48E6-8EB4-CFBC4F2D90A8}"/>
              </a:ext>
            </a:extLst>
          </p:cNvPr>
          <p:cNvCxnSpPr/>
          <p:nvPr/>
        </p:nvCxnSpPr>
        <p:spPr>
          <a:xfrm>
            <a:off x="558206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CC7BD0A8-F51E-449F-9D54-DBF4107D5586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53" name="Footer Placeholder 4">
            <a:extLst>
              <a:ext uri="{FF2B5EF4-FFF2-40B4-BE49-F238E27FC236}">
                <a16:creationId xmlns:a16="http://schemas.microsoft.com/office/drawing/2014/main" id="{0FECB271-D283-4065-8079-DAC99A33BF13}"/>
              </a:ext>
            </a:extLst>
          </p:cNvPr>
          <p:cNvSpPr txBox="1"/>
          <p:nvPr/>
        </p:nvSpPr>
        <p:spPr>
          <a:xfrm>
            <a:off x="5875725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C669D315-8EBE-44C8-808C-D5CF64AA58DA}"/>
              </a:ext>
            </a:extLst>
          </p:cNvPr>
          <p:cNvPicPr>
            <a:picLocks noChangeAspect="1"/>
          </p:cNvPicPr>
          <p:nvPr/>
        </p:nvPicPr>
        <p:blipFill>
          <a:blip r:embed="rId7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579" y="6446957"/>
            <a:ext cx="1777114" cy="403861"/>
          </a:xfrm>
          <a:prstGeom prst="rect">
            <a:avLst/>
          </a:prstGeom>
        </p:spPr>
      </p:pic>
      <p:sp>
        <p:nvSpPr>
          <p:cNvPr id="56" name="Text Placeholder 6">
            <a:extLst>
              <a:ext uri="{FF2B5EF4-FFF2-40B4-BE49-F238E27FC236}">
                <a16:creationId xmlns:a16="http://schemas.microsoft.com/office/drawing/2014/main" id="{9DD896FC-EFCC-48DB-BA85-58524F99DC45}"/>
              </a:ext>
            </a:extLst>
          </p:cNvPr>
          <p:cNvSpPr txBox="1"/>
          <p:nvPr/>
        </p:nvSpPr>
        <p:spPr>
          <a:xfrm>
            <a:off x="602970" y="6658940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sp>
        <p:nvSpPr>
          <p:cNvPr id="57" name="TPandFilters">
            <a:extLst>
              <a:ext uri="{FF2B5EF4-FFF2-40B4-BE49-F238E27FC236}">
                <a16:creationId xmlns:a16="http://schemas.microsoft.com/office/drawing/2014/main" id="{B7306F2E-57DE-4281-9F35-CBF265985E06}"/>
              </a:ext>
            </a:extLst>
          </p:cNvPr>
          <p:cNvSpPr txBox="1"/>
          <p:nvPr/>
        </p:nvSpPr>
        <p:spPr>
          <a:xfrm>
            <a:off x="608907" y="6334489"/>
            <a:ext cx="5362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Source: </a:t>
            </a:r>
            <a:r>
              <a:rPr lang="en-IN" sz="800" dirty="0" err="1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iSHOP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- Time Period: 2017 ; Base: Total (Monthly +); % Shoppers
Filters: None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0A31DA4-8093-47D6-9B14-838DD7A1F5F2}"/>
              </a:ext>
            </a:extLst>
          </p:cNvPr>
          <p:cNvCxnSpPr/>
          <p:nvPr/>
        </p:nvCxnSpPr>
        <p:spPr>
          <a:xfrm>
            <a:off x="613774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StatTestAgainst">
            <a:extLst>
              <a:ext uri="{FF2B5EF4-FFF2-40B4-BE49-F238E27FC236}">
                <a16:creationId xmlns:a16="http://schemas.microsoft.com/office/drawing/2014/main" id="{FAFF4478-1BBD-4CDB-BC1E-6ED3097291F7}"/>
              </a:ext>
            </a:extLst>
          </p:cNvPr>
          <p:cNvSpPr txBox="1"/>
          <p:nvPr/>
        </p:nvSpPr>
        <p:spPr>
          <a:xfrm>
            <a:off x="7437410" y="6333770"/>
            <a:ext cx="4505207" cy="2194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?</a:t>
            </a:r>
          </a:p>
        </p:txBody>
      </p:sp>
      <p:sp>
        <p:nvSpPr>
          <p:cNvPr id="60" name="Text Placeholder 6">
            <a:extLst>
              <a:ext uri="{FF2B5EF4-FFF2-40B4-BE49-F238E27FC236}">
                <a16:creationId xmlns:a16="http://schemas.microsoft.com/office/drawing/2014/main" id="{983E2115-2C76-4860-89D3-31864940D9DD}"/>
              </a:ext>
            </a:extLst>
          </p:cNvPr>
          <p:cNvSpPr txBox="1"/>
          <p:nvPr/>
        </p:nvSpPr>
        <p:spPr>
          <a:xfrm>
            <a:off x="8629638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8B4CC55-1B53-477D-A74F-50CFCB08EEB0}"/>
              </a:ext>
            </a:extLst>
          </p:cNvPr>
          <p:cNvSpPr/>
          <p:nvPr/>
        </p:nvSpPr>
        <p:spPr>
          <a:xfrm>
            <a:off x="8562228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B3F88EF6-DAE8-46A7-9969-801BBEE36EB0}"/>
              </a:ext>
            </a:extLst>
          </p:cNvPr>
          <p:cNvSpPr txBox="1"/>
          <p:nvPr/>
        </p:nvSpPr>
        <p:spPr>
          <a:xfrm>
            <a:off x="7513597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89C6A63-04C5-48E1-8812-FF25AC7BA240}"/>
              </a:ext>
            </a:extLst>
          </p:cNvPr>
          <p:cNvSpPr/>
          <p:nvPr/>
        </p:nvSpPr>
        <p:spPr>
          <a:xfrm>
            <a:off x="7446187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64" name="benchmarkGroup">
            <a:extLst>
              <a:ext uri="{FF2B5EF4-FFF2-40B4-BE49-F238E27FC236}">
                <a16:creationId xmlns:a16="http://schemas.microsoft.com/office/drawing/2014/main" id="{49C75830-2EB5-430B-90CC-12F9186189BE}"/>
              </a:ext>
            </a:extLst>
          </p:cNvPr>
          <p:cNvGrpSpPr/>
          <p:nvPr/>
        </p:nvGrpSpPr>
        <p:grpSpPr>
          <a:xfrm>
            <a:off x="7449521" y="6503766"/>
            <a:ext cx="2760998" cy="159425"/>
            <a:chOff x="7075436" y="6503766"/>
            <a:chExt cx="2760998" cy="159425"/>
          </a:xfrm>
        </p:grpSpPr>
        <p:sp>
          <p:nvSpPr>
            <p:cNvPr id="65" name="benchmark">
              <a:extLst>
                <a:ext uri="{FF2B5EF4-FFF2-40B4-BE49-F238E27FC236}">
                  <a16:creationId xmlns:a16="http://schemas.microsoft.com/office/drawing/2014/main" id="{BEB7F270-B83B-4B02-BB1E-74065C752BAD}"/>
                </a:ext>
              </a:extLst>
            </p:cNvPr>
            <p:cNvSpPr txBox="1"/>
            <p:nvPr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  <a:latin typeface="Franklin Gothic Book" panose="020B0503020102020204" pitchFamily="34" charset="0"/>
                </a:rPr>
                <a:t>Benchmark – ?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3D8CCDE2-BBFF-4071-92E3-B700D1A5DF73}"/>
                </a:ext>
              </a:extLst>
            </p:cNvPr>
            <p:cNvSpPr/>
            <p:nvPr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67" name="Slide Number Placeholder 5">
            <a:extLst>
              <a:ext uri="{FF2B5EF4-FFF2-40B4-BE49-F238E27FC236}">
                <a16:creationId xmlns:a16="http://schemas.microsoft.com/office/drawing/2014/main" id="{599B2148-F97E-49C4-BC76-10A80BB8609D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E78C4BAF-B1F7-487F-B5F2-730C47564C2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" y="6346939"/>
            <a:ext cx="535440" cy="46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9843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-1" y="56665"/>
            <a:ext cx="4598895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73" name="Store_Associations_Chart"/>
          <p:cNvGraphicFramePr/>
          <p:nvPr>
            <p:extLst>
              <p:ext uri="{D42A27DB-BD31-4B8C-83A1-F6EECF244321}">
                <p14:modId xmlns:p14="http://schemas.microsoft.com/office/powerpoint/2010/main" val="1529624632"/>
              </p:ext>
            </p:extLst>
          </p:nvPr>
        </p:nvGraphicFramePr>
        <p:xfrm>
          <a:off x="238124" y="1294969"/>
          <a:ext cx="11859691" cy="44421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grpSp>
        <p:nvGrpSpPr>
          <p:cNvPr id="2" name="Header1"/>
          <p:cNvGrpSpPr/>
          <p:nvPr/>
        </p:nvGrpSpPr>
        <p:grpSpPr>
          <a:xfrm>
            <a:off x="313588" y="733692"/>
            <a:ext cx="11600751" cy="552565"/>
            <a:chOff x="313588" y="733692"/>
            <a:chExt cx="11600751" cy="552565"/>
          </a:xfrm>
        </p:grpSpPr>
        <p:sp>
          <p:nvSpPr>
            <p:cNvPr id="26" name="Header"/>
            <p:cNvSpPr txBox="1"/>
            <p:nvPr/>
          </p:nvSpPr>
          <p:spPr>
            <a:xfrm>
              <a:off x="797718" y="764116"/>
              <a:ext cx="108774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Store Associations – High Level Groupings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734400" y="1102670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588" y="733692"/>
              <a:ext cx="391221" cy="375253"/>
            </a:xfrm>
            <a:prstGeom prst="rect">
              <a:avLst/>
            </a:prstGeom>
            <a:noFill/>
          </p:spPr>
        </p:pic>
        <p:cxnSp>
          <p:nvCxnSpPr>
            <p:cNvPr id="49" name="Straight Connector 48"/>
            <p:cNvCxnSpPr/>
            <p:nvPr/>
          </p:nvCxnSpPr>
          <p:spPr>
            <a:xfrm>
              <a:off x="11695264" y="10872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Description"/>
            <p:cNvSpPr txBox="1"/>
            <p:nvPr/>
          </p:nvSpPr>
          <p:spPr>
            <a:xfrm>
              <a:off x="664145" y="1070813"/>
              <a:ext cx="110311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_percentage% _objective _frequency Shoppers To _retailer Perceive That It Has _</a:t>
              </a:r>
              <a:r>
                <a:rPr lang="en-IN" sz="800" i="1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metricItem</a:t>
              </a:r>
              <a:endPara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endParaRPr>
            </a:p>
          </p:txBody>
        </p:sp>
      </p:grpSp>
      <p:sp>
        <p:nvSpPr>
          <p:cNvPr id="32" name="main_h"/>
          <p:cNvSpPr txBox="1"/>
          <p:nvPr/>
        </p:nvSpPr>
        <p:spPr>
          <a:xfrm>
            <a:off x="169329" y="137538"/>
            <a:ext cx="1174501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Brand Health – _retailer - ||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8AED87-C52B-41D0-AAA4-425E1BD32DBB}"/>
              </a:ext>
            </a:extLst>
          </p:cNvPr>
          <p:cNvSpPr txBox="1"/>
          <p:nvPr/>
        </p:nvSpPr>
        <p:spPr>
          <a:xfrm>
            <a:off x="9755861" y="5932599"/>
            <a:ext cx="2436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Store Associations not available for Channels, Channel Nets and Corporate Nets</a:t>
            </a:r>
          </a:p>
        </p:txBody>
      </p:sp>
      <p:graphicFrame>
        <p:nvGraphicFramePr>
          <p:cNvPr id="46" name="TableLegends">
            <a:extLst>
              <a:ext uri="{FF2B5EF4-FFF2-40B4-BE49-F238E27FC236}">
                <a16:creationId xmlns:a16="http://schemas.microsoft.com/office/drawing/2014/main" id="{04C04795-5F87-4977-A68A-CB541CB931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102194"/>
              </p:ext>
            </p:extLst>
          </p:nvPr>
        </p:nvGraphicFramePr>
        <p:xfrm>
          <a:off x="0" y="5912494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42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Sample Size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Supermarket/Grocery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(36,688)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ALDI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(5749)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Whole Foods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(2782)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C3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7-Eleven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(340)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63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Albertsons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(1211)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5" name="Picture 44">
            <a:extLst>
              <a:ext uri="{FF2B5EF4-FFF2-40B4-BE49-F238E27FC236}">
                <a16:creationId xmlns:a16="http://schemas.microsoft.com/office/drawing/2014/main" id="{49C8CAB9-16F5-4D83-8115-955CD48D7547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30" y="5047868"/>
            <a:ext cx="11449879" cy="173490"/>
          </a:xfrm>
          <a:prstGeom prst="rect">
            <a:avLst/>
          </a:prstGeom>
        </p:spPr>
      </p:pic>
      <p:sp>
        <p:nvSpPr>
          <p:cNvPr id="47" name="Slide Number Placeholder 4">
            <a:extLst>
              <a:ext uri="{FF2B5EF4-FFF2-40B4-BE49-F238E27FC236}">
                <a16:creationId xmlns:a16="http://schemas.microsoft.com/office/drawing/2014/main" id="{CED27515-0A70-4724-A0D2-63AE5C090E46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8" name="Footer Placeholder 2">
            <a:extLst>
              <a:ext uri="{FF2B5EF4-FFF2-40B4-BE49-F238E27FC236}">
                <a16:creationId xmlns:a16="http://schemas.microsoft.com/office/drawing/2014/main" id="{11E0AD41-F59C-4BF2-9285-231B66F202AD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09A3204-B020-4512-814D-320223B0F37A}"/>
              </a:ext>
            </a:extLst>
          </p:cNvPr>
          <p:cNvSpPr txBox="1"/>
          <p:nvPr/>
        </p:nvSpPr>
        <p:spPr>
          <a:xfrm>
            <a:off x="5891618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Midscale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F5CF9C80-EA38-4951-AE47-B59ECE5A66A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764" y="6357058"/>
            <a:ext cx="423092" cy="474527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D657C14-2C7F-4516-B872-1925955289E4}"/>
              </a:ext>
            </a:extLst>
          </p:cNvPr>
          <p:cNvCxnSpPr/>
          <p:nvPr/>
        </p:nvCxnSpPr>
        <p:spPr>
          <a:xfrm>
            <a:off x="558206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4BFB82D6-C62C-4D2D-A033-63E67C68E21B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54" name="Footer Placeholder 4">
            <a:extLst>
              <a:ext uri="{FF2B5EF4-FFF2-40B4-BE49-F238E27FC236}">
                <a16:creationId xmlns:a16="http://schemas.microsoft.com/office/drawing/2014/main" id="{EB326FB2-6673-429B-A4D3-B21814642CCE}"/>
              </a:ext>
            </a:extLst>
          </p:cNvPr>
          <p:cNvSpPr txBox="1"/>
          <p:nvPr/>
        </p:nvSpPr>
        <p:spPr>
          <a:xfrm>
            <a:off x="5875725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6A26483F-9A15-4DCD-8EEF-284EE78F4ED1}"/>
              </a:ext>
            </a:extLst>
          </p:cNvPr>
          <p:cNvPicPr>
            <a:picLocks noChangeAspect="1"/>
          </p:cNvPicPr>
          <p:nvPr/>
        </p:nvPicPr>
        <p:blipFill>
          <a:blip r:embed="rId8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579" y="6446957"/>
            <a:ext cx="1777114" cy="403861"/>
          </a:xfrm>
          <a:prstGeom prst="rect">
            <a:avLst/>
          </a:prstGeom>
        </p:spPr>
      </p:pic>
      <p:sp>
        <p:nvSpPr>
          <p:cNvPr id="56" name="Text Placeholder 6">
            <a:extLst>
              <a:ext uri="{FF2B5EF4-FFF2-40B4-BE49-F238E27FC236}">
                <a16:creationId xmlns:a16="http://schemas.microsoft.com/office/drawing/2014/main" id="{20D792EB-D96D-483F-9204-063F398B0247}"/>
              </a:ext>
            </a:extLst>
          </p:cNvPr>
          <p:cNvSpPr txBox="1"/>
          <p:nvPr/>
        </p:nvSpPr>
        <p:spPr>
          <a:xfrm>
            <a:off x="602970" y="6658940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sp>
        <p:nvSpPr>
          <p:cNvPr id="57" name="TPandFilters">
            <a:extLst>
              <a:ext uri="{FF2B5EF4-FFF2-40B4-BE49-F238E27FC236}">
                <a16:creationId xmlns:a16="http://schemas.microsoft.com/office/drawing/2014/main" id="{20A66E24-B20B-4F6F-B15B-60D4821EC317}"/>
              </a:ext>
            </a:extLst>
          </p:cNvPr>
          <p:cNvSpPr txBox="1"/>
          <p:nvPr/>
        </p:nvSpPr>
        <p:spPr>
          <a:xfrm>
            <a:off x="608907" y="6334489"/>
            <a:ext cx="5362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Source: </a:t>
            </a:r>
            <a:r>
              <a:rPr lang="en-IN" sz="800" dirty="0" err="1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iSHOP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- Time Period: 2017 ; Base: Total (Monthly +); % Shoppers
Filters: None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A1074A7-DCB5-4A35-B04D-97300F3CA4A1}"/>
              </a:ext>
            </a:extLst>
          </p:cNvPr>
          <p:cNvCxnSpPr/>
          <p:nvPr/>
        </p:nvCxnSpPr>
        <p:spPr>
          <a:xfrm>
            <a:off x="613774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StatTestAgainst">
            <a:extLst>
              <a:ext uri="{FF2B5EF4-FFF2-40B4-BE49-F238E27FC236}">
                <a16:creationId xmlns:a16="http://schemas.microsoft.com/office/drawing/2014/main" id="{91A1E9C9-A3D0-4BBE-BC83-29F0F282C26B}"/>
              </a:ext>
            </a:extLst>
          </p:cNvPr>
          <p:cNvSpPr txBox="1"/>
          <p:nvPr/>
        </p:nvSpPr>
        <p:spPr>
          <a:xfrm>
            <a:off x="7437410" y="6333770"/>
            <a:ext cx="4505207" cy="2194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?</a:t>
            </a:r>
          </a:p>
        </p:txBody>
      </p:sp>
      <p:sp>
        <p:nvSpPr>
          <p:cNvPr id="60" name="Text Placeholder 6">
            <a:extLst>
              <a:ext uri="{FF2B5EF4-FFF2-40B4-BE49-F238E27FC236}">
                <a16:creationId xmlns:a16="http://schemas.microsoft.com/office/drawing/2014/main" id="{848200D3-24D0-435A-AE1C-6E09129CE925}"/>
              </a:ext>
            </a:extLst>
          </p:cNvPr>
          <p:cNvSpPr txBox="1"/>
          <p:nvPr/>
        </p:nvSpPr>
        <p:spPr>
          <a:xfrm>
            <a:off x="8629638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31D0CCC-CF3F-4E98-A8CF-3A6A4E7F015F}"/>
              </a:ext>
            </a:extLst>
          </p:cNvPr>
          <p:cNvSpPr/>
          <p:nvPr/>
        </p:nvSpPr>
        <p:spPr>
          <a:xfrm>
            <a:off x="8562228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8C904E12-702C-4CB8-93E6-33AC345B2ECD}"/>
              </a:ext>
            </a:extLst>
          </p:cNvPr>
          <p:cNvSpPr txBox="1"/>
          <p:nvPr/>
        </p:nvSpPr>
        <p:spPr>
          <a:xfrm>
            <a:off x="7513597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A5E853B-9318-4EA4-9AEC-D888E0285185}"/>
              </a:ext>
            </a:extLst>
          </p:cNvPr>
          <p:cNvSpPr/>
          <p:nvPr/>
        </p:nvSpPr>
        <p:spPr>
          <a:xfrm>
            <a:off x="7446187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64" name="benchmarkGroup">
            <a:extLst>
              <a:ext uri="{FF2B5EF4-FFF2-40B4-BE49-F238E27FC236}">
                <a16:creationId xmlns:a16="http://schemas.microsoft.com/office/drawing/2014/main" id="{097696F2-15D6-477F-BB14-72C86F6ABB20}"/>
              </a:ext>
            </a:extLst>
          </p:cNvPr>
          <p:cNvGrpSpPr/>
          <p:nvPr/>
        </p:nvGrpSpPr>
        <p:grpSpPr>
          <a:xfrm>
            <a:off x="7449521" y="6503766"/>
            <a:ext cx="2760998" cy="159425"/>
            <a:chOff x="7075436" y="6503766"/>
            <a:chExt cx="2760998" cy="159425"/>
          </a:xfrm>
        </p:grpSpPr>
        <p:sp>
          <p:nvSpPr>
            <p:cNvPr id="65" name="benchmark">
              <a:extLst>
                <a:ext uri="{FF2B5EF4-FFF2-40B4-BE49-F238E27FC236}">
                  <a16:creationId xmlns:a16="http://schemas.microsoft.com/office/drawing/2014/main" id="{72974F28-E6DD-434C-8718-59C639B174AF}"/>
                </a:ext>
              </a:extLst>
            </p:cNvPr>
            <p:cNvSpPr txBox="1"/>
            <p:nvPr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  <a:latin typeface="Franklin Gothic Book" panose="020B0503020102020204" pitchFamily="34" charset="0"/>
                </a:rPr>
                <a:t>Benchmark – ?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146F2CE0-0DD4-462C-87A4-1019CC25D141}"/>
                </a:ext>
              </a:extLst>
            </p:cNvPr>
            <p:cNvSpPr/>
            <p:nvPr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67" name="Slide Number Placeholder 5">
            <a:extLst>
              <a:ext uri="{FF2B5EF4-FFF2-40B4-BE49-F238E27FC236}">
                <a16:creationId xmlns:a16="http://schemas.microsoft.com/office/drawing/2014/main" id="{0F760ECE-A673-44C6-B1F2-8D435BC37BA5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D1C1725A-B33B-4A0C-9B51-063B50C7DBB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" y="6346939"/>
            <a:ext cx="535440" cy="46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39001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Store_Imagery_Table">
            <a:extLst>
              <a:ext uri="{FF2B5EF4-FFF2-40B4-BE49-F238E27FC236}">
                <a16:creationId xmlns:a16="http://schemas.microsoft.com/office/drawing/2014/main" id="{1D01A7A4-8B02-4813-9771-D9286F80AA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642628"/>
              </p:ext>
            </p:extLst>
          </p:nvPr>
        </p:nvGraphicFramePr>
        <p:xfrm>
          <a:off x="371187" y="1056600"/>
          <a:ext cx="11429023" cy="207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2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0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0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8054">
                  <a:extLst>
                    <a:ext uri="{9D8B030D-6E8A-4147-A177-3AD203B41FA5}">
                      <a16:colId xmlns:a16="http://schemas.microsoft.com/office/drawing/2014/main" val="1213341229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1695184946"/>
                    </a:ext>
                  </a:extLst>
                </a:gridCol>
                <a:gridCol w="148054">
                  <a:extLst>
                    <a:ext uri="{9D8B030D-6E8A-4147-A177-3AD203B41FA5}">
                      <a16:colId xmlns:a16="http://schemas.microsoft.com/office/drawing/2014/main" val="2600775960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1272844576"/>
                    </a:ext>
                  </a:extLst>
                </a:gridCol>
              </a:tblGrid>
              <a:tr h="310226"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76200" marB="762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76200" marB="762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r>
                        <a:rPr lang="en-US" dirty="0"/>
                        <a:t>Supermarket/grocery</a:t>
                      </a:r>
                      <a:endParaRPr dirty="0"/>
                    </a:p>
                  </a:txBody>
                  <a:tcPr marL="0" marR="0" marT="76200" marB="762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E41E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76200" marB="762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r>
                        <a:rPr dirty="0"/>
                        <a:t>ALDI</a:t>
                      </a:r>
                    </a:p>
                  </a:txBody>
                  <a:tcPr marL="0" marR="0" marT="76200" marB="762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3185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76200" marB="762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r>
                        <a:rPr lang="en-IN" dirty="0"/>
                        <a:t>Whole foods</a:t>
                      </a:r>
                      <a:endParaRPr dirty="0"/>
                    </a:p>
                  </a:txBody>
                  <a:tcPr marL="0" marR="0" marT="76200" marB="762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76200" marB="762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r>
                        <a:rPr lang="en-IN" dirty="0"/>
                        <a:t>7-eleven </a:t>
                      </a:r>
                      <a:endParaRPr dirty="0"/>
                    </a:p>
                  </a:txBody>
                  <a:tcPr marL="0" marR="0" marT="76200" marB="762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C3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76200" marB="762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r>
                        <a:rPr lang="en-IN" dirty="0"/>
                        <a:t>Albertsons</a:t>
                      </a:r>
                    </a:p>
                  </a:txBody>
                  <a:tcPr marL="0" marR="0" marT="76200" marB="762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63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>
                        <a:defRPr sz="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1E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185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C3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63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605">
                <a:tc>
                  <a:txBody>
                    <a:bodyPr/>
                    <a:lstStyle/>
                    <a:p>
                      <a:pPr algn="l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r>
                        <a:rPr lang="en-IN" dirty="0"/>
                        <a:t>CONVENIENCE</a:t>
                      </a:r>
                      <a:endParaRPr dirty="0"/>
                    </a:p>
                  </a:txBody>
                  <a:tcPr marL="63500" marR="0" marT="63500" marB="635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818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Has good, safe parking facilities</a:t>
                      </a:r>
                    </a:p>
                  </a:txBody>
                  <a:tcPr marL="857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defRPr sz="850" b="0" i="0" u="none" strike="noStrike" kern="1200" baseline="0" smtId="4294967295">
                          <a:solidFill>
                            <a:prstClr val="black"/>
                          </a:solidFill>
                          <a:latin typeface="Franklin Gothic Book"/>
                          <a:ea typeface="+mn-ea"/>
                          <a:cs typeface="+mn-cs"/>
                        </a:defRPr>
                      </a:pPr>
                      <a:endParaRPr lang="en-I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68%</a:t>
                      </a: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63%</a:t>
                      </a: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68%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63%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6818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Is conveniently located</a:t>
                      </a:r>
                    </a:p>
                  </a:txBody>
                  <a:tcPr marL="857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50" b="0" i="0" u="none" strike="noStrike" kern="1200" baseline="0" smtId="4294967295">
                          <a:solidFill>
                            <a:prstClr val="black"/>
                          </a:solidFill>
                          <a:latin typeface="Franklin Gothic Book"/>
                          <a:ea typeface="+mn-ea"/>
                          <a:cs typeface="+mn-cs"/>
                        </a:defRPr>
                      </a:pPr>
                      <a:endParaRPr lang="en-I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65%</a:t>
                      </a: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45%</a:t>
                      </a: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65%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45%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60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 VALUE</a:t>
                      </a: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6818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Provides good overall value</a:t>
                      </a:r>
                    </a:p>
                  </a:txBody>
                  <a:tcPr marL="857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50" b="0" i="0" u="none" strike="noStrike" kern="1200" baseline="0" smtId="4294967295">
                          <a:solidFill>
                            <a:prstClr val="black"/>
                          </a:solidFill>
                          <a:latin typeface="Franklin Gothic Book"/>
                          <a:ea typeface="+mn-ea"/>
                          <a:cs typeface="+mn-cs"/>
                        </a:defRPr>
                      </a:pPr>
                      <a:endParaRPr lang="en-IN" sz="900" b="0" i="0" u="none" strike="noStrike" kern="1200" baseline="0" dirty="0">
                        <a:solidFill>
                          <a:schemeClr val="tx1"/>
                        </a:solidFill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76%</a:t>
                      </a: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24%</a:t>
                      </a: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76%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24%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6818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Has low everyday prices</a:t>
                      </a:r>
                    </a:p>
                  </a:txBody>
                  <a:tcPr marL="857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50" b="0" i="0" u="none" strike="noStrike" kern="1200" baseline="0" smtId="4294967295">
                          <a:solidFill>
                            <a:prstClr val="black"/>
                          </a:solidFill>
                          <a:latin typeface="Franklin Gothic Book"/>
                          <a:ea typeface="+mn-ea"/>
                          <a:cs typeface="+mn-cs"/>
                        </a:defRPr>
                      </a:pPr>
                      <a:endParaRPr lang="en-IN" sz="900" b="0" i="0" u="none" strike="noStrike" kern="1200" baseline="0" dirty="0">
                        <a:solidFill>
                          <a:schemeClr val="tx1"/>
                        </a:solidFill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74%</a:t>
                      </a: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6%</a:t>
                      </a: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74%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6%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6818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Offers unique appealing products</a:t>
                      </a:r>
                    </a:p>
                  </a:txBody>
                  <a:tcPr marL="857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900" b="0" i="0" u="none" strike="noStrike" dirty="0">
                        <a:solidFill>
                          <a:srgbClr val="0070C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49%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73%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I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49%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73%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914977"/>
                  </a:ext>
                </a:extLst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401" y="489453"/>
            <a:ext cx="12268200" cy="230029"/>
          </a:xfrm>
          <a:prstGeom prst="rect">
            <a:avLst/>
          </a:prstGeom>
        </p:spPr>
      </p:pic>
      <p:sp>
        <p:nvSpPr>
          <p:cNvPr id="9" name="main_h"/>
          <p:cNvSpPr txBox="1"/>
          <p:nvPr/>
        </p:nvSpPr>
        <p:spPr>
          <a:xfrm>
            <a:off x="169329" y="137538"/>
            <a:ext cx="1177336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Brand Health – _retailer - ||</a:t>
            </a:r>
          </a:p>
        </p:txBody>
      </p:sp>
      <p:grpSp>
        <p:nvGrpSpPr>
          <p:cNvPr id="10" name="Header1"/>
          <p:cNvGrpSpPr/>
          <p:nvPr/>
        </p:nvGrpSpPr>
        <p:grpSpPr>
          <a:xfrm>
            <a:off x="325661" y="537121"/>
            <a:ext cx="11613878" cy="534520"/>
            <a:chOff x="325661" y="537121"/>
            <a:chExt cx="11613878" cy="534520"/>
          </a:xfrm>
        </p:grpSpPr>
        <p:sp>
          <p:nvSpPr>
            <p:cNvPr id="17" name="Header"/>
            <p:cNvSpPr txBox="1"/>
            <p:nvPr/>
          </p:nvSpPr>
          <p:spPr>
            <a:xfrm>
              <a:off x="713621" y="537121"/>
              <a:ext cx="109747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Store Imagery - Detailed</a:t>
              </a: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661" y="539079"/>
              <a:ext cx="387960" cy="372124"/>
            </a:xfrm>
            <a:prstGeom prst="rect">
              <a:avLst/>
            </a:prstGeom>
            <a:noFill/>
          </p:spPr>
        </p:pic>
        <p:cxnSp>
          <p:nvCxnSpPr>
            <p:cNvPr id="19" name="Straight Connector 18"/>
            <p:cNvCxnSpPr/>
            <p:nvPr/>
          </p:nvCxnSpPr>
          <p:spPr>
            <a:xfrm>
              <a:off x="753812" y="861549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1720464" y="84656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Description"/>
            <p:cNvSpPr txBox="1"/>
            <p:nvPr/>
          </p:nvSpPr>
          <p:spPr>
            <a:xfrm>
              <a:off x="713621" y="856197"/>
              <a:ext cx="110322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_percentage% _objective _frequency Shoppers To _retailer Perceive That It _</a:t>
              </a:r>
              <a:r>
                <a:rPr lang="en-IN" sz="800" i="1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metricItem</a:t>
              </a:r>
              <a:endPara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4F5530F-E4AF-407B-BBA7-432283F6438D}"/>
              </a:ext>
            </a:extLst>
          </p:cNvPr>
          <p:cNvSpPr txBox="1"/>
          <p:nvPr/>
        </p:nvSpPr>
        <p:spPr>
          <a:xfrm>
            <a:off x="9801044" y="5954898"/>
            <a:ext cx="2392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Store Imagery not available for Channels, Channel Nets and Corporate Nets</a:t>
            </a:r>
          </a:p>
        </p:txBody>
      </p:sp>
      <p:graphicFrame>
        <p:nvGraphicFramePr>
          <p:cNvPr id="48" name="TableLegends">
            <a:extLst>
              <a:ext uri="{FF2B5EF4-FFF2-40B4-BE49-F238E27FC236}">
                <a16:creationId xmlns:a16="http://schemas.microsoft.com/office/drawing/2014/main" id="{D38B55F9-891D-4CE0-B71F-FD46E531C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083120"/>
              </p:ext>
            </p:extLst>
          </p:nvPr>
        </p:nvGraphicFramePr>
        <p:xfrm>
          <a:off x="21947" y="6057367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42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Sample Size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Supermarket/Grocery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(36,688)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ALDI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(5749)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Whole Foods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(2782)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C3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7-Eleven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(340)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63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Albertsons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(1211)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3" name="seperator_3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794" y="1540744"/>
            <a:ext cx="98406" cy="4698782"/>
          </a:xfrm>
          <a:prstGeom prst="rect">
            <a:avLst/>
          </a:prstGeom>
        </p:spPr>
      </p:pic>
      <p:pic>
        <p:nvPicPr>
          <p:cNvPr id="44" name="seperator_4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664" y="1729338"/>
            <a:ext cx="98406" cy="4698782"/>
          </a:xfrm>
          <a:prstGeom prst="rect">
            <a:avLst/>
          </a:prstGeom>
        </p:spPr>
      </p:pic>
      <p:pic>
        <p:nvPicPr>
          <p:cNvPr id="45" name="seperator_1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354" y="1492281"/>
            <a:ext cx="98406" cy="4698782"/>
          </a:xfrm>
          <a:prstGeom prst="rect">
            <a:avLst/>
          </a:prstGeom>
        </p:spPr>
      </p:pic>
      <p:pic>
        <p:nvPicPr>
          <p:cNvPr id="46" name="seperator_2">
            <a:extLst>
              <a:ext uri="{FF2B5EF4-FFF2-40B4-BE49-F238E27FC236}">
                <a16:creationId xmlns:a16="http://schemas.microsoft.com/office/drawing/2014/main" id="{525E2A83-3A66-424E-AEED-73344A5C2BD3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441" y="1629949"/>
            <a:ext cx="98406" cy="4698782"/>
          </a:xfrm>
          <a:prstGeom prst="rect">
            <a:avLst/>
          </a:prstGeom>
        </p:spPr>
      </p:pic>
      <p:pic>
        <p:nvPicPr>
          <p:cNvPr id="47" name="seperator_5">
            <a:extLst>
              <a:ext uri="{FF2B5EF4-FFF2-40B4-BE49-F238E27FC236}">
                <a16:creationId xmlns:a16="http://schemas.microsoft.com/office/drawing/2014/main" id="{B4053285-C413-4B95-AC62-CAE8C55363A7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334" y="1576938"/>
            <a:ext cx="98406" cy="4698782"/>
          </a:xfrm>
          <a:prstGeom prst="rect">
            <a:avLst/>
          </a:prstGeom>
        </p:spPr>
      </p:pic>
      <p:sp>
        <p:nvSpPr>
          <p:cNvPr id="49" name="Slide Number Placeholder 4">
            <a:extLst>
              <a:ext uri="{FF2B5EF4-FFF2-40B4-BE49-F238E27FC236}">
                <a16:creationId xmlns:a16="http://schemas.microsoft.com/office/drawing/2014/main" id="{C45B425D-74A0-4E4B-A8A6-9D65217E72E9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17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0" name="Footer Placeholder 2">
            <a:extLst>
              <a:ext uri="{FF2B5EF4-FFF2-40B4-BE49-F238E27FC236}">
                <a16:creationId xmlns:a16="http://schemas.microsoft.com/office/drawing/2014/main" id="{65FFF8CC-D0CD-4F92-8854-0BB25FA7F0DC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17C0278-E4E7-4EAF-B62B-5F76D493328C}"/>
              </a:ext>
            </a:extLst>
          </p:cNvPr>
          <p:cNvSpPr txBox="1"/>
          <p:nvPr/>
        </p:nvSpPr>
        <p:spPr>
          <a:xfrm>
            <a:off x="5891618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Midscale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643A1739-FCD2-4A2E-AE0B-69C536B5F99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764" y="6357058"/>
            <a:ext cx="423092" cy="474527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83B04D7-C7F1-4109-9B54-6DA43C3FBD70}"/>
              </a:ext>
            </a:extLst>
          </p:cNvPr>
          <p:cNvCxnSpPr/>
          <p:nvPr/>
        </p:nvCxnSpPr>
        <p:spPr>
          <a:xfrm>
            <a:off x="558206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4D8EF9DE-6F4E-4A9B-8110-593D28A305D0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55" name="Footer Placeholder 4">
            <a:extLst>
              <a:ext uri="{FF2B5EF4-FFF2-40B4-BE49-F238E27FC236}">
                <a16:creationId xmlns:a16="http://schemas.microsoft.com/office/drawing/2014/main" id="{BDAA4A5C-B96E-4403-B82B-F01CB9EFD40D}"/>
              </a:ext>
            </a:extLst>
          </p:cNvPr>
          <p:cNvSpPr txBox="1"/>
          <p:nvPr/>
        </p:nvSpPr>
        <p:spPr>
          <a:xfrm>
            <a:off x="5875725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81013276-70C8-443D-BEA0-24D030CFEDF7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579" y="6446957"/>
            <a:ext cx="1777114" cy="403861"/>
          </a:xfrm>
          <a:prstGeom prst="rect">
            <a:avLst/>
          </a:prstGeom>
        </p:spPr>
      </p:pic>
      <p:sp>
        <p:nvSpPr>
          <p:cNvPr id="57" name="Text Placeholder 6">
            <a:extLst>
              <a:ext uri="{FF2B5EF4-FFF2-40B4-BE49-F238E27FC236}">
                <a16:creationId xmlns:a16="http://schemas.microsoft.com/office/drawing/2014/main" id="{A97C5A5B-6A1C-41B1-80E9-F653D51F6F6C}"/>
              </a:ext>
            </a:extLst>
          </p:cNvPr>
          <p:cNvSpPr txBox="1"/>
          <p:nvPr/>
        </p:nvSpPr>
        <p:spPr>
          <a:xfrm>
            <a:off x="602970" y="6658940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sp>
        <p:nvSpPr>
          <p:cNvPr id="58" name="TPandFilters">
            <a:extLst>
              <a:ext uri="{FF2B5EF4-FFF2-40B4-BE49-F238E27FC236}">
                <a16:creationId xmlns:a16="http://schemas.microsoft.com/office/drawing/2014/main" id="{3395B337-7024-4D9E-BCB3-84FD0885F80B}"/>
              </a:ext>
            </a:extLst>
          </p:cNvPr>
          <p:cNvSpPr txBox="1"/>
          <p:nvPr/>
        </p:nvSpPr>
        <p:spPr>
          <a:xfrm>
            <a:off x="608907" y="6334489"/>
            <a:ext cx="5362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Source: </a:t>
            </a:r>
            <a:r>
              <a:rPr lang="en-IN" sz="800" dirty="0" err="1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iSHOP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- Time Period: 2017 ; Base: Total (Monthly +); % Shoppers
Filters: None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518D529-19B9-47FB-8AF5-115E882040CD}"/>
              </a:ext>
            </a:extLst>
          </p:cNvPr>
          <p:cNvCxnSpPr/>
          <p:nvPr/>
        </p:nvCxnSpPr>
        <p:spPr>
          <a:xfrm>
            <a:off x="613774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StatTestAgainst">
            <a:extLst>
              <a:ext uri="{FF2B5EF4-FFF2-40B4-BE49-F238E27FC236}">
                <a16:creationId xmlns:a16="http://schemas.microsoft.com/office/drawing/2014/main" id="{35E6D03C-DCC2-4E17-A97D-BF555A5BC946}"/>
              </a:ext>
            </a:extLst>
          </p:cNvPr>
          <p:cNvSpPr txBox="1"/>
          <p:nvPr/>
        </p:nvSpPr>
        <p:spPr>
          <a:xfrm>
            <a:off x="7437410" y="6333770"/>
            <a:ext cx="4505207" cy="2194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?</a:t>
            </a:r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B4A1E6CB-C04D-4519-B87B-ECBF15360947}"/>
              </a:ext>
            </a:extLst>
          </p:cNvPr>
          <p:cNvSpPr txBox="1"/>
          <p:nvPr/>
        </p:nvSpPr>
        <p:spPr>
          <a:xfrm>
            <a:off x="8629638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FBE4D0F-83E0-4162-931D-1BEFF8942C04}"/>
              </a:ext>
            </a:extLst>
          </p:cNvPr>
          <p:cNvSpPr/>
          <p:nvPr/>
        </p:nvSpPr>
        <p:spPr>
          <a:xfrm>
            <a:off x="8562228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63" name="Text Placeholder 6">
            <a:extLst>
              <a:ext uri="{FF2B5EF4-FFF2-40B4-BE49-F238E27FC236}">
                <a16:creationId xmlns:a16="http://schemas.microsoft.com/office/drawing/2014/main" id="{50E6E05B-ABB8-4BD0-A77F-11C126713866}"/>
              </a:ext>
            </a:extLst>
          </p:cNvPr>
          <p:cNvSpPr txBox="1"/>
          <p:nvPr/>
        </p:nvSpPr>
        <p:spPr>
          <a:xfrm>
            <a:off x="7513597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88F9989-7FD2-44DA-AB50-3F76ACFF2A25}"/>
              </a:ext>
            </a:extLst>
          </p:cNvPr>
          <p:cNvSpPr/>
          <p:nvPr/>
        </p:nvSpPr>
        <p:spPr>
          <a:xfrm>
            <a:off x="7446187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65" name="benchmarkGroup">
            <a:extLst>
              <a:ext uri="{FF2B5EF4-FFF2-40B4-BE49-F238E27FC236}">
                <a16:creationId xmlns:a16="http://schemas.microsoft.com/office/drawing/2014/main" id="{5CF76009-947F-4BEA-A58E-DFBB2A45454C}"/>
              </a:ext>
            </a:extLst>
          </p:cNvPr>
          <p:cNvGrpSpPr/>
          <p:nvPr/>
        </p:nvGrpSpPr>
        <p:grpSpPr>
          <a:xfrm>
            <a:off x="7449521" y="6503766"/>
            <a:ext cx="2760998" cy="159425"/>
            <a:chOff x="7075436" y="6503766"/>
            <a:chExt cx="2760998" cy="159425"/>
          </a:xfrm>
        </p:grpSpPr>
        <p:sp>
          <p:nvSpPr>
            <p:cNvPr id="66" name="benchmark">
              <a:extLst>
                <a:ext uri="{FF2B5EF4-FFF2-40B4-BE49-F238E27FC236}">
                  <a16:creationId xmlns:a16="http://schemas.microsoft.com/office/drawing/2014/main" id="{ED6B6970-19A1-4D64-B960-83FBEAF14A96}"/>
                </a:ext>
              </a:extLst>
            </p:cNvPr>
            <p:cNvSpPr txBox="1"/>
            <p:nvPr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  <a:latin typeface="Franklin Gothic Book" panose="020B0503020102020204" pitchFamily="34" charset="0"/>
                </a:rPr>
                <a:t>Benchmark – ?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D640608-A626-4FC2-8BD5-CDE6B9E435AC}"/>
                </a:ext>
              </a:extLst>
            </p:cNvPr>
            <p:cNvSpPr/>
            <p:nvPr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68" name="Slide Number Placeholder 5">
            <a:extLst>
              <a:ext uri="{FF2B5EF4-FFF2-40B4-BE49-F238E27FC236}">
                <a16:creationId xmlns:a16="http://schemas.microsoft.com/office/drawing/2014/main" id="{C226EB66-6A87-49DC-89A6-AAD842979139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15B85C20-BB0F-4908-8E78-118A1EC8A5D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" y="6346939"/>
            <a:ext cx="535440" cy="46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97480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488259"/>
            <a:ext cx="12268200" cy="230029"/>
          </a:xfrm>
          <a:prstGeom prst="rect">
            <a:avLst/>
          </a:prstGeom>
        </p:spPr>
      </p:pic>
      <p:sp>
        <p:nvSpPr>
          <p:cNvPr id="9" name="main_h"/>
          <p:cNvSpPr txBox="1"/>
          <p:nvPr/>
        </p:nvSpPr>
        <p:spPr>
          <a:xfrm>
            <a:off x="169330" y="137538"/>
            <a:ext cx="1175888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Brand Health – _retailer - ||</a:t>
            </a:r>
          </a:p>
        </p:txBody>
      </p:sp>
      <p:graphicFrame>
        <p:nvGraphicFramePr>
          <p:cNvPr id="45" name="TableLegends">
            <a:extLst>
              <a:ext uri="{FF2B5EF4-FFF2-40B4-BE49-F238E27FC236}">
                <a16:creationId xmlns:a16="http://schemas.microsoft.com/office/drawing/2014/main" id="{ABACAA97-C1BB-4F78-BAB2-3AA23DDA37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102194"/>
              </p:ext>
            </p:extLst>
          </p:nvPr>
        </p:nvGraphicFramePr>
        <p:xfrm>
          <a:off x="0" y="5912494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42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Sample Size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Supermarket/Grocery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(36,688)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ALDI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(5749)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Whole Foods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(2782)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C3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7-Eleven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(340)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63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Albertsons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(1211)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" name="Store_Imagery_Table">
            <a:extLst>
              <a:ext uri="{FF2B5EF4-FFF2-40B4-BE49-F238E27FC236}">
                <a16:creationId xmlns:a16="http://schemas.microsoft.com/office/drawing/2014/main" id="{1D01A7A4-8B02-4813-9771-D9286F80AA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034800"/>
              </p:ext>
            </p:extLst>
          </p:nvPr>
        </p:nvGraphicFramePr>
        <p:xfrm>
          <a:off x="371187" y="1063331"/>
          <a:ext cx="11429023" cy="207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2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0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0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8054">
                  <a:extLst>
                    <a:ext uri="{9D8B030D-6E8A-4147-A177-3AD203B41FA5}">
                      <a16:colId xmlns:a16="http://schemas.microsoft.com/office/drawing/2014/main" val="1213341229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1695184946"/>
                    </a:ext>
                  </a:extLst>
                </a:gridCol>
                <a:gridCol w="148054">
                  <a:extLst>
                    <a:ext uri="{9D8B030D-6E8A-4147-A177-3AD203B41FA5}">
                      <a16:colId xmlns:a16="http://schemas.microsoft.com/office/drawing/2014/main" val="2600775960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1272844576"/>
                    </a:ext>
                  </a:extLst>
                </a:gridCol>
              </a:tblGrid>
              <a:tr h="310226"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76200" marB="762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76200" marB="762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r>
                        <a:rPr lang="en-US" dirty="0"/>
                        <a:t>Supermarket/grocery</a:t>
                      </a:r>
                      <a:endParaRPr dirty="0"/>
                    </a:p>
                  </a:txBody>
                  <a:tcPr marL="0" marR="0" marT="76200" marB="762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E41E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76200" marB="762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r>
                        <a:rPr dirty="0"/>
                        <a:t>ALDI</a:t>
                      </a:r>
                    </a:p>
                  </a:txBody>
                  <a:tcPr marL="0" marR="0" marT="76200" marB="762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3185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76200" marB="762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r>
                        <a:rPr lang="en-IN" dirty="0"/>
                        <a:t>Whole foods</a:t>
                      </a:r>
                      <a:endParaRPr dirty="0"/>
                    </a:p>
                  </a:txBody>
                  <a:tcPr marL="0" marR="0" marT="76200" marB="762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76200" marB="762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r>
                        <a:rPr lang="en-IN" dirty="0"/>
                        <a:t>7-eleven </a:t>
                      </a:r>
                      <a:endParaRPr dirty="0"/>
                    </a:p>
                  </a:txBody>
                  <a:tcPr marL="0" marR="0" marT="76200" marB="762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C3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76200" marB="762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r>
                        <a:rPr lang="en-IN" dirty="0"/>
                        <a:t>Albertsons</a:t>
                      </a:r>
                    </a:p>
                  </a:txBody>
                  <a:tcPr marL="0" marR="0" marT="76200" marB="762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63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>
                        <a:defRPr sz="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1E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185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C3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63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605">
                <a:tc>
                  <a:txBody>
                    <a:bodyPr/>
                    <a:lstStyle/>
                    <a:p>
                      <a:pPr algn="l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r>
                        <a:rPr lang="en-IN" dirty="0"/>
                        <a:t>CONVENIENCE</a:t>
                      </a:r>
                      <a:endParaRPr dirty="0"/>
                    </a:p>
                  </a:txBody>
                  <a:tcPr marL="63500" marR="0" marT="63500" marB="635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818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Has good, safe parking facilities</a:t>
                      </a:r>
                    </a:p>
                  </a:txBody>
                  <a:tcPr marL="857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defRPr sz="850" b="0" i="0" u="none" strike="noStrike" kern="1200" baseline="0" smtId="4294967295">
                          <a:solidFill>
                            <a:prstClr val="black"/>
                          </a:solidFill>
                          <a:latin typeface="Franklin Gothic Book"/>
                          <a:ea typeface="+mn-ea"/>
                          <a:cs typeface="+mn-cs"/>
                        </a:defRPr>
                      </a:pPr>
                      <a:endParaRPr lang="en-I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68%</a:t>
                      </a: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63%</a:t>
                      </a: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68%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63%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6818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Is conveniently located</a:t>
                      </a:r>
                    </a:p>
                  </a:txBody>
                  <a:tcPr marL="857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50" b="0" i="0" u="none" strike="noStrike" kern="1200" baseline="0" smtId="4294967295">
                          <a:solidFill>
                            <a:prstClr val="black"/>
                          </a:solidFill>
                          <a:latin typeface="Franklin Gothic Book"/>
                          <a:ea typeface="+mn-ea"/>
                          <a:cs typeface="+mn-cs"/>
                        </a:defRPr>
                      </a:pPr>
                      <a:endParaRPr lang="en-I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65%</a:t>
                      </a: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45%</a:t>
                      </a: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65%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45%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60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 VALUE</a:t>
                      </a: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6818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Provides good overall value</a:t>
                      </a:r>
                    </a:p>
                  </a:txBody>
                  <a:tcPr marL="857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50" b="0" i="0" u="none" strike="noStrike" kern="1200" baseline="0" smtId="4294967295">
                          <a:solidFill>
                            <a:prstClr val="black"/>
                          </a:solidFill>
                          <a:latin typeface="Franklin Gothic Book"/>
                          <a:ea typeface="+mn-ea"/>
                          <a:cs typeface="+mn-cs"/>
                        </a:defRPr>
                      </a:pPr>
                      <a:endParaRPr lang="en-IN" sz="900" b="0" i="0" u="none" strike="noStrike" kern="1200" baseline="0" dirty="0">
                        <a:solidFill>
                          <a:schemeClr val="tx1"/>
                        </a:solidFill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76%</a:t>
                      </a: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24%</a:t>
                      </a: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76%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24%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6818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Has low everyday prices</a:t>
                      </a:r>
                    </a:p>
                  </a:txBody>
                  <a:tcPr marL="857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50" b="0" i="0" u="none" strike="noStrike" kern="1200" baseline="0" smtId="4294967295">
                          <a:solidFill>
                            <a:prstClr val="black"/>
                          </a:solidFill>
                          <a:latin typeface="Franklin Gothic Book"/>
                          <a:ea typeface="+mn-ea"/>
                          <a:cs typeface="+mn-cs"/>
                        </a:defRPr>
                      </a:pPr>
                      <a:endParaRPr lang="en-IN" sz="900" b="0" i="0" u="none" strike="noStrike" kern="1200" baseline="0" dirty="0">
                        <a:solidFill>
                          <a:schemeClr val="tx1"/>
                        </a:solidFill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74%</a:t>
                      </a: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6%</a:t>
                      </a: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74%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6%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6818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Offers unique appealing products</a:t>
                      </a:r>
                    </a:p>
                  </a:txBody>
                  <a:tcPr marL="857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900" b="0" i="0" u="none" strike="noStrike" dirty="0">
                        <a:solidFill>
                          <a:srgbClr val="0070C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49%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73%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I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49%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73%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914977"/>
                  </a:ext>
                </a:extLst>
              </a:tr>
            </a:tbl>
          </a:graphicData>
        </a:graphic>
      </p:graphicFrame>
      <p:pic>
        <p:nvPicPr>
          <p:cNvPr id="44" name="seperator_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794" y="1540744"/>
            <a:ext cx="98406" cy="4698782"/>
          </a:xfrm>
          <a:prstGeom prst="rect">
            <a:avLst/>
          </a:prstGeom>
        </p:spPr>
      </p:pic>
      <p:pic>
        <p:nvPicPr>
          <p:cNvPr id="46" name="seperator_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664" y="1729338"/>
            <a:ext cx="98406" cy="4698782"/>
          </a:xfrm>
          <a:prstGeom prst="rect">
            <a:avLst/>
          </a:prstGeom>
        </p:spPr>
      </p:pic>
      <p:pic>
        <p:nvPicPr>
          <p:cNvPr id="48" name="seperator_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354" y="1492281"/>
            <a:ext cx="98406" cy="4698782"/>
          </a:xfrm>
          <a:prstGeom prst="rect">
            <a:avLst/>
          </a:prstGeom>
        </p:spPr>
      </p:pic>
      <p:pic>
        <p:nvPicPr>
          <p:cNvPr id="49" name="seperator_2">
            <a:extLst>
              <a:ext uri="{FF2B5EF4-FFF2-40B4-BE49-F238E27FC236}">
                <a16:creationId xmlns:a16="http://schemas.microsoft.com/office/drawing/2014/main" id="{525E2A83-3A66-424E-AEED-73344A5C2BD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441" y="1629949"/>
            <a:ext cx="98406" cy="4698782"/>
          </a:xfrm>
          <a:prstGeom prst="rect">
            <a:avLst/>
          </a:prstGeom>
        </p:spPr>
      </p:pic>
      <p:pic>
        <p:nvPicPr>
          <p:cNvPr id="55" name="seperator_5">
            <a:extLst>
              <a:ext uri="{FF2B5EF4-FFF2-40B4-BE49-F238E27FC236}">
                <a16:creationId xmlns:a16="http://schemas.microsoft.com/office/drawing/2014/main" id="{B4053285-C413-4B95-AC62-CAE8C55363A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334" y="1576938"/>
            <a:ext cx="98406" cy="4698782"/>
          </a:xfrm>
          <a:prstGeom prst="rect">
            <a:avLst/>
          </a:prstGeom>
        </p:spPr>
      </p:pic>
      <p:grpSp>
        <p:nvGrpSpPr>
          <p:cNvPr id="50" name="Header1"/>
          <p:cNvGrpSpPr/>
          <p:nvPr/>
        </p:nvGrpSpPr>
        <p:grpSpPr>
          <a:xfrm>
            <a:off x="325661" y="537121"/>
            <a:ext cx="11613878" cy="534520"/>
            <a:chOff x="325661" y="537121"/>
            <a:chExt cx="11613878" cy="534520"/>
          </a:xfrm>
        </p:grpSpPr>
        <p:sp>
          <p:nvSpPr>
            <p:cNvPr id="51" name="Header"/>
            <p:cNvSpPr txBox="1"/>
            <p:nvPr/>
          </p:nvSpPr>
          <p:spPr>
            <a:xfrm>
              <a:off x="713621" y="537121"/>
              <a:ext cx="110278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Store Imagery - Detailed</a:t>
              </a:r>
            </a:p>
          </p:txBody>
        </p:sp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661" y="539079"/>
              <a:ext cx="387960" cy="372124"/>
            </a:xfrm>
            <a:prstGeom prst="rect">
              <a:avLst/>
            </a:prstGeom>
            <a:noFill/>
          </p:spPr>
        </p:pic>
        <p:cxnSp>
          <p:nvCxnSpPr>
            <p:cNvPr id="53" name="Straight Connector 52"/>
            <p:cNvCxnSpPr/>
            <p:nvPr/>
          </p:nvCxnSpPr>
          <p:spPr>
            <a:xfrm>
              <a:off x="753812" y="861549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1720464" y="84656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Description"/>
            <p:cNvSpPr txBox="1"/>
            <p:nvPr/>
          </p:nvSpPr>
          <p:spPr>
            <a:xfrm>
              <a:off x="713621" y="856197"/>
              <a:ext cx="110322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_percentage% _objective _frequency Shoppers To _retailer Perceive That It _</a:t>
              </a:r>
              <a:r>
                <a:rPr lang="en-IN" sz="800" i="1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metricItem</a:t>
              </a:r>
              <a:endPara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00AB894D-7832-4041-86ED-B503070E33F9}"/>
              </a:ext>
            </a:extLst>
          </p:cNvPr>
          <p:cNvSpPr txBox="1"/>
          <p:nvPr/>
        </p:nvSpPr>
        <p:spPr>
          <a:xfrm>
            <a:off x="9787792" y="5954898"/>
            <a:ext cx="2392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Store Imagery not available for Channels, Channel Nets and Corporate Nets</a:t>
            </a:r>
          </a:p>
        </p:txBody>
      </p:sp>
      <p:sp>
        <p:nvSpPr>
          <p:cNvPr id="58" name="Slide Number Placeholder 4">
            <a:extLst>
              <a:ext uri="{FF2B5EF4-FFF2-40B4-BE49-F238E27FC236}">
                <a16:creationId xmlns:a16="http://schemas.microsoft.com/office/drawing/2014/main" id="{C8593DAE-3A1A-4189-91FE-58CA513EA04B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9" name="Footer Placeholder 2">
            <a:extLst>
              <a:ext uri="{FF2B5EF4-FFF2-40B4-BE49-F238E27FC236}">
                <a16:creationId xmlns:a16="http://schemas.microsoft.com/office/drawing/2014/main" id="{6B313DD7-5AAD-45A6-AEDB-A4DB738FF1CC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ECD9F92-B010-416D-9A50-D2FD0F33AF2E}"/>
              </a:ext>
            </a:extLst>
          </p:cNvPr>
          <p:cNvSpPr txBox="1"/>
          <p:nvPr/>
        </p:nvSpPr>
        <p:spPr>
          <a:xfrm>
            <a:off x="5891618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Midscale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5E4BF1E-A584-4768-8715-9F47D10FFEB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764" y="6357058"/>
            <a:ext cx="423092" cy="474527"/>
          </a:xfrm>
          <a:prstGeom prst="rect">
            <a:avLst/>
          </a:prstGeom>
        </p:spPr>
      </p:pic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364A46E-58D0-4907-BF32-D7123AC97A69}"/>
              </a:ext>
            </a:extLst>
          </p:cNvPr>
          <p:cNvCxnSpPr/>
          <p:nvPr/>
        </p:nvCxnSpPr>
        <p:spPr>
          <a:xfrm>
            <a:off x="558206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41BC1544-B881-4DBA-AB83-608DA1EC380A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42F4E363-3CC2-42E8-97DB-5CBE2EF7B199}"/>
              </a:ext>
            </a:extLst>
          </p:cNvPr>
          <p:cNvSpPr txBox="1"/>
          <p:nvPr/>
        </p:nvSpPr>
        <p:spPr>
          <a:xfrm>
            <a:off x="5875725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DAB21100-6F28-43C9-BEA5-CF9EADFE9C1A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579" y="6446957"/>
            <a:ext cx="1777114" cy="403861"/>
          </a:xfrm>
          <a:prstGeom prst="rect">
            <a:avLst/>
          </a:prstGeom>
        </p:spPr>
      </p:pic>
      <p:sp>
        <p:nvSpPr>
          <p:cNvPr id="66" name="Text Placeholder 6">
            <a:extLst>
              <a:ext uri="{FF2B5EF4-FFF2-40B4-BE49-F238E27FC236}">
                <a16:creationId xmlns:a16="http://schemas.microsoft.com/office/drawing/2014/main" id="{1D467EE6-95E0-468F-8AA5-2A6B33EC147E}"/>
              </a:ext>
            </a:extLst>
          </p:cNvPr>
          <p:cNvSpPr txBox="1"/>
          <p:nvPr/>
        </p:nvSpPr>
        <p:spPr>
          <a:xfrm>
            <a:off x="602970" y="6658940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sp>
        <p:nvSpPr>
          <p:cNvPr id="67" name="TPandFilters">
            <a:extLst>
              <a:ext uri="{FF2B5EF4-FFF2-40B4-BE49-F238E27FC236}">
                <a16:creationId xmlns:a16="http://schemas.microsoft.com/office/drawing/2014/main" id="{1D045C07-8F3A-48AC-AD5D-EEB49C4F3D4C}"/>
              </a:ext>
            </a:extLst>
          </p:cNvPr>
          <p:cNvSpPr txBox="1"/>
          <p:nvPr/>
        </p:nvSpPr>
        <p:spPr>
          <a:xfrm>
            <a:off x="608907" y="6334489"/>
            <a:ext cx="5362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Source: </a:t>
            </a:r>
            <a:r>
              <a:rPr lang="en-IN" sz="800" dirty="0" err="1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iSHOP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- Time Period: 2017 ; Base: Total (Monthly +); % Shoppers
Filters: None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C2F9802-8C8E-431D-A41B-A57E99A21D00}"/>
              </a:ext>
            </a:extLst>
          </p:cNvPr>
          <p:cNvCxnSpPr/>
          <p:nvPr/>
        </p:nvCxnSpPr>
        <p:spPr>
          <a:xfrm>
            <a:off x="613774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StatTestAgainst">
            <a:extLst>
              <a:ext uri="{FF2B5EF4-FFF2-40B4-BE49-F238E27FC236}">
                <a16:creationId xmlns:a16="http://schemas.microsoft.com/office/drawing/2014/main" id="{1365C235-BB97-4057-B89B-DD0C867101C4}"/>
              </a:ext>
            </a:extLst>
          </p:cNvPr>
          <p:cNvSpPr txBox="1"/>
          <p:nvPr/>
        </p:nvSpPr>
        <p:spPr>
          <a:xfrm>
            <a:off x="7437410" y="6333770"/>
            <a:ext cx="4505207" cy="2194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?</a:t>
            </a:r>
          </a:p>
        </p:txBody>
      </p:sp>
      <p:sp>
        <p:nvSpPr>
          <p:cNvPr id="70" name="Text Placeholder 6">
            <a:extLst>
              <a:ext uri="{FF2B5EF4-FFF2-40B4-BE49-F238E27FC236}">
                <a16:creationId xmlns:a16="http://schemas.microsoft.com/office/drawing/2014/main" id="{3F6FCF73-4D79-4AA3-83BB-745D3B52711D}"/>
              </a:ext>
            </a:extLst>
          </p:cNvPr>
          <p:cNvSpPr txBox="1"/>
          <p:nvPr/>
        </p:nvSpPr>
        <p:spPr>
          <a:xfrm>
            <a:off x="8629638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F0E179B3-977F-46D6-8E6B-7A6F156C31CF}"/>
              </a:ext>
            </a:extLst>
          </p:cNvPr>
          <p:cNvSpPr/>
          <p:nvPr/>
        </p:nvSpPr>
        <p:spPr>
          <a:xfrm>
            <a:off x="8562228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72" name="Text Placeholder 6">
            <a:extLst>
              <a:ext uri="{FF2B5EF4-FFF2-40B4-BE49-F238E27FC236}">
                <a16:creationId xmlns:a16="http://schemas.microsoft.com/office/drawing/2014/main" id="{2A86C2BA-AD0C-46FE-B849-C9A1DADB2DA5}"/>
              </a:ext>
            </a:extLst>
          </p:cNvPr>
          <p:cNvSpPr txBox="1"/>
          <p:nvPr/>
        </p:nvSpPr>
        <p:spPr>
          <a:xfrm>
            <a:off x="7513597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2F4F449-25CA-464C-AA3D-92DF3E241CDB}"/>
              </a:ext>
            </a:extLst>
          </p:cNvPr>
          <p:cNvSpPr/>
          <p:nvPr/>
        </p:nvSpPr>
        <p:spPr>
          <a:xfrm>
            <a:off x="7446187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74" name="benchmarkGroup">
            <a:extLst>
              <a:ext uri="{FF2B5EF4-FFF2-40B4-BE49-F238E27FC236}">
                <a16:creationId xmlns:a16="http://schemas.microsoft.com/office/drawing/2014/main" id="{B8B7769E-83B9-4135-A4BF-50494CF942AE}"/>
              </a:ext>
            </a:extLst>
          </p:cNvPr>
          <p:cNvGrpSpPr/>
          <p:nvPr/>
        </p:nvGrpSpPr>
        <p:grpSpPr>
          <a:xfrm>
            <a:off x="7449521" y="6503766"/>
            <a:ext cx="2760998" cy="159425"/>
            <a:chOff x="7075436" y="6503766"/>
            <a:chExt cx="2760998" cy="159425"/>
          </a:xfrm>
        </p:grpSpPr>
        <p:sp>
          <p:nvSpPr>
            <p:cNvPr id="75" name="benchmark">
              <a:extLst>
                <a:ext uri="{FF2B5EF4-FFF2-40B4-BE49-F238E27FC236}">
                  <a16:creationId xmlns:a16="http://schemas.microsoft.com/office/drawing/2014/main" id="{FF9F428C-EF89-461D-A04F-C4A865B4C49B}"/>
                </a:ext>
              </a:extLst>
            </p:cNvPr>
            <p:cNvSpPr txBox="1"/>
            <p:nvPr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  <a:latin typeface="Franklin Gothic Book" panose="020B0503020102020204" pitchFamily="34" charset="0"/>
                </a:rPr>
                <a:t>Benchmark – ?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E8BD5B0F-9FA6-423E-A4C2-9E16BC0DFC76}"/>
                </a:ext>
              </a:extLst>
            </p:cNvPr>
            <p:cNvSpPr/>
            <p:nvPr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77" name="Slide Number Placeholder 5">
            <a:extLst>
              <a:ext uri="{FF2B5EF4-FFF2-40B4-BE49-F238E27FC236}">
                <a16:creationId xmlns:a16="http://schemas.microsoft.com/office/drawing/2014/main" id="{40DC6AB0-021D-42E6-9C39-0037FFA45E2A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A1BFFE37-BF4E-48CA-B627-66BAAA2071F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" y="6346939"/>
            <a:ext cx="535440" cy="46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5204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-1" y="56665"/>
            <a:ext cx="4598895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73" name="Good_Place_to_Shop_for_Chart"/>
          <p:cNvGraphicFramePr/>
          <p:nvPr>
            <p:extLst>
              <p:ext uri="{D42A27DB-BD31-4B8C-83A1-F6EECF244321}">
                <p14:modId xmlns:p14="http://schemas.microsoft.com/office/powerpoint/2010/main" val="995984049"/>
              </p:ext>
            </p:extLst>
          </p:nvPr>
        </p:nvGraphicFramePr>
        <p:xfrm>
          <a:off x="238124" y="1294969"/>
          <a:ext cx="11859691" cy="45248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graphicFrame>
        <p:nvGraphicFramePr>
          <p:cNvPr id="57" name="Chart 56"/>
          <p:cNvGraphicFramePr/>
          <p:nvPr>
            <p:extLst>
              <p:ext uri="{D42A27DB-BD31-4B8C-83A1-F6EECF244321}">
                <p14:modId xmlns:p14="http://schemas.microsoft.com/office/powerpoint/2010/main" val="1366160431"/>
              </p:ext>
            </p:extLst>
          </p:nvPr>
        </p:nvGraphicFramePr>
        <p:xfrm>
          <a:off x="1489720" y="4283971"/>
          <a:ext cx="1028028" cy="9519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2" name="Header1"/>
          <p:cNvGrpSpPr/>
          <p:nvPr/>
        </p:nvGrpSpPr>
        <p:grpSpPr>
          <a:xfrm>
            <a:off x="313588" y="733692"/>
            <a:ext cx="11600751" cy="552565"/>
            <a:chOff x="313588" y="733692"/>
            <a:chExt cx="11600751" cy="552565"/>
          </a:xfrm>
        </p:grpSpPr>
        <p:sp>
          <p:nvSpPr>
            <p:cNvPr id="26" name="Header"/>
            <p:cNvSpPr txBox="1"/>
            <p:nvPr/>
          </p:nvSpPr>
          <p:spPr>
            <a:xfrm>
              <a:off x="797718" y="764116"/>
              <a:ext cx="108641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Good Place to Shop for- High Level Groupings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734400" y="1102670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588" y="733692"/>
              <a:ext cx="391221" cy="375253"/>
            </a:xfrm>
            <a:prstGeom prst="rect">
              <a:avLst/>
            </a:prstGeom>
            <a:noFill/>
          </p:spPr>
        </p:pic>
        <p:cxnSp>
          <p:nvCxnSpPr>
            <p:cNvPr id="49" name="Straight Connector 48"/>
            <p:cNvCxnSpPr/>
            <p:nvPr/>
          </p:nvCxnSpPr>
          <p:spPr>
            <a:xfrm>
              <a:off x="11695264" y="10872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Description"/>
            <p:cNvSpPr txBox="1"/>
            <p:nvPr/>
          </p:nvSpPr>
          <p:spPr>
            <a:xfrm>
              <a:off x="664145" y="1070813"/>
              <a:ext cx="110311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_percentage% _objective _frequency Shoppers To _retailer Say It’s A Good Place To Shop For _</a:t>
              </a:r>
              <a:r>
                <a:rPr lang="en-IN" sz="800" i="1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metricItem</a:t>
              </a:r>
              <a:endPara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endParaRPr>
            </a:p>
          </p:txBody>
        </p:sp>
      </p:grpSp>
      <p:sp>
        <p:nvSpPr>
          <p:cNvPr id="32" name="main_h"/>
          <p:cNvSpPr txBox="1"/>
          <p:nvPr/>
        </p:nvSpPr>
        <p:spPr>
          <a:xfrm>
            <a:off x="169329" y="137538"/>
            <a:ext cx="1174501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Brand Health – _retailer - ||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5FD107-9080-41BC-B565-BA72DEF31CDF}"/>
              </a:ext>
            </a:extLst>
          </p:cNvPr>
          <p:cNvSpPr txBox="1"/>
          <p:nvPr/>
        </p:nvSpPr>
        <p:spPr>
          <a:xfrm>
            <a:off x="9098510" y="5939226"/>
            <a:ext cx="3093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Good Place to Shop for Imagery not available for Channels, Channel Nets and Corporate Nets</a:t>
            </a:r>
          </a:p>
        </p:txBody>
      </p:sp>
      <p:graphicFrame>
        <p:nvGraphicFramePr>
          <p:cNvPr id="47" name="TableLegends">
            <a:extLst>
              <a:ext uri="{FF2B5EF4-FFF2-40B4-BE49-F238E27FC236}">
                <a16:creationId xmlns:a16="http://schemas.microsoft.com/office/drawing/2014/main" id="{F8B6647F-1E12-4593-BE1D-C575F65DBB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102194"/>
              </p:ext>
            </p:extLst>
          </p:nvPr>
        </p:nvGraphicFramePr>
        <p:xfrm>
          <a:off x="0" y="5912494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42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Sample Size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Supermarket/Grocery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(36,688)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ALDI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(5749)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Whole Foods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(2782)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C3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7-Eleven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(340)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63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Albertsons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(1211)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6" name="Picture 45">
            <a:extLst>
              <a:ext uri="{FF2B5EF4-FFF2-40B4-BE49-F238E27FC236}">
                <a16:creationId xmlns:a16="http://schemas.microsoft.com/office/drawing/2014/main" id="{5515D1BB-C3CF-4A23-8849-F9DE98A2ACF9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78" y="5114127"/>
            <a:ext cx="11476383" cy="213247"/>
          </a:xfrm>
          <a:prstGeom prst="rect">
            <a:avLst/>
          </a:prstGeom>
        </p:spPr>
      </p:pic>
      <p:sp>
        <p:nvSpPr>
          <p:cNvPr id="48" name="Slide Number Placeholder 4">
            <a:extLst>
              <a:ext uri="{FF2B5EF4-FFF2-40B4-BE49-F238E27FC236}">
                <a16:creationId xmlns:a16="http://schemas.microsoft.com/office/drawing/2014/main" id="{DF627504-C0FD-4182-B6C7-37EECFFB9337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19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0" name="Footer Placeholder 2">
            <a:extLst>
              <a:ext uri="{FF2B5EF4-FFF2-40B4-BE49-F238E27FC236}">
                <a16:creationId xmlns:a16="http://schemas.microsoft.com/office/drawing/2014/main" id="{FAA9DA5F-7DF8-45E5-8BCC-6412AEE849E7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9F171CE-AFC8-4C8C-B17D-D2D1739D8F57}"/>
              </a:ext>
            </a:extLst>
          </p:cNvPr>
          <p:cNvSpPr txBox="1"/>
          <p:nvPr/>
        </p:nvSpPr>
        <p:spPr>
          <a:xfrm>
            <a:off x="5891618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Midscale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EE48B1B6-4591-4E98-8669-CDFBBE6E847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764" y="6357058"/>
            <a:ext cx="423092" cy="474527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21FA683-C506-401A-A140-2B9A624B9D96}"/>
              </a:ext>
            </a:extLst>
          </p:cNvPr>
          <p:cNvCxnSpPr/>
          <p:nvPr/>
        </p:nvCxnSpPr>
        <p:spPr>
          <a:xfrm>
            <a:off x="558206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2543599A-BB20-4BDB-AA6A-205AA8ECA340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55" name="Footer Placeholder 4">
            <a:extLst>
              <a:ext uri="{FF2B5EF4-FFF2-40B4-BE49-F238E27FC236}">
                <a16:creationId xmlns:a16="http://schemas.microsoft.com/office/drawing/2014/main" id="{65588556-151B-4196-9353-358EB8CD693E}"/>
              </a:ext>
            </a:extLst>
          </p:cNvPr>
          <p:cNvSpPr txBox="1"/>
          <p:nvPr/>
        </p:nvSpPr>
        <p:spPr>
          <a:xfrm>
            <a:off x="5875725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EA990792-09FA-4591-935C-7967E1C49BA1}"/>
              </a:ext>
            </a:extLst>
          </p:cNvPr>
          <p:cNvPicPr>
            <a:picLocks noChangeAspect="1"/>
          </p:cNvPicPr>
          <p:nvPr/>
        </p:nvPicPr>
        <p:blipFill>
          <a:blip r:embed="rId9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579" y="6446957"/>
            <a:ext cx="1777114" cy="403861"/>
          </a:xfrm>
          <a:prstGeom prst="rect">
            <a:avLst/>
          </a:prstGeom>
        </p:spPr>
      </p:pic>
      <p:sp>
        <p:nvSpPr>
          <p:cNvPr id="58" name="Text Placeholder 6">
            <a:extLst>
              <a:ext uri="{FF2B5EF4-FFF2-40B4-BE49-F238E27FC236}">
                <a16:creationId xmlns:a16="http://schemas.microsoft.com/office/drawing/2014/main" id="{7C4530D4-1318-4AF2-8D53-3308C11D5FA2}"/>
              </a:ext>
            </a:extLst>
          </p:cNvPr>
          <p:cNvSpPr txBox="1"/>
          <p:nvPr/>
        </p:nvSpPr>
        <p:spPr>
          <a:xfrm>
            <a:off x="602970" y="6658940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sp>
        <p:nvSpPr>
          <p:cNvPr id="59" name="TPandFilters">
            <a:extLst>
              <a:ext uri="{FF2B5EF4-FFF2-40B4-BE49-F238E27FC236}">
                <a16:creationId xmlns:a16="http://schemas.microsoft.com/office/drawing/2014/main" id="{185305C9-7C29-4CFA-AACD-3829961ED794}"/>
              </a:ext>
            </a:extLst>
          </p:cNvPr>
          <p:cNvSpPr txBox="1"/>
          <p:nvPr/>
        </p:nvSpPr>
        <p:spPr>
          <a:xfrm>
            <a:off x="608907" y="6334489"/>
            <a:ext cx="5362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Source: </a:t>
            </a:r>
            <a:r>
              <a:rPr lang="en-IN" sz="800" dirty="0" err="1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iSHOP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- Time Period: 2017 ; Base: Total (Monthly +); % Shoppers
Filters: None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520C596-C906-4701-AAD4-AE9F60175A8A}"/>
              </a:ext>
            </a:extLst>
          </p:cNvPr>
          <p:cNvCxnSpPr/>
          <p:nvPr/>
        </p:nvCxnSpPr>
        <p:spPr>
          <a:xfrm>
            <a:off x="613774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tatTestAgainst">
            <a:extLst>
              <a:ext uri="{FF2B5EF4-FFF2-40B4-BE49-F238E27FC236}">
                <a16:creationId xmlns:a16="http://schemas.microsoft.com/office/drawing/2014/main" id="{89F3F402-4566-4C35-BC48-64D23EB83D32}"/>
              </a:ext>
            </a:extLst>
          </p:cNvPr>
          <p:cNvSpPr txBox="1"/>
          <p:nvPr/>
        </p:nvSpPr>
        <p:spPr>
          <a:xfrm>
            <a:off x="7437410" y="6333770"/>
            <a:ext cx="4505207" cy="2194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?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6AC095DE-6F01-4191-8036-FE524554D5E1}"/>
              </a:ext>
            </a:extLst>
          </p:cNvPr>
          <p:cNvSpPr txBox="1"/>
          <p:nvPr/>
        </p:nvSpPr>
        <p:spPr>
          <a:xfrm>
            <a:off x="8629638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A52FEA1-B5B6-4B61-BA52-738C31589B46}"/>
              </a:ext>
            </a:extLst>
          </p:cNvPr>
          <p:cNvSpPr/>
          <p:nvPr/>
        </p:nvSpPr>
        <p:spPr>
          <a:xfrm>
            <a:off x="8562228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64" name="Text Placeholder 6">
            <a:extLst>
              <a:ext uri="{FF2B5EF4-FFF2-40B4-BE49-F238E27FC236}">
                <a16:creationId xmlns:a16="http://schemas.microsoft.com/office/drawing/2014/main" id="{6459411C-9E10-4663-96CC-20FFA74B1186}"/>
              </a:ext>
            </a:extLst>
          </p:cNvPr>
          <p:cNvSpPr txBox="1"/>
          <p:nvPr/>
        </p:nvSpPr>
        <p:spPr>
          <a:xfrm>
            <a:off x="7513597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FB03147-D0D6-4C13-8181-AC11C54766CB}"/>
              </a:ext>
            </a:extLst>
          </p:cNvPr>
          <p:cNvSpPr/>
          <p:nvPr/>
        </p:nvSpPr>
        <p:spPr>
          <a:xfrm>
            <a:off x="7446187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66" name="benchmarkGroup">
            <a:extLst>
              <a:ext uri="{FF2B5EF4-FFF2-40B4-BE49-F238E27FC236}">
                <a16:creationId xmlns:a16="http://schemas.microsoft.com/office/drawing/2014/main" id="{4E0784F7-08C6-4581-9380-815D4564091E}"/>
              </a:ext>
            </a:extLst>
          </p:cNvPr>
          <p:cNvGrpSpPr/>
          <p:nvPr/>
        </p:nvGrpSpPr>
        <p:grpSpPr>
          <a:xfrm>
            <a:off x="7449521" y="6503766"/>
            <a:ext cx="2760998" cy="159425"/>
            <a:chOff x="7075436" y="6503766"/>
            <a:chExt cx="2760998" cy="159425"/>
          </a:xfrm>
        </p:grpSpPr>
        <p:sp>
          <p:nvSpPr>
            <p:cNvPr id="67" name="benchmark">
              <a:extLst>
                <a:ext uri="{FF2B5EF4-FFF2-40B4-BE49-F238E27FC236}">
                  <a16:creationId xmlns:a16="http://schemas.microsoft.com/office/drawing/2014/main" id="{8B59A8F5-6795-47C9-9997-99F34CE21382}"/>
                </a:ext>
              </a:extLst>
            </p:cNvPr>
            <p:cNvSpPr txBox="1"/>
            <p:nvPr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  <a:latin typeface="Franklin Gothic Book" panose="020B0503020102020204" pitchFamily="34" charset="0"/>
                </a:rPr>
                <a:t>Benchmark – ?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B238596-0CD8-4B5A-AB32-6760262AD15B}"/>
                </a:ext>
              </a:extLst>
            </p:cNvPr>
            <p:cNvSpPr/>
            <p:nvPr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663CD4F0-8298-4BBF-ACF1-76696987027F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0D54E537-FF3E-4C93-A610-3CE71FF6849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" y="6346939"/>
            <a:ext cx="535440" cy="46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43902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2768" y="131383"/>
            <a:ext cx="11719027" cy="6858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404040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Table of Contents</a:t>
            </a:r>
          </a:p>
        </p:txBody>
      </p:sp>
      <p:sp>
        <p:nvSpPr>
          <p:cNvPr id="5" name="New shape"/>
          <p:cNvSpPr/>
          <p:nvPr/>
        </p:nvSpPr>
        <p:spPr>
          <a:xfrm>
            <a:off x="211667" y="952500"/>
            <a:ext cx="6350000" cy="52916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>
              <a:buFontTx/>
              <a:buChar char="•"/>
            </a:pPr>
            <a:r>
              <a:rPr sz="2400" b="1" dirty="0">
                <a:solidFill>
                  <a:srgbClr val="FFFFFF"/>
                </a:solidFill>
                <a:latin typeface="Arial (Body)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Franklin Gothic Book" panose="020B0503020102020204" pitchFamily="34" charset="0"/>
              </a:rPr>
              <a:t>iSHOP</a:t>
            </a:r>
            <a:r>
              <a:rPr lang="en-US"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 -</a:t>
            </a:r>
            <a:r>
              <a:rPr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Shopper Report</a:t>
            </a:r>
            <a:endParaRPr sz="2400" dirty="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6" name="Footer Placeholder 4"/>
          <p:cNvSpPr txBox="1"/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sp>
        <p:nvSpPr>
          <p:cNvPr id="17" name="New shape"/>
          <p:cNvSpPr/>
          <p:nvPr/>
        </p:nvSpPr>
        <p:spPr>
          <a:xfrm>
            <a:off x="394252" y="1495813"/>
            <a:ext cx="5715000" cy="423333"/>
          </a:xfrm>
          <a:prstGeom prst="rect">
            <a:avLst/>
          </a:prstGeom>
          <a:solidFill>
            <a:srgbClr val="FFFFFF">
              <a:alpha val="0"/>
            </a:srgbClr>
          </a:solidFill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r>
              <a:rPr lang="en-IN"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 - Frequency Profile (Pg. 3-5)</a:t>
            </a:r>
          </a:p>
        </p:txBody>
      </p:sp>
      <p:sp>
        <p:nvSpPr>
          <p:cNvPr id="12" name="Slide Number Placeholder 5"/>
          <p:cNvSpPr txBox="1"/>
          <p:nvPr/>
        </p:nvSpPr>
        <p:spPr>
          <a:xfrm>
            <a:off x="11640616" y="6539848"/>
            <a:ext cx="457200" cy="223392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8" name="New shape"/>
          <p:cNvSpPr/>
          <p:nvPr/>
        </p:nvSpPr>
        <p:spPr>
          <a:xfrm>
            <a:off x="394252" y="2347085"/>
            <a:ext cx="7016482" cy="413793"/>
          </a:xfrm>
          <a:prstGeom prst="rect">
            <a:avLst/>
          </a:prstGeom>
          <a:solidFill>
            <a:srgbClr val="FFFFFF">
              <a:alpha val="0"/>
            </a:srgbClr>
          </a:solidFill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r>
              <a:rPr lang="en-IN" sz="38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 - Cross Retailer Shopping Behavior </a:t>
            </a:r>
            <a:r>
              <a:rPr lang="en-IN" sz="40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(Pg. 10-11)</a:t>
            </a:r>
            <a:endParaRPr lang="en-IN" sz="3800" dirty="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9" name="New shape"/>
          <p:cNvSpPr/>
          <p:nvPr/>
        </p:nvSpPr>
        <p:spPr>
          <a:xfrm>
            <a:off x="394252" y="2772721"/>
            <a:ext cx="5715000" cy="423333"/>
          </a:xfrm>
          <a:prstGeom prst="rect">
            <a:avLst/>
          </a:prstGeom>
          <a:solidFill>
            <a:srgbClr val="FFFFFF">
              <a:alpha val="0"/>
            </a:srgbClr>
          </a:solidFill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en-IN"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 - Brand Health (Pg. 12-20)</a:t>
            </a:r>
          </a:p>
        </p:txBody>
      </p:sp>
      <p:sp>
        <p:nvSpPr>
          <p:cNvPr id="10" name="New shape"/>
          <p:cNvSpPr/>
          <p:nvPr/>
        </p:nvSpPr>
        <p:spPr>
          <a:xfrm>
            <a:off x="394252" y="3198357"/>
            <a:ext cx="7016482" cy="423333"/>
          </a:xfrm>
          <a:prstGeom prst="rect">
            <a:avLst/>
          </a:prstGeom>
          <a:solidFill>
            <a:srgbClr val="FFFFFF">
              <a:alpha val="0"/>
            </a:srgbClr>
          </a:solidFill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en-IN"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 - Shoppers Beverage Purchase (Pg. 21-24)</a:t>
            </a:r>
          </a:p>
        </p:txBody>
      </p:sp>
      <p:sp>
        <p:nvSpPr>
          <p:cNvPr id="13" name="New shape">
            <a:extLst>
              <a:ext uri="{FF2B5EF4-FFF2-40B4-BE49-F238E27FC236}">
                <a16:creationId xmlns:a16="http://schemas.microsoft.com/office/drawing/2014/main" id="{7E7194A0-432A-4C34-AB66-AD013D44E509}"/>
              </a:ext>
            </a:extLst>
          </p:cNvPr>
          <p:cNvSpPr/>
          <p:nvPr/>
        </p:nvSpPr>
        <p:spPr>
          <a:xfrm>
            <a:off x="394252" y="1921449"/>
            <a:ext cx="5715000" cy="423333"/>
          </a:xfrm>
          <a:prstGeom prst="rect">
            <a:avLst/>
          </a:prstGeom>
          <a:solidFill>
            <a:srgbClr val="FFFFFF">
              <a:alpha val="0"/>
            </a:srgbClr>
          </a:solidFill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r>
              <a:rPr lang="en-IN"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 - Shopper Demographics (Pg. 6-9)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3589A1-36DF-4D0C-AA68-6EDF37AB68FE}"/>
              </a:ext>
            </a:extLst>
          </p:cNvPr>
          <p:cNvSpPr/>
          <p:nvPr/>
        </p:nvSpPr>
        <p:spPr>
          <a:xfrm>
            <a:off x="0" y="6408456"/>
            <a:ext cx="12192000" cy="449544"/>
          </a:xfrm>
          <a:prstGeom prst="rect">
            <a:avLst/>
          </a:prstGeom>
          <a:solidFill>
            <a:srgbClr val="E51E2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1" tIns="38098" rIns="76191" bIns="38098" rtlCol="0" anchor="ctr"/>
          <a:lstStyle/>
          <a:p>
            <a:pPr algn="ctr" defTabSz="1219002"/>
            <a:endParaRPr lang="en-US" sz="2417" dirty="0">
              <a:solidFill>
                <a:srgbClr val="FFFFFF"/>
              </a:solidFill>
            </a:endParaRP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5C92B7AB-3545-47F7-8B8E-6DD65397C829}"/>
              </a:ext>
            </a:extLst>
          </p:cNvPr>
          <p:cNvSpPr txBox="1">
            <a:spLocks/>
          </p:cNvSpPr>
          <p:nvPr/>
        </p:nvSpPr>
        <p:spPr>
          <a:xfrm>
            <a:off x="5600700" y="6592873"/>
            <a:ext cx="990600" cy="18616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prstClr val="white"/>
                </a:solidFill>
              </a:rPr>
              <a:t>Classified - Confidential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29289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488259"/>
            <a:ext cx="12268200" cy="230029"/>
          </a:xfrm>
          <a:prstGeom prst="rect">
            <a:avLst/>
          </a:prstGeom>
        </p:spPr>
      </p:pic>
      <p:sp>
        <p:nvSpPr>
          <p:cNvPr id="9" name="main_h"/>
          <p:cNvSpPr txBox="1"/>
          <p:nvPr/>
        </p:nvSpPr>
        <p:spPr>
          <a:xfrm>
            <a:off x="169329" y="137538"/>
            <a:ext cx="1177328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Brand Health – _retailer - ||</a:t>
            </a:r>
          </a:p>
        </p:txBody>
      </p:sp>
      <p:grpSp>
        <p:nvGrpSpPr>
          <p:cNvPr id="10" name="Header1"/>
          <p:cNvGrpSpPr/>
          <p:nvPr/>
        </p:nvGrpSpPr>
        <p:grpSpPr>
          <a:xfrm>
            <a:off x="310743" y="598725"/>
            <a:ext cx="11604732" cy="459352"/>
            <a:chOff x="310743" y="713031"/>
            <a:chExt cx="11604732" cy="590256"/>
          </a:xfrm>
        </p:grpSpPr>
        <p:sp>
          <p:nvSpPr>
            <p:cNvPr id="17" name="Header"/>
            <p:cNvSpPr txBox="1"/>
            <p:nvPr/>
          </p:nvSpPr>
          <p:spPr>
            <a:xfrm>
              <a:off x="797718" y="713031"/>
              <a:ext cx="10811186" cy="435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Good Place To Shop For- Detailed</a:t>
              </a: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743" y="735411"/>
              <a:ext cx="387960" cy="372124"/>
            </a:xfrm>
            <a:prstGeom prst="rect">
              <a:avLst/>
            </a:prstGeom>
            <a:noFill/>
          </p:spPr>
        </p:pic>
        <p:cxnSp>
          <p:nvCxnSpPr>
            <p:cNvPr id="19" name="Straight Connector 18"/>
            <p:cNvCxnSpPr/>
            <p:nvPr/>
          </p:nvCxnSpPr>
          <p:spPr>
            <a:xfrm>
              <a:off x="734400" y="1102670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1696400" y="10872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Description"/>
            <p:cNvSpPr txBox="1"/>
            <p:nvPr/>
          </p:nvSpPr>
          <p:spPr>
            <a:xfrm>
              <a:off x="664145" y="1087843"/>
              <a:ext cx="110322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_percentage% _objective _frequency Shoppers To _retailer Say It Is A Good Place To Shop for _</a:t>
              </a:r>
              <a:r>
                <a:rPr lang="en-IN" sz="800" i="1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metricItem</a:t>
              </a:r>
              <a:endPara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7C605805-0883-4170-9FD2-9A49249D48F4}"/>
              </a:ext>
            </a:extLst>
          </p:cNvPr>
          <p:cNvSpPr txBox="1"/>
          <p:nvPr/>
        </p:nvSpPr>
        <p:spPr>
          <a:xfrm>
            <a:off x="9143633" y="5951834"/>
            <a:ext cx="3048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Good Place to Shop for Imagery not available for Channels, Channel Nets and Corporate Nets</a:t>
            </a:r>
          </a:p>
        </p:txBody>
      </p:sp>
      <p:graphicFrame>
        <p:nvGraphicFramePr>
          <p:cNvPr id="46" name="TableLegends">
            <a:extLst>
              <a:ext uri="{FF2B5EF4-FFF2-40B4-BE49-F238E27FC236}">
                <a16:creationId xmlns:a16="http://schemas.microsoft.com/office/drawing/2014/main" id="{A4F69A01-9A7F-4645-A726-6E3EA4A194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014160"/>
              </p:ext>
            </p:extLst>
          </p:nvPr>
        </p:nvGraphicFramePr>
        <p:xfrm>
          <a:off x="0" y="6038636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42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Sample Size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Supermarket/Grocery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(36,688)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ALDI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(5749)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Whole Foods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(2782)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C3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7-Eleven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(340)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63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Albertsons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(1211)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4" name="seperator_3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794" y="1540744"/>
            <a:ext cx="98406" cy="4698782"/>
          </a:xfrm>
          <a:prstGeom prst="rect">
            <a:avLst/>
          </a:prstGeom>
        </p:spPr>
      </p:pic>
      <p:pic>
        <p:nvPicPr>
          <p:cNvPr id="45" name="seperator_4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664" y="1729338"/>
            <a:ext cx="98406" cy="4698782"/>
          </a:xfrm>
          <a:prstGeom prst="rect">
            <a:avLst/>
          </a:prstGeom>
        </p:spPr>
      </p:pic>
      <p:pic>
        <p:nvPicPr>
          <p:cNvPr id="52" name="seperator_1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354" y="1492281"/>
            <a:ext cx="98406" cy="4698782"/>
          </a:xfrm>
          <a:prstGeom prst="rect">
            <a:avLst/>
          </a:prstGeom>
        </p:spPr>
      </p:pic>
      <p:pic>
        <p:nvPicPr>
          <p:cNvPr id="53" name="seperator_2">
            <a:extLst>
              <a:ext uri="{FF2B5EF4-FFF2-40B4-BE49-F238E27FC236}">
                <a16:creationId xmlns:a16="http://schemas.microsoft.com/office/drawing/2014/main" id="{525E2A83-3A66-424E-AEED-73344A5C2BD3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441" y="1629949"/>
            <a:ext cx="98406" cy="4698782"/>
          </a:xfrm>
          <a:prstGeom prst="rect">
            <a:avLst/>
          </a:prstGeom>
        </p:spPr>
      </p:pic>
      <p:pic>
        <p:nvPicPr>
          <p:cNvPr id="54" name="seperator_5">
            <a:extLst>
              <a:ext uri="{FF2B5EF4-FFF2-40B4-BE49-F238E27FC236}">
                <a16:creationId xmlns:a16="http://schemas.microsoft.com/office/drawing/2014/main" id="{B4053285-C413-4B95-AC62-CAE8C55363A7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334" y="1576938"/>
            <a:ext cx="98406" cy="4698782"/>
          </a:xfrm>
          <a:prstGeom prst="rect">
            <a:avLst/>
          </a:prstGeom>
        </p:spPr>
      </p:pic>
      <p:graphicFrame>
        <p:nvGraphicFramePr>
          <p:cNvPr id="47" name="Good_Place_To_Shop_Table">
            <a:extLst>
              <a:ext uri="{FF2B5EF4-FFF2-40B4-BE49-F238E27FC236}">
                <a16:creationId xmlns:a16="http://schemas.microsoft.com/office/drawing/2014/main" id="{1D01A7A4-8B02-4813-9771-D9286F80AA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57214"/>
              </p:ext>
            </p:extLst>
          </p:nvPr>
        </p:nvGraphicFramePr>
        <p:xfrm>
          <a:off x="371187" y="1090438"/>
          <a:ext cx="11429023" cy="207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2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0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0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8054">
                  <a:extLst>
                    <a:ext uri="{9D8B030D-6E8A-4147-A177-3AD203B41FA5}">
                      <a16:colId xmlns:a16="http://schemas.microsoft.com/office/drawing/2014/main" val="1213341229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1695184946"/>
                    </a:ext>
                  </a:extLst>
                </a:gridCol>
                <a:gridCol w="148054">
                  <a:extLst>
                    <a:ext uri="{9D8B030D-6E8A-4147-A177-3AD203B41FA5}">
                      <a16:colId xmlns:a16="http://schemas.microsoft.com/office/drawing/2014/main" val="2600775960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1272844576"/>
                    </a:ext>
                  </a:extLst>
                </a:gridCol>
              </a:tblGrid>
              <a:tr h="310226"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76200" marB="762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76200" marB="762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r>
                        <a:rPr lang="en-US" dirty="0"/>
                        <a:t>Supermarket/grocery</a:t>
                      </a:r>
                      <a:endParaRPr dirty="0"/>
                    </a:p>
                  </a:txBody>
                  <a:tcPr marL="0" marR="0" marT="76200" marB="762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E41E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76200" marB="762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r>
                        <a:rPr dirty="0"/>
                        <a:t>ALDI</a:t>
                      </a:r>
                    </a:p>
                  </a:txBody>
                  <a:tcPr marL="0" marR="0" marT="76200" marB="762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3185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76200" marB="762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r>
                        <a:rPr lang="en-IN" dirty="0"/>
                        <a:t>Whole foods</a:t>
                      </a:r>
                      <a:endParaRPr dirty="0"/>
                    </a:p>
                  </a:txBody>
                  <a:tcPr marL="0" marR="0" marT="76200" marB="762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76200" marB="762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r>
                        <a:rPr lang="en-IN" dirty="0"/>
                        <a:t>7-eleven </a:t>
                      </a:r>
                      <a:endParaRPr dirty="0"/>
                    </a:p>
                  </a:txBody>
                  <a:tcPr marL="0" marR="0" marT="76200" marB="762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C3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76200" marB="762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r>
                        <a:rPr lang="en-IN" dirty="0"/>
                        <a:t>Albertsons</a:t>
                      </a:r>
                    </a:p>
                  </a:txBody>
                  <a:tcPr marL="0" marR="0" marT="76200" marB="762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63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>
                        <a:defRPr sz="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1E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185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C3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63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605">
                <a:tc>
                  <a:txBody>
                    <a:bodyPr/>
                    <a:lstStyle/>
                    <a:p>
                      <a:pPr algn="l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r>
                        <a:rPr lang="en-IN" dirty="0"/>
                        <a:t>CONVENIENCE</a:t>
                      </a:r>
                      <a:endParaRPr dirty="0"/>
                    </a:p>
                  </a:txBody>
                  <a:tcPr marL="63500" marR="0" marT="63500" marB="635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818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Has good, safe parking facilities</a:t>
                      </a:r>
                    </a:p>
                  </a:txBody>
                  <a:tcPr marL="857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defRPr sz="850" b="0" i="0" u="none" strike="noStrike" kern="1200" baseline="0" smtId="4294967295">
                          <a:solidFill>
                            <a:prstClr val="black"/>
                          </a:solidFill>
                          <a:latin typeface="Franklin Gothic Book"/>
                          <a:ea typeface="+mn-ea"/>
                          <a:cs typeface="+mn-cs"/>
                        </a:defRPr>
                      </a:pPr>
                      <a:endParaRPr lang="en-I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68%</a:t>
                      </a: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63%</a:t>
                      </a: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68%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63%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6818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Is conveniently located</a:t>
                      </a:r>
                    </a:p>
                  </a:txBody>
                  <a:tcPr marL="857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50" b="0" i="0" u="none" strike="noStrike" kern="1200" baseline="0" smtId="4294967295">
                          <a:solidFill>
                            <a:prstClr val="black"/>
                          </a:solidFill>
                          <a:latin typeface="Franklin Gothic Book"/>
                          <a:ea typeface="+mn-ea"/>
                          <a:cs typeface="+mn-cs"/>
                        </a:defRPr>
                      </a:pPr>
                      <a:endParaRPr lang="en-I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65%</a:t>
                      </a: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45%</a:t>
                      </a: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65%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45%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60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 VALUE</a:t>
                      </a: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6818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Provides good overall value</a:t>
                      </a:r>
                    </a:p>
                  </a:txBody>
                  <a:tcPr marL="857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50" b="0" i="0" u="none" strike="noStrike" kern="1200" baseline="0" smtId="4294967295">
                          <a:solidFill>
                            <a:prstClr val="black"/>
                          </a:solidFill>
                          <a:latin typeface="Franklin Gothic Book"/>
                          <a:ea typeface="+mn-ea"/>
                          <a:cs typeface="+mn-cs"/>
                        </a:defRPr>
                      </a:pPr>
                      <a:endParaRPr lang="en-IN" sz="900" b="0" i="0" u="none" strike="noStrike" kern="1200" baseline="0" dirty="0">
                        <a:solidFill>
                          <a:schemeClr val="tx1"/>
                        </a:solidFill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76%</a:t>
                      </a: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24%</a:t>
                      </a: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76%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24%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6818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Has low everyday prices</a:t>
                      </a:r>
                    </a:p>
                  </a:txBody>
                  <a:tcPr marL="857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50" b="0" i="0" u="none" strike="noStrike" kern="1200" baseline="0" smtId="4294967295">
                          <a:solidFill>
                            <a:prstClr val="black"/>
                          </a:solidFill>
                          <a:latin typeface="Franklin Gothic Book"/>
                          <a:ea typeface="+mn-ea"/>
                          <a:cs typeface="+mn-cs"/>
                        </a:defRPr>
                      </a:pPr>
                      <a:endParaRPr lang="en-IN" sz="900" b="0" i="0" u="none" strike="noStrike" kern="1200" baseline="0" dirty="0">
                        <a:solidFill>
                          <a:schemeClr val="tx1"/>
                        </a:solidFill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74%</a:t>
                      </a: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6%</a:t>
                      </a: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74%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6%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6818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Offers unique appealing products</a:t>
                      </a:r>
                    </a:p>
                  </a:txBody>
                  <a:tcPr marL="857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900" b="0" i="0" u="none" strike="noStrike" dirty="0">
                        <a:solidFill>
                          <a:srgbClr val="0070C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49%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73%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I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49%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73%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914977"/>
                  </a:ext>
                </a:extLst>
              </a:tr>
            </a:tbl>
          </a:graphicData>
        </a:graphic>
      </p:graphicFrame>
      <p:sp>
        <p:nvSpPr>
          <p:cNvPr id="48" name="Slide Number Placeholder 4">
            <a:extLst>
              <a:ext uri="{FF2B5EF4-FFF2-40B4-BE49-F238E27FC236}">
                <a16:creationId xmlns:a16="http://schemas.microsoft.com/office/drawing/2014/main" id="{C34CC8F3-46FD-4C34-B993-6DED8ED357DD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20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9" name="Footer Placeholder 2">
            <a:extLst>
              <a:ext uri="{FF2B5EF4-FFF2-40B4-BE49-F238E27FC236}">
                <a16:creationId xmlns:a16="http://schemas.microsoft.com/office/drawing/2014/main" id="{F92AAEA0-C973-4B4B-B3B5-1D1DBDB2F08A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BA97A47-CF55-49D3-998A-5FFB3DAB4697}"/>
              </a:ext>
            </a:extLst>
          </p:cNvPr>
          <p:cNvSpPr txBox="1"/>
          <p:nvPr/>
        </p:nvSpPr>
        <p:spPr>
          <a:xfrm>
            <a:off x="5891618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Midscale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27448404-C6B1-4B3B-B4A7-515EFD7764B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764" y="6357058"/>
            <a:ext cx="423092" cy="474527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6583B0E-8196-4B29-BA80-AC46CCD1F1B9}"/>
              </a:ext>
            </a:extLst>
          </p:cNvPr>
          <p:cNvCxnSpPr/>
          <p:nvPr/>
        </p:nvCxnSpPr>
        <p:spPr>
          <a:xfrm>
            <a:off x="558206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A821473D-9964-4B11-B530-004759E0694C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57" name="Footer Placeholder 4">
            <a:extLst>
              <a:ext uri="{FF2B5EF4-FFF2-40B4-BE49-F238E27FC236}">
                <a16:creationId xmlns:a16="http://schemas.microsoft.com/office/drawing/2014/main" id="{F3915477-83E9-4E24-887C-C542F8FB3CDF}"/>
              </a:ext>
            </a:extLst>
          </p:cNvPr>
          <p:cNvSpPr txBox="1"/>
          <p:nvPr/>
        </p:nvSpPr>
        <p:spPr>
          <a:xfrm>
            <a:off x="5875725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9ADD2C08-4FB7-41BA-A3F8-A7E4C8FB2C2A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579" y="6446957"/>
            <a:ext cx="1777114" cy="403861"/>
          </a:xfrm>
          <a:prstGeom prst="rect">
            <a:avLst/>
          </a:prstGeom>
        </p:spPr>
      </p:pic>
      <p:sp>
        <p:nvSpPr>
          <p:cNvPr id="59" name="Text Placeholder 6">
            <a:extLst>
              <a:ext uri="{FF2B5EF4-FFF2-40B4-BE49-F238E27FC236}">
                <a16:creationId xmlns:a16="http://schemas.microsoft.com/office/drawing/2014/main" id="{8EA2950C-E2BF-4922-AC6B-40480DE9E4E8}"/>
              </a:ext>
            </a:extLst>
          </p:cNvPr>
          <p:cNvSpPr txBox="1"/>
          <p:nvPr/>
        </p:nvSpPr>
        <p:spPr>
          <a:xfrm>
            <a:off x="602970" y="6658940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sp>
        <p:nvSpPr>
          <p:cNvPr id="60" name="TPandFilters">
            <a:extLst>
              <a:ext uri="{FF2B5EF4-FFF2-40B4-BE49-F238E27FC236}">
                <a16:creationId xmlns:a16="http://schemas.microsoft.com/office/drawing/2014/main" id="{E6D722A1-F785-45D0-BACB-0E3324936E7E}"/>
              </a:ext>
            </a:extLst>
          </p:cNvPr>
          <p:cNvSpPr txBox="1"/>
          <p:nvPr/>
        </p:nvSpPr>
        <p:spPr>
          <a:xfrm>
            <a:off x="608907" y="6334489"/>
            <a:ext cx="5362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Source: </a:t>
            </a:r>
            <a:r>
              <a:rPr lang="en-IN" sz="800" dirty="0" err="1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iSHOP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- Time Period: 2017 ; Base: Total (Monthly +); % Shoppers
Filters: None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742115A-A1AC-4C11-8D35-CA29B031EA0D}"/>
              </a:ext>
            </a:extLst>
          </p:cNvPr>
          <p:cNvCxnSpPr/>
          <p:nvPr/>
        </p:nvCxnSpPr>
        <p:spPr>
          <a:xfrm>
            <a:off x="613774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StatTestAgainst">
            <a:extLst>
              <a:ext uri="{FF2B5EF4-FFF2-40B4-BE49-F238E27FC236}">
                <a16:creationId xmlns:a16="http://schemas.microsoft.com/office/drawing/2014/main" id="{264B230C-6E09-4904-A3C0-481ED783D063}"/>
              </a:ext>
            </a:extLst>
          </p:cNvPr>
          <p:cNvSpPr txBox="1"/>
          <p:nvPr/>
        </p:nvSpPr>
        <p:spPr>
          <a:xfrm>
            <a:off x="7437410" y="6333770"/>
            <a:ext cx="4505207" cy="2194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?</a:t>
            </a:r>
          </a:p>
        </p:txBody>
      </p:sp>
      <p:sp>
        <p:nvSpPr>
          <p:cNvPr id="63" name="Text Placeholder 6">
            <a:extLst>
              <a:ext uri="{FF2B5EF4-FFF2-40B4-BE49-F238E27FC236}">
                <a16:creationId xmlns:a16="http://schemas.microsoft.com/office/drawing/2014/main" id="{0E5D4CD1-C1BA-4422-8DF5-E6794C9FF601}"/>
              </a:ext>
            </a:extLst>
          </p:cNvPr>
          <p:cNvSpPr txBox="1"/>
          <p:nvPr/>
        </p:nvSpPr>
        <p:spPr>
          <a:xfrm>
            <a:off x="8629638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886C6D0-5A68-4288-98FF-327FAE10208A}"/>
              </a:ext>
            </a:extLst>
          </p:cNvPr>
          <p:cNvSpPr/>
          <p:nvPr/>
        </p:nvSpPr>
        <p:spPr>
          <a:xfrm>
            <a:off x="8562228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65" name="Text Placeholder 6">
            <a:extLst>
              <a:ext uri="{FF2B5EF4-FFF2-40B4-BE49-F238E27FC236}">
                <a16:creationId xmlns:a16="http://schemas.microsoft.com/office/drawing/2014/main" id="{11523CAE-477B-482C-9B55-A30BF64A34FE}"/>
              </a:ext>
            </a:extLst>
          </p:cNvPr>
          <p:cNvSpPr txBox="1"/>
          <p:nvPr/>
        </p:nvSpPr>
        <p:spPr>
          <a:xfrm>
            <a:off x="7513597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F6254FA-0417-4192-AD8C-457925D1BA81}"/>
              </a:ext>
            </a:extLst>
          </p:cNvPr>
          <p:cNvSpPr/>
          <p:nvPr/>
        </p:nvSpPr>
        <p:spPr>
          <a:xfrm>
            <a:off x="7446187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67" name="benchmarkGroup">
            <a:extLst>
              <a:ext uri="{FF2B5EF4-FFF2-40B4-BE49-F238E27FC236}">
                <a16:creationId xmlns:a16="http://schemas.microsoft.com/office/drawing/2014/main" id="{9611CBFE-92B6-43FF-A43E-9058FF74C931}"/>
              </a:ext>
            </a:extLst>
          </p:cNvPr>
          <p:cNvGrpSpPr/>
          <p:nvPr/>
        </p:nvGrpSpPr>
        <p:grpSpPr>
          <a:xfrm>
            <a:off x="7449521" y="6503766"/>
            <a:ext cx="2760998" cy="159425"/>
            <a:chOff x="7075436" y="6503766"/>
            <a:chExt cx="2760998" cy="159425"/>
          </a:xfrm>
        </p:grpSpPr>
        <p:sp>
          <p:nvSpPr>
            <p:cNvPr id="68" name="benchmark">
              <a:extLst>
                <a:ext uri="{FF2B5EF4-FFF2-40B4-BE49-F238E27FC236}">
                  <a16:creationId xmlns:a16="http://schemas.microsoft.com/office/drawing/2014/main" id="{BAA1EAEF-182E-43A9-8BAA-D478EF74DC7E}"/>
                </a:ext>
              </a:extLst>
            </p:cNvPr>
            <p:cNvSpPr txBox="1"/>
            <p:nvPr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  <a:latin typeface="Franklin Gothic Book" panose="020B0503020102020204" pitchFamily="34" charset="0"/>
                </a:rPr>
                <a:t>Benchmark – ?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18CF322-03E9-4F47-8758-C336CC32CE4A}"/>
                </a:ext>
              </a:extLst>
            </p:cNvPr>
            <p:cNvSpPr/>
            <p:nvPr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70" name="Slide Number Placeholder 5">
            <a:extLst>
              <a:ext uri="{FF2B5EF4-FFF2-40B4-BE49-F238E27FC236}">
                <a16:creationId xmlns:a16="http://schemas.microsoft.com/office/drawing/2014/main" id="{0645198B-4CA8-42E4-BB6B-28B5A447D7EA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4DAD2C07-9D8E-481A-97C2-2BC4DC422FC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" y="6346939"/>
            <a:ext cx="535440" cy="46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636958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488259"/>
            <a:ext cx="12268200" cy="230029"/>
          </a:xfrm>
          <a:prstGeom prst="rect">
            <a:avLst/>
          </a:prstGeom>
        </p:spPr>
      </p:pic>
      <p:sp>
        <p:nvSpPr>
          <p:cNvPr id="9" name="main_h"/>
          <p:cNvSpPr txBox="1"/>
          <p:nvPr/>
        </p:nvSpPr>
        <p:spPr>
          <a:xfrm>
            <a:off x="169330" y="137538"/>
            <a:ext cx="117394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Brand Health – _retailer - ||</a:t>
            </a:r>
          </a:p>
        </p:txBody>
      </p:sp>
      <p:graphicFrame>
        <p:nvGraphicFramePr>
          <p:cNvPr id="48" name="TableLegends">
            <a:extLst>
              <a:ext uri="{FF2B5EF4-FFF2-40B4-BE49-F238E27FC236}">
                <a16:creationId xmlns:a16="http://schemas.microsoft.com/office/drawing/2014/main" id="{FFBFAC4A-0922-41A6-9346-F12CD8B0EB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102194"/>
              </p:ext>
            </p:extLst>
          </p:nvPr>
        </p:nvGraphicFramePr>
        <p:xfrm>
          <a:off x="0" y="5912494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42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Sample Size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Supermarket/Grocery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(36,688)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ALDI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(5749)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Whole Foods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(2782)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C3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7-Eleven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(340)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63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Albertsons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(1211)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0" name="seperator_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794" y="1540744"/>
            <a:ext cx="98406" cy="4698782"/>
          </a:xfrm>
          <a:prstGeom prst="rect">
            <a:avLst/>
          </a:prstGeom>
        </p:spPr>
      </p:pic>
      <p:pic>
        <p:nvPicPr>
          <p:cNvPr id="51" name="seperator_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664" y="1729338"/>
            <a:ext cx="98406" cy="4698782"/>
          </a:xfrm>
          <a:prstGeom prst="rect">
            <a:avLst/>
          </a:prstGeom>
        </p:spPr>
      </p:pic>
      <p:pic>
        <p:nvPicPr>
          <p:cNvPr id="52" name="seperator_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354" y="1492281"/>
            <a:ext cx="98406" cy="4698782"/>
          </a:xfrm>
          <a:prstGeom prst="rect">
            <a:avLst/>
          </a:prstGeom>
        </p:spPr>
      </p:pic>
      <p:pic>
        <p:nvPicPr>
          <p:cNvPr id="56" name="seperator_2">
            <a:extLst>
              <a:ext uri="{FF2B5EF4-FFF2-40B4-BE49-F238E27FC236}">
                <a16:creationId xmlns:a16="http://schemas.microsoft.com/office/drawing/2014/main" id="{525E2A83-3A66-424E-AEED-73344A5C2BD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441" y="1629949"/>
            <a:ext cx="98406" cy="4698782"/>
          </a:xfrm>
          <a:prstGeom prst="rect">
            <a:avLst/>
          </a:prstGeom>
        </p:spPr>
      </p:pic>
      <p:pic>
        <p:nvPicPr>
          <p:cNvPr id="57" name="seperator_5">
            <a:extLst>
              <a:ext uri="{FF2B5EF4-FFF2-40B4-BE49-F238E27FC236}">
                <a16:creationId xmlns:a16="http://schemas.microsoft.com/office/drawing/2014/main" id="{B4053285-C413-4B95-AC62-CAE8C55363A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334" y="1576938"/>
            <a:ext cx="98406" cy="4698782"/>
          </a:xfrm>
          <a:prstGeom prst="rect">
            <a:avLst/>
          </a:prstGeom>
        </p:spPr>
      </p:pic>
      <p:grpSp>
        <p:nvGrpSpPr>
          <p:cNvPr id="45" name="Header1"/>
          <p:cNvGrpSpPr/>
          <p:nvPr/>
        </p:nvGrpSpPr>
        <p:grpSpPr>
          <a:xfrm>
            <a:off x="310743" y="598725"/>
            <a:ext cx="11604732" cy="459352"/>
            <a:chOff x="310743" y="713031"/>
            <a:chExt cx="11604732" cy="590256"/>
          </a:xfrm>
        </p:grpSpPr>
        <p:sp>
          <p:nvSpPr>
            <p:cNvPr id="46" name="Header"/>
            <p:cNvSpPr txBox="1"/>
            <p:nvPr/>
          </p:nvSpPr>
          <p:spPr>
            <a:xfrm>
              <a:off x="797718" y="713031"/>
              <a:ext cx="10877447" cy="435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Good Place To Shop For- Detailed</a:t>
              </a:r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743" y="735411"/>
              <a:ext cx="387960" cy="372124"/>
            </a:xfrm>
            <a:prstGeom prst="rect">
              <a:avLst/>
            </a:prstGeom>
            <a:noFill/>
          </p:spPr>
        </p:pic>
        <p:cxnSp>
          <p:nvCxnSpPr>
            <p:cNvPr id="53" name="Straight Connector 52"/>
            <p:cNvCxnSpPr/>
            <p:nvPr/>
          </p:nvCxnSpPr>
          <p:spPr>
            <a:xfrm>
              <a:off x="734400" y="1102670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1696400" y="10872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Description"/>
            <p:cNvSpPr txBox="1"/>
            <p:nvPr/>
          </p:nvSpPr>
          <p:spPr>
            <a:xfrm>
              <a:off x="664145" y="1087843"/>
              <a:ext cx="110322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_percentage% _objective _frequency Shoppers To _retailer Say It Is A Good Place To Shop for _</a:t>
              </a:r>
              <a:r>
                <a:rPr lang="en-IN" sz="800" i="1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metricItem</a:t>
              </a:r>
              <a:endPara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endParaRPr>
            </a:p>
          </p:txBody>
        </p:sp>
      </p:grpSp>
      <p:graphicFrame>
        <p:nvGraphicFramePr>
          <p:cNvPr id="58" name="Good_Place_To_Shop_Table">
            <a:extLst>
              <a:ext uri="{FF2B5EF4-FFF2-40B4-BE49-F238E27FC236}">
                <a16:creationId xmlns:a16="http://schemas.microsoft.com/office/drawing/2014/main" id="{1D01A7A4-8B02-4813-9771-D9286F80AA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736543"/>
              </p:ext>
            </p:extLst>
          </p:nvPr>
        </p:nvGraphicFramePr>
        <p:xfrm>
          <a:off x="371187" y="1103690"/>
          <a:ext cx="11429023" cy="207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2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0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0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8054">
                  <a:extLst>
                    <a:ext uri="{9D8B030D-6E8A-4147-A177-3AD203B41FA5}">
                      <a16:colId xmlns:a16="http://schemas.microsoft.com/office/drawing/2014/main" val="1213341229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1695184946"/>
                    </a:ext>
                  </a:extLst>
                </a:gridCol>
                <a:gridCol w="148054">
                  <a:extLst>
                    <a:ext uri="{9D8B030D-6E8A-4147-A177-3AD203B41FA5}">
                      <a16:colId xmlns:a16="http://schemas.microsoft.com/office/drawing/2014/main" val="2600775960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1272844576"/>
                    </a:ext>
                  </a:extLst>
                </a:gridCol>
              </a:tblGrid>
              <a:tr h="310226"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76200" marB="762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76200" marB="762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r>
                        <a:rPr lang="en-US" dirty="0"/>
                        <a:t>Supermarket/grocery</a:t>
                      </a:r>
                      <a:endParaRPr dirty="0"/>
                    </a:p>
                  </a:txBody>
                  <a:tcPr marL="0" marR="0" marT="76200" marB="762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E41E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76200" marB="762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r>
                        <a:rPr dirty="0"/>
                        <a:t>ALDI</a:t>
                      </a:r>
                    </a:p>
                  </a:txBody>
                  <a:tcPr marL="0" marR="0" marT="76200" marB="762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3185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76200" marB="762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r>
                        <a:rPr lang="en-IN" dirty="0"/>
                        <a:t>Whole foods</a:t>
                      </a:r>
                      <a:endParaRPr dirty="0"/>
                    </a:p>
                  </a:txBody>
                  <a:tcPr marL="0" marR="0" marT="76200" marB="762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76200" marB="762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r>
                        <a:rPr lang="en-IN" dirty="0"/>
                        <a:t>7-eleven </a:t>
                      </a:r>
                      <a:endParaRPr dirty="0"/>
                    </a:p>
                  </a:txBody>
                  <a:tcPr marL="0" marR="0" marT="76200" marB="762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C3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76200" marB="762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r>
                        <a:rPr lang="en-IN" dirty="0"/>
                        <a:t>Albertsons</a:t>
                      </a:r>
                    </a:p>
                  </a:txBody>
                  <a:tcPr marL="0" marR="0" marT="76200" marB="762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63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>
                        <a:defRPr sz="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1E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185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C3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63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605">
                <a:tc>
                  <a:txBody>
                    <a:bodyPr/>
                    <a:lstStyle/>
                    <a:p>
                      <a:pPr algn="l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r>
                        <a:rPr lang="en-IN" dirty="0"/>
                        <a:t>CONVENIENCE</a:t>
                      </a:r>
                      <a:endParaRPr dirty="0"/>
                    </a:p>
                  </a:txBody>
                  <a:tcPr marL="63500" marR="0" marT="63500" marB="635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818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Has good, safe parking facilities</a:t>
                      </a:r>
                    </a:p>
                  </a:txBody>
                  <a:tcPr marL="857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defRPr sz="850" b="0" i="0" u="none" strike="noStrike" kern="1200" baseline="0" smtId="4294967295">
                          <a:solidFill>
                            <a:prstClr val="black"/>
                          </a:solidFill>
                          <a:latin typeface="Franklin Gothic Book"/>
                          <a:ea typeface="+mn-ea"/>
                          <a:cs typeface="+mn-cs"/>
                        </a:defRPr>
                      </a:pPr>
                      <a:endParaRPr lang="en-I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68%</a:t>
                      </a: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63%</a:t>
                      </a: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68%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63%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6818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Is conveniently located</a:t>
                      </a:r>
                    </a:p>
                  </a:txBody>
                  <a:tcPr marL="857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50" b="0" i="0" u="none" strike="noStrike" kern="1200" baseline="0" smtId="4294967295">
                          <a:solidFill>
                            <a:prstClr val="black"/>
                          </a:solidFill>
                          <a:latin typeface="Franklin Gothic Book"/>
                          <a:ea typeface="+mn-ea"/>
                          <a:cs typeface="+mn-cs"/>
                        </a:defRPr>
                      </a:pPr>
                      <a:endParaRPr lang="en-I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65%</a:t>
                      </a: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45%</a:t>
                      </a: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65%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45%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60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 VALUE</a:t>
                      </a: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defRPr sz="1100" b="0" cap="all" smtId="4294967295">
                          <a:solidFill>
                            <a:srgbClr val="404040"/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11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6818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Provides good overall value</a:t>
                      </a:r>
                    </a:p>
                  </a:txBody>
                  <a:tcPr marL="857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50" b="0" i="0" u="none" strike="noStrike" kern="1200" baseline="0" smtId="4294967295">
                          <a:solidFill>
                            <a:prstClr val="black"/>
                          </a:solidFill>
                          <a:latin typeface="Franklin Gothic Book"/>
                          <a:ea typeface="+mn-ea"/>
                          <a:cs typeface="+mn-cs"/>
                        </a:defRPr>
                      </a:pPr>
                      <a:endParaRPr lang="en-IN" sz="900" b="0" i="0" u="none" strike="noStrike" kern="1200" baseline="0" dirty="0">
                        <a:solidFill>
                          <a:schemeClr val="tx1"/>
                        </a:solidFill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76%</a:t>
                      </a: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24%</a:t>
                      </a: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76%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24%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6818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Has low everyday prices</a:t>
                      </a:r>
                    </a:p>
                  </a:txBody>
                  <a:tcPr marL="857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50" b="0" i="0" u="none" strike="noStrike" kern="1200" baseline="0" smtId="4294967295">
                          <a:solidFill>
                            <a:prstClr val="black"/>
                          </a:solidFill>
                          <a:latin typeface="Franklin Gothic Book"/>
                          <a:ea typeface="+mn-ea"/>
                          <a:cs typeface="+mn-cs"/>
                        </a:defRPr>
                      </a:pPr>
                      <a:endParaRPr lang="en-IN" sz="900" b="0" i="0" u="none" strike="noStrike" kern="1200" baseline="0" dirty="0">
                        <a:solidFill>
                          <a:schemeClr val="tx1"/>
                        </a:solidFill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74%</a:t>
                      </a: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6%</a:t>
                      </a:r>
                    </a:p>
                  </a:txBody>
                  <a:tcPr marL="95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74%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6%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6818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Offers unique appealing products</a:t>
                      </a:r>
                    </a:p>
                  </a:txBody>
                  <a:tcPr marL="85725" marR="9525" marT="9525" marB="0" anchor="ctr">
                    <a:lnL w="0" cap="flat" cmpd="sng" algn="ctr"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900" b="0" i="0" u="none" strike="noStrike" dirty="0">
                        <a:solidFill>
                          <a:srgbClr val="0070C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49%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73%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I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49%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defRPr sz="900" b="0" cap="all" smtId="4294967295">
                          <a:solidFill>
                            <a:srgbClr val="FFFFFF">
                              <a:alpha val="0"/>
                            </a:srgbClr>
                          </a:solidFill>
                          <a:latin typeface="Franklin Gothic Book"/>
                        </a:defRPr>
                      </a:pPr>
                      <a:endParaRPr sz="900" dirty="0"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73%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46464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914977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6C68039A-059C-4E4D-B5C0-3C1977A36B07}"/>
              </a:ext>
            </a:extLst>
          </p:cNvPr>
          <p:cNvSpPr txBox="1"/>
          <p:nvPr/>
        </p:nvSpPr>
        <p:spPr>
          <a:xfrm>
            <a:off x="9143633" y="5951834"/>
            <a:ext cx="3048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Good Place to Shop for Imagery not available for Channels, Channel Nets and Corporate Nets</a:t>
            </a:r>
          </a:p>
        </p:txBody>
      </p:sp>
      <p:sp>
        <p:nvSpPr>
          <p:cNvPr id="59" name="Slide Number Placeholder 4">
            <a:extLst>
              <a:ext uri="{FF2B5EF4-FFF2-40B4-BE49-F238E27FC236}">
                <a16:creationId xmlns:a16="http://schemas.microsoft.com/office/drawing/2014/main" id="{CB72F2A2-C202-42A2-A275-DCF6C8A3CF8A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0" name="Footer Placeholder 2">
            <a:extLst>
              <a:ext uri="{FF2B5EF4-FFF2-40B4-BE49-F238E27FC236}">
                <a16:creationId xmlns:a16="http://schemas.microsoft.com/office/drawing/2014/main" id="{B3D3AA97-B7C0-4A90-9B67-09A62A7904A5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3CB6830-9C41-4686-B76A-07F5E6479B20}"/>
              </a:ext>
            </a:extLst>
          </p:cNvPr>
          <p:cNvSpPr txBox="1"/>
          <p:nvPr/>
        </p:nvSpPr>
        <p:spPr>
          <a:xfrm>
            <a:off x="5891618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Midscale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A5BFF1EB-BDB6-495A-B9D1-9ACF2A537CF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764" y="6357058"/>
            <a:ext cx="423092" cy="474527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AEB8E47-FAF0-415A-821B-C14952C0AA29}"/>
              </a:ext>
            </a:extLst>
          </p:cNvPr>
          <p:cNvCxnSpPr/>
          <p:nvPr/>
        </p:nvCxnSpPr>
        <p:spPr>
          <a:xfrm>
            <a:off x="558206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6D6B80BE-7042-4362-A5BE-8BBF2F627907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65" name="Footer Placeholder 4">
            <a:extLst>
              <a:ext uri="{FF2B5EF4-FFF2-40B4-BE49-F238E27FC236}">
                <a16:creationId xmlns:a16="http://schemas.microsoft.com/office/drawing/2014/main" id="{8AC60057-0861-460B-91E2-5952E76904CC}"/>
              </a:ext>
            </a:extLst>
          </p:cNvPr>
          <p:cNvSpPr txBox="1"/>
          <p:nvPr/>
        </p:nvSpPr>
        <p:spPr>
          <a:xfrm>
            <a:off x="5875725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A96F5728-6B88-4A8C-A84A-A1A6AAF826CC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579" y="6446957"/>
            <a:ext cx="1777114" cy="403861"/>
          </a:xfrm>
          <a:prstGeom prst="rect">
            <a:avLst/>
          </a:prstGeom>
        </p:spPr>
      </p:pic>
      <p:sp>
        <p:nvSpPr>
          <p:cNvPr id="67" name="Text Placeholder 6">
            <a:extLst>
              <a:ext uri="{FF2B5EF4-FFF2-40B4-BE49-F238E27FC236}">
                <a16:creationId xmlns:a16="http://schemas.microsoft.com/office/drawing/2014/main" id="{2A9BC3C4-2ED5-4176-B4C9-B5C0304354CA}"/>
              </a:ext>
            </a:extLst>
          </p:cNvPr>
          <p:cNvSpPr txBox="1"/>
          <p:nvPr/>
        </p:nvSpPr>
        <p:spPr>
          <a:xfrm>
            <a:off x="602970" y="6658940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sp>
        <p:nvSpPr>
          <p:cNvPr id="68" name="TPandFilters">
            <a:extLst>
              <a:ext uri="{FF2B5EF4-FFF2-40B4-BE49-F238E27FC236}">
                <a16:creationId xmlns:a16="http://schemas.microsoft.com/office/drawing/2014/main" id="{C9A2D3A9-ED90-4FA9-8FD2-D9256071E484}"/>
              </a:ext>
            </a:extLst>
          </p:cNvPr>
          <p:cNvSpPr txBox="1"/>
          <p:nvPr/>
        </p:nvSpPr>
        <p:spPr>
          <a:xfrm>
            <a:off x="608907" y="6334489"/>
            <a:ext cx="5362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Source: </a:t>
            </a:r>
            <a:r>
              <a:rPr lang="en-IN" sz="800" dirty="0" err="1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iSHOP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- Time Period: 2017 ; Base: Total (Monthly +); % Shoppers
Filters: None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5B099FB-741D-43DE-9C78-1947B5E8D045}"/>
              </a:ext>
            </a:extLst>
          </p:cNvPr>
          <p:cNvCxnSpPr/>
          <p:nvPr/>
        </p:nvCxnSpPr>
        <p:spPr>
          <a:xfrm>
            <a:off x="613774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StatTestAgainst">
            <a:extLst>
              <a:ext uri="{FF2B5EF4-FFF2-40B4-BE49-F238E27FC236}">
                <a16:creationId xmlns:a16="http://schemas.microsoft.com/office/drawing/2014/main" id="{BDA7D8DE-02D7-47DB-84F0-05C00D132403}"/>
              </a:ext>
            </a:extLst>
          </p:cNvPr>
          <p:cNvSpPr txBox="1"/>
          <p:nvPr/>
        </p:nvSpPr>
        <p:spPr>
          <a:xfrm>
            <a:off x="7437410" y="6333770"/>
            <a:ext cx="4505207" cy="2194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?</a:t>
            </a:r>
          </a:p>
        </p:txBody>
      </p:sp>
      <p:sp>
        <p:nvSpPr>
          <p:cNvPr id="71" name="Text Placeholder 6">
            <a:extLst>
              <a:ext uri="{FF2B5EF4-FFF2-40B4-BE49-F238E27FC236}">
                <a16:creationId xmlns:a16="http://schemas.microsoft.com/office/drawing/2014/main" id="{348F6119-D436-464D-8D7A-CA6E92CE6A99}"/>
              </a:ext>
            </a:extLst>
          </p:cNvPr>
          <p:cNvSpPr txBox="1"/>
          <p:nvPr/>
        </p:nvSpPr>
        <p:spPr>
          <a:xfrm>
            <a:off x="8629638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547358A-E0CF-430C-8B58-5C5BD0ADE17A}"/>
              </a:ext>
            </a:extLst>
          </p:cNvPr>
          <p:cNvSpPr/>
          <p:nvPr/>
        </p:nvSpPr>
        <p:spPr>
          <a:xfrm>
            <a:off x="8562228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73" name="Text Placeholder 6">
            <a:extLst>
              <a:ext uri="{FF2B5EF4-FFF2-40B4-BE49-F238E27FC236}">
                <a16:creationId xmlns:a16="http://schemas.microsoft.com/office/drawing/2014/main" id="{993FFABC-F4CA-4160-8E35-41A8A935C965}"/>
              </a:ext>
            </a:extLst>
          </p:cNvPr>
          <p:cNvSpPr txBox="1"/>
          <p:nvPr/>
        </p:nvSpPr>
        <p:spPr>
          <a:xfrm>
            <a:off x="7513597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0281DDF-665E-434E-847F-80AD84B6DE44}"/>
              </a:ext>
            </a:extLst>
          </p:cNvPr>
          <p:cNvSpPr/>
          <p:nvPr/>
        </p:nvSpPr>
        <p:spPr>
          <a:xfrm>
            <a:off x="7446187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75" name="benchmarkGroup">
            <a:extLst>
              <a:ext uri="{FF2B5EF4-FFF2-40B4-BE49-F238E27FC236}">
                <a16:creationId xmlns:a16="http://schemas.microsoft.com/office/drawing/2014/main" id="{2D7A1D81-959F-405F-A9F9-B46FB0ADC539}"/>
              </a:ext>
            </a:extLst>
          </p:cNvPr>
          <p:cNvGrpSpPr/>
          <p:nvPr/>
        </p:nvGrpSpPr>
        <p:grpSpPr>
          <a:xfrm>
            <a:off x="7449521" y="6503766"/>
            <a:ext cx="2760998" cy="159425"/>
            <a:chOff x="7075436" y="6503766"/>
            <a:chExt cx="2760998" cy="159425"/>
          </a:xfrm>
        </p:grpSpPr>
        <p:sp>
          <p:nvSpPr>
            <p:cNvPr id="76" name="benchmark">
              <a:extLst>
                <a:ext uri="{FF2B5EF4-FFF2-40B4-BE49-F238E27FC236}">
                  <a16:creationId xmlns:a16="http://schemas.microsoft.com/office/drawing/2014/main" id="{56135FC7-FD0C-4042-B06C-130B0AE7FE77}"/>
                </a:ext>
              </a:extLst>
            </p:cNvPr>
            <p:cNvSpPr txBox="1"/>
            <p:nvPr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  <a:latin typeface="Franklin Gothic Book" panose="020B0503020102020204" pitchFamily="34" charset="0"/>
                </a:rPr>
                <a:t>Benchmark – ?</a:t>
              </a: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25BB0FA-251B-4A63-BCDC-E032D1404BC1}"/>
                </a:ext>
              </a:extLst>
            </p:cNvPr>
            <p:cNvSpPr/>
            <p:nvPr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78" name="Slide Number Placeholder 5">
            <a:extLst>
              <a:ext uri="{FF2B5EF4-FFF2-40B4-BE49-F238E27FC236}">
                <a16:creationId xmlns:a16="http://schemas.microsoft.com/office/drawing/2014/main" id="{D06E3D2E-8170-4D2A-9495-533FE37D055B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8F6FECC3-4E39-4E43-B272-7AC7609620B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" y="6346939"/>
            <a:ext cx="535440" cy="46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53507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-1" y="56665"/>
            <a:ext cx="4598895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73" name="Main_Store_Favorite_Store_Chart"/>
          <p:cNvGraphicFramePr/>
          <p:nvPr>
            <p:extLst>
              <p:ext uri="{D42A27DB-BD31-4B8C-83A1-F6EECF244321}">
                <p14:modId xmlns:p14="http://schemas.microsoft.com/office/powerpoint/2010/main" val="1892000394"/>
              </p:ext>
            </p:extLst>
          </p:nvPr>
        </p:nvGraphicFramePr>
        <p:xfrm>
          <a:off x="238124" y="1286257"/>
          <a:ext cx="11859691" cy="44421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graphicFrame>
        <p:nvGraphicFramePr>
          <p:cNvPr id="57" name="Chart 56"/>
          <p:cNvGraphicFramePr/>
          <p:nvPr/>
        </p:nvGraphicFramePr>
        <p:xfrm>
          <a:off x="1489720" y="4283971"/>
          <a:ext cx="1028028" cy="9519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2" name="Header1"/>
          <p:cNvGrpSpPr/>
          <p:nvPr/>
        </p:nvGrpSpPr>
        <p:grpSpPr>
          <a:xfrm>
            <a:off x="313588" y="733692"/>
            <a:ext cx="11600751" cy="552565"/>
            <a:chOff x="313588" y="733692"/>
            <a:chExt cx="11600751" cy="552565"/>
          </a:xfrm>
        </p:grpSpPr>
        <p:sp>
          <p:nvSpPr>
            <p:cNvPr id="26" name="Header"/>
            <p:cNvSpPr txBox="1"/>
            <p:nvPr/>
          </p:nvSpPr>
          <p:spPr>
            <a:xfrm>
              <a:off x="797718" y="764116"/>
              <a:ext cx="108641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Main Store/ Favorite Store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734400" y="1102670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588" y="733692"/>
              <a:ext cx="391221" cy="375253"/>
            </a:xfrm>
            <a:prstGeom prst="rect">
              <a:avLst/>
            </a:prstGeom>
            <a:noFill/>
          </p:spPr>
        </p:pic>
        <p:cxnSp>
          <p:nvCxnSpPr>
            <p:cNvPr id="49" name="Straight Connector 48"/>
            <p:cNvCxnSpPr/>
            <p:nvPr/>
          </p:nvCxnSpPr>
          <p:spPr>
            <a:xfrm>
              <a:off x="11695264" y="10872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Description"/>
            <p:cNvSpPr txBox="1"/>
            <p:nvPr/>
          </p:nvSpPr>
          <p:spPr>
            <a:xfrm>
              <a:off x="664145" y="1070813"/>
              <a:ext cx="110311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_percentage% _objective _frequency Shoppers To _retailer Say It’s Their _</a:t>
              </a:r>
              <a:r>
                <a:rPr lang="en-IN" sz="800" i="1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metricItem</a:t>
              </a:r>
              <a:endPara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endParaRPr>
            </a:p>
          </p:txBody>
        </p:sp>
      </p:grpSp>
      <p:sp>
        <p:nvSpPr>
          <p:cNvPr id="32" name="main_h"/>
          <p:cNvSpPr txBox="1"/>
          <p:nvPr/>
        </p:nvSpPr>
        <p:spPr>
          <a:xfrm>
            <a:off x="169329" y="137538"/>
            <a:ext cx="1173947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Brand Health – _retailer - ||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5E0590-B8C2-4848-B1AD-C89E3094F152}"/>
              </a:ext>
            </a:extLst>
          </p:cNvPr>
          <p:cNvSpPr txBox="1"/>
          <p:nvPr/>
        </p:nvSpPr>
        <p:spPr>
          <a:xfrm>
            <a:off x="8810888" y="5965730"/>
            <a:ext cx="3381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Main Store /Favorite Store Imagery not available for Channels, Channel Nets and Corporate Nets</a:t>
            </a:r>
          </a:p>
        </p:txBody>
      </p:sp>
      <p:graphicFrame>
        <p:nvGraphicFramePr>
          <p:cNvPr id="47" name="TableLegends">
            <a:extLst>
              <a:ext uri="{FF2B5EF4-FFF2-40B4-BE49-F238E27FC236}">
                <a16:creationId xmlns:a16="http://schemas.microsoft.com/office/drawing/2014/main" id="{33548A48-AD22-4F9A-91E2-A812C7BD46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102194"/>
              </p:ext>
            </p:extLst>
          </p:nvPr>
        </p:nvGraphicFramePr>
        <p:xfrm>
          <a:off x="0" y="5912494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42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Sample Size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Supermarket/Grocery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(36,688)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ALDI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(5749)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Whole Foods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(2782)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C3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7-Eleven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(340)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63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Albertsons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(1211)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6" name="Picture 45">
            <a:extLst>
              <a:ext uri="{FF2B5EF4-FFF2-40B4-BE49-F238E27FC236}">
                <a16:creationId xmlns:a16="http://schemas.microsoft.com/office/drawing/2014/main" id="{B5F2EE96-15F7-4919-BE54-C808FD550242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78" y="5034615"/>
            <a:ext cx="11476383" cy="213247"/>
          </a:xfrm>
          <a:prstGeom prst="rect">
            <a:avLst/>
          </a:prstGeom>
        </p:spPr>
      </p:pic>
      <p:sp>
        <p:nvSpPr>
          <p:cNvPr id="48" name="Slide Number Placeholder 4">
            <a:extLst>
              <a:ext uri="{FF2B5EF4-FFF2-40B4-BE49-F238E27FC236}">
                <a16:creationId xmlns:a16="http://schemas.microsoft.com/office/drawing/2014/main" id="{96A57551-CDE9-4285-82DF-6C7AE9FFD034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0" name="Footer Placeholder 2">
            <a:extLst>
              <a:ext uri="{FF2B5EF4-FFF2-40B4-BE49-F238E27FC236}">
                <a16:creationId xmlns:a16="http://schemas.microsoft.com/office/drawing/2014/main" id="{0C5150DE-0D52-41FA-BFE7-0A7CC0B59B76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8CA00BF-E68F-4691-81D9-6F4C7D9CFB34}"/>
              </a:ext>
            </a:extLst>
          </p:cNvPr>
          <p:cNvSpPr txBox="1"/>
          <p:nvPr/>
        </p:nvSpPr>
        <p:spPr>
          <a:xfrm>
            <a:off x="5891618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Midscale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50C457A3-3D37-4783-B2F9-10756B72412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764" y="6357058"/>
            <a:ext cx="423092" cy="474527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BD40041-06B5-41B9-B3DD-A2717DF8A4EF}"/>
              </a:ext>
            </a:extLst>
          </p:cNvPr>
          <p:cNvCxnSpPr/>
          <p:nvPr/>
        </p:nvCxnSpPr>
        <p:spPr>
          <a:xfrm>
            <a:off x="558206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DDB02408-8A9A-46EC-BDB3-607EAAB31E07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55" name="Footer Placeholder 4">
            <a:extLst>
              <a:ext uri="{FF2B5EF4-FFF2-40B4-BE49-F238E27FC236}">
                <a16:creationId xmlns:a16="http://schemas.microsoft.com/office/drawing/2014/main" id="{AF9FD26E-5D06-4170-B2F9-DCFF854FFD03}"/>
              </a:ext>
            </a:extLst>
          </p:cNvPr>
          <p:cNvSpPr txBox="1"/>
          <p:nvPr/>
        </p:nvSpPr>
        <p:spPr>
          <a:xfrm>
            <a:off x="5875725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B99AAF81-F05D-4C3A-AC48-80CA5A40BF51}"/>
              </a:ext>
            </a:extLst>
          </p:cNvPr>
          <p:cNvPicPr>
            <a:picLocks noChangeAspect="1"/>
          </p:cNvPicPr>
          <p:nvPr/>
        </p:nvPicPr>
        <p:blipFill>
          <a:blip r:embed="rId9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579" y="6446957"/>
            <a:ext cx="1777114" cy="403861"/>
          </a:xfrm>
          <a:prstGeom prst="rect">
            <a:avLst/>
          </a:prstGeom>
        </p:spPr>
      </p:pic>
      <p:sp>
        <p:nvSpPr>
          <p:cNvPr id="58" name="Text Placeholder 6">
            <a:extLst>
              <a:ext uri="{FF2B5EF4-FFF2-40B4-BE49-F238E27FC236}">
                <a16:creationId xmlns:a16="http://schemas.microsoft.com/office/drawing/2014/main" id="{DB55E105-6568-4ED3-BF79-E26598F9C9BC}"/>
              </a:ext>
            </a:extLst>
          </p:cNvPr>
          <p:cNvSpPr txBox="1"/>
          <p:nvPr/>
        </p:nvSpPr>
        <p:spPr>
          <a:xfrm>
            <a:off x="602970" y="6658940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sp>
        <p:nvSpPr>
          <p:cNvPr id="59" name="TPandFilters">
            <a:extLst>
              <a:ext uri="{FF2B5EF4-FFF2-40B4-BE49-F238E27FC236}">
                <a16:creationId xmlns:a16="http://schemas.microsoft.com/office/drawing/2014/main" id="{934924E1-5C0D-4FA4-BB38-A2E2866D1855}"/>
              </a:ext>
            </a:extLst>
          </p:cNvPr>
          <p:cNvSpPr txBox="1"/>
          <p:nvPr/>
        </p:nvSpPr>
        <p:spPr>
          <a:xfrm>
            <a:off x="608907" y="6334489"/>
            <a:ext cx="5362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Source: </a:t>
            </a:r>
            <a:r>
              <a:rPr lang="en-IN" sz="800" dirty="0" err="1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iSHOP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- Time Period: 2017 ; Base: Total (Monthly +); % Shoppers
Filters: None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1B66597-AF18-443C-95C6-80F287860039}"/>
              </a:ext>
            </a:extLst>
          </p:cNvPr>
          <p:cNvCxnSpPr/>
          <p:nvPr/>
        </p:nvCxnSpPr>
        <p:spPr>
          <a:xfrm>
            <a:off x="613774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tatTestAgainst">
            <a:extLst>
              <a:ext uri="{FF2B5EF4-FFF2-40B4-BE49-F238E27FC236}">
                <a16:creationId xmlns:a16="http://schemas.microsoft.com/office/drawing/2014/main" id="{3D7E7B11-1C7D-4828-8455-352C62206A27}"/>
              </a:ext>
            </a:extLst>
          </p:cNvPr>
          <p:cNvSpPr txBox="1"/>
          <p:nvPr/>
        </p:nvSpPr>
        <p:spPr>
          <a:xfrm>
            <a:off x="7437410" y="6333770"/>
            <a:ext cx="4505207" cy="2194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?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57570160-EC9F-49D4-BA41-4DB39AD10578}"/>
              </a:ext>
            </a:extLst>
          </p:cNvPr>
          <p:cNvSpPr txBox="1"/>
          <p:nvPr/>
        </p:nvSpPr>
        <p:spPr>
          <a:xfrm>
            <a:off x="8629638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0A0271E-D07A-4101-AA1D-A97B770E648B}"/>
              </a:ext>
            </a:extLst>
          </p:cNvPr>
          <p:cNvSpPr/>
          <p:nvPr/>
        </p:nvSpPr>
        <p:spPr>
          <a:xfrm>
            <a:off x="8562228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64" name="Text Placeholder 6">
            <a:extLst>
              <a:ext uri="{FF2B5EF4-FFF2-40B4-BE49-F238E27FC236}">
                <a16:creationId xmlns:a16="http://schemas.microsoft.com/office/drawing/2014/main" id="{5C102235-6202-47F0-BCCA-2179CC9B3626}"/>
              </a:ext>
            </a:extLst>
          </p:cNvPr>
          <p:cNvSpPr txBox="1"/>
          <p:nvPr/>
        </p:nvSpPr>
        <p:spPr>
          <a:xfrm>
            <a:off x="7513597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5EF63D2-0994-456B-93C1-7150324BC844}"/>
              </a:ext>
            </a:extLst>
          </p:cNvPr>
          <p:cNvSpPr/>
          <p:nvPr/>
        </p:nvSpPr>
        <p:spPr>
          <a:xfrm>
            <a:off x="7446187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66" name="benchmarkGroup">
            <a:extLst>
              <a:ext uri="{FF2B5EF4-FFF2-40B4-BE49-F238E27FC236}">
                <a16:creationId xmlns:a16="http://schemas.microsoft.com/office/drawing/2014/main" id="{CDE5E259-3C5B-4C3B-9692-05B6B4A5DE86}"/>
              </a:ext>
            </a:extLst>
          </p:cNvPr>
          <p:cNvGrpSpPr/>
          <p:nvPr/>
        </p:nvGrpSpPr>
        <p:grpSpPr>
          <a:xfrm>
            <a:off x="7449521" y="6503766"/>
            <a:ext cx="2760998" cy="159425"/>
            <a:chOff x="7075436" y="6503766"/>
            <a:chExt cx="2760998" cy="159425"/>
          </a:xfrm>
        </p:grpSpPr>
        <p:sp>
          <p:nvSpPr>
            <p:cNvPr id="67" name="benchmark">
              <a:extLst>
                <a:ext uri="{FF2B5EF4-FFF2-40B4-BE49-F238E27FC236}">
                  <a16:creationId xmlns:a16="http://schemas.microsoft.com/office/drawing/2014/main" id="{C81D380B-10C0-412F-A6A9-2A3FA0FEBBB4}"/>
                </a:ext>
              </a:extLst>
            </p:cNvPr>
            <p:cNvSpPr txBox="1"/>
            <p:nvPr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  <a:latin typeface="Franklin Gothic Book" panose="020B0503020102020204" pitchFamily="34" charset="0"/>
                </a:rPr>
                <a:t>Benchmark – ?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A86E1EA1-2B1F-4E13-A501-960308B42CC9}"/>
                </a:ext>
              </a:extLst>
            </p:cNvPr>
            <p:cNvSpPr/>
            <p:nvPr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9F2B4664-3B93-489A-BEEF-1643C5C26402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D63A6F4C-5C71-431C-BF7B-9E72EF6206C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" y="6346939"/>
            <a:ext cx="535440" cy="46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8833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299050" y="1558028"/>
            <a:ext cx="6926939" cy="2674386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latin typeface="Franklin Gothic Book" panose="020B0503020102020204" pitchFamily="34" charset="0"/>
              </a:rPr>
              <a:t>Shoppers Report</a:t>
            </a:r>
            <a:r>
              <a:rPr lang="en-US" u="none" dirty="0">
                <a:latin typeface="Franklin Gothic Book" panose="020B0503020102020204" pitchFamily="34" charset="0"/>
              </a:rPr>
              <a:t>     </a:t>
            </a:r>
          </a:p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</a:rPr>
              <a:t>Shoppers Beverage Purchase </a:t>
            </a:r>
          </a:p>
        </p:txBody>
      </p:sp>
      <p:sp>
        <p:nvSpPr>
          <p:cNvPr id="5" name="Footer Placeholder 4"/>
          <p:cNvSpPr txBox="1"/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sp>
        <p:nvSpPr>
          <p:cNvPr id="6" name="Slide Number Placeholder 5"/>
          <p:cNvSpPr txBox="1"/>
          <p:nvPr/>
        </p:nvSpPr>
        <p:spPr>
          <a:xfrm>
            <a:off x="11640616" y="6539848"/>
            <a:ext cx="457200" cy="223392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FD7363-92C9-4293-9313-D54D48FAF923}"/>
              </a:ext>
            </a:extLst>
          </p:cNvPr>
          <p:cNvSpPr/>
          <p:nvPr/>
        </p:nvSpPr>
        <p:spPr>
          <a:xfrm>
            <a:off x="0" y="6408456"/>
            <a:ext cx="12192000" cy="449544"/>
          </a:xfrm>
          <a:prstGeom prst="rect">
            <a:avLst/>
          </a:prstGeom>
          <a:solidFill>
            <a:srgbClr val="E51E2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1" tIns="38098" rIns="76191" bIns="38098" rtlCol="0" anchor="ctr"/>
          <a:lstStyle/>
          <a:p>
            <a:pPr algn="ctr" defTabSz="1219002"/>
            <a:endParaRPr lang="en-US" sz="2417" dirty="0">
              <a:solidFill>
                <a:srgbClr val="FFFFFF"/>
              </a:solidFill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F8452CF-90BE-4108-8A39-1BAB66E7A16E}"/>
              </a:ext>
            </a:extLst>
          </p:cNvPr>
          <p:cNvSpPr txBox="1">
            <a:spLocks/>
          </p:cNvSpPr>
          <p:nvPr/>
        </p:nvSpPr>
        <p:spPr>
          <a:xfrm>
            <a:off x="5600700" y="6592873"/>
            <a:ext cx="990600" cy="18616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Classified -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024448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Beverage_Categories_Chart"/>
          <p:cNvGraphicFramePr/>
          <p:nvPr>
            <p:extLst>
              <p:ext uri="{D42A27DB-BD31-4B8C-83A1-F6EECF244321}">
                <p14:modId xmlns:p14="http://schemas.microsoft.com/office/powerpoint/2010/main" val="3145051079"/>
              </p:ext>
            </p:extLst>
          </p:nvPr>
        </p:nvGraphicFramePr>
        <p:xfrm>
          <a:off x="176402" y="3973061"/>
          <a:ext cx="11877053" cy="19839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2" name="Beverage_Categories_Summary_Chart"/>
          <p:cNvGraphicFramePr/>
          <p:nvPr>
            <p:extLst>
              <p:ext uri="{D42A27DB-BD31-4B8C-83A1-F6EECF244321}">
                <p14:modId xmlns:p14="http://schemas.microsoft.com/office/powerpoint/2010/main" val="3984254313"/>
              </p:ext>
            </p:extLst>
          </p:nvPr>
        </p:nvGraphicFramePr>
        <p:xfrm>
          <a:off x="176402" y="1286256"/>
          <a:ext cx="5323249" cy="18334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0" name="Rectangle 79"/>
          <p:cNvSpPr/>
          <p:nvPr/>
        </p:nvSpPr>
        <p:spPr>
          <a:xfrm>
            <a:off x="-1" y="56665"/>
            <a:ext cx="7777597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sp>
        <p:nvSpPr>
          <p:cNvPr id="31" name="main_h"/>
          <p:cNvSpPr txBox="1"/>
          <p:nvPr/>
        </p:nvSpPr>
        <p:spPr>
          <a:xfrm>
            <a:off x="221418" y="121489"/>
            <a:ext cx="1167000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Shoppers Beverage Purchase – _retailer - ||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696" y="3068430"/>
            <a:ext cx="12268200" cy="230029"/>
          </a:xfrm>
          <a:prstGeom prst="rect">
            <a:avLst/>
          </a:prstGeom>
        </p:spPr>
      </p:pic>
      <p:pic>
        <p:nvPicPr>
          <p:cNvPr id="29" name="Picture 28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93" y="2748199"/>
            <a:ext cx="5016237" cy="180531"/>
          </a:xfrm>
          <a:prstGeom prst="rect">
            <a:avLst/>
          </a:prstGeom>
        </p:spPr>
      </p:pic>
      <p:grpSp>
        <p:nvGrpSpPr>
          <p:cNvPr id="2" name="Header1"/>
          <p:cNvGrpSpPr/>
          <p:nvPr/>
        </p:nvGrpSpPr>
        <p:grpSpPr>
          <a:xfrm>
            <a:off x="260322" y="704900"/>
            <a:ext cx="5243710" cy="579486"/>
            <a:chOff x="260322" y="704900"/>
            <a:chExt cx="11666186" cy="579486"/>
          </a:xfrm>
        </p:grpSpPr>
        <p:sp>
          <p:nvSpPr>
            <p:cNvPr id="26" name="Header"/>
            <p:cNvSpPr txBox="1"/>
            <p:nvPr/>
          </p:nvSpPr>
          <p:spPr>
            <a:xfrm>
              <a:off x="797717" y="764116"/>
              <a:ext cx="11128791" cy="335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Beverage Categories Summary (||)</a:t>
              </a: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322" y="704900"/>
              <a:ext cx="466118" cy="447092"/>
            </a:xfrm>
            <a:prstGeom prst="rect">
              <a:avLst/>
            </a:prstGeom>
            <a:noFill/>
          </p:spPr>
        </p:pic>
        <p:cxnSp>
          <p:nvCxnSpPr>
            <p:cNvPr id="34" name="Straight Connector 33"/>
            <p:cNvCxnSpPr/>
            <p:nvPr/>
          </p:nvCxnSpPr>
          <p:spPr>
            <a:xfrm>
              <a:off x="733945" y="1102670"/>
              <a:ext cx="11173941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1698016" y="10872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Description"/>
            <p:cNvSpPr txBox="1"/>
            <p:nvPr/>
          </p:nvSpPr>
          <p:spPr>
            <a:xfrm>
              <a:off x="664144" y="1070813"/>
              <a:ext cx="11044906" cy="213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_percentage% _objective _frequency Shoppers To _retailer Purchase _</a:t>
              </a:r>
              <a:r>
                <a:rPr lang="en-IN" sz="800" i="1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metricItem</a:t>
              </a:r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 At Least Once A Month</a:t>
              </a:r>
            </a:p>
          </p:txBody>
        </p:sp>
      </p:grpSp>
      <p:grpSp>
        <p:nvGrpSpPr>
          <p:cNvPr id="6" name="Header3"/>
          <p:cNvGrpSpPr/>
          <p:nvPr/>
        </p:nvGrpSpPr>
        <p:grpSpPr>
          <a:xfrm>
            <a:off x="247982" y="3424427"/>
            <a:ext cx="11678526" cy="526960"/>
            <a:chOff x="247982" y="3424427"/>
            <a:chExt cx="11678526" cy="526960"/>
          </a:xfrm>
        </p:grpSpPr>
        <p:sp>
          <p:nvSpPr>
            <p:cNvPr id="40" name="Header"/>
            <p:cNvSpPr txBox="1"/>
            <p:nvPr/>
          </p:nvSpPr>
          <p:spPr>
            <a:xfrm>
              <a:off x="797718" y="3435151"/>
              <a:ext cx="11128790" cy="335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Beverage Categories (Top 10 For ???? ||)</a:t>
              </a:r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733945" y="3762113"/>
              <a:ext cx="11173941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1698016" y="3747228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Description"/>
            <p:cNvSpPr txBox="1"/>
            <p:nvPr/>
          </p:nvSpPr>
          <p:spPr>
            <a:xfrm>
              <a:off x="662542" y="3737814"/>
              <a:ext cx="11046509" cy="213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_percentage% _objective _frequency Shoppers To _retailer Purchase _</a:t>
              </a:r>
              <a:r>
                <a:rPr lang="en-IN" sz="800" i="1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metricItem</a:t>
              </a:r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 At Least Once A Month</a:t>
              </a:r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8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982" y="3424427"/>
              <a:ext cx="466118" cy="411942"/>
            </a:xfrm>
            <a:prstGeom prst="rect">
              <a:avLst/>
            </a:prstGeom>
            <a:noFill/>
          </p:spPr>
        </p:pic>
      </p:grpSp>
      <p:pic>
        <p:nvPicPr>
          <p:cNvPr id="33" name="Picture 32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81" y="5267476"/>
            <a:ext cx="11412000" cy="457464"/>
          </a:xfrm>
          <a:prstGeom prst="rect">
            <a:avLst/>
          </a:prstGeom>
        </p:spPr>
      </p:pic>
      <p:graphicFrame>
        <p:nvGraphicFramePr>
          <p:cNvPr id="63" name="TableLegends">
            <a:extLst>
              <a:ext uri="{FF2B5EF4-FFF2-40B4-BE49-F238E27FC236}">
                <a16:creationId xmlns:a16="http://schemas.microsoft.com/office/drawing/2014/main" id="{88C3A4A6-9582-4297-95F6-5A02AAC933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102194"/>
              </p:ext>
            </p:extLst>
          </p:nvPr>
        </p:nvGraphicFramePr>
        <p:xfrm>
          <a:off x="0" y="5912494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42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Sample Size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Supermarket/Grocery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(36,688)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ALDI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(5749)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Whole Foods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(2782)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C3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7-Eleven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(340)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63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Albertsons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(1211)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Slide Number Placeholder 4">
            <a:extLst>
              <a:ext uri="{FF2B5EF4-FFF2-40B4-BE49-F238E27FC236}">
                <a16:creationId xmlns:a16="http://schemas.microsoft.com/office/drawing/2014/main" id="{CEDBB6F4-B7D2-4A4B-B5F1-8B91AB06BE10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24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4" name="Footer Placeholder 2">
            <a:extLst>
              <a:ext uri="{FF2B5EF4-FFF2-40B4-BE49-F238E27FC236}">
                <a16:creationId xmlns:a16="http://schemas.microsoft.com/office/drawing/2014/main" id="{A2D90B0E-3CC6-4E8F-B794-2BA090540938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E54C2C2-3647-414D-B438-D0133D9B366A}"/>
              </a:ext>
            </a:extLst>
          </p:cNvPr>
          <p:cNvSpPr txBox="1"/>
          <p:nvPr/>
        </p:nvSpPr>
        <p:spPr>
          <a:xfrm>
            <a:off x="5891618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Midscale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7741FBEA-71A7-493C-ADAB-EB0DC9583AC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764" y="6357058"/>
            <a:ext cx="423092" cy="474527"/>
          </a:xfrm>
          <a:prstGeom prst="rect">
            <a:avLst/>
          </a:prstGeom>
        </p:spPr>
      </p:pic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94637E9-8F9F-4E17-9C22-CAFE201F01AF}"/>
              </a:ext>
            </a:extLst>
          </p:cNvPr>
          <p:cNvCxnSpPr/>
          <p:nvPr/>
        </p:nvCxnSpPr>
        <p:spPr>
          <a:xfrm>
            <a:off x="558206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88BDD203-F2F5-4DD3-93E9-AF435634388A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69" name="Footer Placeholder 4">
            <a:extLst>
              <a:ext uri="{FF2B5EF4-FFF2-40B4-BE49-F238E27FC236}">
                <a16:creationId xmlns:a16="http://schemas.microsoft.com/office/drawing/2014/main" id="{827879DE-C67D-48CF-B3AA-6087108821A5}"/>
              </a:ext>
            </a:extLst>
          </p:cNvPr>
          <p:cNvSpPr txBox="1"/>
          <p:nvPr/>
        </p:nvSpPr>
        <p:spPr>
          <a:xfrm>
            <a:off x="5875725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F5481859-353E-40D1-BF08-8BE235A52C66}"/>
              </a:ext>
            </a:extLst>
          </p:cNvPr>
          <p:cNvPicPr>
            <a:picLocks noChangeAspect="1"/>
          </p:cNvPicPr>
          <p:nvPr/>
        </p:nvPicPr>
        <p:blipFill>
          <a:blip r:embed="rId10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579" y="6446957"/>
            <a:ext cx="1777114" cy="403861"/>
          </a:xfrm>
          <a:prstGeom prst="rect">
            <a:avLst/>
          </a:prstGeom>
        </p:spPr>
      </p:pic>
      <p:sp>
        <p:nvSpPr>
          <p:cNvPr id="71" name="Text Placeholder 6">
            <a:extLst>
              <a:ext uri="{FF2B5EF4-FFF2-40B4-BE49-F238E27FC236}">
                <a16:creationId xmlns:a16="http://schemas.microsoft.com/office/drawing/2014/main" id="{8AF3B57F-38CE-47B8-AB3E-2E78B9C48517}"/>
              </a:ext>
            </a:extLst>
          </p:cNvPr>
          <p:cNvSpPr txBox="1"/>
          <p:nvPr/>
        </p:nvSpPr>
        <p:spPr>
          <a:xfrm>
            <a:off x="602970" y="6658940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sp>
        <p:nvSpPr>
          <p:cNvPr id="72" name="TPandFilters">
            <a:extLst>
              <a:ext uri="{FF2B5EF4-FFF2-40B4-BE49-F238E27FC236}">
                <a16:creationId xmlns:a16="http://schemas.microsoft.com/office/drawing/2014/main" id="{3D117E9C-F0BA-4B19-9AD3-99713730D92F}"/>
              </a:ext>
            </a:extLst>
          </p:cNvPr>
          <p:cNvSpPr txBox="1"/>
          <p:nvPr/>
        </p:nvSpPr>
        <p:spPr>
          <a:xfrm>
            <a:off x="608907" y="6334489"/>
            <a:ext cx="5362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Source: </a:t>
            </a:r>
            <a:r>
              <a:rPr lang="en-IN" sz="800" dirty="0" err="1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iSHOP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- Time Period: 2017 ; Base: Total (Monthly +); % Shoppers
Filters: None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EB18927-5643-434A-8AAF-4031C5C722F9}"/>
              </a:ext>
            </a:extLst>
          </p:cNvPr>
          <p:cNvCxnSpPr/>
          <p:nvPr/>
        </p:nvCxnSpPr>
        <p:spPr>
          <a:xfrm>
            <a:off x="613774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StatTestAgainst">
            <a:extLst>
              <a:ext uri="{FF2B5EF4-FFF2-40B4-BE49-F238E27FC236}">
                <a16:creationId xmlns:a16="http://schemas.microsoft.com/office/drawing/2014/main" id="{6BE66A11-15E9-424E-B584-199ABB765608}"/>
              </a:ext>
            </a:extLst>
          </p:cNvPr>
          <p:cNvSpPr txBox="1"/>
          <p:nvPr/>
        </p:nvSpPr>
        <p:spPr>
          <a:xfrm>
            <a:off x="7437410" y="6333770"/>
            <a:ext cx="4505207" cy="2194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?</a:t>
            </a:r>
          </a:p>
        </p:txBody>
      </p:sp>
      <p:sp>
        <p:nvSpPr>
          <p:cNvPr id="75" name="Text Placeholder 6">
            <a:extLst>
              <a:ext uri="{FF2B5EF4-FFF2-40B4-BE49-F238E27FC236}">
                <a16:creationId xmlns:a16="http://schemas.microsoft.com/office/drawing/2014/main" id="{C8847A61-EC8D-46D0-8C5F-64DB11D91341}"/>
              </a:ext>
            </a:extLst>
          </p:cNvPr>
          <p:cNvSpPr txBox="1"/>
          <p:nvPr/>
        </p:nvSpPr>
        <p:spPr>
          <a:xfrm>
            <a:off x="8629638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B1F4106-4A9B-4DD8-85AB-1131DE255BF1}"/>
              </a:ext>
            </a:extLst>
          </p:cNvPr>
          <p:cNvSpPr/>
          <p:nvPr/>
        </p:nvSpPr>
        <p:spPr>
          <a:xfrm>
            <a:off x="8562228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77" name="Text Placeholder 6">
            <a:extLst>
              <a:ext uri="{FF2B5EF4-FFF2-40B4-BE49-F238E27FC236}">
                <a16:creationId xmlns:a16="http://schemas.microsoft.com/office/drawing/2014/main" id="{193D6AD7-0FCC-4CA2-A578-D125C3464FE6}"/>
              </a:ext>
            </a:extLst>
          </p:cNvPr>
          <p:cNvSpPr txBox="1"/>
          <p:nvPr/>
        </p:nvSpPr>
        <p:spPr>
          <a:xfrm>
            <a:off x="7513597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AC7E0266-1D34-4713-A482-2453A5FDED4B}"/>
              </a:ext>
            </a:extLst>
          </p:cNvPr>
          <p:cNvSpPr/>
          <p:nvPr/>
        </p:nvSpPr>
        <p:spPr>
          <a:xfrm>
            <a:off x="7446187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79" name="benchmarkGroup">
            <a:extLst>
              <a:ext uri="{FF2B5EF4-FFF2-40B4-BE49-F238E27FC236}">
                <a16:creationId xmlns:a16="http://schemas.microsoft.com/office/drawing/2014/main" id="{97BF3C93-2AAC-46B3-8E4A-88C7EBF25273}"/>
              </a:ext>
            </a:extLst>
          </p:cNvPr>
          <p:cNvGrpSpPr/>
          <p:nvPr/>
        </p:nvGrpSpPr>
        <p:grpSpPr>
          <a:xfrm>
            <a:off x="7449521" y="6503766"/>
            <a:ext cx="2760998" cy="159425"/>
            <a:chOff x="7075436" y="6503766"/>
            <a:chExt cx="2760998" cy="159425"/>
          </a:xfrm>
        </p:grpSpPr>
        <p:sp>
          <p:nvSpPr>
            <p:cNvPr id="81" name="benchmark">
              <a:extLst>
                <a:ext uri="{FF2B5EF4-FFF2-40B4-BE49-F238E27FC236}">
                  <a16:creationId xmlns:a16="http://schemas.microsoft.com/office/drawing/2014/main" id="{A4D427BB-9EBE-4256-9209-3B2E4358DA43}"/>
                </a:ext>
              </a:extLst>
            </p:cNvPr>
            <p:cNvSpPr txBox="1"/>
            <p:nvPr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  <a:latin typeface="Franklin Gothic Book" panose="020B0503020102020204" pitchFamily="34" charset="0"/>
                </a:rPr>
                <a:t>Benchmark – ?</a:t>
              </a: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2A77F0FD-B44B-4CA6-A28B-230865BEE8E0}"/>
                </a:ext>
              </a:extLst>
            </p:cNvPr>
            <p:cNvSpPr/>
            <p:nvPr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83" name="Slide Number Placeholder 5">
            <a:extLst>
              <a:ext uri="{FF2B5EF4-FFF2-40B4-BE49-F238E27FC236}">
                <a16:creationId xmlns:a16="http://schemas.microsoft.com/office/drawing/2014/main" id="{5F19CD70-BFD0-487D-9ABC-6FFFCC389880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C531D6F0-C707-4541-B574-A0BE2B05638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" y="6346939"/>
            <a:ext cx="535440" cy="465832"/>
          </a:xfrm>
          <a:prstGeom prst="rect">
            <a:avLst/>
          </a:prstGeom>
        </p:spPr>
      </p:pic>
      <p:graphicFrame>
        <p:nvGraphicFramePr>
          <p:cNvPr id="49" name="OnlineNARTD_Chart">
            <a:extLst>
              <a:ext uri="{FF2B5EF4-FFF2-40B4-BE49-F238E27FC236}">
                <a16:creationId xmlns:a16="http://schemas.microsoft.com/office/drawing/2014/main" id="{B1D82007-42AD-44D9-8945-C671B1A4AF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6709876"/>
              </p:ext>
            </p:extLst>
          </p:nvPr>
        </p:nvGraphicFramePr>
        <p:xfrm>
          <a:off x="6411550" y="1279632"/>
          <a:ext cx="5323249" cy="18334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pic>
        <p:nvPicPr>
          <p:cNvPr id="50" name="Picture 49">
            <a:extLst>
              <a:ext uri="{FF2B5EF4-FFF2-40B4-BE49-F238E27FC236}">
                <a16:creationId xmlns:a16="http://schemas.microsoft.com/office/drawing/2014/main" id="{B61C2D09-9796-4445-B854-B018EDCA38C1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241" y="2741575"/>
            <a:ext cx="5016237" cy="180531"/>
          </a:xfrm>
          <a:prstGeom prst="rect">
            <a:avLst/>
          </a:prstGeom>
        </p:spPr>
      </p:pic>
      <p:grpSp>
        <p:nvGrpSpPr>
          <p:cNvPr id="51" name="Header2">
            <a:extLst>
              <a:ext uri="{FF2B5EF4-FFF2-40B4-BE49-F238E27FC236}">
                <a16:creationId xmlns:a16="http://schemas.microsoft.com/office/drawing/2014/main" id="{90442443-4FFA-4057-9F58-91AE3D86B258}"/>
              </a:ext>
            </a:extLst>
          </p:cNvPr>
          <p:cNvGrpSpPr/>
          <p:nvPr/>
        </p:nvGrpSpPr>
        <p:grpSpPr>
          <a:xfrm>
            <a:off x="6676980" y="757492"/>
            <a:ext cx="5062200" cy="520270"/>
            <a:chOff x="664144" y="764116"/>
            <a:chExt cx="11262364" cy="520270"/>
          </a:xfrm>
        </p:grpSpPr>
        <p:sp>
          <p:nvSpPr>
            <p:cNvPr id="52" name="Header">
              <a:extLst>
                <a:ext uri="{FF2B5EF4-FFF2-40B4-BE49-F238E27FC236}">
                  <a16:creationId xmlns:a16="http://schemas.microsoft.com/office/drawing/2014/main" id="{307B3F97-1C2E-41D4-B209-AF9A322541EC}"/>
                </a:ext>
              </a:extLst>
            </p:cNvPr>
            <p:cNvSpPr txBox="1"/>
            <p:nvPr/>
          </p:nvSpPr>
          <p:spPr>
            <a:xfrm>
              <a:off x="797717" y="764116"/>
              <a:ext cx="11128791" cy="335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Online NARTD Beverage (Monthly+)</a:t>
              </a: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44C03CC-4551-460A-A5BC-077AFFBFE006}"/>
                </a:ext>
              </a:extLst>
            </p:cNvPr>
            <p:cNvCxnSpPr/>
            <p:nvPr/>
          </p:nvCxnSpPr>
          <p:spPr>
            <a:xfrm>
              <a:off x="733945" y="1102670"/>
              <a:ext cx="11173941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6B473F9-AE3C-4EE8-A057-BAD665DB0108}"/>
                </a:ext>
              </a:extLst>
            </p:cNvPr>
            <p:cNvCxnSpPr/>
            <p:nvPr/>
          </p:nvCxnSpPr>
          <p:spPr>
            <a:xfrm>
              <a:off x="11698016" y="10872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Description">
              <a:extLst>
                <a:ext uri="{FF2B5EF4-FFF2-40B4-BE49-F238E27FC236}">
                  <a16:creationId xmlns:a16="http://schemas.microsoft.com/office/drawing/2014/main" id="{2D06FF49-4797-4B40-BEC0-49700840044D}"/>
                </a:ext>
              </a:extLst>
            </p:cNvPr>
            <p:cNvSpPr txBox="1"/>
            <p:nvPr/>
          </p:nvSpPr>
          <p:spPr>
            <a:xfrm>
              <a:off x="664144" y="1070813"/>
              <a:ext cx="11044906" cy="213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_percentage% _objective _frequency Shoppers To _retailer Purchase _</a:t>
              </a:r>
              <a:r>
                <a:rPr lang="en-IN" sz="800" i="1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metricItem</a:t>
              </a:r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 At Least Once A Month</a:t>
              </a:r>
            </a:p>
          </p:txBody>
        </p:sp>
      </p:grpSp>
      <p:pic>
        <p:nvPicPr>
          <p:cNvPr id="57" name="chart">
            <a:extLst>
              <a:ext uri="{FF2B5EF4-FFF2-40B4-BE49-F238E27FC236}">
                <a16:creationId xmlns:a16="http://schemas.microsoft.com/office/drawing/2014/main" id="{C0E83037-1952-421C-AFD7-6E70D1E3400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306843" y="787942"/>
            <a:ext cx="346013" cy="34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26787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-1" y="56665"/>
            <a:ext cx="4598895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32" name="Manufacturer_Beverage_Summary_Chart"/>
          <p:cNvGraphicFramePr/>
          <p:nvPr>
            <p:extLst>
              <p:ext uri="{D42A27DB-BD31-4B8C-83A1-F6EECF244321}">
                <p14:modId xmlns:p14="http://schemas.microsoft.com/office/powerpoint/2010/main" val="2423759869"/>
              </p:ext>
            </p:extLst>
          </p:nvPr>
        </p:nvGraphicFramePr>
        <p:xfrm>
          <a:off x="176403" y="1286256"/>
          <a:ext cx="11867208" cy="4339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pic>
        <p:nvPicPr>
          <p:cNvPr id="33" name="Picture 32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81" y="5032490"/>
            <a:ext cx="11412000" cy="252000"/>
          </a:xfrm>
          <a:prstGeom prst="rect">
            <a:avLst/>
          </a:prstGeom>
        </p:spPr>
      </p:pic>
      <p:grpSp>
        <p:nvGrpSpPr>
          <p:cNvPr id="2" name="Header1"/>
          <p:cNvGrpSpPr/>
          <p:nvPr/>
        </p:nvGrpSpPr>
        <p:grpSpPr>
          <a:xfrm>
            <a:off x="273970" y="704900"/>
            <a:ext cx="11643121" cy="581357"/>
            <a:chOff x="273970" y="704900"/>
            <a:chExt cx="11643121" cy="581357"/>
          </a:xfrm>
        </p:grpSpPr>
        <p:sp>
          <p:nvSpPr>
            <p:cNvPr id="26" name="Header"/>
            <p:cNvSpPr txBox="1"/>
            <p:nvPr/>
          </p:nvSpPr>
          <p:spPr>
            <a:xfrm>
              <a:off x="797717" y="764116"/>
              <a:ext cx="111193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Manufacturer Beverage Summary (||)</a:t>
              </a:r>
              <a:endPara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970" y="704900"/>
              <a:ext cx="466118" cy="447092"/>
            </a:xfrm>
            <a:prstGeom prst="rect">
              <a:avLst/>
            </a:prstGeom>
            <a:noFill/>
          </p:spPr>
        </p:pic>
        <p:cxnSp>
          <p:nvCxnSpPr>
            <p:cNvPr id="34" name="Straight Connector 33"/>
            <p:cNvCxnSpPr/>
            <p:nvPr/>
          </p:nvCxnSpPr>
          <p:spPr>
            <a:xfrm>
              <a:off x="733945" y="1102670"/>
              <a:ext cx="11173941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1698016" y="10872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Description"/>
            <p:cNvSpPr txBox="1"/>
            <p:nvPr/>
          </p:nvSpPr>
          <p:spPr>
            <a:xfrm>
              <a:off x="664144" y="1070813"/>
              <a:ext cx="110338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_percentage% _objective _frequency Shoppers To _retailer Purchase Beverages Manufactured by _</a:t>
              </a:r>
              <a:r>
                <a:rPr lang="en-IN" sz="800" i="1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metricItem</a:t>
              </a:r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 At Least Once A Month</a:t>
              </a:r>
            </a:p>
          </p:txBody>
        </p:sp>
      </p:grpSp>
      <p:sp>
        <p:nvSpPr>
          <p:cNvPr id="44" name="main_h"/>
          <p:cNvSpPr txBox="1"/>
          <p:nvPr/>
        </p:nvSpPr>
        <p:spPr>
          <a:xfrm>
            <a:off x="221419" y="121489"/>
            <a:ext cx="116956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Shoppers Beverage Purchase – _retailer - ||</a:t>
            </a:r>
          </a:p>
        </p:txBody>
      </p:sp>
      <p:graphicFrame>
        <p:nvGraphicFramePr>
          <p:cNvPr id="50" name="TableLegends">
            <a:extLst>
              <a:ext uri="{FF2B5EF4-FFF2-40B4-BE49-F238E27FC236}">
                <a16:creationId xmlns:a16="http://schemas.microsoft.com/office/drawing/2014/main" id="{CF352D10-1A7A-4097-80E9-CD8B4AE075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102194"/>
              </p:ext>
            </p:extLst>
          </p:nvPr>
        </p:nvGraphicFramePr>
        <p:xfrm>
          <a:off x="0" y="5912494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42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Sample Size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Supermarket/Grocery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(36,688)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ALDI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(5749)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Whole Foods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(2782)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C3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7-Eleven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(340)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63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Albertsons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(1211)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Slide Number Placeholder 4">
            <a:extLst>
              <a:ext uri="{FF2B5EF4-FFF2-40B4-BE49-F238E27FC236}">
                <a16:creationId xmlns:a16="http://schemas.microsoft.com/office/drawing/2014/main" id="{7B7EB5B0-B738-480A-B8A6-EDCA0E5137FB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25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1" name="Footer Placeholder 2">
            <a:extLst>
              <a:ext uri="{FF2B5EF4-FFF2-40B4-BE49-F238E27FC236}">
                <a16:creationId xmlns:a16="http://schemas.microsoft.com/office/drawing/2014/main" id="{22AA7A3D-C217-4539-8906-02A78E3E6BEE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671ABF3-398D-47F1-9D64-DD9506A99320}"/>
              </a:ext>
            </a:extLst>
          </p:cNvPr>
          <p:cNvSpPr txBox="1"/>
          <p:nvPr/>
        </p:nvSpPr>
        <p:spPr>
          <a:xfrm>
            <a:off x="5891618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Midscale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49B01EB9-0EF6-4637-A040-EF8FF475BDF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764" y="6357058"/>
            <a:ext cx="423092" cy="474527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FAE3CE6-06CF-4D04-A2F2-32988D22B6E6}"/>
              </a:ext>
            </a:extLst>
          </p:cNvPr>
          <p:cNvCxnSpPr/>
          <p:nvPr/>
        </p:nvCxnSpPr>
        <p:spPr>
          <a:xfrm>
            <a:off x="558206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922FD97A-FF65-488E-8DBF-30B992933375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56" name="Footer Placeholder 4">
            <a:extLst>
              <a:ext uri="{FF2B5EF4-FFF2-40B4-BE49-F238E27FC236}">
                <a16:creationId xmlns:a16="http://schemas.microsoft.com/office/drawing/2014/main" id="{0CE7BE9A-DE5B-4F44-8C64-60FFD21A298C}"/>
              </a:ext>
            </a:extLst>
          </p:cNvPr>
          <p:cNvSpPr txBox="1"/>
          <p:nvPr/>
        </p:nvSpPr>
        <p:spPr>
          <a:xfrm>
            <a:off x="5875725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D684A77B-955C-48A5-9F88-2E6BCE01FA56}"/>
              </a:ext>
            </a:extLst>
          </p:cNvPr>
          <p:cNvPicPr>
            <a:picLocks noChangeAspect="1"/>
          </p:cNvPicPr>
          <p:nvPr/>
        </p:nvPicPr>
        <p:blipFill>
          <a:blip r:embed="rId8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579" y="6446957"/>
            <a:ext cx="1777114" cy="403861"/>
          </a:xfrm>
          <a:prstGeom prst="rect">
            <a:avLst/>
          </a:prstGeom>
        </p:spPr>
      </p:pic>
      <p:sp>
        <p:nvSpPr>
          <p:cNvPr id="58" name="Text Placeholder 6">
            <a:extLst>
              <a:ext uri="{FF2B5EF4-FFF2-40B4-BE49-F238E27FC236}">
                <a16:creationId xmlns:a16="http://schemas.microsoft.com/office/drawing/2014/main" id="{18CD8E07-35F9-4817-BCB1-61135D2D2AA3}"/>
              </a:ext>
            </a:extLst>
          </p:cNvPr>
          <p:cNvSpPr txBox="1"/>
          <p:nvPr/>
        </p:nvSpPr>
        <p:spPr>
          <a:xfrm>
            <a:off x="602970" y="6658940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sp>
        <p:nvSpPr>
          <p:cNvPr id="59" name="TPandFilters">
            <a:extLst>
              <a:ext uri="{FF2B5EF4-FFF2-40B4-BE49-F238E27FC236}">
                <a16:creationId xmlns:a16="http://schemas.microsoft.com/office/drawing/2014/main" id="{F87D369D-92D3-4169-A332-099C5B592E6E}"/>
              </a:ext>
            </a:extLst>
          </p:cNvPr>
          <p:cNvSpPr txBox="1"/>
          <p:nvPr/>
        </p:nvSpPr>
        <p:spPr>
          <a:xfrm>
            <a:off x="608907" y="6334489"/>
            <a:ext cx="5362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Source: </a:t>
            </a:r>
            <a:r>
              <a:rPr lang="en-IN" sz="800" dirty="0" err="1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iSHOP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- Time Period: 2017 ; Base: Total (Monthly +); % Shoppers
Filters: None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A64909B-E0DB-4E09-807C-2C0DDB3C2B2F}"/>
              </a:ext>
            </a:extLst>
          </p:cNvPr>
          <p:cNvCxnSpPr/>
          <p:nvPr/>
        </p:nvCxnSpPr>
        <p:spPr>
          <a:xfrm>
            <a:off x="613774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tatTestAgainst">
            <a:extLst>
              <a:ext uri="{FF2B5EF4-FFF2-40B4-BE49-F238E27FC236}">
                <a16:creationId xmlns:a16="http://schemas.microsoft.com/office/drawing/2014/main" id="{758CD1A6-EC62-4123-9179-8A50039AB0A1}"/>
              </a:ext>
            </a:extLst>
          </p:cNvPr>
          <p:cNvSpPr txBox="1"/>
          <p:nvPr/>
        </p:nvSpPr>
        <p:spPr>
          <a:xfrm>
            <a:off x="7437410" y="6333770"/>
            <a:ext cx="4505207" cy="2194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?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F9E472DC-5367-429A-B319-03065FB9B0E7}"/>
              </a:ext>
            </a:extLst>
          </p:cNvPr>
          <p:cNvSpPr txBox="1"/>
          <p:nvPr/>
        </p:nvSpPr>
        <p:spPr>
          <a:xfrm>
            <a:off x="8629638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C140C65-3633-4D99-89F0-F11EE28DA698}"/>
              </a:ext>
            </a:extLst>
          </p:cNvPr>
          <p:cNvSpPr/>
          <p:nvPr/>
        </p:nvSpPr>
        <p:spPr>
          <a:xfrm>
            <a:off x="8562228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64" name="Text Placeholder 6">
            <a:extLst>
              <a:ext uri="{FF2B5EF4-FFF2-40B4-BE49-F238E27FC236}">
                <a16:creationId xmlns:a16="http://schemas.microsoft.com/office/drawing/2014/main" id="{556A6D81-32A8-43B3-A129-8EFC44C8ECD2}"/>
              </a:ext>
            </a:extLst>
          </p:cNvPr>
          <p:cNvSpPr txBox="1"/>
          <p:nvPr/>
        </p:nvSpPr>
        <p:spPr>
          <a:xfrm>
            <a:off x="7513597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2D787B78-2242-4EF4-8CBC-8CC22CC97717}"/>
              </a:ext>
            </a:extLst>
          </p:cNvPr>
          <p:cNvSpPr/>
          <p:nvPr/>
        </p:nvSpPr>
        <p:spPr>
          <a:xfrm>
            <a:off x="7446187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66" name="benchmarkGroup">
            <a:extLst>
              <a:ext uri="{FF2B5EF4-FFF2-40B4-BE49-F238E27FC236}">
                <a16:creationId xmlns:a16="http://schemas.microsoft.com/office/drawing/2014/main" id="{7402F095-0FF7-4396-883C-5819EF7B95B5}"/>
              </a:ext>
            </a:extLst>
          </p:cNvPr>
          <p:cNvGrpSpPr/>
          <p:nvPr/>
        </p:nvGrpSpPr>
        <p:grpSpPr>
          <a:xfrm>
            <a:off x="7449521" y="6503766"/>
            <a:ext cx="2760998" cy="159425"/>
            <a:chOff x="7075436" y="6503766"/>
            <a:chExt cx="2760998" cy="159425"/>
          </a:xfrm>
        </p:grpSpPr>
        <p:sp>
          <p:nvSpPr>
            <p:cNvPr id="67" name="benchmark">
              <a:extLst>
                <a:ext uri="{FF2B5EF4-FFF2-40B4-BE49-F238E27FC236}">
                  <a16:creationId xmlns:a16="http://schemas.microsoft.com/office/drawing/2014/main" id="{B7EB6309-CE6D-46D7-A26B-02EFCF8EDF8F}"/>
                </a:ext>
              </a:extLst>
            </p:cNvPr>
            <p:cNvSpPr txBox="1"/>
            <p:nvPr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  <a:latin typeface="Franklin Gothic Book" panose="020B0503020102020204" pitchFamily="34" charset="0"/>
                </a:rPr>
                <a:t>Benchmark – ?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69185634-99C9-45CF-AE20-A29D745DEDD2}"/>
                </a:ext>
              </a:extLst>
            </p:cNvPr>
            <p:cNvSpPr/>
            <p:nvPr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440DE006-4AAE-4F6D-BFB4-47D5646ECA9C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E38C75EC-184E-446C-8CCB-BB3F4EAB474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" y="6346939"/>
            <a:ext cx="535440" cy="46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917076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Race-Ethnicity_Chart"/>
          <p:cNvGraphicFramePr/>
          <p:nvPr>
            <p:extLst>
              <p:ext uri="{D42A27DB-BD31-4B8C-83A1-F6EECF244321}">
                <p14:modId xmlns:p14="http://schemas.microsoft.com/office/powerpoint/2010/main" val="2243163702"/>
              </p:ext>
            </p:extLst>
          </p:nvPr>
        </p:nvGraphicFramePr>
        <p:xfrm>
          <a:off x="238125" y="3926364"/>
          <a:ext cx="5901092" cy="18289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2" name="Total_SSD_Chart"/>
          <p:cNvGraphicFramePr/>
          <p:nvPr>
            <p:extLst>
              <p:ext uri="{D42A27DB-BD31-4B8C-83A1-F6EECF244321}">
                <p14:modId xmlns:p14="http://schemas.microsoft.com/office/powerpoint/2010/main" val="1449023227"/>
              </p:ext>
            </p:extLst>
          </p:nvPr>
        </p:nvGraphicFramePr>
        <p:xfrm>
          <a:off x="176402" y="1286256"/>
          <a:ext cx="11879239" cy="2003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1" name="Rectangle 30"/>
          <p:cNvSpPr/>
          <p:nvPr/>
        </p:nvSpPr>
        <p:spPr>
          <a:xfrm>
            <a:off x="-1" y="56665"/>
            <a:ext cx="5331855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pic>
        <p:nvPicPr>
          <p:cNvPr id="33" name="Picture 32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49" y="5360436"/>
            <a:ext cx="5510977" cy="27173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696" y="3059963"/>
            <a:ext cx="12268200" cy="230029"/>
          </a:xfrm>
          <a:prstGeom prst="rect">
            <a:avLst/>
          </a:prstGeom>
        </p:spPr>
      </p:pic>
      <p:pic>
        <p:nvPicPr>
          <p:cNvPr id="29" name="Picture 28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5" y="2714809"/>
            <a:ext cx="11412000" cy="252000"/>
          </a:xfrm>
          <a:prstGeom prst="rect">
            <a:avLst/>
          </a:prstGeom>
        </p:spPr>
      </p:pic>
      <p:grpSp>
        <p:nvGrpSpPr>
          <p:cNvPr id="2" name="Header1"/>
          <p:cNvGrpSpPr/>
          <p:nvPr/>
        </p:nvGrpSpPr>
        <p:grpSpPr>
          <a:xfrm>
            <a:off x="260322" y="718504"/>
            <a:ext cx="11666186" cy="565882"/>
            <a:chOff x="260322" y="718504"/>
            <a:chExt cx="11666186" cy="565882"/>
          </a:xfrm>
        </p:grpSpPr>
        <p:sp>
          <p:nvSpPr>
            <p:cNvPr id="26" name="Header"/>
            <p:cNvSpPr txBox="1"/>
            <p:nvPr/>
          </p:nvSpPr>
          <p:spPr>
            <a:xfrm>
              <a:off x="797717" y="764116"/>
              <a:ext cx="11128791" cy="335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Total SSD (Top 10 For </a:t>
              </a:r>
              <a:r>
                <a:rPr lang="en-IN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???? ||</a:t>
              </a:r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)</a:t>
              </a: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733945" y="1102670"/>
              <a:ext cx="11173941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1698016" y="10872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Description"/>
            <p:cNvSpPr txBox="1"/>
            <p:nvPr/>
          </p:nvSpPr>
          <p:spPr>
            <a:xfrm>
              <a:off x="664145" y="1070813"/>
              <a:ext cx="11044905" cy="213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_percentage% _objective _frequency Shoppers To _retailer Purchase _</a:t>
              </a:r>
              <a:r>
                <a:rPr lang="en-IN" sz="800" i="1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metricItem</a:t>
              </a:r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 At Least Once A Month</a:t>
              </a:r>
            </a:p>
          </p:txBody>
        </p: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322" y="718504"/>
              <a:ext cx="466118" cy="446388"/>
            </a:xfrm>
            <a:prstGeom prst="rect">
              <a:avLst/>
            </a:prstGeom>
            <a:noFill/>
          </p:spPr>
        </p:pic>
      </p:grpSp>
      <p:sp>
        <p:nvSpPr>
          <p:cNvPr id="41" name="main_h"/>
          <p:cNvSpPr txBox="1"/>
          <p:nvPr/>
        </p:nvSpPr>
        <p:spPr>
          <a:xfrm>
            <a:off x="221418" y="121489"/>
            <a:ext cx="11705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IN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Shoppers SSD Purchase and </a:t>
            </a:r>
            <a:r>
              <a:rPr lang="en-IN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Favorite</a:t>
            </a:r>
            <a:r>
              <a:rPr lang="en-IN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– _retailer - ||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7" name="Occupation_Chart"/>
          <p:cNvGraphicFramePr/>
          <p:nvPr>
            <p:extLst>
              <p:ext uri="{D42A27DB-BD31-4B8C-83A1-F6EECF244321}">
                <p14:modId xmlns:p14="http://schemas.microsoft.com/office/powerpoint/2010/main" val="1047339772"/>
              </p:ext>
            </p:extLst>
          </p:nvPr>
        </p:nvGraphicFramePr>
        <p:xfrm>
          <a:off x="6229589" y="3926365"/>
          <a:ext cx="5882986" cy="19365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pSp>
        <p:nvGrpSpPr>
          <p:cNvPr id="7" name="Header2"/>
          <p:cNvGrpSpPr/>
          <p:nvPr/>
        </p:nvGrpSpPr>
        <p:grpSpPr>
          <a:xfrm>
            <a:off x="282647" y="3215824"/>
            <a:ext cx="5690034" cy="860544"/>
            <a:chOff x="282647" y="3215824"/>
            <a:chExt cx="5690034" cy="860544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647" y="3347982"/>
              <a:ext cx="466118" cy="446388"/>
            </a:xfrm>
            <a:prstGeom prst="rect">
              <a:avLst/>
            </a:prstGeom>
            <a:noFill/>
          </p:spPr>
        </p:pic>
        <p:sp>
          <p:nvSpPr>
            <p:cNvPr id="6" name="Star: 5 Points 5"/>
            <p:cNvSpPr>
              <a:spLocks noChangeAspect="1"/>
            </p:cNvSpPr>
            <p:nvPr/>
          </p:nvSpPr>
          <p:spPr>
            <a:xfrm>
              <a:off x="616439" y="3569335"/>
              <a:ext cx="150000" cy="180000"/>
            </a:xfrm>
            <a:prstGeom prst="star5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4" name="Header"/>
            <p:cNvSpPr txBox="1"/>
            <p:nvPr/>
          </p:nvSpPr>
          <p:spPr>
            <a:xfrm>
              <a:off x="714880" y="3215824"/>
              <a:ext cx="52578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Regular SSD (Top 5 for ???? Favorite Brand Within Regular SSD)</a:t>
              </a:r>
            </a:p>
            <a:p>
              <a:endPara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734400" y="3765600"/>
              <a:ext cx="5142368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Description"/>
            <p:cNvSpPr txBox="1"/>
            <p:nvPr/>
          </p:nvSpPr>
          <p:spPr>
            <a:xfrm>
              <a:off x="662543" y="3737814"/>
              <a:ext cx="50093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Res: _percentage% _objective _frequency Shoppers To _retailer Consider _</a:t>
              </a:r>
              <a:r>
                <a:rPr lang="en-IN" sz="800" i="1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metricItem</a:t>
              </a:r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 Their </a:t>
              </a:r>
              <a:r>
                <a:rPr lang="en-IN" sz="800" i="1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Favorite</a:t>
              </a:r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 Brand Of  Regular SSD</a:t>
              </a:r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5706000" y="37440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6" name="Picture 5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566" y="5369742"/>
            <a:ext cx="5433392" cy="235928"/>
          </a:xfrm>
          <a:prstGeom prst="rect">
            <a:avLst/>
          </a:prstGeom>
        </p:spPr>
      </p:pic>
      <p:grpSp>
        <p:nvGrpSpPr>
          <p:cNvPr id="8" name="Header3"/>
          <p:cNvGrpSpPr/>
          <p:nvPr/>
        </p:nvGrpSpPr>
        <p:grpSpPr>
          <a:xfrm>
            <a:off x="6384683" y="3188504"/>
            <a:ext cx="5634176" cy="887863"/>
            <a:chOff x="6384683" y="3188504"/>
            <a:chExt cx="5634176" cy="887863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11696400" y="37440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Description"/>
            <p:cNvSpPr txBox="1"/>
            <p:nvPr/>
          </p:nvSpPr>
          <p:spPr>
            <a:xfrm>
              <a:off x="6705604" y="3737813"/>
              <a:ext cx="49828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_percentage% _objective _frequency Shoppers To _retailer Consider _</a:t>
              </a:r>
              <a:r>
                <a:rPr lang="en-IN" sz="800" i="1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metricItem</a:t>
              </a:r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 Their </a:t>
              </a:r>
              <a:r>
                <a:rPr lang="en-IN" sz="800" i="1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Favorite</a:t>
              </a:r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 Brand Of  Diet SSD</a:t>
              </a:r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6778800" y="3765600"/>
              <a:ext cx="5142368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4683" y="3347982"/>
              <a:ext cx="466117" cy="446388"/>
            </a:xfrm>
            <a:prstGeom prst="rect">
              <a:avLst/>
            </a:prstGeom>
            <a:noFill/>
          </p:spPr>
        </p:pic>
        <p:sp>
          <p:nvSpPr>
            <p:cNvPr id="38" name="Header">
              <a:extLst>
                <a:ext uri="{FF2B5EF4-FFF2-40B4-BE49-F238E27FC236}">
                  <a16:creationId xmlns:a16="http://schemas.microsoft.com/office/drawing/2014/main" id="{CDC4AA40-E488-4485-BA7A-1E1A14C9D838}"/>
                </a:ext>
              </a:extLst>
            </p:cNvPr>
            <p:cNvSpPr txBox="1"/>
            <p:nvPr/>
          </p:nvSpPr>
          <p:spPr>
            <a:xfrm>
              <a:off x="6761058" y="3188504"/>
              <a:ext cx="52578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Diet SSD (Top 5 for ???? Favorite Brand Within Diet SSD)</a:t>
              </a:r>
            </a:p>
            <a:p>
              <a:endPara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72" name="TableLegends">
            <a:extLst>
              <a:ext uri="{FF2B5EF4-FFF2-40B4-BE49-F238E27FC236}">
                <a16:creationId xmlns:a16="http://schemas.microsoft.com/office/drawing/2014/main" id="{E566EB0C-8C68-418E-84C7-436E033C09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102194"/>
              </p:ext>
            </p:extLst>
          </p:nvPr>
        </p:nvGraphicFramePr>
        <p:xfrm>
          <a:off x="0" y="5912494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42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Sample Size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Supermarket/Grocery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(36,688)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ALDI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(5749)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Whole Foods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(2782)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C3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7-Eleven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(340)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63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Albertsons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(1211)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1" name="Slide Number Placeholder 4">
            <a:extLst>
              <a:ext uri="{FF2B5EF4-FFF2-40B4-BE49-F238E27FC236}">
                <a16:creationId xmlns:a16="http://schemas.microsoft.com/office/drawing/2014/main" id="{62247EDF-F82B-4D6F-82C4-4388B5DDCF97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26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3" name="Footer Placeholder 2">
            <a:extLst>
              <a:ext uri="{FF2B5EF4-FFF2-40B4-BE49-F238E27FC236}">
                <a16:creationId xmlns:a16="http://schemas.microsoft.com/office/drawing/2014/main" id="{2FCECB8A-A076-4D3D-99C6-D58D83962269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253AEA-9610-49F8-93F3-275A6832FC8D}"/>
              </a:ext>
            </a:extLst>
          </p:cNvPr>
          <p:cNvSpPr txBox="1"/>
          <p:nvPr/>
        </p:nvSpPr>
        <p:spPr>
          <a:xfrm>
            <a:off x="5891618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Midscale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A6BBD503-4263-4AE4-AA3C-18825822DCB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764" y="6357058"/>
            <a:ext cx="423092" cy="474527"/>
          </a:xfrm>
          <a:prstGeom prst="rect">
            <a:avLst/>
          </a:prstGeom>
        </p:spPr>
      </p:pic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1E8F2E4-C98E-4AA2-B5D7-9D0FAD619F8F}"/>
              </a:ext>
            </a:extLst>
          </p:cNvPr>
          <p:cNvCxnSpPr/>
          <p:nvPr/>
        </p:nvCxnSpPr>
        <p:spPr>
          <a:xfrm>
            <a:off x="558206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6CFD1480-14E2-4A1B-B96A-E679289D9A6D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78" name="Footer Placeholder 4">
            <a:extLst>
              <a:ext uri="{FF2B5EF4-FFF2-40B4-BE49-F238E27FC236}">
                <a16:creationId xmlns:a16="http://schemas.microsoft.com/office/drawing/2014/main" id="{497EEBE3-C450-4A07-A4F3-D0F2B023BB8E}"/>
              </a:ext>
            </a:extLst>
          </p:cNvPr>
          <p:cNvSpPr txBox="1"/>
          <p:nvPr/>
        </p:nvSpPr>
        <p:spPr>
          <a:xfrm>
            <a:off x="5875725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F7809E43-D560-4FEC-BCE6-AE3429730079}"/>
              </a:ext>
            </a:extLst>
          </p:cNvPr>
          <p:cNvPicPr>
            <a:picLocks noChangeAspect="1"/>
          </p:cNvPicPr>
          <p:nvPr/>
        </p:nvPicPr>
        <p:blipFill>
          <a:blip r:embed="rId11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579" y="6446957"/>
            <a:ext cx="1777114" cy="403861"/>
          </a:xfrm>
          <a:prstGeom prst="rect">
            <a:avLst/>
          </a:prstGeom>
        </p:spPr>
      </p:pic>
      <p:sp>
        <p:nvSpPr>
          <p:cNvPr id="80" name="Text Placeholder 6">
            <a:extLst>
              <a:ext uri="{FF2B5EF4-FFF2-40B4-BE49-F238E27FC236}">
                <a16:creationId xmlns:a16="http://schemas.microsoft.com/office/drawing/2014/main" id="{5C10935E-931B-4F42-912A-3D8998796F2F}"/>
              </a:ext>
            </a:extLst>
          </p:cNvPr>
          <p:cNvSpPr txBox="1"/>
          <p:nvPr/>
        </p:nvSpPr>
        <p:spPr>
          <a:xfrm>
            <a:off x="602970" y="6658940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sp>
        <p:nvSpPr>
          <p:cNvPr id="81" name="TPandFilters">
            <a:extLst>
              <a:ext uri="{FF2B5EF4-FFF2-40B4-BE49-F238E27FC236}">
                <a16:creationId xmlns:a16="http://schemas.microsoft.com/office/drawing/2014/main" id="{6801BDB3-D048-423A-AA8A-8A827C916F24}"/>
              </a:ext>
            </a:extLst>
          </p:cNvPr>
          <p:cNvSpPr txBox="1"/>
          <p:nvPr/>
        </p:nvSpPr>
        <p:spPr>
          <a:xfrm>
            <a:off x="608907" y="6334489"/>
            <a:ext cx="5362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Source: </a:t>
            </a:r>
            <a:r>
              <a:rPr lang="en-IN" sz="800" dirty="0" err="1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iSHOP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- Time Period: 2017 ; Base: Total (Monthly +); % Shoppers
Filters: None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50D8E4E-D04A-4760-9776-F3E747336E05}"/>
              </a:ext>
            </a:extLst>
          </p:cNvPr>
          <p:cNvCxnSpPr/>
          <p:nvPr/>
        </p:nvCxnSpPr>
        <p:spPr>
          <a:xfrm>
            <a:off x="613774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StatTestAgainst">
            <a:extLst>
              <a:ext uri="{FF2B5EF4-FFF2-40B4-BE49-F238E27FC236}">
                <a16:creationId xmlns:a16="http://schemas.microsoft.com/office/drawing/2014/main" id="{ABA22C4F-80B5-4CD6-9D8B-DED58BD19402}"/>
              </a:ext>
            </a:extLst>
          </p:cNvPr>
          <p:cNvSpPr txBox="1"/>
          <p:nvPr/>
        </p:nvSpPr>
        <p:spPr>
          <a:xfrm>
            <a:off x="7437410" y="6333770"/>
            <a:ext cx="4505207" cy="2194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?</a:t>
            </a:r>
          </a:p>
        </p:txBody>
      </p:sp>
      <p:sp>
        <p:nvSpPr>
          <p:cNvPr id="84" name="Text Placeholder 6">
            <a:extLst>
              <a:ext uri="{FF2B5EF4-FFF2-40B4-BE49-F238E27FC236}">
                <a16:creationId xmlns:a16="http://schemas.microsoft.com/office/drawing/2014/main" id="{94854C6F-F16B-4B91-A00B-27CF274FD978}"/>
              </a:ext>
            </a:extLst>
          </p:cNvPr>
          <p:cNvSpPr txBox="1"/>
          <p:nvPr/>
        </p:nvSpPr>
        <p:spPr>
          <a:xfrm>
            <a:off x="8629638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BB65A977-17E3-43E2-8345-7BFD67BE985E}"/>
              </a:ext>
            </a:extLst>
          </p:cNvPr>
          <p:cNvSpPr/>
          <p:nvPr/>
        </p:nvSpPr>
        <p:spPr>
          <a:xfrm>
            <a:off x="8562228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86" name="Text Placeholder 6">
            <a:extLst>
              <a:ext uri="{FF2B5EF4-FFF2-40B4-BE49-F238E27FC236}">
                <a16:creationId xmlns:a16="http://schemas.microsoft.com/office/drawing/2014/main" id="{E1112907-E7B5-4E4D-B3B2-066731275A59}"/>
              </a:ext>
            </a:extLst>
          </p:cNvPr>
          <p:cNvSpPr txBox="1"/>
          <p:nvPr/>
        </p:nvSpPr>
        <p:spPr>
          <a:xfrm>
            <a:off x="7513597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E2FEC5E-7C93-47AC-9258-9CBC66988ECE}"/>
              </a:ext>
            </a:extLst>
          </p:cNvPr>
          <p:cNvSpPr/>
          <p:nvPr/>
        </p:nvSpPr>
        <p:spPr>
          <a:xfrm>
            <a:off x="7446187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88" name="benchmarkGroup">
            <a:extLst>
              <a:ext uri="{FF2B5EF4-FFF2-40B4-BE49-F238E27FC236}">
                <a16:creationId xmlns:a16="http://schemas.microsoft.com/office/drawing/2014/main" id="{CC4CE637-E089-40F4-B5F9-CF90294189B9}"/>
              </a:ext>
            </a:extLst>
          </p:cNvPr>
          <p:cNvGrpSpPr/>
          <p:nvPr/>
        </p:nvGrpSpPr>
        <p:grpSpPr>
          <a:xfrm>
            <a:off x="7449521" y="6503766"/>
            <a:ext cx="2760998" cy="159425"/>
            <a:chOff x="7075436" y="6503766"/>
            <a:chExt cx="2760998" cy="159425"/>
          </a:xfrm>
        </p:grpSpPr>
        <p:sp>
          <p:nvSpPr>
            <p:cNvPr id="89" name="benchmark">
              <a:extLst>
                <a:ext uri="{FF2B5EF4-FFF2-40B4-BE49-F238E27FC236}">
                  <a16:creationId xmlns:a16="http://schemas.microsoft.com/office/drawing/2014/main" id="{CD3E6B38-05CF-42D0-8A1B-46BB33418B4D}"/>
                </a:ext>
              </a:extLst>
            </p:cNvPr>
            <p:cNvSpPr txBox="1"/>
            <p:nvPr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  <a:latin typeface="Franklin Gothic Book" panose="020B0503020102020204" pitchFamily="34" charset="0"/>
                </a:rPr>
                <a:t>Benchmark – ?</a:t>
              </a: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BBE3EAB7-F17A-4EEB-B843-F44DA597DA68}"/>
                </a:ext>
              </a:extLst>
            </p:cNvPr>
            <p:cNvSpPr/>
            <p:nvPr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91" name="Slide Number Placeholder 5">
            <a:extLst>
              <a:ext uri="{FF2B5EF4-FFF2-40B4-BE49-F238E27FC236}">
                <a16:creationId xmlns:a16="http://schemas.microsoft.com/office/drawing/2014/main" id="{FE6ED85E-E717-48AC-BE51-8E2F637DBDE1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10DEDF70-3471-4478-B9F9-51944F66A4C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" y="6346939"/>
            <a:ext cx="535440" cy="46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40935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latin typeface="Franklin Gothic Book" panose="020B0503020102020204" pitchFamily="34" charset="0"/>
              </a:rPr>
              <a:t>Shoppers</a:t>
            </a:r>
            <a:r>
              <a:rPr lang="en-US" sz="4000" u="none" dirty="0">
                <a:latin typeface="Franklin Gothic Book" panose="020B0503020102020204" pitchFamily="34" charset="0"/>
              </a:rPr>
              <a:t> Report    </a:t>
            </a:r>
          </a:p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</a:rPr>
              <a:t>Frequency Profile</a:t>
            </a:r>
          </a:p>
        </p:txBody>
      </p:sp>
      <p:sp>
        <p:nvSpPr>
          <p:cNvPr id="5" name="Footer Placeholder 4"/>
          <p:cNvSpPr txBox="1"/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AA0A50-62F7-4CC7-9C1D-9C05808D736D}"/>
              </a:ext>
            </a:extLst>
          </p:cNvPr>
          <p:cNvSpPr/>
          <p:nvPr/>
        </p:nvSpPr>
        <p:spPr>
          <a:xfrm>
            <a:off x="0" y="6408456"/>
            <a:ext cx="12192000" cy="449544"/>
          </a:xfrm>
          <a:prstGeom prst="rect">
            <a:avLst/>
          </a:prstGeom>
          <a:solidFill>
            <a:srgbClr val="E51E2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1" tIns="38098" rIns="76191" bIns="38098" rtlCol="0" anchor="ctr"/>
          <a:lstStyle/>
          <a:p>
            <a:pPr algn="ctr" defTabSz="1219002"/>
            <a:endParaRPr lang="en-US" sz="2417" dirty="0">
              <a:solidFill>
                <a:srgbClr val="FFFFFF"/>
              </a:solidFill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E0EDD7F7-D05F-4C14-8FAF-FA5E57670986}"/>
              </a:ext>
            </a:extLst>
          </p:cNvPr>
          <p:cNvSpPr txBox="1">
            <a:spLocks/>
          </p:cNvSpPr>
          <p:nvPr/>
        </p:nvSpPr>
        <p:spPr>
          <a:xfrm>
            <a:off x="5600700" y="6592873"/>
            <a:ext cx="990600" cy="18616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Classified -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91991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-1" y="56665"/>
            <a:ext cx="4598895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aphicFrame>
        <p:nvGraphicFramePr>
          <p:cNvPr id="88" name="TotalGB_Chart"/>
          <p:cNvGraphicFramePr/>
          <p:nvPr>
            <p:extLst>
              <p:ext uri="{D42A27DB-BD31-4B8C-83A1-F6EECF244321}">
                <p14:modId xmlns:p14="http://schemas.microsoft.com/office/powerpoint/2010/main" val="4165868489"/>
              </p:ext>
            </p:extLst>
          </p:nvPr>
        </p:nvGraphicFramePr>
        <p:xfrm>
          <a:off x="244264" y="1311972"/>
          <a:ext cx="11829184" cy="44528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811000" y="6592873"/>
            <a:ext cx="381000" cy="186160"/>
          </a:xfrm>
        </p:spPr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t>4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main_h"/>
          <p:cNvSpPr txBox="1"/>
          <p:nvPr/>
        </p:nvSpPr>
        <p:spPr>
          <a:xfrm>
            <a:off x="221419" y="121489"/>
            <a:ext cx="1158613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Frequency Profile - _retailer - ||</a:t>
            </a:r>
          </a:p>
        </p:txBody>
      </p:sp>
      <p:grpSp>
        <p:nvGrpSpPr>
          <p:cNvPr id="2" name="Header1"/>
          <p:cNvGrpSpPr/>
          <p:nvPr/>
        </p:nvGrpSpPr>
        <p:grpSpPr>
          <a:xfrm>
            <a:off x="273933" y="761525"/>
            <a:ext cx="11643158" cy="522861"/>
            <a:chOff x="273933" y="761525"/>
            <a:chExt cx="11643158" cy="522861"/>
          </a:xfrm>
        </p:grpSpPr>
        <p:sp>
          <p:nvSpPr>
            <p:cNvPr id="26" name="Header"/>
            <p:cNvSpPr txBox="1"/>
            <p:nvPr/>
          </p:nvSpPr>
          <p:spPr>
            <a:xfrm>
              <a:off x="784465" y="766556"/>
              <a:ext cx="111121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Shoppers Frequency (Total Shoppers Base)</a:t>
              </a:r>
            </a:p>
          </p:txBody>
        </p:sp>
        <p:cxnSp>
          <p:nvCxnSpPr>
            <p:cNvPr id="86" name="Straight Connector 85"/>
            <p:cNvCxnSpPr/>
            <p:nvPr/>
          </p:nvCxnSpPr>
          <p:spPr>
            <a:xfrm>
              <a:off x="735894" y="1102670"/>
              <a:ext cx="11173941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11698016" y="10872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Description"/>
            <p:cNvSpPr txBox="1"/>
            <p:nvPr/>
          </p:nvSpPr>
          <p:spPr>
            <a:xfrm>
              <a:off x="664145" y="1070813"/>
              <a:ext cx="11044905" cy="213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_percentage% Of  Total Shoppers Are Also _objective  _frequency Shoppers To _retailer</a:t>
              </a: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933" y="761525"/>
              <a:ext cx="444053" cy="425928"/>
            </a:xfrm>
            <a:prstGeom prst="rect">
              <a:avLst/>
            </a:prstGeom>
            <a:noFill/>
          </p:spPr>
        </p:pic>
      </p:grpSp>
      <p:sp>
        <p:nvSpPr>
          <p:cNvPr id="18" name="Footer Placeholder 2">
            <a:extLst>
              <a:ext uri="{FF2B5EF4-FFF2-40B4-BE49-F238E27FC236}">
                <a16:creationId xmlns:a16="http://schemas.microsoft.com/office/drawing/2014/main" id="{B7A75F83-3667-4353-A020-2A3F620DFE9D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A3881E-9E93-4FEB-AEEF-4B5BFB11EC34}"/>
              </a:ext>
            </a:extLst>
          </p:cNvPr>
          <p:cNvSpPr txBox="1"/>
          <p:nvPr/>
        </p:nvSpPr>
        <p:spPr>
          <a:xfrm>
            <a:off x="5891618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Midscale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957B33E-B2E4-4662-B44D-6F90232F895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764" y="6357058"/>
            <a:ext cx="423092" cy="474527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7591D94-56B2-427A-8133-76F46A79359C}"/>
              </a:ext>
            </a:extLst>
          </p:cNvPr>
          <p:cNvCxnSpPr/>
          <p:nvPr/>
        </p:nvCxnSpPr>
        <p:spPr>
          <a:xfrm>
            <a:off x="558206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C7E12BDD-2C68-490D-AAEF-746EE7D46C97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32" name="Footer Placeholder 4">
            <a:extLst>
              <a:ext uri="{FF2B5EF4-FFF2-40B4-BE49-F238E27FC236}">
                <a16:creationId xmlns:a16="http://schemas.microsoft.com/office/drawing/2014/main" id="{8D5BA9C7-4D9D-40A1-8CBC-0443A1DBB3D0}"/>
              </a:ext>
            </a:extLst>
          </p:cNvPr>
          <p:cNvSpPr txBox="1"/>
          <p:nvPr/>
        </p:nvSpPr>
        <p:spPr>
          <a:xfrm>
            <a:off x="5875725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AE387281-EC95-446A-97C7-91B68D203E51}"/>
              </a:ext>
            </a:extLst>
          </p:cNvPr>
          <p:cNvPicPr>
            <a:picLocks noChangeAspect="1"/>
          </p:cNvPicPr>
          <p:nvPr/>
        </p:nvPicPr>
        <p:blipFill>
          <a:blip r:embed="rId7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579" y="6446957"/>
            <a:ext cx="1777114" cy="403861"/>
          </a:xfrm>
          <a:prstGeom prst="rect">
            <a:avLst/>
          </a:prstGeom>
        </p:spPr>
      </p:pic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D133BDDF-2B04-4167-B52C-ACAEDBAE179D}"/>
              </a:ext>
            </a:extLst>
          </p:cNvPr>
          <p:cNvSpPr txBox="1"/>
          <p:nvPr/>
        </p:nvSpPr>
        <p:spPr>
          <a:xfrm>
            <a:off x="602970" y="6658940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sp>
        <p:nvSpPr>
          <p:cNvPr id="35" name="TPandFilters">
            <a:extLst>
              <a:ext uri="{FF2B5EF4-FFF2-40B4-BE49-F238E27FC236}">
                <a16:creationId xmlns:a16="http://schemas.microsoft.com/office/drawing/2014/main" id="{6C4F59F8-AA49-451D-91B4-BA8C9D704D7B}"/>
              </a:ext>
            </a:extLst>
          </p:cNvPr>
          <p:cNvSpPr txBox="1"/>
          <p:nvPr/>
        </p:nvSpPr>
        <p:spPr>
          <a:xfrm>
            <a:off x="608907" y="6334489"/>
            <a:ext cx="5362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Source: </a:t>
            </a:r>
            <a:r>
              <a:rPr lang="en-IN" sz="800" dirty="0" err="1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iSHOP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- Time Period: 2017 ; Base: Total (Monthly +); % Shoppers
Filters: None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936B326-0E2D-45C4-A760-D5E453EF2C6C}"/>
              </a:ext>
            </a:extLst>
          </p:cNvPr>
          <p:cNvCxnSpPr/>
          <p:nvPr/>
        </p:nvCxnSpPr>
        <p:spPr>
          <a:xfrm>
            <a:off x="613774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tatTestAgainst">
            <a:extLst>
              <a:ext uri="{FF2B5EF4-FFF2-40B4-BE49-F238E27FC236}">
                <a16:creationId xmlns:a16="http://schemas.microsoft.com/office/drawing/2014/main" id="{C3E28441-AB20-4AF7-950F-9D1C9EED5105}"/>
              </a:ext>
            </a:extLst>
          </p:cNvPr>
          <p:cNvSpPr txBox="1"/>
          <p:nvPr/>
        </p:nvSpPr>
        <p:spPr>
          <a:xfrm>
            <a:off x="7437410" y="6333770"/>
            <a:ext cx="4505207" cy="2194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?</a:t>
            </a:r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id="{7A9BBA50-D2CD-4608-9F42-DADFEA144915}"/>
              </a:ext>
            </a:extLst>
          </p:cNvPr>
          <p:cNvSpPr txBox="1"/>
          <p:nvPr/>
        </p:nvSpPr>
        <p:spPr>
          <a:xfrm>
            <a:off x="8629638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A593997-0604-4845-8B21-E8652E00514C}"/>
              </a:ext>
            </a:extLst>
          </p:cNvPr>
          <p:cNvSpPr/>
          <p:nvPr/>
        </p:nvSpPr>
        <p:spPr>
          <a:xfrm>
            <a:off x="8562228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40" name="Text Placeholder 6">
            <a:extLst>
              <a:ext uri="{FF2B5EF4-FFF2-40B4-BE49-F238E27FC236}">
                <a16:creationId xmlns:a16="http://schemas.microsoft.com/office/drawing/2014/main" id="{7A6797B3-AD7F-46D6-B4FA-CA07AE96528B}"/>
              </a:ext>
            </a:extLst>
          </p:cNvPr>
          <p:cNvSpPr txBox="1"/>
          <p:nvPr/>
        </p:nvSpPr>
        <p:spPr>
          <a:xfrm>
            <a:off x="7513597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B8B401B-D5CD-41BB-9586-EBA812270E3D}"/>
              </a:ext>
            </a:extLst>
          </p:cNvPr>
          <p:cNvSpPr/>
          <p:nvPr/>
        </p:nvSpPr>
        <p:spPr>
          <a:xfrm>
            <a:off x="7446187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6" name="benchmarkGroup"/>
          <p:cNvGrpSpPr/>
          <p:nvPr/>
        </p:nvGrpSpPr>
        <p:grpSpPr>
          <a:xfrm>
            <a:off x="7449521" y="6503766"/>
            <a:ext cx="2760998" cy="159425"/>
            <a:chOff x="7075436" y="6503766"/>
            <a:chExt cx="2760998" cy="159425"/>
          </a:xfrm>
        </p:grpSpPr>
        <p:sp>
          <p:nvSpPr>
            <p:cNvPr id="42" name="benchmark">
              <a:extLst>
                <a:ext uri="{FF2B5EF4-FFF2-40B4-BE49-F238E27FC236}">
                  <a16:creationId xmlns:a16="http://schemas.microsoft.com/office/drawing/2014/main" id="{E71DA431-B9E1-424A-8FCE-C7144E006A14}"/>
                </a:ext>
              </a:extLst>
            </p:cNvPr>
            <p:cNvSpPr txBox="1"/>
            <p:nvPr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  <a:latin typeface="Franklin Gothic Book" panose="020B0503020102020204" pitchFamily="34" charset="0"/>
                </a:rPr>
                <a:t>Benchmark – ?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5D7B6D0-9407-4D0C-B491-124697BE9934}"/>
                </a:ext>
              </a:extLst>
            </p:cNvPr>
            <p:cNvSpPr/>
            <p:nvPr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44" name="Slide Number Placeholder 5">
            <a:extLst>
              <a:ext uri="{FF2B5EF4-FFF2-40B4-BE49-F238E27FC236}">
                <a16:creationId xmlns:a16="http://schemas.microsoft.com/office/drawing/2014/main" id="{FDD8F444-62A6-4C24-BE6F-E43B9FB2D15A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80AE995C-4D32-4921-89A4-CD2EF425B16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" y="6346939"/>
            <a:ext cx="535440" cy="465832"/>
          </a:xfrm>
          <a:prstGeom prst="rect">
            <a:avLst/>
          </a:prstGeom>
        </p:spPr>
      </p:pic>
      <p:graphicFrame>
        <p:nvGraphicFramePr>
          <p:cNvPr id="68" name="TableLegends">
            <a:extLst>
              <a:ext uri="{FF2B5EF4-FFF2-40B4-BE49-F238E27FC236}">
                <a16:creationId xmlns:a16="http://schemas.microsoft.com/office/drawing/2014/main" id="{E2B5B275-E27B-4546-9C34-F129D6D3A2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141922"/>
              </p:ext>
            </p:extLst>
          </p:nvPr>
        </p:nvGraphicFramePr>
        <p:xfrm>
          <a:off x="0" y="5952250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42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Sample Size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Supermarket/Grocery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(36,688)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ALDI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(5749)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Whole Foods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(2782)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C3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7-Eleven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(340)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63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Albertsons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(1211)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6" name="Picture 45">
            <a:extLst>
              <a:ext uri="{FF2B5EF4-FFF2-40B4-BE49-F238E27FC236}">
                <a16:creationId xmlns:a16="http://schemas.microsoft.com/office/drawing/2014/main" id="{9BE44A78-EBC7-4A25-91EB-4E2A9CC976DE}"/>
              </a:ext>
            </a:extLst>
          </p:cNvPr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87" y="5086971"/>
            <a:ext cx="11412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59019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-1" y="56665"/>
            <a:ext cx="4598895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sp>
        <p:nvSpPr>
          <p:cNvPr id="19" name="main_h"/>
          <p:cNvSpPr txBox="1"/>
          <p:nvPr/>
        </p:nvSpPr>
        <p:spPr>
          <a:xfrm>
            <a:off x="221417" y="123092"/>
            <a:ext cx="11688417" cy="36612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Frequency Profile - _retailer - ||</a:t>
            </a:r>
          </a:p>
        </p:txBody>
      </p:sp>
      <p:grpSp>
        <p:nvGrpSpPr>
          <p:cNvPr id="2" name="Header1"/>
          <p:cNvGrpSpPr/>
          <p:nvPr/>
        </p:nvGrpSpPr>
        <p:grpSpPr>
          <a:xfrm>
            <a:off x="273933" y="761525"/>
            <a:ext cx="11647014" cy="522861"/>
            <a:chOff x="273933" y="761525"/>
            <a:chExt cx="11647014" cy="522861"/>
          </a:xfrm>
        </p:grpSpPr>
        <p:sp>
          <p:nvSpPr>
            <p:cNvPr id="26" name="Header"/>
            <p:cNvSpPr txBox="1"/>
            <p:nvPr/>
          </p:nvSpPr>
          <p:spPr>
            <a:xfrm>
              <a:off x="797717" y="766556"/>
              <a:ext cx="11123230" cy="335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Shopper Frequency (||)</a:t>
              </a:r>
            </a:p>
          </p:txBody>
        </p:sp>
        <p:cxnSp>
          <p:nvCxnSpPr>
            <p:cNvPr id="86" name="Straight Connector 85"/>
            <p:cNvCxnSpPr/>
            <p:nvPr/>
          </p:nvCxnSpPr>
          <p:spPr>
            <a:xfrm>
              <a:off x="735894" y="1102670"/>
              <a:ext cx="11173941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11698016" y="10872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Description"/>
            <p:cNvSpPr txBox="1"/>
            <p:nvPr/>
          </p:nvSpPr>
          <p:spPr>
            <a:xfrm>
              <a:off x="664145" y="1070813"/>
              <a:ext cx="11044905" cy="213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_percentage% _objective _frequency Shoppers To _retailer Are Also _objective _</a:t>
              </a:r>
              <a:r>
                <a:rPr lang="en-IN" sz="800" i="1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metricItem</a:t>
              </a:r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 Shoppers To _retailer</a:t>
              </a: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933" y="761525"/>
              <a:ext cx="444053" cy="425928"/>
            </a:xfrm>
            <a:prstGeom prst="rect">
              <a:avLst/>
            </a:prstGeom>
            <a:noFill/>
          </p:spPr>
        </p:pic>
      </p:grpSp>
      <p:graphicFrame>
        <p:nvGraphicFramePr>
          <p:cNvPr id="32" name="MGB_Chart">
            <a:extLst>
              <a:ext uri="{FF2B5EF4-FFF2-40B4-BE49-F238E27FC236}">
                <a16:creationId xmlns:a16="http://schemas.microsoft.com/office/drawing/2014/main" id="{C78EE258-1397-4C65-899D-85D6E08C05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6989633"/>
              </p:ext>
            </p:extLst>
          </p:nvPr>
        </p:nvGraphicFramePr>
        <p:xfrm>
          <a:off x="296499" y="1289064"/>
          <a:ext cx="11829184" cy="44940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51" name="TableLegends">
            <a:extLst>
              <a:ext uri="{FF2B5EF4-FFF2-40B4-BE49-F238E27FC236}">
                <a16:creationId xmlns:a16="http://schemas.microsoft.com/office/drawing/2014/main" id="{59EC9460-F5C9-4037-8F92-EA20613A36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946291"/>
              </p:ext>
            </p:extLst>
          </p:nvPr>
        </p:nvGraphicFramePr>
        <p:xfrm>
          <a:off x="0" y="5912494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42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Sample Size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Supermarket/Grocery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(36,688)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ALDI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(5749)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Whole Foods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(2782)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C3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7-Eleven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(340)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63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Albertsons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(1211)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Slide Number Placeholder 4">
            <a:extLst>
              <a:ext uri="{FF2B5EF4-FFF2-40B4-BE49-F238E27FC236}">
                <a16:creationId xmlns:a16="http://schemas.microsoft.com/office/drawing/2014/main" id="{477649DB-026C-49BA-BFE3-96E8C16B476F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0" name="Footer Placeholder 2">
            <a:extLst>
              <a:ext uri="{FF2B5EF4-FFF2-40B4-BE49-F238E27FC236}">
                <a16:creationId xmlns:a16="http://schemas.microsoft.com/office/drawing/2014/main" id="{58165448-BE03-4A16-B219-95855D34FD4B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7C7E419-B4B0-4741-AD8D-EB994D73257C}"/>
              </a:ext>
            </a:extLst>
          </p:cNvPr>
          <p:cNvSpPr txBox="1"/>
          <p:nvPr/>
        </p:nvSpPr>
        <p:spPr>
          <a:xfrm>
            <a:off x="5891618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Midscale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41761F4-D914-4393-87B9-F1341D89B56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764" y="6357058"/>
            <a:ext cx="423092" cy="474527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742469B-E784-49A1-9FA6-D59E021B595B}"/>
              </a:ext>
            </a:extLst>
          </p:cNvPr>
          <p:cNvCxnSpPr/>
          <p:nvPr/>
        </p:nvCxnSpPr>
        <p:spPr>
          <a:xfrm>
            <a:off x="558206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4FF09EB7-E2D9-45A8-A51E-71B986143B71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56" name="Footer Placeholder 4">
            <a:extLst>
              <a:ext uri="{FF2B5EF4-FFF2-40B4-BE49-F238E27FC236}">
                <a16:creationId xmlns:a16="http://schemas.microsoft.com/office/drawing/2014/main" id="{23B7FC7A-6A24-4AE0-B355-800954DCF897}"/>
              </a:ext>
            </a:extLst>
          </p:cNvPr>
          <p:cNvSpPr txBox="1"/>
          <p:nvPr/>
        </p:nvSpPr>
        <p:spPr>
          <a:xfrm>
            <a:off x="5875725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F5F41DE9-C876-4F58-A3F5-10655DEE16F8}"/>
              </a:ext>
            </a:extLst>
          </p:cNvPr>
          <p:cNvPicPr>
            <a:picLocks noChangeAspect="1"/>
          </p:cNvPicPr>
          <p:nvPr/>
        </p:nvPicPr>
        <p:blipFill>
          <a:blip r:embed="rId7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579" y="6446957"/>
            <a:ext cx="1777114" cy="403861"/>
          </a:xfrm>
          <a:prstGeom prst="rect">
            <a:avLst/>
          </a:prstGeom>
        </p:spPr>
      </p:pic>
      <p:sp>
        <p:nvSpPr>
          <p:cNvPr id="58" name="Text Placeholder 6">
            <a:extLst>
              <a:ext uri="{FF2B5EF4-FFF2-40B4-BE49-F238E27FC236}">
                <a16:creationId xmlns:a16="http://schemas.microsoft.com/office/drawing/2014/main" id="{E674F90D-CD0C-442D-A407-7BCBE7EF00F3}"/>
              </a:ext>
            </a:extLst>
          </p:cNvPr>
          <p:cNvSpPr txBox="1"/>
          <p:nvPr/>
        </p:nvSpPr>
        <p:spPr>
          <a:xfrm>
            <a:off x="602970" y="6658940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sp>
        <p:nvSpPr>
          <p:cNvPr id="59" name="TPandFilters">
            <a:extLst>
              <a:ext uri="{FF2B5EF4-FFF2-40B4-BE49-F238E27FC236}">
                <a16:creationId xmlns:a16="http://schemas.microsoft.com/office/drawing/2014/main" id="{634BD02A-0911-42D2-9E41-D5DF069F32B2}"/>
              </a:ext>
            </a:extLst>
          </p:cNvPr>
          <p:cNvSpPr txBox="1"/>
          <p:nvPr/>
        </p:nvSpPr>
        <p:spPr>
          <a:xfrm>
            <a:off x="608907" y="6334489"/>
            <a:ext cx="5362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Source: </a:t>
            </a:r>
            <a:r>
              <a:rPr lang="en-IN" sz="800" dirty="0" err="1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iSHOP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- Time Period: 2017 ; Base: Total (Monthly +); % Shoppers
Filters: None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3A2AF30-6F6A-4038-85A4-78F21B304DA9}"/>
              </a:ext>
            </a:extLst>
          </p:cNvPr>
          <p:cNvCxnSpPr/>
          <p:nvPr/>
        </p:nvCxnSpPr>
        <p:spPr>
          <a:xfrm>
            <a:off x="613774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tatTestAgainst">
            <a:extLst>
              <a:ext uri="{FF2B5EF4-FFF2-40B4-BE49-F238E27FC236}">
                <a16:creationId xmlns:a16="http://schemas.microsoft.com/office/drawing/2014/main" id="{C6B01F22-3B74-4D91-83DE-67D1575234CC}"/>
              </a:ext>
            </a:extLst>
          </p:cNvPr>
          <p:cNvSpPr txBox="1"/>
          <p:nvPr/>
        </p:nvSpPr>
        <p:spPr>
          <a:xfrm>
            <a:off x="7437410" y="6333770"/>
            <a:ext cx="4505207" cy="2194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?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A588EAFF-9795-47A3-AFF5-E7AD50E6CFF8}"/>
              </a:ext>
            </a:extLst>
          </p:cNvPr>
          <p:cNvSpPr txBox="1"/>
          <p:nvPr/>
        </p:nvSpPr>
        <p:spPr>
          <a:xfrm>
            <a:off x="8629638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2C3746A-B6B7-4575-8F21-D02C9DACC5A1}"/>
              </a:ext>
            </a:extLst>
          </p:cNvPr>
          <p:cNvSpPr/>
          <p:nvPr/>
        </p:nvSpPr>
        <p:spPr>
          <a:xfrm>
            <a:off x="8562228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64" name="Text Placeholder 6">
            <a:extLst>
              <a:ext uri="{FF2B5EF4-FFF2-40B4-BE49-F238E27FC236}">
                <a16:creationId xmlns:a16="http://schemas.microsoft.com/office/drawing/2014/main" id="{A6A4C24B-B35C-4E5D-A19A-80EDCAB9DAAF}"/>
              </a:ext>
            </a:extLst>
          </p:cNvPr>
          <p:cNvSpPr txBox="1"/>
          <p:nvPr/>
        </p:nvSpPr>
        <p:spPr>
          <a:xfrm>
            <a:off x="7513597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678FB77-A0C1-4ACB-89EE-376134335980}"/>
              </a:ext>
            </a:extLst>
          </p:cNvPr>
          <p:cNvSpPr/>
          <p:nvPr/>
        </p:nvSpPr>
        <p:spPr>
          <a:xfrm>
            <a:off x="7446187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66" name="benchmarkGroup">
            <a:extLst>
              <a:ext uri="{FF2B5EF4-FFF2-40B4-BE49-F238E27FC236}">
                <a16:creationId xmlns:a16="http://schemas.microsoft.com/office/drawing/2014/main" id="{9C2D025B-D61E-4054-A671-DBC354256A4C}"/>
              </a:ext>
            </a:extLst>
          </p:cNvPr>
          <p:cNvGrpSpPr/>
          <p:nvPr/>
        </p:nvGrpSpPr>
        <p:grpSpPr>
          <a:xfrm>
            <a:off x="7449521" y="6503766"/>
            <a:ext cx="2760998" cy="159425"/>
            <a:chOff x="7075436" y="6503766"/>
            <a:chExt cx="2760998" cy="159425"/>
          </a:xfrm>
        </p:grpSpPr>
        <p:sp>
          <p:nvSpPr>
            <p:cNvPr id="67" name="benchmark">
              <a:extLst>
                <a:ext uri="{FF2B5EF4-FFF2-40B4-BE49-F238E27FC236}">
                  <a16:creationId xmlns:a16="http://schemas.microsoft.com/office/drawing/2014/main" id="{0A511844-9820-4FCB-9C89-C0E45A0D3B39}"/>
                </a:ext>
              </a:extLst>
            </p:cNvPr>
            <p:cNvSpPr txBox="1"/>
            <p:nvPr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  <a:latin typeface="Franklin Gothic Book" panose="020B0503020102020204" pitchFamily="34" charset="0"/>
                </a:rPr>
                <a:t>Benchmark – ?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254CEE3F-0C12-4FE3-A940-E225409DB4A5}"/>
                </a:ext>
              </a:extLst>
            </p:cNvPr>
            <p:cNvSpPr/>
            <p:nvPr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F4D27545-F24E-4893-86FD-12F47BC43E52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F438C57C-5CC9-4738-80B6-832C5B52D97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" y="6346939"/>
            <a:ext cx="535440" cy="46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4433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299050" y="1558028"/>
            <a:ext cx="6040789" cy="2674386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latin typeface="Franklin Gothic Book" panose="020B0503020102020204" pitchFamily="34" charset="0"/>
              </a:rPr>
              <a:t>Shoppers</a:t>
            </a:r>
            <a:r>
              <a:rPr lang="en-US" u="none" dirty="0">
                <a:latin typeface="Franklin Gothic Book" panose="020B0503020102020204" pitchFamily="34" charset="0"/>
              </a:rPr>
              <a:t> Report     </a:t>
            </a:r>
          </a:p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</a:rPr>
              <a:t>Shoppers Demographics</a:t>
            </a:r>
          </a:p>
        </p:txBody>
      </p:sp>
      <p:sp>
        <p:nvSpPr>
          <p:cNvPr id="5" name="Footer Placeholder 4"/>
          <p:cNvSpPr txBox="1"/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sp>
        <p:nvSpPr>
          <p:cNvPr id="6" name="Slide Number Placeholder 5"/>
          <p:cNvSpPr txBox="1"/>
          <p:nvPr/>
        </p:nvSpPr>
        <p:spPr>
          <a:xfrm>
            <a:off x="11640616" y="6539848"/>
            <a:ext cx="457200" cy="223392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E49991-5A3C-4BC7-BF01-9153E6ACCADA}"/>
              </a:ext>
            </a:extLst>
          </p:cNvPr>
          <p:cNvSpPr/>
          <p:nvPr/>
        </p:nvSpPr>
        <p:spPr>
          <a:xfrm>
            <a:off x="0" y="6408456"/>
            <a:ext cx="12192000" cy="449544"/>
          </a:xfrm>
          <a:prstGeom prst="rect">
            <a:avLst/>
          </a:prstGeom>
          <a:solidFill>
            <a:srgbClr val="E51E2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1" tIns="38098" rIns="76191" bIns="38098" rtlCol="0" anchor="ctr"/>
          <a:lstStyle/>
          <a:p>
            <a:pPr algn="ctr" defTabSz="1219002"/>
            <a:endParaRPr lang="en-US" sz="2417" dirty="0">
              <a:solidFill>
                <a:srgbClr val="FFFFFF"/>
              </a:solidFill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4470F1E-7764-4ADC-ACF2-0526D3C167A4}"/>
              </a:ext>
            </a:extLst>
          </p:cNvPr>
          <p:cNvSpPr txBox="1">
            <a:spLocks/>
          </p:cNvSpPr>
          <p:nvPr/>
        </p:nvSpPr>
        <p:spPr>
          <a:xfrm>
            <a:off x="5600700" y="6592873"/>
            <a:ext cx="990600" cy="18616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Classified -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30950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-1" y="56665"/>
            <a:ext cx="4598895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61" name="Picture 6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394" y="5425015"/>
            <a:ext cx="5436000" cy="207455"/>
          </a:xfrm>
          <a:prstGeom prst="rect">
            <a:avLst/>
          </a:prstGeom>
        </p:spPr>
      </p:pic>
      <p:graphicFrame>
        <p:nvGraphicFramePr>
          <p:cNvPr id="63" name="Gender_Chart"/>
          <p:cNvGraphicFramePr/>
          <p:nvPr>
            <p:extLst>
              <p:ext uri="{D42A27DB-BD31-4B8C-83A1-F6EECF244321}">
                <p14:modId xmlns:p14="http://schemas.microsoft.com/office/powerpoint/2010/main" val="2632086946"/>
              </p:ext>
            </p:extLst>
          </p:nvPr>
        </p:nvGraphicFramePr>
        <p:xfrm>
          <a:off x="238125" y="1273007"/>
          <a:ext cx="5882986" cy="18803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2" name="Race-Ethnicity_Chart"/>
          <p:cNvGraphicFramePr/>
          <p:nvPr>
            <p:extLst>
              <p:ext uri="{D42A27DB-BD31-4B8C-83A1-F6EECF244321}">
                <p14:modId xmlns:p14="http://schemas.microsoft.com/office/powerpoint/2010/main" val="1724374391"/>
              </p:ext>
            </p:extLst>
          </p:nvPr>
        </p:nvGraphicFramePr>
        <p:xfrm>
          <a:off x="238125" y="3900249"/>
          <a:ext cx="5901092" cy="19365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5" name="Occupation_Chart"/>
          <p:cNvGraphicFramePr/>
          <p:nvPr>
            <p:extLst>
              <p:ext uri="{D42A27DB-BD31-4B8C-83A1-F6EECF244321}">
                <p14:modId xmlns:p14="http://schemas.microsoft.com/office/powerpoint/2010/main" val="2463042456"/>
              </p:ext>
            </p:extLst>
          </p:nvPr>
        </p:nvGraphicFramePr>
        <p:xfrm>
          <a:off x="6215936" y="3980555"/>
          <a:ext cx="5882986" cy="19365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6" name="Age_Chart"/>
          <p:cNvGraphicFramePr/>
          <p:nvPr>
            <p:extLst>
              <p:ext uri="{D42A27DB-BD31-4B8C-83A1-F6EECF244321}">
                <p14:modId xmlns:p14="http://schemas.microsoft.com/office/powerpoint/2010/main" val="1962054162"/>
              </p:ext>
            </p:extLst>
          </p:nvPr>
        </p:nvGraphicFramePr>
        <p:xfrm>
          <a:off x="6229589" y="1299013"/>
          <a:ext cx="5882986" cy="18808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27" name="Picture 2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668" y="2702231"/>
            <a:ext cx="5400000" cy="20745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3254776"/>
            <a:ext cx="12192000" cy="222397"/>
          </a:xfrm>
          <a:prstGeom prst="rect">
            <a:avLst/>
          </a:prstGeom>
        </p:spPr>
      </p:pic>
      <p:sp>
        <p:nvSpPr>
          <p:cNvPr id="30" name="main_h"/>
          <p:cNvSpPr txBox="1"/>
          <p:nvPr/>
        </p:nvSpPr>
        <p:spPr>
          <a:xfrm>
            <a:off x="169329" y="137538"/>
            <a:ext cx="11731081" cy="3661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Shoppers Demographics – _retailer - ||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6" name="Picture 4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grpSp>
        <p:nvGrpSpPr>
          <p:cNvPr id="3" name="Header1"/>
          <p:cNvGrpSpPr/>
          <p:nvPr/>
        </p:nvGrpSpPr>
        <p:grpSpPr>
          <a:xfrm>
            <a:off x="330613" y="764116"/>
            <a:ext cx="5660612" cy="520270"/>
            <a:chOff x="330613" y="764116"/>
            <a:chExt cx="5660612" cy="520270"/>
          </a:xfrm>
        </p:grpSpPr>
        <p:sp>
          <p:nvSpPr>
            <p:cNvPr id="31" name="Header"/>
            <p:cNvSpPr txBox="1"/>
            <p:nvPr/>
          </p:nvSpPr>
          <p:spPr>
            <a:xfrm>
              <a:off x="797718" y="764116"/>
              <a:ext cx="51935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Gender</a:t>
              </a:r>
              <a:endPara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-50000" contras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613" y="818249"/>
              <a:ext cx="402812" cy="372601"/>
            </a:xfrm>
            <a:prstGeom prst="rect">
              <a:avLst/>
            </a:prstGeom>
          </p:spPr>
        </p:pic>
        <p:cxnSp>
          <p:nvCxnSpPr>
            <p:cNvPr id="49" name="Straight Connector 48"/>
            <p:cNvCxnSpPr/>
            <p:nvPr/>
          </p:nvCxnSpPr>
          <p:spPr>
            <a:xfrm>
              <a:off x="733324" y="1102670"/>
              <a:ext cx="519350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706000" y="1086003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Description"/>
            <p:cNvSpPr txBox="1"/>
            <p:nvPr/>
          </p:nvSpPr>
          <p:spPr>
            <a:xfrm>
              <a:off x="664145" y="1070813"/>
              <a:ext cx="5193205" cy="213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_percentage% _objective  _frequency Shoppers To _retailer Are _</a:t>
              </a:r>
              <a:r>
                <a:rPr lang="en-IN" sz="800" i="1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metricItem</a:t>
              </a:r>
              <a:endPara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5" name="Header2"/>
          <p:cNvGrpSpPr/>
          <p:nvPr/>
        </p:nvGrpSpPr>
        <p:grpSpPr>
          <a:xfrm>
            <a:off x="6352911" y="740457"/>
            <a:ext cx="5656797" cy="543929"/>
            <a:chOff x="6352911" y="740457"/>
            <a:chExt cx="5656797" cy="543929"/>
          </a:xfrm>
        </p:grpSpPr>
        <p:cxnSp>
          <p:nvCxnSpPr>
            <p:cNvPr id="73" name="Straight Connector 72"/>
            <p:cNvCxnSpPr/>
            <p:nvPr/>
          </p:nvCxnSpPr>
          <p:spPr>
            <a:xfrm>
              <a:off x="6777989" y="1102670"/>
              <a:ext cx="5142368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Header"/>
            <p:cNvSpPr txBox="1"/>
            <p:nvPr/>
          </p:nvSpPr>
          <p:spPr>
            <a:xfrm>
              <a:off x="6850331" y="764116"/>
              <a:ext cx="51593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Age</a:t>
              </a:r>
              <a:endPara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11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-50000" contras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2911" y="740457"/>
              <a:ext cx="362211" cy="362211"/>
            </a:xfrm>
            <a:prstGeom prst="rect">
              <a:avLst/>
            </a:prstGeom>
          </p:spPr>
        </p:pic>
        <p:cxnSp>
          <p:nvCxnSpPr>
            <p:cNvPr id="67" name="Straight Connector 66"/>
            <p:cNvCxnSpPr/>
            <p:nvPr/>
          </p:nvCxnSpPr>
          <p:spPr>
            <a:xfrm>
              <a:off x="11696914" y="1086003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Description"/>
            <p:cNvSpPr txBox="1"/>
            <p:nvPr/>
          </p:nvSpPr>
          <p:spPr>
            <a:xfrm>
              <a:off x="6707206" y="1070813"/>
              <a:ext cx="5193205" cy="213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_percentage% _objective _frequency Shoppers To _retailer Are _</a:t>
              </a:r>
              <a:r>
                <a:rPr lang="en-IN" sz="800" i="1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metricItem</a:t>
              </a:r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 Year Old</a:t>
              </a:r>
            </a:p>
          </p:txBody>
        </p:sp>
      </p:grpSp>
      <p:grpSp>
        <p:nvGrpSpPr>
          <p:cNvPr id="6" name="Header3"/>
          <p:cNvGrpSpPr/>
          <p:nvPr/>
        </p:nvGrpSpPr>
        <p:grpSpPr>
          <a:xfrm>
            <a:off x="422683" y="3379778"/>
            <a:ext cx="5634318" cy="571609"/>
            <a:chOff x="422683" y="3379778"/>
            <a:chExt cx="5634318" cy="571609"/>
          </a:xfrm>
        </p:grpSpPr>
        <p:sp>
          <p:nvSpPr>
            <p:cNvPr id="53" name="Header"/>
            <p:cNvSpPr txBox="1"/>
            <p:nvPr/>
          </p:nvSpPr>
          <p:spPr>
            <a:xfrm>
              <a:off x="799200" y="3430669"/>
              <a:ext cx="52578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Race/ Ethnicity</a:t>
              </a: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1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artisticPhotocopy/>
                      </a14:imgEffect>
                      <a14:imgEffect>
                        <a14:sharpenSoften amount="-4000"/>
                      </a14:imgEffect>
                      <a14:imgEffect>
                        <a14:brightnessContrast bright="-7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683" y="3379778"/>
              <a:ext cx="310332" cy="377267"/>
            </a:xfrm>
            <a:prstGeom prst="rect">
              <a:avLst/>
            </a:prstGeom>
          </p:spPr>
        </p:pic>
        <p:cxnSp>
          <p:nvCxnSpPr>
            <p:cNvPr id="68" name="Straight Connector 67"/>
            <p:cNvCxnSpPr/>
            <p:nvPr/>
          </p:nvCxnSpPr>
          <p:spPr>
            <a:xfrm>
              <a:off x="734400" y="3765600"/>
              <a:ext cx="5142368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5706000" y="37440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Description"/>
            <p:cNvSpPr txBox="1"/>
            <p:nvPr/>
          </p:nvSpPr>
          <p:spPr>
            <a:xfrm>
              <a:off x="662543" y="3737814"/>
              <a:ext cx="5193205" cy="213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_percentage% _objective _frequency Shoppers To _retailer Are _</a:t>
              </a:r>
              <a:r>
                <a:rPr lang="en-IN" sz="800" i="1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metricItem</a:t>
              </a:r>
              <a:endPara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7" name="Header4"/>
          <p:cNvGrpSpPr/>
          <p:nvPr/>
        </p:nvGrpSpPr>
        <p:grpSpPr>
          <a:xfrm>
            <a:off x="6350843" y="3386421"/>
            <a:ext cx="5710134" cy="564966"/>
            <a:chOff x="6350843" y="3386421"/>
            <a:chExt cx="5710134" cy="564966"/>
          </a:xfrm>
        </p:grpSpPr>
        <p:sp>
          <p:nvSpPr>
            <p:cNvPr id="43" name="Description"/>
            <p:cNvSpPr txBox="1"/>
            <p:nvPr/>
          </p:nvSpPr>
          <p:spPr>
            <a:xfrm>
              <a:off x="6705604" y="3737814"/>
              <a:ext cx="5193206" cy="213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_percentage% _objective _frequency Shoppers To _retailer Are From _</a:t>
              </a:r>
              <a:r>
                <a:rPr lang="en-IN" sz="800" i="1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metricItem</a:t>
              </a:r>
              <a:endPara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6778800" y="3765600"/>
              <a:ext cx="5142368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Header"/>
            <p:cNvSpPr txBox="1"/>
            <p:nvPr/>
          </p:nvSpPr>
          <p:spPr>
            <a:xfrm>
              <a:off x="6850800" y="3430669"/>
              <a:ext cx="52101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Density</a:t>
              </a:r>
            </a:p>
          </p:txBody>
        </p:sp>
        <p:cxnSp>
          <p:nvCxnSpPr>
            <p:cNvPr id="71" name="Straight Connector 70"/>
            <p:cNvCxnSpPr/>
            <p:nvPr/>
          </p:nvCxnSpPr>
          <p:spPr>
            <a:xfrm>
              <a:off x="11696400" y="37440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7" name="Picture 46" descr="A picture containing weapon, brass knucks, window, bicycle&#10;&#10;Description generated with high confidence">
              <a:extLst>
                <a:ext uri="{FF2B5EF4-FFF2-40B4-BE49-F238E27FC236}">
                  <a16:creationId xmlns:a16="http://schemas.microsoft.com/office/drawing/2014/main" id="{3E6250FF-6CEA-489A-B187-3A39FEAA3A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0843" y="3386421"/>
              <a:ext cx="411292" cy="377268"/>
            </a:xfrm>
            <a:prstGeom prst="rect">
              <a:avLst/>
            </a:prstGeom>
          </p:spPr>
        </p:pic>
      </p:grpSp>
      <p:graphicFrame>
        <p:nvGraphicFramePr>
          <p:cNvPr id="85" name="TableLegends">
            <a:extLst>
              <a:ext uri="{FF2B5EF4-FFF2-40B4-BE49-F238E27FC236}">
                <a16:creationId xmlns:a16="http://schemas.microsoft.com/office/drawing/2014/main" id="{6AD34AD6-1E0C-4FE1-85C4-9274D12310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102194"/>
              </p:ext>
            </p:extLst>
          </p:nvPr>
        </p:nvGraphicFramePr>
        <p:xfrm>
          <a:off x="0" y="5912494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42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Sample Size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Supermarket/Grocery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(36,688)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ALDI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(5749)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Whole Foods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(2782)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C3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7-Eleven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(340)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63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Albertsons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(1211)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4" name="Picture 83">
            <a:extLst>
              <a:ext uri="{FF2B5EF4-FFF2-40B4-BE49-F238E27FC236}">
                <a16:creationId xmlns:a16="http://schemas.microsoft.com/office/drawing/2014/main" id="{86A37F40-E996-4F1C-957F-8D4031BB85A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61" y="2716085"/>
            <a:ext cx="5364000" cy="208988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7642752C-EB59-47B2-B188-9014CD10AF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83" y="5433915"/>
            <a:ext cx="5462890" cy="212840"/>
          </a:xfrm>
          <a:prstGeom prst="rect">
            <a:avLst/>
          </a:prstGeom>
        </p:spPr>
      </p:pic>
      <p:sp>
        <p:nvSpPr>
          <p:cNvPr id="87" name="Slide Number Placeholder 4">
            <a:extLst>
              <a:ext uri="{FF2B5EF4-FFF2-40B4-BE49-F238E27FC236}">
                <a16:creationId xmlns:a16="http://schemas.microsoft.com/office/drawing/2014/main" id="{39E8DF98-87F3-4624-BCC4-E8C5CD641121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7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8" name="Footer Placeholder 2">
            <a:extLst>
              <a:ext uri="{FF2B5EF4-FFF2-40B4-BE49-F238E27FC236}">
                <a16:creationId xmlns:a16="http://schemas.microsoft.com/office/drawing/2014/main" id="{69FC7243-C52E-46F3-B47E-4C5D71A79F4F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C2C28D2-94BA-4039-BA13-D6E1F1314DCE}"/>
              </a:ext>
            </a:extLst>
          </p:cNvPr>
          <p:cNvSpPr txBox="1"/>
          <p:nvPr/>
        </p:nvSpPr>
        <p:spPr>
          <a:xfrm>
            <a:off x="5891618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Midscale</a:t>
            </a:r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5B108263-8040-40BA-9B4E-D226E27E8251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764" y="6357058"/>
            <a:ext cx="423092" cy="474527"/>
          </a:xfrm>
          <a:prstGeom prst="rect">
            <a:avLst/>
          </a:prstGeom>
        </p:spPr>
      </p:pic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4561B0A-C9E8-44F4-A995-FCA057E6E0B8}"/>
              </a:ext>
            </a:extLst>
          </p:cNvPr>
          <p:cNvCxnSpPr/>
          <p:nvPr/>
        </p:nvCxnSpPr>
        <p:spPr>
          <a:xfrm>
            <a:off x="558206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D7228694-FD13-4430-87FA-8BC833E491D2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93" name="Footer Placeholder 4">
            <a:extLst>
              <a:ext uri="{FF2B5EF4-FFF2-40B4-BE49-F238E27FC236}">
                <a16:creationId xmlns:a16="http://schemas.microsoft.com/office/drawing/2014/main" id="{4C8E2693-9C6A-417A-A38A-2CA544C532E2}"/>
              </a:ext>
            </a:extLst>
          </p:cNvPr>
          <p:cNvSpPr txBox="1"/>
          <p:nvPr/>
        </p:nvSpPr>
        <p:spPr>
          <a:xfrm>
            <a:off x="5875725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D26FFEBF-D979-4439-923B-2FAAFA6A7181}"/>
              </a:ext>
            </a:extLst>
          </p:cNvPr>
          <p:cNvPicPr>
            <a:picLocks noChangeAspect="1"/>
          </p:cNvPicPr>
          <p:nvPr/>
        </p:nvPicPr>
        <p:blipFill>
          <a:blip r:embed="rId17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579" y="6446957"/>
            <a:ext cx="1777114" cy="403861"/>
          </a:xfrm>
          <a:prstGeom prst="rect">
            <a:avLst/>
          </a:prstGeom>
        </p:spPr>
      </p:pic>
      <p:sp>
        <p:nvSpPr>
          <p:cNvPr id="95" name="Text Placeholder 6">
            <a:extLst>
              <a:ext uri="{FF2B5EF4-FFF2-40B4-BE49-F238E27FC236}">
                <a16:creationId xmlns:a16="http://schemas.microsoft.com/office/drawing/2014/main" id="{42DB6265-57E0-496E-B418-DACEF474D5C3}"/>
              </a:ext>
            </a:extLst>
          </p:cNvPr>
          <p:cNvSpPr txBox="1"/>
          <p:nvPr/>
        </p:nvSpPr>
        <p:spPr>
          <a:xfrm>
            <a:off x="602970" y="6658940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sp>
        <p:nvSpPr>
          <p:cNvPr id="96" name="TPandFilters">
            <a:extLst>
              <a:ext uri="{FF2B5EF4-FFF2-40B4-BE49-F238E27FC236}">
                <a16:creationId xmlns:a16="http://schemas.microsoft.com/office/drawing/2014/main" id="{1C0E345B-665D-40E0-AB8E-AC6B2A918E40}"/>
              </a:ext>
            </a:extLst>
          </p:cNvPr>
          <p:cNvSpPr txBox="1"/>
          <p:nvPr/>
        </p:nvSpPr>
        <p:spPr>
          <a:xfrm>
            <a:off x="608907" y="6334489"/>
            <a:ext cx="5362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Source: </a:t>
            </a:r>
            <a:r>
              <a:rPr lang="en-IN" sz="800" dirty="0" err="1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iSHOP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- Time Period: 2017 ; Base: Total (Monthly +); % Shoppers
Filters: None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9C78B4A3-9199-46E8-9A7B-569CB4D7A2B3}"/>
              </a:ext>
            </a:extLst>
          </p:cNvPr>
          <p:cNvCxnSpPr/>
          <p:nvPr/>
        </p:nvCxnSpPr>
        <p:spPr>
          <a:xfrm>
            <a:off x="613774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StatTestAgainst">
            <a:extLst>
              <a:ext uri="{FF2B5EF4-FFF2-40B4-BE49-F238E27FC236}">
                <a16:creationId xmlns:a16="http://schemas.microsoft.com/office/drawing/2014/main" id="{AF509403-2855-48DC-9421-F1828F6D68B5}"/>
              </a:ext>
            </a:extLst>
          </p:cNvPr>
          <p:cNvSpPr txBox="1"/>
          <p:nvPr/>
        </p:nvSpPr>
        <p:spPr>
          <a:xfrm>
            <a:off x="7437410" y="6333770"/>
            <a:ext cx="4505207" cy="2194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?</a:t>
            </a:r>
          </a:p>
        </p:txBody>
      </p:sp>
      <p:sp>
        <p:nvSpPr>
          <p:cNvPr id="99" name="Text Placeholder 6">
            <a:extLst>
              <a:ext uri="{FF2B5EF4-FFF2-40B4-BE49-F238E27FC236}">
                <a16:creationId xmlns:a16="http://schemas.microsoft.com/office/drawing/2014/main" id="{B76DBB9F-25D9-4EE0-B0BF-3C2898891229}"/>
              </a:ext>
            </a:extLst>
          </p:cNvPr>
          <p:cNvSpPr txBox="1"/>
          <p:nvPr/>
        </p:nvSpPr>
        <p:spPr>
          <a:xfrm>
            <a:off x="8629638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6397E564-5EC8-4433-9B4D-03588FDBBCBB}"/>
              </a:ext>
            </a:extLst>
          </p:cNvPr>
          <p:cNvSpPr/>
          <p:nvPr/>
        </p:nvSpPr>
        <p:spPr>
          <a:xfrm>
            <a:off x="8562228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101" name="Text Placeholder 6">
            <a:extLst>
              <a:ext uri="{FF2B5EF4-FFF2-40B4-BE49-F238E27FC236}">
                <a16:creationId xmlns:a16="http://schemas.microsoft.com/office/drawing/2014/main" id="{1D4A9F65-CEC9-4310-930A-D2165D81A29C}"/>
              </a:ext>
            </a:extLst>
          </p:cNvPr>
          <p:cNvSpPr txBox="1"/>
          <p:nvPr/>
        </p:nvSpPr>
        <p:spPr>
          <a:xfrm>
            <a:off x="7513597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B3EE6A06-D497-44D3-8986-BFB096533A79}"/>
              </a:ext>
            </a:extLst>
          </p:cNvPr>
          <p:cNvSpPr/>
          <p:nvPr/>
        </p:nvSpPr>
        <p:spPr>
          <a:xfrm>
            <a:off x="7446187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103" name="benchmarkGroup">
            <a:extLst>
              <a:ext uri="{FF2B5EF4-FFF2-40B4-BE49-F238E27FC236}">
                <a16:creationId xmlns:a16="http://schemas.microsoft.com/office/drawing/2014/main" id="{9B77AF08-0EF2-41CE-9761-60A590C599AC}"/>
              </a:ext>
            </a:extLst>
          </p:cNvPr>
          <p:cNvGrpSpPr/>
          <p:nvPr/>
        </p:nvGrpSpPr>
        <p:grpSpPr>
          <a:xfrm>
            <a:off x="7449521" y="6503766"/>
            <a:ext cx="2760998" cy="159425"/>
            <a:chOff x="7075436" y="6503766"/>
            <a:chExt cx="2760998" cy="159425"/>
          </a:xfrm>
        </p:grpSpPr>
        <p:sp>
          <p:nvSpPr>
            <p:cNvPr id="104" name="benchmark">
              <a:extLst>
                <a:ext uri="{FF2B5EF4-FFF2-40B4-BE49-F238E27FC236}">
                  <a16:creationId xmlns:a16="http://schemas.microsoft.com/office/drawing/2014/main" id="{5B2FB83A-3DF6-47F1-A940-E3005536F418}"/>
                </a:ext>
              </a:extLst>
            </p:cNvPr>
            <p:cNvSpPr txBox="1"/>
            <p:nvPr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  <a:latin typeface="Franklin Gothic Book" panose="020B0503020102020204" pitchFamily="34" charset="0"/>
                </a:rPr>
                <a:t>Benchmark – ?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F566FA55-E28F-413C-99C3-809D7D46C107}"/>
                </a:ext>
              </a:extLst>
            </p:cNvPr>
            <p:cNvSpPr/>
            <p:nvPr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106" name="Slide Number Placeholder 5">
            <a:extLst>
              <a:ext uri="{FF2B5EF4-FFF2-40B4-BE49-F238E27FC236}">
                <a16:creationId xmlns:a16="http://schemas.microsoft.com/office/drawing/2014/main" id="{4CF1A192-2840-4619-8BD3-0BC493D86006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7" name="Picture 106">
            <a:extLst>
              <a:ext uri="{FF2B5EF4-FFF2-40B4-BE49-F238E27FC236}">
                <a16:creationId xmlns:a16="http://schemas.microsoft.com/office/drawing/2014/main" id="{7DE46013-A21F-4057-BDC2-794F8995D456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" y="6346939"/>
            <a:ext cx="535440" cy="46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98074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-1" y="56665"/>
            <a:ext cx="4598895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9" name="Picture 2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470" y="3265307"/>
            <a:ext cx="5445575" cy="201334"/>
          </a:xfrm>
          <a:prstGeom prst="rect">
            <a:avLst/>
          </a:prstGeom>
        </p:spPr>
      </p:pic>
      <p:sp>
        <p:nvSpPr>
          <p:cNvPr id="30" name="main_h"/>
          <p:cNvSpPr txBox="1"/>
          <p:nvPr/>
        </p:nvSpPr>
        <p:spPr>
          <a:xfrm>
            <a:off x="169329" y="137538"/>
            <a:ext cx="11773287" cy="3661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Shoppers Demographics – _retailer - ||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graphicFrame>
        <p:nvGraphicFramePr>
          <p:cNvPr id="62" name="Socioeconomic_Level_Chart"/>
          <p:cNvGraphicFramePr/>
          <p:nvPr>
            <p:extLst>
              <p:ext uri="{D42A27DB-BD31-4B8C-83A1-F6EECF244321}">
                <p14:modId xmlns:p14="http://schemas.microsoft.com/office/powerpoint/2010/main" val="544797143"/>
              </p:ext>
            </p:extLst>
          </p:nvPr>
        </p:nvGraphicFramePr>
        <p:xfrm>
          <a:off x="238125" y="1263094"/>
          <a:ext cx="5901092" cy="45731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6" name="HH_Income_Chart"/>
          <p:cNvGraphicFramePr/>
          <p:nvPr>
            <p:extLst>
              <p:ext uri="{D42A27DB-BD31-4B8C-83A1-F6EECF244321}">
                <p14:modId xmlns:p14="http://schemas.microsoft.com/office/powerpoint/2010/main" val="2177890834"/>
              </p:ext>
            </p:extLst>
          </p:nvPr>
        </p:nvGraphicFramePr>
        <p:xfrm>
          <a:off x="6244401" y="1289605"/>
          <a:ext cx="5882986" cy="1865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5" name="HH_Size_Chart"/>
          <p:cNvGraphicFramePr/>
          <p:nvPr>
            <p:extLst>
              <p:ext uri="{D42A27DB-BD31-4B8C-83A1-F6EECF244321}">
                <p14:modId xmlns:p14="http://schemas.microsoft.com/office/powerpoint/2010/main" val="1527779253"/>
              </p:ext>
            </p:extLst>
          </p:nvPr>
        </p:nvGraphicFramePr>
        <p:xfrm>
          <a:off x="6229589" y="3928994"/>
          <a:ext cx="5882986" cy="18807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pSp>
        <p:nvGrpSpPr>
          <p:cNvPr id="2" name="Header1"/>
          <p:cNvGrpSpPr/>
          <p:nvPr/>
        </p:nvGrpSpPr>
        <p:grpSpPr>
          <a:xfrm>
            <a:off x="345718" y="764116"/>
            <a:ext cx="5645507" cy="520270"/>
            <a:chOff x="345718" y="764116"/>
            <a:chExt cx="5645507" cy="520270"/>
          </a:xfrm>
        </p:grpSpPr>
        <p:sp>
          <p:nvSpPr>
            <p:cNvPr id="31" name="Header"/>
            <p:cNvSpPr txBox="1"/>
            <p:nvPr/>
          </p:nvSpPr>
          <p:spPr>
            <a:xfrm>
              <a:off x="797718" y="764116"/>
              <a:ext cx="51935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Socioeconomic Level</a:t>
              </a:r>
              <a:endPara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718" y="818249"/>
              <a:ext cx="372601" cy="372601"/>
            </a:xfrm>
            <a:prstGeom prst="rect">
              <a:avLst/>
            </a:prstGeom>
          </p:spPr>
        </p:pic>
        <p:cxnSp>
          <p:nvCxnSpPr>
            <p:cNvPr id="49" name="Straight Connector 48"/>
            <p:cNvCxnSpPr/>
            <p:nvPr/>
          </p:nvCxnSpPr>
          <p:spPr>
            <a:xfrm>
              <a:off x="733324" y="1102670"/>
              <a:ext cx="519350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706000" y="1086003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Description"/>
            <p:cNvSpPr txBox="1"/>
            <p:nvPr/>
          </p:nvSpPr>
          <p:spPr>
            <a:xfrm>
              <a:off x="664145" y="1070813"/>
              <a:ext cx="5193205" cy="213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_percentage% _objective _frequency Shoppers To _retailer Are _</a:t>
              </a:r>
              <a:r>
                <a:rPr lang="en-IN" sz="800" i="1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metricItem</a:t>
              </a:r>
              <a:endPara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4" name="Header2"/>
          <p:cNvGrpSpPr/>
          <p:nvPr/>
        </p:nvGrpSpPr>
        <p:grpSpPr>
          <a:xfrm>
            <a:off x="6335036" y="744663"/>
            <a:ext cx="5674672" cy="539723"/>
            <a:chOff x="6335036" y="744663"/>
            <a:chExt cx="5674672" cy="539723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8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-50000" contras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5036" y="744663"/>
              <a:ext cx="411520" cy="345677"/>
            </a:xfrm>
            <a:prstGeom prst="rect">
              <a:avLst/>
            </a:prstGeom>
          </p:spPr>
        </p:pic>
        <p:cxnSp>
          <p:nvCxnSpPr>
            <p:cNvPr id="73" name="Straight Connector 72"/>
            <p:cNvCxnSpPr/>
            <p:nvPr/>
          </p:nvCxnSpPr>
          <p:spPr>
            <a:xfrm>
              <a:off x="6777989" y="1102670"/>
              <a:ext cx="5142368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Header"/>
            <p:cNvSpPr txBox="1"/>
            <p:nvPr/>
          </p:nvSpPr>
          <p:spPr>
            <a:xfrm>
              <a:off x="6850331" y="764116"/>
              <a:ext cx="51593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HH Income</a:t>
              </a:r>
              <a:endPara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7" name="Straight Connector 66"/>
            <p:cNvCxnSpPr/>
            <p:nvPr/>
          </p:nvCxnSpPr>
          <p:spPr>
            <a:xfrm>
              <a:off x="11696914" y="1086003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Description"/>
            <p:cNvSpPr txBox="1"/>
            <p:nvPr/>
          </p:nvSpPr>
          <p:spPr>
            <a:xfrm>
              <a:off x="6707206" y="1070813"/>
              <a:ext cx="5193205" cy="213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_percentage% _objective _frequency Shoppers To _retailer Have HH Income _</a:t>
              </a:r>
              <a:r>
                <a:rPr lang="en-IN" sz="800" i="1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metricItem</a:t>
              </a:r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 </a:t>
              </a:r>
            </a:p>
          </p:txBody>
        </p:sp>
      </p:grpSp>
      <p:grpSp>
        <p:nvGrpSpPr>
          <p:cNvPr id="5" name="Header3"/>
          <p:cNvGrpSpPr/>
          <p:nvPr/>
        </p:nvGrpSpPr>
        <p:grpSpPr>
          <a:xfrm>
            <a:off x="6328786" y="3387850"/>
            <a:ext cx="5732191" cy="563537"/>
            <a:chOff x="6328786" y="3387850"/>
            <a:chExt cx="5732191" cy="563537"/>
          </a:xfrm>
        </p:grpSpPr>
        <p:cxnSp>
          <p:nvCxnSpPr>
            <p:cNvPr id="74" name="Straight Connector 73"/>
            <p:cNvCxnSpPr/>
            <p:nvPr/>
          </p:nvCxnSpPr>
          <p:spPr>
            <a:xfrm>
              <a:off x="6778800" y="3765600"/>
              <a:ext cx="5142368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Header"/>
            <p:cNvSpPr txBox="1"/>
            <p:nvPr/>
          </p:nvSpPr>
          <p:spPr>
            <a:xfrm>
              <a:off x="6850800" y="3430669"/>
              <a:ext cx="52101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HH Size</a:t>
              </a:r>
            </a:p>
          </p:txBody>
        </p: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10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8786" y="3387850"/>
              <a:ext cx="359926" cy="345677"/>
            </a:xfrm>
            <a:prstGeom prst="rect">
              <a:avLst/>
            </a:prstGeom>
          </p:spPr>
        </p:pic>
        <p:cxnSp>
          <p:nvCxnSpPr>
            <p:cNvPr id="71" name="Straight Connector 70"/>
            <p:cNvCxnSpPr/>
            <p:nvPr/>
          </p:nvCxnSpPr>
          <p:spPr>
            <a:xfrm>
              <a:off x="11696400" y="37440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Description"/>
            <p:cNvSpPr txBox="1"/>
            <p:nvPr/>
          </p:nvSpPr>
          <p:spPr>
            <a:xfrm>
              <a:off x="6705604" y="3737814"/>
              <a:ext cx="5193206" cy="213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_percentage% _objective  _frequency Shoppers To _retailer Are _</a:t>
              </a:r>
              <a:r>
                <a:rPr lang="en-IN" sz="800" i="1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metricItem</a:t>
              </a:r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 Members</a:t>
              </a:r>
            </a:p>
          </p:txBody>
        </p:sp>
      </p:grpSp>
      <p:graphicFrame>
        <p:nvGraphicFramePr>
          <p:cNvPr id="77" name="TableLegends">
            <a:extLst>
              <a:ext uri="{FF2B5EF4-FFF2-40B4-BE49-F238E27FC236}">
                <a16:creationId xmlns:a16="http://schemas.microsoft.com/office/drawing/2014/main" id="{EC870670-4947-483F-AFAE-1A6FE7AAD2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102194"/>
              </p:ext>
            </p:extLst>
          </p:nvPr>
        </p:nvGraphicFramePr>
        <p:xfrm>
          <a:off x="0" y="5912494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42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Sample Size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Supermarket/Grocery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(36,688)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ALDI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(5749)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Whole Foods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(2782)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C3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7-Eleven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(340)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63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Albertsons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(1211)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6" name="Picture 75">
            <a:extLst>
              <a:ext uri="{FF2B5EF4-FFF2-40B4-BE49-F238E27FC236}">
                <a16:creationId xmlns:a16="http://schemas.microsoft.com/office/drawing/2014/main" id="{5D36BDD4-9B01-4D18-89D8-5A5A6AD104F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91" y="5380907"/>
            <a:ext cx="5428744" cy="211510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F25A10AF-D384-4EC9-AABD-7E8E24D5830A}"/>
              </a:ext>
            </a:extLst>
          </p:cNvPr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415" y="5392422"/>
            <a:ext cx="5400000" cy="207455"/>
          </a:xfrm>
          <a:prstGeom prst="rect">
            <a:avLst/>
          </a:prstGeom>
        </p:spPr>
      </p:pic>
      <p:sp>
        <p:nvSpPr>
          <p:cNvPr id="61" name="Slide Number Placeholder 4">
            <a:extLst>
              <a:ext uri="{FF2B5EF4-FFF2-40B4-BE49-F238E27FC236}">
                <a16:creationId xmlns:a16="http://schemas.microsoft.com/office/drawing/2014/main" id="{54281B47-589D-4A76-9A53-0C7B91F5E4CF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9" name="Footer Placeholder 2">
            <a:extLst>
              <a:ext uri="{FF2B5EF4-FFF2-40B4-BE49-F238E27FC236}">
                <a16:creationId xmlns:a16="http://schemas.microsoft.com/office/drawing/2014/main" id="{ED49095C-8B29-440B-814F-1C202BB41024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B28B287-541B-417E-8D3C-E73C8BC22670}"/>
              </a:ext>
            </a:extLst>
          </p:cNvPr>
          <p:cNvSpPr txBox="1"/>
          <p:nvPr/>
        </p:nvSpPr>
        <p:spPr>
          <a:xfrm>
            <a:off x="5891618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Midscale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403566AA-CF64-469C-8EC9-1D877EC23F2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764" y="6357058"/>
            <a:ext cx="423092" cy="474527"/>
          </a:xfrm>
          <a:prstGeom prst="rect">
            <a:avLst/>
          </a:prstGeom>
        </p:spPr>
      </p:pic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E33224C-3B7C-4463-BDCD-017002791467}"/>
              </a:ext>
            </a:extLst>
          </p:cNvPr>
          <p:cNvCxnSpPr/>
          <p:nvPr/>
        </p:nvCxnSpPr>
        <p:spPr>
          <a:xfrm>
            <a:off x="558206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B45CA747-BA55-48A7-9419-45CB2D1358F1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84" name="Footer Placeholder 4">
            <a:extLst>
              <a:ext uri="{FF2B5EF4-FFF2-40B4-BE49-F238E27FC236}">
                <a16:creationId xmlns:a16="http://schemas.microsoft.com/office/drawing/2014/main" id="{8B09AD4D-C62E-4352-A13D-33ACE257968A}"/>
              </a:ext>
            </a:extLst>
          </p:cNvPr>
          <p:cNvSpPr txBox="1"/>
          <p:nvPr/>
        </p:nvSpPr>
        <p:spPr>
          <a:xfrm>
            <a:off x="5875725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D3F78C5B-A13A-4F51-BF16-5D0DB2425F23}"/>
              </a:ext>
            </a:extLst>
          </p:cNvPr>
          <p:cNvPicPr>
            <a:picLocks noChangeAspect="1"/>
          </p:cNvPicPr>
          <p:nvPr/>
        </p:nvPicPr>
        <p:blipFill>
          <a:blip r:embed="rId1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579" y="6446957"/>
            <a:ext cx="1777114" cy="403861"/>
          </a:xfrm>
          <a:prstGeom prst="rect">
            <a:avLst/>
          </a:prstGeom>
        </p:spPr>
      </p:pic>
      <p:sp>
        <p:nvSpPr>
          <p:cNvPr id="86" name="Text Placeholder 6">
            <a:extLst>
              <a:ext uri="{FF2B5EF4-FFF2-40B4-BE49-F238E27FC236}">
                <a16:creationId xmlns:a16="http://schemas.microsoft.com/office/drawing/2014/main" id="{0ED8D6F2-1EFF-411A-9C60-8DEDA59C384A}"/>
              </a:ext>
            </a:extLst>
          </p:cNvPr>
          <p:cNvSpPr txBox="1"/>
          <p:nvPr/>
        </p:nvSpPr>
        <p:spPr>
          <a:xfrm>
            <a:off x="602970" y="6658940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sp>
        <p:nvSpPr>
          <p:cNvPr id="87" name="TPandFilters">
            <a:extLst>
              <a:ext uri="{FF2B5EF4-FFF2-40B4-BE49-F238E27FC236}">
                <a16:creationId xmlns:a16="http://schemas.microsoft.com/office/drawing/2014/main" id="{85EFCC0E-6C3C-43B0-9214-049D25027911}"/>
              </a:ext>
            </a:extLst>
          </p:cNvPr>
          <p:cNvSpPr txBox="1"/>
          <p:nvPr/>
        </p:nvSpPr>
        <p:spPr>
          <a:xfrm>
            <a:off x="608907" y="6334489"/>
            <a:ext cx="5362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Source: </a:t>
            </a:r>
            <a:r>
              <a:rPr lang="en-IN" sz="800" dirty="0" err="1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iSHOP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- Time Period: 2017 ; Base: Total (Monthly +); % Shoppers
Filters: None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5664C37-A18A-4859-8230-0695BE256F48}"/>
              </a:ext>
            </a:extLst>
          </p:cNvPr>
          <p:cNvCxnSpPr/>
          <p:nvPr/>
        </p:nvCxnSpPr>
        <p:spPr>
          <a:xfrm>
            <a:off x="613774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StatTestAgainst">
            <a:extLst>
              <a:ext uri="{FF2B5EF4-FFF2-40B4-BE49-F238E27FC236}">
                <a16:creationId xmlns:a16="http://schemas.microsoft.com/office/drawing/2014/main" id="{F6EEA345-AD89-4433-BFE0-942CFE86F931}"/>
              </a:ext>
            </a:extLst>
          </p:cNvPr>
          <p:cNvSpPr txBox="1"/>
          <p:nvPr/>
        </p:nvSpPr>
        <p:spPr>
          <a:xfrm>
            <a:off x="7437410" y="6333770"/>
            <a:ext cx="4505207" cy="2194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?</a:t>
            </a:r>
          </a:p>
        </p:txBody>
      </p:sp>
      <p:sp>
        <p:nvSpPr>
          <p:cNvPr id="90" name="Text Placeholder 6">
            <a:extLst>
              <a:ext uri="{FF2B5EF4-FFF2-40B4-BE49-F238E27FC236}">
                <a16:creationId xmlns:a16="http://schemas.microsoft.com/office/drawing/2014/main" id="{90E0339C-032B-4F3A-BC91-0DA62DB9212B}"/>
              </a:ext>
            </a:extLst>
          </p:cNvPr>
          <p:cNvSpPr txBox="1"/>
          <p:nvPr/>
        </p:nvSpPr>
        <p:spPr>
          <a:xfrm>
            <a:off x="8629638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E3797B7C-126F-4700-9294-BB5EADE18BD2}"/>
              </a:ext>
            </a:extLst>
          </p:cNvPr>
          <p:cNvSpPr/>
          <p:nvPr/>
        </p:nvSpPr>
        <p:spPr>
          <a:xfrm>
            <a:off x="8562228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92" name="Text Placeholder 6">
            <a:extLst>
              <a:ext uri="{FF2B5EF4-FFF2-40B4-BE49-F238E27FC236}">
                <a16:creationId xmlns:a16="http://schemas.microsoft.com/office/drawing/2014/main" id="{47EF4BF1-303E-426F-9D5B-85F879B3A893}"/>
              </a:ext>
            </a:extLst>
          </p:cNvPr>
          <p:cNvSpPr txBox="1"/>
          <p:nvPr/>
        </p:nvSpPr>
        <p:spPr>
          <a:xfrm>
            <a:off x="7513597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99D9610-32DD-41DF-BA35-D52DB7B8E2A4}"/>
              </a:ext>
            </a:extLst>
          </p:cNvPr>
          <p:cNvSpPr/>
          <p:nvPr/>
        </p:nvSpPr>
        <p:spPr>
          <a:xfrm>
            <a:off x="7446187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94" name="benchmarkGroup">
            <a:extLst>
              <a:ext uri="{FF2B5EF4-FFF2-40B4-BE49-F238E27FC236}">
                <a16:creationId xmlns:a16="http://schemas.microsoft.com/office/drawing/2014/main" id="{DB59CEFF-CED9-4F5E-9BD0-CA4D1B8EFE2E}"/>
              </a:ext>
            </a:extLst>
          </p:cNvPr>
          <p:cNvGrpSpPr/>
          <p:nvPr/>
        </p:nvGrpSpPr>
        <p:grpSpPr>
          <a:xfrm>
            <a:off x="7449521" y="6503766"/>
            <a:ext cx="2760998" cy="159425"/>
            <a:chOff x="7075436" y="6503766"/>
            <a:chExt cx="2760998" cy="159425"/>
          </a:xfrm>
        </p:grpSpPr>
        <p:sp>
          <p:nvSpPr>
            <p:cNvPr id="95" name="benchmark">
              <a:extLst>
                <a:ext uri="{FF2B5EF4-FFF2-40B4-BE49-F238E27FC236}">
                  <a16:creationId xmlns:a16="http://schemas.microsoft.com/office/drawing/2014/main" id="{F094EE47-C94F-48AF-895A-112314D5651D}"/>
                </a:ext>
              </a:extLst>
            </p:cNvPr>
            <p:cNvSpPr txBox="1"/>
            <p:nvPr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  <a:latin typeface="Franklin Gothic Book" panose="020B0503020102020204" pitchFamily="34" charset="0"/>
                </a:rPr>
                <a:t>Benchmark – ?</a:t>
              </a: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21A99E3A-8D19-4B7C-BC99-EF4676346899}"/>
                </a:ext>
              </a:extLst>
            </p:cNvPr>
            <p:cNvSpPr/>
            <p:nvPr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97" name="Slide Number Placeholder 5">
            <a:extLst>
              <a:ext uri="{FF2B5EF4-FFF2-40B4-BE49-F238E27FC236}">
                <a16:creationId xmlns:a16="http://schemas.microsoft.com/office/drawing/2014/main" id="{AEBA84F0-D58D-46A3-8CA2-36F92D2D2D4C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2D0421A9-A054-47D2-8C7A-9D06E58B8CFF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" y="6346939"/>
            <a:ext cx="535440" cy="46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75815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Attitudinal_Segmentation_Chart">
            <a:extLst>
              <a:ext uri="{FF2B5EF4-FFF2-40B4-BE49-F238E27FC236}">
                <a16:creationId xmlns:a16="http://schemas.microsoft.com/office/drawing/2014/main" id="{49EF0565-E42A-4B11-B776-0C050A2849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9010197"/>
              </p:ext>
            </p:extLst>
          </p:nvPr>
        </p:nvGraphicFramePr>
        <p:xfrm>
          <a:off x="176580" y="4010828"/>
          <a:ext cx="11861820" cy="1780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8" name="Rectangle 37"/>
          <p:cNvSpPr/>
          <p:nvPr/>
        </p:nvSpPr>
        <p:spPr>
          <a:xfrm>
            <a:off x="-1" y="56665"/>
            <a:ext cx="4992091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76" name="Picture 7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31" y="2729941"/>
            <a:ext cx="5377913" cy="207455"/>
          </a:xfrm>
          <a:prstGeom prst="rect">
            <a:avLst/>
          </a:prstGeom>
        </p:spPr>
      </p:pic>
      <p:graphicFrame>
        <p:nvGraphicFramePr>
          <p:cNvPr id="84" name="Marital_Status_Chart"/>
          <p:cNvGraphicFramePr/>
          <p:nvPr>
            <p:extLst>
              <p:ext uri="{D42A27DB-BD31-4B8C-83A1-F6EECF244321}">
                <p14:modId xmlns:p14="http://schemas.microsoft.com/office/powerpoint/2010/main" val="3139592761"/>
              </p:ext>
            </p:extLst>
          </p:nvPr>
        </p:nvGraphicFramePr>
        <p:xfrm>
          <a:off x="381739" y="1304926"/>
          <a:ext cx="5882986" cy="1836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63" name="Picture 6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9" y="3240814"/>
            <a:ext cx="12192000" cy="222397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grpSp>
        <p:nvGrpSpPr>
          <p:cNvPr id="2" name="Header1"/>
          <p:cNvGrpSpPr/>
          <p:nvPr/>
        </p:nvGrpSpPr>
        <p:grpSpPr>
          <a:xfrm>
            <a:off x="279651" y="691404"/>
            <a:ext cx="5711574" cy="592982"/>
            <a:chOff x="279651" y="691404"/>
            <a:chExt cx="5711574" cy="592982"/>
          </a:xfrm>
        </p:grpSpPr>
        <p:sp>
          <p:nvSpPr>
            <p:cNvPr id="26" name="Header"/>
            <p:cNvSpPr txBox="1"/>
            <p:nvPr/>
          </p:nvSpPr>
          <p:spPr>
            <a:xfrm>
              <a:off x="797718" y="764116"/>
              <a:ext cx="51935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Marital Status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733324" y="1102670"/>
              <a:ext cx="519350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5706000" y="1086003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8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651" y="691404"/>
              <a:ext cx="450142" cy="432321"/>
            </a:xfrm>
            <a:prstGeom prst="rect">
              <a:avLst/>
            </a:prstGeom>
          </p:spPr>
        </p:pic>
        <p:sp>
          <p:nvSpPr>
            <p:cNvPr id="40" name="Description"/>
            <p:cNvSpPr txBox="1"/>
            <p:nvPr/>
          </p:nvSpPr>
          <p:spPr>
            <a:xfrm>
              <a:off x="664145" y="1070813"/>
              <a:ext cx="5193205" cy="213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_percentage% _objective _frequency Shoppers To _retailer Are _</a:t>
              </a:r>
              <a:r>
                <a:rPr lang="en-IN" sz="800" i="1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metricItem</a:t>
              </a:r>
              <a:endPara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5" name="Header2"/>
          <p:cNvGrpSpPr/>
          <p:nvPr/>
        </p:nvGrpSpPr>
        <p:grpSpPr>
          <a:xfrm>
            <a:off x="6329722" y="709090"/>
            <a:ext cx="5680455" cy="575296"/>
            <a:chOff x="6329722" y="709090"/>
            <a:chExt cx="5680455" cy="575296"/>
          </a:xfrm>
        </p:grpSpPr>
        <p:sp>
          <p:nvSpPr>
            <p:cNvPr id="29" name="Header"/>
            <p:cNvSpPr txBox="1"/>
            <p:nvPr/>
          </p:nvSpPr>
          <p:spPr>
            <a:xfrm>
              <a:off x="6850800" y="764116"/>
              <a:ext cx="51593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Parental Identification</a:t>
              </a:r>
              <a:endPara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6765152" y="1102670"/>
              <a:ext cx="5159376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9722" y="709090"/>
              <a:ext cx="408586" cy="392409"/>
            </a:xfrm>
            <a:prstGeom prst="rect">
              <a:avLst/>
            </a:prstGeom>
          </p:spPr>
        </p:pic>
        <p:cxnSp>
          <p:nvCxnSpPr>
            <p:cNvPr id="48" name="Straight Connector 47"/>
            <p:cNvCxnSpPr/>
            <p:nvPr/>
          </p:nvCxnSpPr>
          <p:spPr>
            <a:xfrm>
              <a:off x="11695264" y="10872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Description"/>
            <p:cNvSpPr txBox="1"/>
            <p:nvPr/>
          </p:nvSpPr>
          <p:spPr>
            <a:xfrm>
              <a:off x="6707206" y="1070813"/>
              <a:ext cx="5193205" cy="213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_percentage% _objective _frequency Shoppers To _retailer Are _</a:t>
              </a:r>
              <a:r>
                <a:rPr lang="en-IN" sz="800" i="1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metricItem</a:t>
              </a:r>
              <a:endPara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6" name="Header3"/>
          <p:cNvGrpSpPr/>
          <p:nvPr/>
        </p:nvGrpSpPr>
        <p:grpSpPr>
          <a:xfrm>
            <a:off x="316131" y="3352013"/>
            <a:ext cx="11599344" cy="599374"/>
            <a:chOff x="316131" y="3352013"/>
            <a:chExt cx="11599344" cy="599374"/>
          </a:xfrm>
        </p:grpSpPr>
        <p:cxnSp>
          <p:nvCxnSpPr>
            <p:cNvPr id="83" name="Straight Connector 82"/>
            <p:cNvCxnSpPr/>
            <p:nvPr/>
          </p:nvCxnSpPr>
          <p:spPr>
            <a:xfrm>
              <a:off x="735742" y="3766454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Header"/>
            <p:cNvSpPr txBox="1"/>
            <p:nvPr/>
          </p:nvSpPr>
          <p:spPr>
            <a:xfrm>
              <a:off x="799200" y="3430800"/>
              <a:ext cx="108892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Attitudinal Segmentation</a:t>
              </a:r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11696400" y="37440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10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131" y="3352013"/>
              <a:ext cx="463114" cy="463114"/>
            </a:xfrm>
            <a:prstGeom prst="rect">
              <a:avLst/>
            </a:prstGeom>
          </p:spPr>
        </p:pic>
        <p:sp>
          <p:nvSpPr>
            <p:cNvPr id="42" name="Description"/>
            <p:cNvSpPr txBox="1"/>
            <p:nvPr/>
          </p:nvSpPr>
          <p:spPr>
            <a:xfrm>
              <a:off x="662543" y="3737814"/>
              <a:ext cx="11043754" cy="213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_percentage% _objective</a:t>
              </a:r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 </a:t>
              </a:r>
              <a:r>
                <a:rPr lang="en-US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_frequency Shoppers </a:t>
              </a:r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To _retailer </a:t>
              </a:r>
              <a:r>
                <a:rPr lang="en-US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Are _</a:t>
              </a:r>
              <a:r>
                <a:rPr lang="en-US" sz="800" i="1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metricItem</a:t>
              </a:r>
              <a:endParaRPr 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endParaRPr>
            </a:p>
          </p:txBody>
        </p:sp>
      </p:grpSp>
      <p:sp>
        <p:nvSpPr>
          <p:cNvPr id="36" name="main_h"/>
          <p:cNvSpPr txBox="1"/>
          <p:nvPr/>
        </p:nvSpPr>
        <p:spPr>
          <a:xfrm>
            <a:off x="169330" y="137538"/>
            <a:ext cx="11731081" cy="3661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Shoppers Demographics – _retailer - ||</a:t>
            </a:r>
          </a:p>
        </p:txBody>
      </p:sp>
      <p:graphicFrame>
        <p:nvGraphicFramePr>
          <p:cNvPr id="33" name="Parental_Identification_Chart">
            <a:extLst>
              <a:ext uri="{FF2B5EF4-FFF2-40B4-BE49-F238E27FC236}">
                <a16:creationId xmlns:a16="http://schemas.microsoft.com/office/drawing/2014/main" id="{B41CBAB7-04C5-4180-9DBB-94C2741B4D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9256228"/>
              </p:ext>
            </p:extLst>
          </p:nvPr>
        </p:nvGraphicFramePr>
        <p:xfrm>
          <a:off x="6103924" y="1344683"/>
          <a:ext cx="5882986" cy="1836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64" name="TableLegends">
            <a:extLst>
              <a:ext uri="{FF2B5EF4-FFF2-40B4-BE49-F238E27FC236}">
                <a16:creationId xmlns:a16="http://schemas.microsoft.com/office/drawing/2014/main" id="{2AE9EA6A-F9FE-468F-AC67-8B8A218BB0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102194"/>
              </p:ext>
            </p:extLst>
          </p:nvPr>
        </p:nvGraphicFramePr>
        <p:xfrm>
          <a:off x="0" y="5912494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42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Sample Size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Supermarket/Grocery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(36,688)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ALDI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(5749)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Whole Foods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(2782)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C3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7-Eleven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(340)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63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Albertsons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(1211)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2" name="Picture 61">
            <a:extLst>
              <a:ext uri="{FF2B5EF4-FFF2-40B4-BE49-F238E27FC236}">
                <a16:creationId xmlns:a16="http://schemas.microsoft.com/office/drawing/2014/main" id="{E7CA6A92-CB07-48A3-9959-57089C983DD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400" y="2741988"/>
            <a:ext cx="5400000" cy="207455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D345142A-1EF3-4665-8BBE-B72E9223DB7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94" y="5485188"/>
            <a:ext cx="11763079" cy="213247"/>
          </a:xfrm>
          <a:prstGeom prst="rect">
            <a:avLst/>
          </a:prstGeom>
        </p:spPr>
      </p:pic>
      <p:sp>
        <p:nvSpPr>
          <p:cNvPr id="66" name="Slide Number Placeholder 4">
            <a:extLst>
              <a:ext uri="{FF2B5EF4-FFF2-40B4-BE49-F238E27FC236}">
                <a16:creationId xmlns:a16="http://schemas.microsoft.com/office/drawing/2014/main" id="{343D0D9B-C459-42C4-ABFB-0F9A472BCA37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9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7" name="Footer Placeholder 2">
            <a:extLst>
              <a:ext uri="{FF2B5EF4-FFF2-40B4-BE49-F238E27FC236}">
                <a16:creationId xmlns:a16="http://schemas.microsoft.com/office/drawing/2014/main" id="{43A6CBE6-30F3-444B-AB34-0193EA299F59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D1EE56-81A7-44B4-B414-F279F721A50B}"/>
              </a:ext>
            </a:extLst>
          </p:cNvPr>
          <p:cNvSpPr txBox="1"/>
          <p:nvPr/>
        </p:nvSpPr>
        <p:spPr>
          <a:xfrm>
            <a:off x="5891618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Midscale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C7F87343-ABCD-465F-B4B4-A1706FBA8652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764" y="6357058"/>
            <a:ext cx="423092" cy="474527"/>
          </a:xfrm>
          <a:prstGeom prst="rect">
            <a:avLst/>
          </a:prstGeom>
        </p:spPr>
      </p:pic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2E5774E-D90E-4690-9A59-FA25C09934DF}"/>
              </a:ext>
            </a:extLst>
          </p:cNvPr>
          <p:cNvCxnSpPr/>
          <p:nvPr/>
        </p:nvCxnSpPr>
        <p:spPr>
          <a:xfrm>
            <a:off x="558206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40ECFDAB-DD6E-4103-A49A-0A42329E5D04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72" name="Footer Placeholder 4">
            <a:extLst>
              <a:ext uri="{FF2B5EF4-FFF2-40B4-BE49-F238E27FC236}">
                <a16:creationId xmlns:a16="http://schemas.microsoft.com/office/drawing/2014/main" id="{9BA45FCB-CF86-4AAA-A795-8599F5185DF8}"/>
              </a:ext>
            </a:extLst>
          </p:cNvPr>
          <p:cNvSpPr txBox="1"/>
          <p:nvPr/>
        </p:nvSpPr>
        <p:spPr>
          <a:xfrm>
            <a:off x="5875725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11FF5076-494A-4DC9-9148-9E7C2CADEBB6}"/>
              </a:ext>
            </a:extLst>
          </p:cNvPr>
          <p:cNvPicPr>
            <a:picLocks noChangeAspect="1"/>
          </p:cNvPicPr>
          <p:nvPr/>
        </p:nvPicPr>
        <p:blipFill>
          <a:blip r:embed="rId1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579" y="6446957"/>
            <a:ext cx="1777114" cy="403861"/>
          </a:xfrm>
          <a:prstGeom prst="rect">
            <a:avLst/>
          </a:prstGeom>
        </p:spPr>
      </p:pic>
      <p:sp>
        <p:nvSpPr>
          <p:cNvPr id="74" name="Text Placeholder 6">
            <a:extLst>
              <a:ext uri="{FF2B5EF4-FFF2-40B4-BE49-F238E27FC236}">
                <a16:creationId xmlns:a16="http://schemas.microsoft.com/office/drawing/2014/main" id="{828CB2E1-90A5-42E4-B9E0-BBC9064F41D9}"/>
              </a:ext>
            </a:extLst>
          </p:cNvPr>
          <p:cNvSpPr txBox="1"/>
          <p:nvPr/>
        </p:nvSpPr>
        <p:spPr>
          <a:xfrm>
            <a:off x="602970" y="6658940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sp>
        <p:nvSpPr>
          <p:cNvPr id="75" name="TPandFilters">
            <a:extLst>
              <a:ext uri="{FF2B5EF4-FFF2-40B4-BE49-F238E27FC236}">
                <a16:creationId xmlns:a16="http://schemas.microsoft.com/office/drawing/2014/main" id="{AB241ED5-F73D-4AE3-B93E-AF16425F3B3C}"/>
              </a:ext>
            </a:extLst>
          </p:cNvPr>
          <p:cNvSpPr txBox="1"/>
          <p:nvPr/>
        </p:nvSpPr>
        <p:spPr>
          <a:xfrm>
            <a:off x="608907" y="6334489"/>
            <a:ext cx="5362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Source: </a:t>
            </a:r>
            <a:r>
              <a:rPr lang="en-IN" sz="800" dirty="0" err="1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iSHOP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- Time Period: 2017 ; Base: Total (Monthly +); % Shoppers
Filters: None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FEF2B5B-91FF-4226-922B-7310B22E0ED3}"/>
              </a:ext>
            </a:extLst>
          </p:cNvPr>
          <p:cNvCxnSpPr/>
          <p:nvPr/>
        </p:nvCxnSpPr>
        <p:spPr>
          <a:xfrm>
            <a:off x="613774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StatTestAgainst">
            <a:extLst>
              <a:ext uri="{FF2B5EF4-FFF2-40B4-BE49-F238E27FC236}">
                <a16:creationId xmlns:a16="http://schemas.microsoft.com/office/drawing/2014/main" id="{A02A69CA-C74F-4761-A122-AD46CD9AD7F2}"/>
              </a:ext>
            </a:extLst>
          </p:cNvPr>
          <p:cNvSpPr txBox="1"/>
          <p:nvPr/>
        </p:nvSpPr>
        <p:spPr>
          <a:xfrm>
            <a:off x="7437410" y="6333770"/>
            <a:ext cx="4505207" cy="2194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?</a:t>
            </a:r>
          </a:p>
        </p:txBody>
      </p:sp>
      <p:sp>
        <p:nvSpPr>
          <p:cNvPr id="79" name="Text Placeholder 6">
            <a:extLst>
              <a:ext uri="{FF2B5EF4-FFF2-40B4-BE49-F238E27FC236}">
                <a16:creationId xmlns:a16="http://schemas.microsoft.com/office/drawing/2014/main" id="{D0E2325B-BCAE-4CDE-8672-77F1866DE766}"/>
              </a:ext>
            </a:extLst>
          </p:cNvPr>
          <p:cNvSpPr txBox="1"/>
          <p:nvPr/>
        </p:nvSpPr>
        <p:spPr>
          <a:xfrm>
            <a:off x="8629638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E52395C-42D3-4C1A-A082-1DAC2394DB62}"/>
              </a:ext>
            </a:extLst>
          </p:cNvPr>
          <p:cNvSpPr/>
          <p:nvPr/>
        </p:nvSpPr>
        <p:spPr>
          <a:xfrm>
            <a:off x="8562228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82" name="Text Placeholder 6">
            <a:extLst>
              <a:ext uri="{FF2B5EF4-FFF2-40B4-BE49-F238E27FC236}">
                <a16:creationId xmlns:a16="http://schemas.microsoft.com/office/drawing/2014/main" id="{3354D77E-BA7F-4F1F-AA9C-CECCBA782E89}"/>
              </a:ext>
            </a:extLst>
          </p:cNvPr>
          <p:cNvSpPr txBox="1"/>
          <p:nvPr/>
        </p:nvSpPr>
        <p:spPr>
          <a:xfrm>
            <a:off x="7513597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AABB58ED-EC8C-4609-840A-6116CF1174F2}"/>
              </a:ext>
            </a:extLst>
          </p:cNvPr>
          <p:cNvSpPr/>
          <p:nvPr/>
        </p:nvSpPr>
        <p:spPr>
          <a:xfrm>
            <a:off x="7446187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86" name="benchmarkGroup">
            <a:extLst>
              <a:ext uri="{FF2B5EF4-FFF2-40B4-BE49-F238E27FC236}">
                <a16:creationId xmlns:a16="http://schemas.microsoft.com/office/drawing/2014/main" id="{0E859450-96F1-4EDF-90CC-8E367205DD51}"/>
              </a:ext>
            </a:extLst>
          </p:cNvPr>
          <p:cNvGrpSpPr/>
          <p:nvPr/>
        </p:nvGrpSpPr>
        <p:grpSpPr>
          <a:xfrm>
            <a:off x="7449521" y="6503766"/>
            <a:ext cx="2760998" cy="159425"/>
            <a:chOff x="7075436" y="6503766"/>
            <a:chExt cx="2760998" cy="159425"/>
          </a:xfrm>
        </p:grpSpPr>
        <p:sp>
          <p:nvSpPr>
            <p:cNvPr id="87" name="benchmark">
              <a:extLst>
                <a:ext uri="{FF2B5EF4-FFF2-40B4-BE49-F238E27FC236}">
                  <a16:creationId xmlns:a16="http://schemas.microsoft.com/office/drawing/2014/main" id="{1FFE2E66-56E9-4681-AA0A-0FAD9894B231}"/>
                </a:ext>
              </a:extLst>
            </p:cNvPr>
            <p:cNvSpPr txBox="1"/>
            <p:nvPr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  <a:latin typeface="Franklin Gothic Book" panose="020B0503020102020204" pitchFamily="34" charset="0"/>
                </a:rPr>
                <a:t>Benchmark – ?</a:t>
              </a: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F2A93446-B7C8-4F3F-8831-F2D3BBBB09E7}"/>
                </a:ext>
              </a:extLst>
            </p:cNvPr>
            <p:cNvSpPr/>
            <p:nvPr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89" name="Slide Number Placeholder 5">
            <a:extLst>
              <a:ext uri="{FF2B5EF4-FFF2-40B4-BE49-F238E27FC236}">
                <a16:creationId xmlns:a16="http://schemas.microsoft.com/office/drawing/2014/main" id="{E6373F3C-202D-4160-8FEB-2802A53BA061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6F43DA9E-C794-4B58-B17A-E8C30D74CDF4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" y="6346939"/>
            <a:ext cx="535440" cy="46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609385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17929"/>
  <p:tag name="AS_OS" val="Microsoft Windows NT 6.2.9200.0"/>
  <p:tag name="AS_RELEASE_DATE" val="2015.07.22"/>
  <p:tag name="AS_TITLE" val="Aspose.Slides for .NET 4.0"/>
  <p:tag name="AS_VERSION" val="15.6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19511</TotalTime>
  <Words>3440</Words>
  <Application>Microsoft Office PowerPoint</Application>
  <PresentationFormat>Widescreen</PresentationFormat>
  <Paragraphs>783</Paragraphs>
  <Slides>26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Arial (Body)</vt:lpstr>
      <vt:lpstr>Calibri</vt:lpstr>
      <vt:lpstr>Calibri Light</vt:lpstr>
      <vt:lpstr>Franklin Gothic Book</vt:lpstr>
      <vt:lpstr>Office Theme</vt:lpstr>
      <vt:lpstr>Supermarket/Grocery, ALDI, Whole Foods Base - Shoppers (Monthly +), Filters - None Time Period – 2017  </vt:lpstr>
      <vt:lpstr>Table of 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AQ</dc:creator>
  <cp:lastModifiedBy>Harshavardhan Reddy KV</cp:lastModifiedBy>
  <cp:revision>2155</cp:revision>
  <dcterms:created xsi:type="dcterms:W3CDTF">2017-02-17T10:10:41Z</dcterms:created>
  <dcterms:modified xsi:type="dcterms:W3CDTF">2020-02-13T07:16:07Z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URRENTCLASS">
    <vt:lpwstr>Classified - No Category</vt:lpwstr>
  </property>
  <property fmtid="{D5CDD505-2E9C-101B-9397-08002B2CF9AE}" pid="3" name="FATIntVersion">
    <vt:i4>15</vt:i4>
  </property>
  <property fmtid="{D5CDD505-2E9C-101B-9397-08002B2CF9AE}" pid="4" name="FILEGUID">
    <vt:lpwstr>a3e0c0a4-91de-419b-8e3e-e6cc3780c1e2</vt:lpwstr>
  </property>
  <property fmtid="{D5CDD505-2E9C-101B-9397-08002B2CF9AE}" pid="5" name="FILEOWNER">
    <vt:lpwstr>AQ</vt:lpwstr>
  </property>
  <property fmtid="{D5CDD505-2E9C-101B-9397-08002B2CF9AE}" pid="6" name="IPPCLASS">
    <vt:i4>1</vt:i4>
  </property>
  <property fmtid="{D5CDD505-2E9C-101B-9397-08002B2CF9AE}" pid="7" name="MACHINEID">
    <vt:lpwstr>O46130-0608</vt:lpwstr>
  </property>
  <property fmtid="{D5CDD505-2E9C-101B-9397-08002B2CF9AE}" pid="8" name="MODFILEGUID">
    <vt:lpwstr>acc96e8c-50f6-4755-b7a5-3626f441774d</vt:lpwstr>
  </property>
  <property fmtid="{D5CDD505-2E9C-101B-9397-08002B2CF9AE}" pid="9" name="MODFILEOWNER">
    <vt:lpwstr>A64841</vt:lpwstr>
  </property>
  <property fmtid="{D5CDD505-2E9C-101B-9397-08002B2CF9AE}" pid="10" name="MODIPPCLASS">
    <vt:i4>1</vt:i4>
  </property>
  <property fmtid="{D5CDD505-2E9C-101B-9397-08002B2CF9AE}" pid="11" name="MODMACHINEID">
    <vt:lpwstr>O46130-0608</vt:lpwstr>
  </property>
</Properties>
</file>