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 id="2147483792" r:id="rId5"/>
    <p:sldMasterId id="2147483799" r:id="rId6"/>
  </p:sldMasterIdLst>
  <p:notesMasterIdLst>
    <p:notesMasterId r:id="rId13"/>
  </p:notesMasterIdLst>
  <p:sldIdLst>
    <p:sldId id="460" r:id="rId7"/>
    <p:sldId id="736" r:id="rId8"/>
    <p:sldId id="257" r:id="rId9"/>
    <p:sldId id="729" r:id="rId10"/>
    <p:sldId id="733" r:id="rId11"/>
    <p:sldId id="73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7B7"/>
    <a:srgbClr val="AC34AC"/>
    <a:srgbClr val="FF0000"/>
    <a:srgbClr val="0070C0"/>
    <a:srgbClr val="FFC925"/>
    <a:srgbClr val="DB1348"/>
    <a:srgbClr val="FFC000"/>
    <a:srgbClr val="A82BA8"/>
    <a:srgbClr val="FFFFFF"/>
    <a:srgbClr val="F2BD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68" autoAdjust="0"/>
    <p:restoredTop sz="94249" autoAdjust="0"/>
  </p:normalViewPr>
  <p:slideViewPr>
    <p:cSldViewPr snapToGrid="0">
      <p:cViewPr varScale="1">
        <p:scale>
          <a:sx n="68" d="100"/>
          <a:sy n="68" d="100"/>
        </p:scale>
        <p:origin x="12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513265117671095E-2"/>
          <c:y val="1.9208014733202692E-2"/>
          <c:w val="0.97148667981980474"/>
          <c:h val="0.95088048575226436"/>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9"/>
            <c:spPr>
              <a:solidFill>
                <a:srgbClr val="FFC000"/>
              </a:solidFill>
              <a:ln w="9525">
                <a:noFill/>
              </a:ln>
              <a:effectLst/>
            </c:spPr>
          </c:marker>
          <c:dPt>
            <c:idx val="10"/>
            <c:marker>
              <c:spPr>
                <a:solidFill>
                  <a:srgbClr val="C00000"/>
                </a:solidFill>
                <a:ln w="9525">
                  <a:noFill/>
                </a:ln>
                <a:effectLst/>
              </c:spPr>
            </c:marker>
            <c:bubble3D val="0"/>
            <c:extLst>
              <c:ext xmlns:c16="http://schemas.microsoft.com/office/drawing/2014/chart" uri="{C3380CC4-5D6E-409C-BE32-E72D297353CC}">
                <c16:uniqueId val="{00000000-4844-44BE-87B3-9DF4EF5C1618}"/>
              </c:ext>
            </c:extLst>
          </c:dPt>
          <c:dPt>
            <c:idx val="11"/>
            <c:marker>
              <c:spPr>
                <a:solidFill>
                  <a:srgbClr val="C00000"/>
                </a:solidFill>
                <a:ln w="9525">
                  <a:noFill/>
                </a:ln>
                <a:effectLst/>
              </c:spPr>
            </c:marker>
            <c:bubble3D val="0"/>
            <c:extLst>
              <c:ext xmlns:c16="http://schemas.microsoft.com/office/drawing/2014/chart" uri="{C3380CC4-5D6E-409C-BE32-E72D297353CC}">
                <c16:uniqueId val="{00000001-4844-44BE-87B3-9DF4EF5C1618}"/>
              </c:ext>
            </c:extLst>
          </c:dPt>
          <c:dPt>
            <c:idx val="12"/>
            <c:marker>
              <c:spPr>
                <a:solidFill>
                  <a:srgbClr val="C00000"/>
                </a:solidFill>
                <a:ln w="9525">
                  <a:noFill/>
                </a:ln>
                <a:effectLst/>
              </c:spPr>
            </c:marker>
            <c:bubble3D val="0"/>
            <c:extLst>
              <c:ext xmlns:c16="http://schemas.microsoft.com/office/drawing/2014/chart" uri="{C3380CC4-5D6E-409C-BE32-E72D297353CC}">
                <c16:uniqueId val="{00000002-4844-44BE-87B3-9DF4EF5C1618}"/>
              </c:ext>
            </c:extLst>
          </c:dPt>
          <c:dPt>
            <c:idx val="13"/>
            <c:marker>
              <c:spPr>
                <a:solidFill>
                  <a:srgbClr val="C00000"/>
                </a:solidFill>
                <a:ln w="9525">
                  <a:noFill/>
                </a:ln>
                <a:effectLst/>
              </c:spPr>
            </c:marker>
            <c:bubble3D val="0"/>
            <c:extLst>
              <c:ext xmlns:c16="http://schemas.microsoft.com/office/drawing/2014/chart" uri="{C3380CC4-5D6E-409C-BE32-E72D297353CC}">
                <c16:uniqueId val="{00000003-4844-44BE-87B3-9DF4EF5C1618}"/>
              </c:ext>
            </c:extLst>
          </c:dPt>
          <c:dPt>
            <c:idx val="14"/>
            <c:marker>
              <c:spPr>
                <a:solidFill>
                  <a:srgbClr val="C00000"/>
                </a:solidFill>
                <a:ln w="9525">
                  <a:noFill/>
                </a:ln>
                <a:effectLst/>
              </c:spPr>
            </c:marker>
            <c:bubble3D val="0"/>
            <c:extLst>
              <c:ext xmlns:c16="http://schemas.microsoft.com/office/drawing/2014/chart" uri="{C3380CC4-5D6E-409C-BE32-E72D297353CC}">
                <c16:uniqueId val="{00000004-4844-44BE-87B3-9DF4EF5C1618}"/>
              </c:ext>
            </c:extLst>
          </c:dPt>
          <c:dPt>
            <c:idx val="15"/>
            <c:marker>
              <c:spPr>
                <a:solidFill>
                  <a:srgbClr val="C00000"/>
                </a:solidFill>
                <a:ln w="9525">
                  <a:noFill/>
                </a:ln>
                <a:effectLst/>
              </c:spPr>
            </c:marker>
            <c:bubble3D val="0"/>
            <c:extLst>
              <c:ext xmlns:c16="http://schemas.microsoft.com/office/drawing/2014/chart" uri="{C3380CC4-5D6E-409C-BE32-E72D297353CC}">
                <c16:uniqueId val="{00000005-4844-44BE-87B3-9DF4EF5C1618}"/>
              </c:ext>
            </c:extLst>
          </c:dPt>
          <c:dLbls>
            <c:dLbl>
              <c:idx val="0"/>
              <c:tx>
                <c:rich>
                  <a:bodyPr/>
                  <a:lstStyle/>
                  <a:p>
                    <a:fld id="{1C5E5D80-EA9A-4581-A1D1-21D50FEEADCC}"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44-44BE-87B3-9DF4EF5C1618}"/>
                </c:ext>
              </c:extLst>
            </c:dLbl>
            <c:dLbl>
              <c:idx val="1"/>
              <c:layout>
                <c:manualLayout>
                  <c:x val="-2.34375E-2"/>
                  <c:y val="-5.3906246683916914E-2"/>
                </c:manualLayout>
              </c:layout>
              <c:tx>
                <c:rich>
                  <a:bodyPr/>
                  <a:lstStyle/>
                  <a:p>
                    <a:fld id="{F0BF2A75-E036-4BC0-A0DD-C74FDBD6E54E}"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44-44BE-87B3-9DF4EF5C1618}"/>
                </c:ext>
              </c:extLst>
            </c:dLbl>
            <c:dLbl>
              <c:idx val="2"/>
              <c:tx>
                <c:rich>
                  <a:bodyPr/>
                  <a:lstStyle/>
                  <a:p>
                    <a:fld id="{987DCAD0-603E-4ADD-9A62-FF8831EB321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44-44BE-87B3-9DF4EF5C1618}"/>
                </c:ext>
              </c:extLst>
            </c:dLbl>
            <c:dLbl>
              <c:idx val="3"/>
              <c:layout>
                <c:manualLayout>
                  <c:x val="-4.2187500000000058E-2"/>
                  <c:y val="-7.7343745242141701E-2"/>
                </c:manualLayout>
              </c:layout>
              <c:tx>
                <c:rich>
                  <a:bodyPr/>
                  <a:lstStyle/>
                  <a:p>
                    <a:fld id="{A8FC3F34-51AB-4AEE-B3C6-D2D4FE9B336E}"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4844-44BE-87B3-9DF4EF5C1618}"/>
                </c:ext>
              </c:extLst>
            </c:dLbl>
            <c:dLbl>
              <c:idx val="4"/>
              <c:layout>
                <c:manualLayout>
                  <c:x val="2.6562499999999885E-2"/>
                  <c:y val="7.7343745242141701E-2"/>
                </c:manualLayout>
              </c:layout>
              <c:tx>
                <c:rich>
                  <a:bodyPr/>
                  <a:lstStyle/>
                  <a:p>
                    <a:fld id="{686C5B85-0E7F-4AF4-858C-E6399A6FDE9E}"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4844-44BE-87B3-9DF4EF5C1618}"/>
                </c:ext>
              </c:extLst>
            </c:dLbl>
            <c:dLbl>
              <c:idx val="5"/>
              <c:layout>
                <c:manualLayout>
                  <c:x val="3.7499999999999999E-2"/>
                  <c:y val="3.5156247837337118E-2"/>
                </c:manualLayout>
              </c:layout>
              <c:tx>
                <c:rich>
                  <a:bodyPr/>
                  <a:lstStyle/>
                  <a:p>
                    <a:fld id="{BA5F84B7-8939-4A9B-8B42-B22C926FF3A1}"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4844-44BE-87B3-9DF4EF5C1618}"/>
                </c:ext>
              </c:extLst>
            </c:dLbl>
            <c:dLbl>
              <c:idx val="6"/>
              <c:layout>
                <c:manualLayout>
                  <c:x val="-8.1250000000000114E-2"/>
                  <c:y val="-7.2656245530496696E-2"/>
                </c:manualLayout>
              </c:layout>
              <c:tx>
                <c:rich>
                  <a:bodyPr/>
                  <a:lstStyle/>
                  <a:p>
                    <a:fld id="{B15A434B-54B7-466D-A0BE-2DFBFA357A6E}"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4844-44BE-87B3-9DF4EF5C1618}"/>
                </c:ext>
              </c:extLst>
            </c:dLbl>
            <c:dLbl>
              <c:idx val="7"/>
              <c:layout>
                <c:manualLayout>
                  <c:x val="3.0112967096775384E-2"/>
                  <c:y val="8.5368954369788967E-3"/>
                </c:manualLayout>
              </c:layout>
              <c:tx>
                <c:rich>
                  <a:bodyPr/>
                  <a:lstStyle/>
                  <a:p>
                    <a:fld id="{A1816506-EA1A-4C31-A2F1-3739E54029C8}" type="CELLRANGE">
                      <a:rPr lang="en-US" dirty="0"/>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4844-44BE-87B3-9DF4EF5C1618}"/>
                </c:ext>
              </c:extLst>
            </c:dLbl>
            <c:dLbl>
              <c:idx val="8"/>
              <c:tx>
                <c:rich>
                  <a:bodyPr/>
                  <a:lstStyle/>
                  <a:p>
                    <a:fld id="{2CF2E0E9-2971-414A-9221-C134726D6B7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844-44BE-87B3-9DF4EF5C1618}"/>
                </c:ext>
              </c:extLst>
            </c:dLbl>
            <c:dLbl>
              <c:idx val="9"/>
              <c:tx>
                <c:rich>
                  <a:bodyPr/>
                  <a:lstStyle/>
                  <a:p>
                    <a:fld id="{D5609344-4524-4A05-BE47-7C3DFB44FE71}"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844-44BE-87B3-9DF4EF5C1618}"/>
                </c:ext>
              </c:extLst>
            </c:dLbl>
            <c:dLbl>
              <c:idx val="10"/>
              <c:layout>
                <c:manualLayout>
                  <c:x val="-7.5840065280767643E-2"/>
                  <c:y val="-4.0550253325650203E-2"/>
                </c:manualLayout>
              </c:layout>
              <c:tx>
                <c:rich>
                  <a:bodyPr/>
                  <a:lstStyle/>
                  <a:p>
                    <a:r>
                      <a:rPr lang="en-US" dirty="0"/>
                      <a:t>Meal</a:t>
                    </a:r>
                    <a:r>
                      <a:rPr lang="en-US" baseline="0" dirty="0"/>
                      <a:t> Time</a:t>
                    </a:r>
                    <a:endParaRPr lang="en-US" dirty="0"/>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844-44BE-87B3-9DF4EF5C1618}"/>
                </c:ext>
              </c:extLst>
            </c:dLbl>
            <c:dLbl>
              <c:idx val="11"/>
              <c:tx>
                <c:rich>
                  <a:bodyPr/>
                  <a:lstStyle/>
                  <a:p>
                    <a:fld id="{4BAA5E35-1E1E-452C-87A0-B79514662262}"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44-44BE-87B3-9DF4EF5C1618}"/>
                </c:ext>
              </c:extLst>
            </c:dLbl>
            <c:dLbl>
              <c:idx val="12"/>
              <c:tx>
                <c:rich>
                  <a:bodyPr/>
                  <a:lstStyle/>
                  <a:p>
                    <a:fld id="{9BEC30A5-9C56-440A-8463-A094056A2EF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44-44BE-87B3-9DF4EF5C1618}"/>
                </c:ext>
              </c:extLst>
            </c:dLbl>
            <c:dLbl>
              <c:idx val="13"/>
              <c:tx>
                <c:rich>
                  <a:bodyPr/>
                  <a:lstStyle/>
                  <a:p>
                    <a:fld id="{2A924C7E-D43B-4C2B-A2B7-1A8CC44C5667}"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44-44BE-87B3-9DF4EF5C1618}"/>
                </c:ext>
              </c:extLst>
            </c:dLbl>
            <c:dLbl>
              <c:idx val="14"/>
              <c:tx>
                <c:rich>
                  <a:bodyPr/>
                  <a:lstStyle/>
                  <a:p>
                    <a:fld id="{5D988602-E342-4A4A-B79C-12777999A5E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44-44BE-87B3-9DF4EF5C1618}"/>
                </c:ext>
              </c:extLst>
            </c:dLbl>
            <c:dLbl>
              <c:idx val="15"/>
              <c:layout>
                <c:manualLayout>
                  <c:x val="-3.3458852329750427E-3"/>
                  <c:y val="2.1342238592447434E-2"/>
                </c:manualLayout>
              </c:layout>
              <c:tx>
                <c:rich>
                  <a:bodyPr/>
                  <a:lstStyle/>
                  <a:p>
                    <a:fld id="{1FA04D10-E2A7-4AC2-82E3-50E40F13AB34}"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44-44BE-87B3-9DF4EF5C1618}"/>
                </c:ext>
              </c:extLst>
            </c:dLbl>
            <c:spPr>
              <a:noFill/>
              <a:ln>
                <a:noFill/>
              </a:ln>
              <a:effectLst/>
            </c:spPr>
            <c:txPr>
              <a:bodyPr rot="0" spcFirstLastPara="1" vertOverflow="ellipsis" vert="horz" wrap="none" lIns="38100" tIns="19050" rIns="38100" bIns="19050" anchor="ctr" anchorCtr="0">
                <a:spAutoFit/>
              </a:bodyPr>
              <a:lstStyle/>
              <a:p>
                <a:pPr algn="l">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Sheet1!$A$2:$A$17</c:f>
              <c:numCache>
                <c:formatCode>General</c:formatCode>
                <c:ptCount val="16"/>
                <c:pt idx="0">
                  <c:v>-0.1153</c:v>
                </c:pt>
                <c:pt idx="1">
                  <c:v>0.24</c:v>
                </c:pt>
                <c:pt idx="2">
                  <c:v>5.5899999999999998E-2</c:v>
                </c:pt>
                <c:pt idx="3">
                  <c:v>0.105</c:v>
                </c:pt>
                <c:pt idx="4">
                  <c:v>0.64910000000000001</c:v>
                </c:pt>
                <c:pt idx="5">
                  <c:v>0.40689999999999998</c:v>
                </c:pt>
                <c:pt idx="6">
                  <c:v>0.63800000000000001</c:v>
                </c:pt>
                <c:pt idx="7">
                  <c:v>0.31369999999999998</c:v>
                </c:pt>
                <c:pt idx="8">
                  <c:v>-0.26179999999999998</c:v>
                </c:pt>
                <c:pt idx="9">
                  <c:v>6.6699999999999995E-2</c:v>
                </c:pt>
                <c:pt idx="10">
                  <c:v>-0.31769999999999998</c:v>
                </c:pt>
                <c:pt idx="11">
                  <c:v>0.33460000000000001</c:v>
                </c:pt>
                <c:pt idx="12">
                  <c:v>-0.13250000000000001</c:v>
                </c:pt>
                <c:pt idx="13">
                  <c:v>0.18729999999999999</c:v>
                </c:pt>
                <c:pt idx="14">
                  <c:v>-4.2500000000000003E-2</c:v>
                </c:pt>
                <c:pt idx="15">
                  <c:v>0.83379999999999999</c:v>
                </c:pt>
              </c:numCache>
            </c:numRef>
          </c:xVal>
          <c:yVal>
            <c:numRef>
              <c:f>Sheet1!$B$2:$B$17</c:f>
              <c:numCache>
                <c:formatCode>General</c:formatCode>
                <c:ptCount val="16"/>
                <c:pt idx="0">
                  <c:v>-8.1000000000000003E-2</c:v>
                </c:pt>
                <c:pt idx="1">
                  <c:v>-3.7699999999999997E-2</c:v>
                </c:pt>
                <c:pt idx="2">
                  <c:v>-0.21099999999999999</c:v>
                </c:pt>
                <c:pt idx="3">
                  <c:v>-2.5000000000000001E-2</c:v>
                </c:pt>
                <c:pt idx="4">
                  <c:v>0.156</c:v>
                </c:pt>
                <c:pt idx="5">
                  <c:v>-5.2600000000000001E-2</c:v>
                </c:pt>
                <c:pt idx="6">
                  <c:v>0.1721</c:v>
                </c:pt>
                <c:pt idx="7">
                  <c:v>-0.28199999999999997</c:v>
                </c:pt>
                <c:pt idx="8">
                  <c:v>8.7300000000000003E-2</c:v>
                </c:pt>
                <c:pt idx="9">
                  <c:v>-0.39710000000000001</c:v>
                </c:pt>
                <c:pt idx="10">
                  <c:v>7.0400000000000004E-2</c:v>
                </c:pt>
                <c:pt idx="11">
                  <c:v>0.1</c:v>
                </c:pt>
                <c:pt idx="12">
                  <c:v>0.1464</c:v>
                </c:pt>
                <c:pt idx="13">
                  <c:v>-0.1089</c:v>
                </c:pt>
                <c:pt idx="14">
                  <c:v>-0.24179999999999999</c:v>
                </c:pt>
                <c:pt idx="15">
                  <c:v>0.184</c:v>
                </c:pt>
              </c:numCache>
            </c:numRef>
          </c:yVal>
          <c:smooth val="0"/>
          <c:extLst>
            <c:ext xmlns:c15="http://schemas.microsoft.com/office/drawing/2012/chart" uri="{02D57815-91ED-43cb-92C2-25804820EDAC}">
              <c15:datalabelsRange>
                <c15:f>Sheet1!$C$2:$C$17</c15:f>
                <c15:dlblRangeCache>
                  <c:ptCount val="16"/>
                  <c:pt idx="0">
                    <c:v>Prepared Breakfast Food</c:v>
                  </c:pt>
                  <c:pt idx="1">
                    <c:v>Frozen Breakfast Food</c:v>
                  </c:pt>
                  <c:pt idx="2">
                    <c:v>Cereal</c:v>
                  </c:pt>
                  <c:pt idx="3">
                    <c:v>Bread/Bakery</c:v>
                  </c:pt>
                  <c:pt idx="4">
                    <c:v>Salty/Savory Snacks</c:v>
                  </c:pt>
                  <c:pt idx="5">
                    <c:v>Crackers</c:v>
                  </c:pt>
                  <c:pt idx="6">
                    <c:v>Cookies</c:v>
                  </c:pt>
                  <c:pt idx="7">
                    <c:v>Bars/Bites</c:v>
                  </c:pt>
                  <c:pt idx="8">
                    <c:v>Main Meal Foods</c:v>
                  </c:pt>
                  <c:pt idx="9">
                    <c:v>Nutritional Drinks/Smoothies</c:v>
                  </c:pt>
                  <c:pt idx="10">
                    <c:v>Meal.Time</c:v>
                  </c:pt>
                  <c:pt idx="11">
                    <c:v>Pleasure</c:v>
                  </c:pt>
                  <c:pt idx="12">
                    <c:v>Social</c:v>
                  </c:pt>
                  <c:pt idx="13">
                    <c:v>Convenience</c:v>
                  </c:pt>
                  <c:pt idx="14">
                    <c:v>Nourishment</c:v>
                  </c:pt>
                  <c:pt idx="15">
                    <c:v>Grazing</c:v>
                  </c:pt>
                </c15:dlblRangeCache>
              </c15:datalabelsRange>
            </c:ext>
            <c:ext xmlns:c16="http://schemas.microsoft.com/office/drawing/2014/chart" uri="{C3380CC4-5D6E-409C-BE32-E72D297353CC}">
              <c16:uniqueId val="{00000010-4844-44BE-87B3-9DF4EF5C1618}"/>
            </c:ext>
          </c:extLst>
        </c:ser>
        <c:dLbls>
          <c:showLegendKey val="0"/>
          <c:showVal val="1"/>
          <c:showCatName val="0"/>
          <c:showSerName val="0"/>
          <c:showPercent val="0"/>
          <c:showBubbleSize val="0"/>
        </c:dLbls>
        <c:axId val="249329583"/>
        <c:axId val="239794543"/>
      </c:scatterChart>
      <c:valAx>
        <c:axId val="249329583"/>
        <c:scaling>
          <c:orientation val="minMax"/>
        </c:scaling>
        <c:delete val="0"/>
        <c:axPos val="b"/>
        <c:numFmt formatCode="General" sourceLinked="1"/>
        <c:majorTickMark val="out"/>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9794543"/>
        <c:crosses val="autoZero"/>
        <c:crossBetween val="midCat"/>
      </c:valAx>
      <c:valAx>
        <c:axId val="239794543"/>
        <c:scaling>
          <c:orientation val="minMax"/>
        </c:scaling>
        <c:delete val="0"/>
        <c:axPos val="l"/>
        <c:numFmt formatCode="General" sourceLinked="1"/>
        <c:majorTickMark val="out"/>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9329583"/>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513265117671095E-2"/>
          <c:y val="0"/>
          <c:w val="0.97148667981980474"/>
          <c:h val="0.95088048575226436"/>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9"/>
            <c:spPr>
              <a:solidFill>
                <a:srgbClr val="FFC000"/>
              </a:solidFill>
              <a:ln w="9525">
                <a:noFill/>
              </a:ln>
              <a:effectLst/>
            </c:spPr>
          </c:marker>
          <c:dPt>
            <c:idx val="10"/>
            <c:marker>
              <c:symbol val="circle"/>
              <c:size val="9"/>
              <c:spPr>
                <a:solidFill>
                  <a:srgbClr val="C00000"/>
                </a:solidFill>
                <a:ln w="9525">
                  <a:noFill/>
                </a:ln>
                <a:effectLst/>
              </c:spPr>
            </c:marker>
            <c:bubble3D val="0"/>
            <c:extLst>
              <c:ext xmlns:c16="http://schemas.microsoft.com/office/drawing/2014/chart" uri="{C3380CC4-5D6E-409C-BE32-E72D297353CC}">
                <c16:uniqueId val="{00000000-BF80-4FF5-AF23-C586B67ED22E}"/>
              </c:ext>
            </c:extLst>
          </c:dPt>
          <c:dPt>
            <c:idx val="11"/>
            <c:marker>
              <c:symbol val="circle"/>
              <c:size val="9"/>
              <c:spPr>
                <a:solidFill>
                  <a:srgbClr val="C00000"/>
                </a:solidFill>
                <a:ln w="9525">
                  <a:noFill/>
                </a:ln>
                <a:effectLst/>
              </c:spPr>
            </c:marker>
            <c:bubble3D val="0"/>
            <c:extLst>
              <c:ext xmlns:c16="http://schemas.microsoft.com/office/drawing/2014/chart" uri="{C3380CC4-5D6E-409C-BE32-E72D297353CC}">
                <c16:uniqueId val="{00000001-BF80-4FF5-AF23-C586B67ED22E}"/>
              </c:ext>
            </c:extLst>
          </c:dPt>
          <c:dPt>
            <c:idx val="12"/>
            <c:marker>
              <c:symbol val="circle"/>
              <c:size val="9"/>
              <c:spPr>
                <a:solidFill>
                  <a:srgbClr val="C00000"/>
                </a:solidFill>
                <a:ln w="9525">
                  <a:noFill/>
                </a:ln>
                <a:effectLst/>
              </c:spPr>
            </c:marker>
            <c:bubble3D val="0"/>
            <c:extLst>
              <c:ext xmlns:c16="http://schemas.microsoft.com/office/drawing/2014/chart" uri="{C3380CC4-5D6E-409C-BE32-E72D297353CC}">
                <c16:uniqueId val="{00000002-BF80-4FF5-AF23-C586B67ED22E}"/>
              </c:ext>
            </c:extLst>
          </c:dPt>
          <c:dPt>
            <c:idx val="13"/>
            <c:marker>
              <c:symbol val="circle"/>
              <c:size val="9"/>
              <c:spPr>
                <a:solidFill>
                  <a:srgbClr val="C00000"/>
                </a:solidFill>
                <a:ln w="9525">
                  <a:noFill/>
                </a:ln>
                <a:effectLst/>
              </c:spPr>
            </c:marker>
            <c:bubble3D val="0"/>
            <c:extLst>
              <c:ext xmlns:c16="http://schemas.microsoft.com/office/drawing/2014/chart" uri="{C3380CC4-5D6E-409C-BE32-E72D297353CC}">
                <c16:uniqueId val="{00000003-BF80-4FF5-AF23-C586B67ED22E}"/>
              </c:ext>
            </c:extLst>
          </c:dPt>
          <c:dPt>
            <c:idx val="14"/>
            <c:marker>
              <c:symbol val="circle"/>
              <c:size val="9"/>
              <c:spPr>
                <a:solidFill>
                  <a:srgbClr val="C00000"/>
                </a:solidFill>
                <a:ln w="9525">
                  <a:noFill/>
                </a:ln>
                <a:effectLst/>
              </c:spPr>
            </c:marker>
            <c:bubble3D val="0"/>
            <c:extLst>
              <c:ext xmlns:c16="http://schemas.microsoft.com/office/drawing/2014/chart" uri="{C3380CC4-5D6E-409C-BE32-E72D297353CC}">
                <c16:uniqueId val="{00000004-BF80-4FF5-AF23-C586B67ED22E}"/>
              </c:ext>
            </c:extLst>
          </c:dPt>
          <c:dPt>
            <c:idx val="15"/>
            <c:marker>
              <c:symbol val="circle"/>
              <c:size val="9"/>
              <c:spPr>
                <a:solidFill>
                  <a:srgbClr val="C00000"/>
                </a:solidFill>
                <a:ln w="9525">
                  <a:noFill/>
                </a:ln>
                <a:effectLst/>
              </c:spPr>
            </c:marker>
            <c:bubble3D val="0"/>
            <c:extLst>
              <c:ext xmlns:c16="http://schemas.microsoft.com/office/drawing/2014/chart" uri="{C3380CC4-5D6E-409C-BE32-E72D297353CC}">
                <c16:uniqueId val="{00000005-BF80-4FF5-AF23-C586B67ED22E}"/>
              </c:ext>
            </c:extLst>
          </c:dPt>
          <c:dLbls>
            <c:dLbl>
              <c:idx val="0"/>
              <c:tx>
                <c:rich>
                  <a:bodyPr/>
                  <a:lstStyle/>
                  <a:p>
                    <a:fld id="{C159EB8B-D538-4E1F-997F-BC56DA4FE642}"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BF80-4FF5-AF23-C586B67ED22E}"/>
                </c:ext>
              </c:extLst>
            </c:dLbl>
            <c:dLbl>
              <c:idx val="1"/>
              <c:layout>
                <c:manualLayout>
                  <c:x val="-2.34375E-2"/>
                  <c:y val="-5.3906246683916914E-2"/>
                </c:manualLayout>
              </c:layout>
              <c:tx>
                <c:rich>
                  <a:bodyPr/>
                  <a:lstStyle/>
                  <a:p>
                    <a:fld id="{FE79DE8B-1285-421C-A28D-459C6C75E634}"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BF80-4FF5-AF23-C586B67ED22E}"/>
                </c:ext>
              </c:extLst>
            </c:dLbl>
            <c:dLbl>
              <c:idx val="2"/>
              <c:tx>
                <c:rich>
                  <a:bodyPr/>
                  <a:lstStyle/>
                  <a:p>
                    <a:fld id="{5E245C11-C9AA-44E6-A948-D665BC5E228D}"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BF80-4FF5-AF23-C586B67ED22E}"/>
                </c:ext>
              </c:extLst>
            </c:dLbl>
            <c:dLbl>
              <c:idx val="3"/>
              <c:layout>
                <c:manualLayout>
                  <c:x val="-4.2187500000000058E-2"/>
                  <c:y val="-7.7343745242141701E-2"/>
                </c:manualLayout>
              </c:layout>
              <c:tx>
                <c:rich>
                  <a:bodyPr/>
                  <a:lstStyle/>
                  <a:p>
                    <a:fld id="{C7616E9C-FBF6-4808-AE03-10D045D94C6F}"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BF80-4FF5-AF23-C586B67ED22E}"/>
                </c:ext>
              </c:extLst>
            </c:dLbl>
            <c:dLbl>
              <c:idx val="4"/>
              <c:layout>
                <c:manualLayout>
                  <c:x val="2.6562499999999885E-2"/>
                  <c:y val="7.7343745242141701E-2"/>
                </c:manualLayout>
              </c:layout>
              <c:tx>
                <c:rich>
                  <a:bodyPr/>
                  <a:lstStyle/>
                  <a:p>
                    <a:fld id="{E1CEDD04-F5EA-4DEB-B422-B2D9C28B2A5A}"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BF80-4FF5-AF23-C586B67ED22E}"/>
                </c:ext>
              </c:extLst>
            </c:dLbl>
            <c:dLbl>
              <c:idx val="5"/>
              <c:layout>
                <c:manualLayout>
                  <c:x val="3.7499999999999999E-2"/>
                  <c:y val="3.5156247837337118E-2"/>
                </c:manualLayout>
              </c:layout>
              <c:tx>
                <c:rich>
                  <a:bodyPr/>
                  <a:lstStyle/>
                  <a:p>
                    <a:fld id="{ED76B91A-090B-4B27-8A6D-18D3F55F0448}"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BF80-4FF5-AF23-C586B67ED22E}"/>
                </c:ext>
              </c:extLst>
            </c:dLbl>
            <c:dLbl>
              <c:idx val="6"/>
              <c:layout>
                <c:manualLayout>
                  <c:x val="-8.1250000000000114E-2"/>
                  <c:y val="-7.2656245530496696E-2"/>
                </c:manualLayout>
              </c:layout>
              <c:tx>
                <c:rich>
                  <a:bodyPr/>
                  <a:lstStyle/>
                  <a:p>
                    <a:fld id="{4DCBE85D-1A6E-4C61-9430-DF11C822FAE5}"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BF80-4FF5-AF23-C586B67ED22E}"/>
                </c:ext>
              </c:extLst>
            </c:dLbl>
            <c:dLbl>
              <c:idx val="7"/>
              <c:layout>
                <c:manualLayout>
                  <c:x val="3.0112967096775384E-2"/>
                  <c:y val="8.5368954369788967E-3"/>
                </c:manualLayout>
              </c:layout>
              <c:tx>
                <c:rich>
                  <a:bodyPr/>
                  <a:lstStyle/>
                  <a:p>
                    <a:fld id="{A1816506-EA1A-4C31-A2F1-3739E54029C8}" type="CELLRANGE">
                      <a:rPr lang="en-US" dirty="0"/>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BF80-4FF5-AF23-C586B67ED22E}"/>
                </c:ext>
              </c:extLst>
            </c:dLbl>
            <c:dLbl>
              <c:idx val="8"/>
              <c:tx>
                <c:rich>
                  <a:bodyPr/>
                  <a:lstStyle/>
                  <a:p>
                    <a:fld id="{1BF49F5C-F450-4CDF-B7DD-FDCF5A4886A7}"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BF80-4FF5-AF23-C586B67ED22E}"/>
                </c:ext>
              </c:extLst>
            </c:dLbl>
            <c:dLbl>
              <c:idx val="9"/>
              <c:tx>
                <c:rich>
                  <a:bodyPr/>
                  <a:lstStyle/>
                  <a:p>
                    <a:fld id="{EFA4AE1C-97A6-4789-A838-3B8E93B405DF}"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80-4FF5-AF23-C586B67ED22E}"/>
                </c:ext>
              </c:extLst>
            </c:dLbl>
            <c:dLbl>
              <c:idx val="10"/>
              <c:layout>
                <c:manualLayout>
                  <c:x val="-7.2494180047792595E-2"/>
                  <c:y val="-3.6281805607160718E-2"/>
                </c:manualLayout>
              </c:layout>
              <c:tx>
                <c:rich>
                  <a:bodyPr/>
                  <a:lstStyle/>
                  <a:p>
                    <a:r>
                      <a:rPr lang="en-US" dirty="0"/>
                      <a:t>Meal Time</a:t>
                    </a:r>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F80-4FF5-AF23-C586B67ED22E}"/>
                </c:ext>
              </c:extLst>
            </c:dLbl>
            <c:dLbl>
              <c:idx val="11"/>
              <c:tx>
                <c:rich>
                  <a:bodyPr/>
                  <a:lstStyle/>
                  <a:p>
                    <a:fld id="{D5CF8462-E240-4AE5-A491-D920683C30F1}"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80-4FF5-AF23-C586B67ED22E}"/>
                </c:ext>
              </c:extLst>
            </c:dLbl>
            <c:dLbl>
              <c:idx val="12"/>
              <c:tx>
                <c:rich>
                  <a:bodyPr/>
                  <a:lstStyle/>
                  <a:p>
                    <a:fld id="{DD97AB03-8B35-41D6-AF29-1B35CB2A69AC}"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BF80-4FF5-AF23-C586B67ED22E}"/>
                </c:ext>
              </c:extLst>
            </c:dLbl>
            <c:dLbl>
              <c:idx val="13"/>
              <c:tx>
                <c:rich>
                  <a:bodyPr/>
                  <a:lstStyle/>
                  <a:p>
                    <a:fld id="{078BBAF6-7FCD-45C0-8C83-02A2034D0655}"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80-4FF5-AF23-C586B67ED22E}"/>
                </c:ext>
              </c:extLst>
            </c:dLbl>
            <c:dLbl>
              <c:idx val="14"/>
              <c:tx>
                <c:rich>
                  <a:bodyPr/>
                  <a:lstStyle/>
                  <a:p>
                    <a:fld id="{A4BEDA61-A8E7-4B66-955C-2477D29470A5}"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BF80-4FF5-AF23-C586B67ED22E}"/>
                </c:ext>
              </c:extLst>
            </c:dLbl>
            <c:dLbl>
              <c:idx val="15"/>
              <c:layout>
                <c:manualLayout>
                  <c:x val="-1.6357472176074681E-16"/>
                  <c:y val="2.347646245169218E-2"/>
                </c:manualLayout>
              </c:layout>
              <c:tx>
                <c:rich>
                  <a:bodyPr/>
                  <a:lstStyle/>
                  <a:p>
                    <a:fld id="{379EF7AA-F6EF-420D-87AE-8DC2CD58B96F}"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BF80-4FF5-AF23-C586B67ED22E}"/>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Sheet1!$A$2:$A$17</c:f>
              <c:numCache>
                <c:formatCode>General</c:formatCode>
                <c:ptCount val="16"/>
                <c:pt idx="0">
                  <c:v>-0.1153</c:v>
                </c:pt>
                <c:pt idx="1">
                  <c:v>0.24</c:v>
                </c:pt>
                <c:pt idx="2">
                  <c:v>5.5899999999999998E-2</c:v>
                </c:pt>
                <c:pt idx="3">
                  <c:v>0.105</c:v>
                </c:pt>
                <c:pt idx="4">
                  <c:v>0.64910000000000001</c:v>
                </c:pt>
                <c:pt idx="5">
                  <c:v>0.40689999999999998</c:v>
                </c:pt>
                <c:pt idx="6">
                  <c:v>0.63800000000000001</c:v>
                </c:pt>
                <c:pt idx="7">
                  <c:v>0.31369999999999998</c:v>
                </c:pt>
                <c:pt idx="8">
                  <c:v>-0.26179999999999998</c:v>
                </c:pt>
                <c:pt idx="9">
                  <c:v>6.6699999999999995E-2</c:v>
                </c:pt>
                <c:pt idx="10">
                  <c:v>-0.31769999999999998</c:v>
                </c:pt>
                <c:pt idx="11">
                  <c:v>0.33460000000000001</c:v>
                </c:pt>
                <c:pt idx="12">
                  <c:v>-0.13250000000000001</c:v>
                </c:pt>
                <c:pt idx="13">
                  <c:v>0.18729999999999999</c:v>
                </c:pt>
                <c:pt idx="14">
                  <c:v>-4.2500000000000003E-2</c:v>
                </c:pt>
                <c:pt idx="15">
                  <c:v>0.83379999999999999</c:v>
                </c:pt>
              </c:numCache>
            </c:numRef>
          </c:xVal>
          <c:yVal>
            <c:numRef>
              <c:f>Sheet1!$B$2:$B$17</c:f>
              <c:numCache>
                <c:formatCode>General</c:formatCode>
                <c:ptCount val="16"/>
                <c:pt idx="0">
                  <c:v>-8.1000000000000003E-2</c:v>
                </c:pt>
                <c:pt idx="1">
                  <c:v>-3.7699999999999997E-2</c:v>
                </c:pt>
                <c:pt idx="2">
                  <c:v>-0.21099999999999999</c:v>
                </c:pt>
                <c:pt idx="3">
                  <c:v>-2.5000000000000001E-2</c:v>
                </c:pt>
                <c:pt idx="4">
                  <c:v>0.156</c:v>
                </c:pt>
                <c:pt idx="5">
                  <c:v>-5.2600000000000001E-2</c:v>
                </c:pt>
                <c:pt idx="6">
                  <c:v>0.1721</c:v>
                </c:pt>
                <c:pt idx="7">
                  <c:v>-0.28199999999999997</c:v>
                </c:pt>
                <c:pt idx="8">
                  <c:v>8.7300000000000003E-2</c:v>
                </c:pt>
                <c:pt idx="9">
                  <c:v>-0.39710000000000001</c:v>
                </c:pt>
                <c:pt idx="10">
                  <c:v>7.0400000000000004E-2</c:v>
                </c:pt>
                <c:pt idx="11">
                  <c:v>0.1</c:v>
                </c:pt>
                <c:pt idx="12">
                  <c:v>0.1464</c:v>
                </c:pt>
                <c:pt idx="13">
                  <c:v>-0.1089</c:v>
                </c:pt>
                <c:pt idx="14">
                  <c:v>-0.24179999999999999</c:v>
                </c:pt>
                <c:pt idx="15">
                  <c:v>0.184</c:v>
                </c:pt>
              </c:numCache>
            </c:numRef>
          </c:yVal>
          <c:smooth val="0"/>
          <c:extLst>
            <c:ext xmlns:c15="http://schemas.microsoft.com/office/drawing/2012/chart" uri="{02D57815-91ED-43cb-92C2-25804820EDAC}">
              <c15:datalabelsRange>
                <c15:f>Sheet1!$C$2:$C$17</c15:f>
                <c15:dlblRangeCache>
                  <c:ptCount val="16"/>
                  <c:pt idx="0">
                    <c:v>Prepared Breakfast Food</c:v>
                  </c:pt>
                  <c:pt idx="1">
                    <c:v>Frozen Breakfast Food</c:v>
                  </c:pt>
                  <c:pt idx="2">
                    <c:v>Cereal</c:v>
                  </c:pt>
                  <c:pt idx="3">
                    <c:v>Bread/Bakery</c:v>
                  </c:pt>
                  <c:pt idx="4">
                    <c:v>Salty/Savory Snacks</c:v>
                  </c:pt>
                  <c:pt idx="5">
                    <c:v>Crackers</c:v>
                  </c:pt>
                  <c:pt idx="6">
                    <c:v>Cookies</c:v>
                  </c:pt>
                  <c:pt idx="7">
                    <c:v>Bars/Bites</c:v>
                  </c:pt>
                  <c:pt idx="8">
                    <c:v>Main Meal Foods</c:v>
                  </c:pt>
                  <c:pt idx="9">
                    <c:v>Nutritional Drinks/Smoothies</c:v>
                  </c:pt>
                  <c:pt idx="10">
                    <c:v>Meal.Time</c:v>
                  </c:pt>
                  <c:pt idx="11">
                    <c:v>Pleasure</c:v>
                  </c:pt>
                  <c:pt idx="12">
                    <c:v>Social</c:v>
                  </c:pt>
                  <c:pt idx="13">
                    <c:v>Convenience</c:v>
                  </c:pt>
                  <c:pt idx="14">
                    <c:v>Nourishment</c:v>
                  </c:pt>
                  <c:pt idx="15">
                    <c:v>Grazing</c:v>
                  </c:pt>
                </c15:dlblRangeCache>
              </c15:datalabelsRange>
            </c:ext>
            <c:ext xmlns:c16="http://schemas.microsoft.com/office/drawing/2014/chart" uri="{C3380CC4-5D6E-409C-BE32-E72D297353CC}">
              <c16:uniqueId val="{00000010-BF80-4FF5-AF23-C586B67ED22E}"/>
            </c:ext>
          </c:extLst>
        </c:ser>
        <c:dLbls>
          <c:showLegendKey val="0"/>
          <c:showVal val="1"/>
          <c:showCatName val="0"/>
          <c:showSerName val="0"/>
          <c:showPercent val="0"/>
          <c:showBubbleSize val="0"/>
        </c:dLbls>
        <c:axId val="249329583"/>
        <c:axId val="239794543"/>
      </c:scatterChart>
      <c:valAx>
        <c:axId val="249329583"/>
        <c:scaling>
          <c:orientation val="minMax"/>
          <c:max val="0.9"/>
          <c:min val="-0.4"/>
        </c:scaling>
        <c:delete val="0"/>
        <c:axPos val="b"/>
        <c:numFmt formatCode="General" sourceLinked="1"/>
        <c:majorTickMark val="out"/>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9794543"/>
        <c:crosses val="autoZero"/>
        <c:crossBetween val="midCat"/>
      </c:valAx>
      <c:valAx>
        <c:axId val="239794543"/>
        <c:scaling>
          <c:orientation val="minMax"/>
          <c:max val="0.9"/>
          <c:min val="-0.4"/>
        </c:scaling>
        <c:delete val="0"/>
        <c:axPos val="l"/>
        <c:numFmt formatCode="General" sourceLinked="1"/>
        <c:majorTickMark val="out"/>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93295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CA08BA9-A7FD-429A-BD78-9573E7190BBD}" type="datetimeFigureOut">
              <a:rPr lang="en-IN" smtClean="0"/>
              <a:t>01-04-2020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91B7C-1AEC-498D-AC22-4BFE029E192B}" type="slidenum">
              <a:rPr lang="en-IN" smtClean="0"/>
              <a:t>‹#›</a:t>
            </a:fld>
            <a:endParaRPr lang="en-IN" dirty="0"/>
          </a:p>
        </p:txBody>
      </p:sp>
    </p:spTree>
    <p:extLst>
      <p:ext uri="{BB962C8B-B14F-4D97-AF65-F5344CB8AC3E}">
        <p14:creationId xmlns:p14="http://schemas.microsoft.com/office/powerpoint/2010/main" val="338146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sz="1400" b="1" dirty="0"/>
              <a:t>Selection Summary </a:t>
            </a:r>
            <a:r>
              <a:rPr lang="en-IN" sz="1400" dirty="0"/>
              <a:t>: </a:t>
            </a:r>
            <a:r>
              <a:rPr lang="en-US" sz="1400" dirty="0">
                <a:solidFill>
                  <a:schemeClr val="tx1">
                    <a:lumMod val="75000"/>
                    <a:lumOff val="25000"/>
                  </a:schemeClr>
                </a:solidFill>
              </a:rPr>
              <a:t>Time Period : Quarter : Q1 2019 | Q2 2019  || Markets : North  America : US  || </a:t>
            </a:r>
            <a:r>
              <a:rPr lang="en-US" sz="1200" dirty="0"/>
              <a:t>Dimension 1 : Category</a:t>
            </a:r>
            <a:r>
              <a:rPr lang="en-US" sz="1400" dirty="0">
                <a:solidFill>
                  <a:schemeClr val="tx1">
                    <a:lumMod val="75000"/>
                    <a:lumOff val="25000"/>
                  </a:schemeClr>
                </a:solidFill>
              </a:rPr>
              <a:t> | </a:t>
            </a:r>
            <a:r>
              <a:rPr lang="en-US" sz="1200" dirty="0"/>
              <a:t>Category/Item/Brand </a:t>
            </a:r>
            <a:r>
              <a:rPr lang="en-US" sz="1400" dirty="0">
                <a:solidFill>
                  <a:schemeClr val="tx1">
                    <a:lumMod val="75000"/>
                    <a:lumOff val="25000"/>
                  </a:schemeClr>
                </a:solidFill>
              </a:rPr>
              <a:t>|| Dimension 2 : 5Ws ||</a:t>
            </a:r>
            <a:r>
              <a:rPr lang="en-US" sz="1200" dirty="0"/>
              <a:t> Category/Item/Brand : Prepared Breakfast </a:t>
            </a:r>
            <a:r>
              <a:rPr lang="en-US" sz="1200" dirty="0">
                <a:solidFill>
                  <a:schemeClr val="tx1">
                    <a:lumMod val="75000"/>
                    <a:lumOff val="25000"/>
                  </a:schemeClr>
                </a:solidFill>
              </a:rPr>
              <a:t>Food , Frozen Breakfast Food, Cereals , Crackers , Cookies , Nutritional Drinks / Smoothies </a:t>
            </a:r>
            <a:r>
              <a:rPr lang="en-US" sz="1400" dirty="0">
                <a:solidFill>
                  <a:schemeClr val="tx1">
                    <a:lumMod val="75000"/>
                    <a:lumOff val="25000"/>
                  </a:schemeClr>
                </a:solidFill>
              </a:rPr>
              <a:t> , Bar / Bites , Bread / Bakery, Salty/ </a:t>
            </a:r>
            <a:r>
              <a:rPr lang="en-IN" sz="1400" noProof="0" dirty="0" err="1">
                <a:solidFill>
                  <a:schemeClr val="tx1">
                    <a:lumMod val="75000"/>
                    <a:lumOff val="25000"/>
                  </a:schemeClr>
                </a:solidFill>
              </a:rPr>
              <a:t>Savory</a:t>
            </a:r>
            <a:r>
              <a:rPr lang="en-US" sz="1400" dirty="0">
                <a:solidFill>
                  <a:schemeClr val="tx1">
                    <a:lumMod val="75000"/>
                    <a:lumOff val="25000"/>
                  </a:schemeClr>
                </a:solidFill>
              </a:rPr>
              <a:t> Snacks, Main Meal Food ||   5Ws : Meal Time , Social , Nourishment , Convenience , Pleasure , Grazing.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751E77-7B73-4490-B29F-A3FDABDDF3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33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distance from the origin considers both the </a:t>
            </a:r>
            <a:r>
              <a:rPr lang="en-US" dirty="0" err="1"/>
              <a:t>X,Y</a:t>
            </a:r>
            <a:r>
              <a:rPr lang="en-US" dirty="0"/>
              <a:t> co-ordinates. Distance of a point P(x, y) from the origin is given by d(0,P) = √ x2 + y2.</a:t>
            </a:r>
          </a:p>
          <a:p>
            <a:endParaRPr lang="en-IN" i="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91B7C-1AEC-498D-AC22-4BFE029E192B}" type="slidenum">
              <a:rPr kumimoji="0" lang="en-IN" sz="1200" b="0" i="0" u="none" strike="noStrike" kern="1200" cap="none" spc="0" normalizeH="0" baseline="0" noProof="0" smtClean="0">
                <a:ln>
                  <a:noFill/>
                </a:ln>
                <a:solidFill>
                  <a:prstClr val="black"/>
                </a:solidFill>
                <a:effectLst/>
                <a:uLnTx/>
                <a:uFillTx/>
                <a:latin typeface="Calibri"/>
                <a:cs typeface="Arial"/>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8062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400"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751E77-7B73-4490-B29F-A3FDABDDF3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65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AC29-4743-4C50-8DFB-6BEB9C3893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80B03B-0C5F-45F4-93DA-77942D2FF5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150BA-0D29-4DC8-8DA9-42D1ABF8215D}"/>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5" name="Footer Placeholder 4">
            <a:extLst>
              <a:ext uri="{FF2B5EF4-FFF2-40B4-BE49-F238E27FC236}">
                <a16:creationId xmlns:a16="http://schemas.microsoft.com/office/drawing/2014/main" id="{43150E60-0936-45A1-AFD4-9CFB15A9BE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2C8D99-0EF7-47A1-A0B5-C763A8A41B84}"/>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405544285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8514-5816-4697-AC3A-D42437F393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AA9DEF-232C-46A4-AE26-0DDC1FFBE4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2BE6-73D4-46CB-A0B0-301B7DB2F199}"/>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5" name="Footer Placeholder 4">
            <a:extLst>
              <a:ext uri="{FF2B5EF4-FFF2-40B4-BE49-F238E27FC236}">
                <a16:creationId xmlns:a16="http://schemas.microsoft.com/office/drawing/2014/main" id="{B2686978-E1AB-41FF-AF1F-5B0DAD1492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3CF100-06D4-4BDB-93AA-1E1E47F990F4}"/>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27881185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4A769-77B0-4667-A06E-F47FF430B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1E8F10-3FD0-432D-BCFB-0FA721DC7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337-33B4-435E-A47B-AB7B27CE9B7B}"/>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5" name="Footer Placeholder 4">
            <a:extLst>
              <a:ext uri="{FF2B5EF4-FFF2-40B4-BE49-F238E27FC236}">
                <a16:creationId xmlns:a16="http://schemas.microsoft.com/office/drawing/2014/main" id="{397583D2-5A88-411E-BCB3-DFC5CA2BE4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ACC006-CB6E-4C7E-97B6-5DF717F381F2}"/>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173708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4"/>
          </p:nvPr>
        </p:nvSpPr>
        <p:spPr>
          <a:xfrm>
            <a:off x="11710678" y="6532941"/>
            <a:ext cx="444063" cy="275677"/>
          </a:xfrm>
          <a:prstGeom prst="rect">
            <a:avLst/>
          </a:prstGeom>
        </p:spPr>
        <p:txBody>
          <a:bodyPr anchor="ctr"/>
          <a:lstStyle>
            <a:lvl1pPr algn="ctr">
              <a:defRPr sz="525">
                <a:solidFill>
                  <a:schemeClr val="tx1">
                    <a:lumMod val="50000"/>
                    <a:lumOff val="50000"/>
                  </a:schemeClr>
                </a:solidFill>
                <a:latin typeface="+mn-lt"/>
              </a:defRPr>
            </a:lvl1p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144635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0" y="0"/>
            <a:ext cx="12192528" cy="6855263"/>
          </a:xfrm>
          <a:prstGeom prst="rect">
            <a:avLst/>
          </a:prstGeom>
          <a:solidFill>
            <a:srgbClr val="DB1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grpSp>
        <p:nvGrpSpPr>
          <p:cNvPr id="4" name="Group 3"/>
          <p:cNvGrpSpPr/>
          <p:nvPr userDrawn="1"/>
        </p:nvGrpSpPr>
        <p:grpSpPr>
          <a:xfrm rot="5400000">
            <a:off x="6812698" y="1018570"/>
            <a:ext cx="6139714" cy="4097218"/>
            <a:chOff x="0" y="6488755"/>
            <a:chExt cx="3604717" cy="369245"/>
          </a:xfrm>
        </p:grpSpPr>
        <p:sp>
          <p:nvSpPr>
            <p:cNvPr id="19" name="Rectangle 18"/>
            <p:cNvSpPr/>
            <p:nvPr userDrawn="1"/>
          </p:nvSpPr>
          <p:spPr>
            <a:xfrm>
              <a:off x="0" y="6488755"/>
              <a:ext cx="3604716" cy="369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p:cNvSpPr/>
            <p:nvPr userDrawn="1"/>
          </p:nvSpPr>
          <p:spPr>
            <a:xfrm rot="16200000">
              <a:off x="3263520" y="6515062"/>
              <a:ext cx="367503" cy="314890"/>
            </a:xfrm>
            <a:prstGeom prst="triangle">
              <a:avLst/>
            </a:prstGeom>
            <a:solidFill>
              <a:srgbClr val="DB1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746235" y="2779078"/>
            <a:ext cx="7087711" cy="82296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46235" y="3602038"/>
            <a:ext cx="7087711" cy="822960"/>
          </a:xfrm>
        </p:spPr>
        <p:txBody>
          <a:bodyPr anchor="t"/>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4" descr="Image result for kelloggs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068055" y="188793"/>
            <a:ext cx="898988" cy="320040"/>
          </a:xfrm>
          <a:prstGeom prst="rect">
            <a:avLst/>
          </a:prstGeom>
          <a:noFill/>
          <a:extLst>
            <a:ext uri="{909E8E84-426E-40DD-AFC4-6F175D3DCCD1}">
              <a14:hiddenFill xmlns:a14="http://schemas.microsoft.com/office/drawing/2010/main">
                <a:solidFill>
                  <a:srgbClr val="FFFFFF"/>
                </a:solidFill>
              </a14:hiddenFill>
            </a:ext>
          </a:extLst>
        </p:spPr>
      </p:pic>
      <p:sp>
        <p:nvSpPr>
          <p:cNvPr id="32"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bg1"/>
                </a:solidFill>
                <a:latin typeface="+mn-lt"/>
              </a:defRPr>
            </a:lvl1pPr>
          </a:lstStyle>
          <a:p>
            <a:fld id="{A26DCA39-FE7E-4B33-9419-C9BB65BD885E}" type="slidenum">
              <a:rPr lang="en-US" smtClean="0"/>
              <a:pPr/>
              <a:t>‹#›</a:t>
            </a:fld>
            <a:endParaRPr lang="en-US" dirty="0"/>
          </a:p>
        </p:txBody>
      </p:sp>
      <p:sp>
        <p:nvSpPr>
          <p:cNvPr id="6" name="Content Placeholder 5"/>
          <p:cNvSpPr>
            <a:spLocks noGrp="1"/>
          </p:cNvSpPr>
          <p:nvPr>
            <p:ph sz="quarter" idx="10"/>
          </p:nvPr>
        </p:nvSpPr>
        <p:spPr>
          <a:xfrm>
            <a:off x="8068055" y="817563"/>
            <a:ext cx="3642617" cy="4413250"/>
          </a:xfrm>
        </p:spPr>
        <p:txBody>
          <a:bodyPr>
            <a:normAutofit/>
          </a:bodyPr>
          <a:lstStyle>
            <a:lvl1pPr marL="0" indent="0">
              <a:buNone/>
              <a:defRPr sz="1400">
                <a:solidFill>
                  <a:schemeClr val="tx2"/>
                </a:solidFill>
              </a:defRPr>
            </a:lvl1pPr>
            <a:lvl2pPr marL="457200" indent="0">
              <a:buNone/>
              <a:defRPr sz="1200">
                <a:solidFill>
                  <a:schemeClr val="tx2"/>
                </a:solidFill>
              </a:defRPr>
            </a:lvl2pPr>
            <a:lvl3pPr marL="914400" indent="0">
              <a:buNone/>
              <a:defRPr sz="1100">
                <a:solidFill>
                  <a:schemeClr val="tx2"/>
                </a:solidFill>
              </a:defRPr>
            </a:lvl3pPr>
            <a:lvl4pPr marL="1371600" indent="0">
              <a:buNone/>
              <a:defRPr sz="1050">
                <a:solidFill>
                  <a:schemeClr val="tx2"/>
                </a:solidFill>
              </a:defRPr>
            </a:lvl4pPr>
            <a:lvl5pPr marL="1828800" indent="0">
              <a:buNone/>
              <a:defRPr sz="105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940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12" name="Rectangle 11"/>
          <p:cNvSpPr/>
          <p:nvPr userDrawn="1"/>
        </p:nvSpPr>
        <p:spPr>
          <a:xfrm>
            <a:off x="0" y="0"/>
            <a:ext cx="12192528" cy="6855263"/>
          </a:xfrm>
          <a:prstGeom prst="rect">
            <a:avLst/>
          </a:prstGeom>
          <a:solidFill>
            <a:srgbClr val="DB1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Rectangle 18"/>
          <p:cNvSpPr/>
          <p:nvPr userDrawn="1"/>
        </p:nvSpPr>
        <p:spPr>
          <a:xfrm>
            <a:off x="0" y="6488755"/>
            <a:ext cx="3604716" cy="369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p:cNvSpPr/>
          <p:nvPr userDrawn="1"/>
        </p:nvSpPr>
        <p:spPr>
          <a:xfrm rot="16200000">
            <a:off x="3315472" y="6567014"/>
            <a:ext cx="365760" cy="212728"/>
          </a:xfrm>
          <a:prstGeom prst="triangle">
            <a:avLst/>
          </a:prstGeom>
          <a:solidFill>
            <a:srgbClr val="DB1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46235" y="2779078"/>
            <a:ext cx="9144000" cy="82296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46235" y="3602038"/>
            <a:ext cx="9144000" cy="822960"/>
          </a:xfrm>
        </p:spPr>
        <p:txBody>
          <a:bodyPr anchor="t"/>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4" descr="Image result for kelloggs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92655" y="6521707"/>
            <a:ext cx="898988" cy="320040"/>
          </a:xfrm>
          <a:prstGeom prst="rect">
            <a:avLst/>
          </a:prstGeom>
          <a:noFill/>
          <a:extLst>
            <a:ext uri="{909E8E84-426E-40DD-AFC4-6F175D3DCCD1}">
              <a14:hiddenFill xmlns:a14="http://schemas.microsoft.com/office/drawing/2010/main">
                <a:solidFill>
                  <a:srgbClr val="FFFFFF"/>
                </a:solidFill>
              </a14:hiddenFill>
            </a:ext>
          </a:extLst>
        </p:spPr>
      </p:pic>
      <p:sp>
        <p:nvSpPr>
          <p:cNvPr id="32"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bg1"/>
                </a:solidFill>
                <a:latin typeface="+mn-lt"/>
              </a:defRPr>
            </a:lvl1pPr>
          </a:lstStyle>
          <a:p>
            <a:fld id="{A26DCA39-FE7E-4B33-9419-C9BB65BD885E}" type="slidenum">
              <a:rPr lang="en-US" smtClean="0"/>
              <a:pPr/>
              <a:t>‹#›</a:t>
            </a:fld>
            <a:endParaRPr lang="en-US" dirty="0"/>
          </a:p>
        </p:txBody>
      </p:sp>
      <p:sp>
        <p:nvSpPr>
          <p:cNvPr id="37" name="TextBox 36"/>
          <p:cNvSpPr txBox="1"/>
          <p:nvPr userDrawn="1"/>
        </p:nvSpPr>
        <p:spPr>
          <a:xfrm>
            <a:off x="10318343" y="6531038"/>
            <a:ext cx="1476308" cy="276999"/>
          </a:xfrm>
          <a:prstGeom prst="rect">
            <a:avLst/>
          </a:prstGeom>
          <a:noFill/>
        </p:spPr>
        <p:txBody>
          <a:bodyPr wrap="square" rtlCol="0">
            <a:spAutoFit/>
          </a:bodyPr>
          <a:lstStyle/>
          <a:p>
            <a:r>
              <a:rPr lang="en-US" sz="1200" dirty="0">
                <a:solidFill>
                  <a:schemeClr val="bg1"/>
                </a:solidFill>
                <a:latin typeface="+mj-lt"/>
              </a:rPr>
              <a:t>DEPLOY</a:t>
            </a:r>
            <a:r>
              <a:rPr lang="en-US" sz="1200" baseline="0" dirty="0">
                <a:solidFill>
                  <a:schemeClr val="bg1"/>
                </a:solidFill>
                <a:latin typeface="+mj-lt"/>
              </a:rPr>
              <a:t> FOR GROWTH</a:t>
            </a:r>
            <a:endParaRPr lang="en-US" sz="1200" dirty="0">
              <a:solidFill>
                <a:schemeClr val="bg1"/>
              </a:solidFill>
              <a:latin typeface="+mj-lt"/>
            </a:endParaRPr>
          </a:p>
        </p:txBody>
      </p:sp>
      <p:grpSp>
        <p:nvGrpSpPr>
          <p:cNvPr id="14" name="Group 13"/>
          <p:cNvGrpSpPr/>
          <p:nvPr userDrawn="1"/>
        </p:nvGrpSpPr>
        <p:grpSpPr>
          <a:xfrm>
            <a:off x="9884463" y="6580732"/>
            <a:ext cx="488937" cy="187227"/>
            <a:chOff x="9858336" y="6580732"/>
            <a:chExt cx="488937" cy="187227"/>
          </a:xfrm>
          <a:solidFill>
            <a:schemeClr val="bg1"/>
          </a:solidFill>
        </p:grpSpPr>
        <p:sp>
          <p:nvSpPr>
            <p:cNvPr id="15" name="Isosceles Triangle 14"/>
            <p:cNvSpPr>
              <a:spLocks noChangeAspect="1"/>
            </p:cNvSpPr>
            <p:nvPr userDrawn="1"/>
          </p:nvSpPr>
          <p:spPr>
            <a:xfrm rot="5400000" flipH="1">
              <a:off x="9843721" y="6599694"/>
              <a:ext cx="182880" cy="15364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p:cNvSpPr>
              <a:spLocks noChangeAspect="1"/>
            </p:cNvSpPr>
            <p:nvPr userDrawn="1"/>
          </p:nvSpPr>
          <p:spPr>
            <a:xfrm rot="5400000" flipH="1">
              <a:off x="9958188" y="6595347"/>
              <a:ext cx="182880" cy="15364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p:cNvSpPr>
              <a:spLocks noChangeAspect="1"/>
            </p:cNvSpPr>
            <p:nvPr userDrawn="1"/>
          </p:nvSpPr>
          <p:spPr>
            <a:xfrm rot="5400000" flipH="1">
              <a:off x="10072953" y="6595347"/>
              <a:ext cx="182880" cy="15364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p:cNvSpPr>
              <a:spLocks noChangeAspect="1"/>
            </p:cNvSpPr>
            <p:nvPr userDrawn="1"/>
          </p:nvSpPr>
          <p:spPr>
            <a:xfrm rot="5400000" flipH="1">
              <a:off x="10179009" y="6595347"/>
              <a:ext cx="182880" cy="15364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11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6235" y="2779078"/>
            <a:ext cx="9144000" cy="82296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746235" y="3602038"/>
            <a:ext cx="9144000" cy="822960"/>
          </a:xfrm>
        </p:spPr>
        <p:txBody>
          <a:bodyPr anchor="t"/>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tx1">
                    <a:lumMod val="50000"/>
                    <a:lumOff val="50000"/>
                  </a:schemeClr>
                </a:solidFill>
                <a:latin typeface="+mn-lt"/>
              </a:defRPr>
            </a:lvl1p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134268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tx1">
                    <a:lumMod val="50000"/>
                    <a:lumOff val="50000"/>
                  </a:schemeClr>
                </a:solidFill>
                <a:latin typeface="+mn-lt"/>
              </a:defRPr>
            </a:lvl1p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154312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tx1">
                    <a:lumMod val="50000"/>
                    <a:lumOff val="50000"/>
                  </a:schemeClr>
                </a:solidFill>
                <a:latin typeface="+mn-lt"/>
              </a:defRPr>
            </a:lvl1p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726446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Slides">
    <p:spTree>
      <p:nvGrpSpPr>
        <p:cNvPr id="1" name=""/>
        <p:cNvGrpSpPr/>
        <p:nvPr/>
      </p:nvGrpSpPr>
      <p:grpSpPr>
        <a:xfrm>
          <a:off x="0" y="0"/>
          <a:ext cx="0" cy="0"/>
          <a:chOff x="0" y="0"/>
          <a:chExt cx="0" cy="0"/>
        </a:xfrm>
      </p:grpSpPr>
      <p:sp>
        <p:nvSpPr>
          <p:cNvPr id="2" name="Title 1"/>
          <p:cNvSpPr>
            <a:spLocks noGrp="1"/>
          </p:cNvSpPr>
          <p:nvPr>
            <p:ph type="title"/>
          </p:nvPr>
        </p:nvSpPr>
        <p:spPr>
          <a:xfrm>
            <a:off x="324726" y="228613"/>
            <a:ext cx="8108076" cy="294795"/>
          </a:xfrm>
          <a:prstGeom prst="rect">
            <a:avLst/>
          </a:prstGeom>
        </p:spPr>
        <p:txBody>
          <a:bodyPr/>
          <a:lstStyle>
            <a:lvl1pPr>
              <a:defRPr sz="24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6402" y="950905"/>
            <a:ext cx="11481172" cy="55261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11643256" y="6644197"/>
            <a:ext cx="244257" cy="157015"/>
          </a:xfrm>
        </p:spPr>
        <p:txBody>
          <a:bodyPr/>
          <a:lstStyle>
            <a:lvl1pPr>
              <a:defRPr/>
            </a:lvl1pPr>
          </a:lstStyle>
          <a:p>
            <a:fld id="{71B38029-259F-43B2-8E2D-68DC94350E3A}" type="slidenum">
              <a:rPr lang="en-US">
                <a:solidFill>
                  <a:srgbClr val="000000"/>
                </a:solidFill>
              </a:rPr>
              <a:pPr/>
              <a:t>‹#›</a:t>
            </a:fld>
            <a:endParaRPr lang="en-US" dirty="0">
              <a:solidFill>
                <a:srgbClr val="000000"/>
              </a:solidFill>
            </a:endParaRPr>
          </a:p>
        </p:txBody>
      </p:sp>
      <p:pic>
        <p:nvPicPr>
          <p:cNvPr id="9" name="Picture 7"/>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6522712"/>
            <a:ext cx="12192000" cy="3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2"/>
          <p:cNvSpPr txBox="1">
            <a:spLocks/>
          </p:cNvSpPr>
          <p:nvPr userDrawn="1"/>
        </p:nvSpPr>
        <p:spPr bwMode="auto">
          <a:xfrm>
            <a:off x="11687116" y="6644195"/>
            <a:ext cx="200375" cy="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defPPr>
              <a:defRPr lang="en-US"/>
            </a:defPPr>
            <a:lvl1pPr marL="0" algn="r" defTabSz="906578" rtl="0" eaLnBrk="1" latinLnBrk="0" hangingPunct="1">
              <a:defRPr sz="1000" kern="1200">
                <a:solidFill>
                  <a:schemeClr val="tx1"/>
                </a:solidFill>
                <a:latin typeface="+mn-lt"/>
                <a:ea typeface="+mn-ea"/>
                <a:cs typeface="+mn-cs"/>
              </a:defRPr>
            </a:lvl1pPr>
            <a:lvl2pPr marL="453863" algn="l" defTabSz="907735" rtl="0" eaLnBrk="1" latinLnBrk="0" hangingPunct="1">
              <a:defRPr sz="1800" kern="1200">
                <a:solidFill>
                  <a:schemeClr val="tx1"/>
                </a:solidFill>
                <a:latin typeface="+mn-lt"/>
                <a:ea typeface="+mn-ea"/>
                <a:cs typeface="+mn-cs"/>
              </a:defRPr>
            </a:lvl2pPr>
            <a:lvl3pPr marL="907735" algn="l" defTabSz="907735" rtl="0" eaLnBrk="1" latinLnBrk="0" hangingPunct="1">
              <a:defRPr sz="1800" kern="1200">
                <a:solidFill>
                  <a:schemeClr val="tx1"/>
                </a:solidFill>
                <a:latin typeface="+mn-lt"/>
                <a:ea typeface="+mn-ea"/>
                <a:cs typeface="+mn-cs"/>
              </a:defRPr>
            </a:lvl3pPr>
            <a:lvl4pPr marL="1361603" algn="l" defTabSz="907735" rtl="0" eaLnBrk="1" latinLnBrk="0" hangingPunct="1">
              <a:defRPr sz="1800" kern="1200">
                <a:solidFill>
                  <a:schemeClr val="tx1"/>
                </a:solidFill>
                <a:latin typeface="+mn-lt"/>
                <a:ea typeface="+mn-ea"/>
                <a:cs typeface="+mn-cs"/>
              </a:defRPr>
            </a:lvl4pPr>
            <a:lvl5pPr marL="1815471" algn="l" defTabSz="907735" rtl="0" eaLnBrk="1" latinLnBrk="0" hangingPunct="1">
              <a:defRPr sz="1800" kern="1200">
                <a:solidFill>
                  <a:schemeClr val="tx1"/>
                </a:solidFill>
                <a:latin typeface="+mn-lt"/>
                <a:ea typeface="+mn-ea"/>
                <a:cs typeface="+mn-cs"/>
              </a:defRPr>
            </a:lvl5pPr>
            <a:lvl6pPr marL="2269339" algn="l" defTabSz="907735" rtl="0" eaLnBrk="1" latinLnBrk="0" hangingPunct="1">
              <a:defRPr sz="1800" kern="1200">
                <a:solidFill>
                  <a:schemeClr val="tx1"/>
                </a:solidFill>
                <a:latin typeface="+mn-lt"/>
                <a:ea typeface="+mn-ea"/>
                <a:cs typeface="+mn-cs"/>
              </a:defRPr>
            </a:lvl6pPr>
            <a:lvl7pPr marL="2723212" algn="l" defTabSz="907735" rtl="0" eaLnBrk="1" latinLnBrk="0" hangingPunct="1">
              <a:defRPr sz="1800" kern="1200">
                <a:solidFill>
                  <a:schemeClr val="tx1"/>
                </a:solidFill>
                <a:latin typeface="+mn-lt"/>
                <a:ea typeface="+mn-ea"/>
                <a:cs typeface="+mn-cs"/>
              </a:defRPr>
            </a:lvl7pPr>
            <a:lvl8pPr marL="3177080" algn="l" defTabSz="907735" rtl="0" eaLnBrk="1" latinLnBrk="0" hangingPunct="1">
              <a:defRPr sz="1800" kern="1200">
                <a:solidFill>
                  <a:schemeClr val="tx1"/>
                </a:solidFill>
                <a:latin typeface="+mn-lt"/>
                <a:ea typeface="+mn-ea"/>
                <a:cs typeface="+mn-cs"/>
              </a:defRPr>
            </a:lvl8pPr>
            <a:lvl9pPr marL="3630946" algn="l" defTabSz="907735" rtl="0" eaLnBrk="1" latinLnBrk="0" hangingPunct="1">
              <a:defRPr sz="1800" kern="1200">
                <a:solidFill>
                  <a:schemeClr val="tx1"/>
                </a:solidFill>
                <a:latin typeface="+mn-lt"/>
                <a:ea typeface="+mn-ea"/>
                <a:cs typeface="+mn-cs"/>
              </a:defRPr>
            </a:lvl9pPr>
          </a:lstStyle>
          <a:p>
            <a:fld id="{24D52A3E-C380-48D9-873D-B5F74C068581}" type="slidenum">
              <a:rPr lang="en-US" sz="1333" smtClean="0">
                <a:solidFill>
                  <a:srgbClr val="000000"/>
                </a:solidFill>
                <a:sym typeface="Helvetica"/>
              </a:rPr>
              <a:pPr/>
              <a:t>‹#›</a:t>
            </a:fld>
            <a:endParaRPr lang="en-US" sz="1333" dirty="0">
              <a:solidFill>
                <a:srgbClr val="000000"/>
              </a:solidFill>
              <a:sym typeface="Helvetica"/>
            </a:endParaRPr>
          </a:p>
        </p:txBody>
      </p:sp>
      <p:pic>
        <p:nvPicPr>
          <p:cNvPr id="12" name="Picture 7"/>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0502659" y="109199"/>
            <a:ext cx="1659237" cy="45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55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0" y="0"/>
            <a:ext cx="12192528" cy="6855263"/>
          </a:xfrm>
          <a:prstGeom prst="rect">
            <a:avLst/>
          </a:prstGeom>
          <a:solidFill>
            <a:srgbClr val="DB1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grpSp>
        <p:nvGrpSpPr>
          <p:cNvPr id="4" name="Group 3"/>
          <p:cNvGrpSpPr/>
          <p:nvPr userDrawn="1"/>
        </p:nvGrpSpPr>
        <p:grpSpPr>
          <a:xfrm rot="5400000">
            <a:off x="6812698" y="1018570"/>
            <a:ext cx="6139714" cy="4097218"/>
            <a:chOff x="0" y="6488755"/>
            <a:chExt cx="3604717" cy="369245"/>
          </a:xfrm>
        </p:grpSpPr>
        <p:sp>
          <p:nvSpPr>
            <p:cNvPr id="19" name="Rectangle 18"/>
            <p:cNvSpPr/>
            <p:nvPr userDrawn="1"/>
          </p:nvSpPr>
          <p:spPr>
            <a:xfrm>
              <a:off x="0" y="6488755"/>
              <a:ext cx="3604716" cy="369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p:cNvSpPr/>
            <p:nvPr userDrawn="1"/>
          </p:nvSpPr>
          <p:spPr>
            <a:xfrm rot="16200000">
              <a:off x="3263520" y="6515062"/>
              <a:ext cx="367503" cy="314890"/>
            </a:xfrm>
            <a:prstGeom prst="triangle">
              <a:avLst/>
            </a:prstGeom>
            <a:solidFill>
              <a:srgbClr val="DB1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746235" y="2779078"/>
            <a:ext cx="7087711" cy="82296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46235" y="3602038"/>
            <a:ext cx="7087711" cy="822960"/>
          </a:xfrm>
        </p:spPr>
        <p:txBody>
          <a:bodyPr anchor="t"/>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4" descr="Image result for kelloggs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68055" y="188793"/>
            <a:ext cx="898988" cy="320040"/>
          </a:xfrm>
          <a:prstGeom prst="rect">
            <a:avLst/>
          </a:prstGeom>
          <a:noFill/>
          <a:extLst>
            <a:ext uri="{909E8E84-426E-40DD-AFC4-6F175D3DCCD1}">
              <a14:hiddenFill xmlns:a14="http://schemas.microsoft.com/office/drawing/2010/main">
                <a:solidFill>
                  <a:srgbClr val="FFFFFF"/>
                </a:solidFill>
              </a14:hiddenFill>
            </a:ext>
          </a:extLst>
        </p:spPr>
      </p:pic>
      <p:sp>
        <p:nvSpPr>
          <p:cNvPr id="32"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bg1"/>
                </a:solidFill>
                <a:latin typeface="+mn-lt"/>
              </a:defRPr>
            </a:lvl1pPr>
          </a:lstStyle>
          <a:p>
            <a:fld id="{A26DCA39-FE7E-4B33-9419-C9BB65BD885E}" type="slidenum">
              <a:rPr lang="en-US" smtClean="0"/>
              <a:pPr/>
              <a:t>‹#›</a:t>
            </a:fld>
            <a:endParaRPr lang="en-US" dirty="0"/>
          </a:p>
        </p:txBody>
      </p:sp>
      <p:sp>
        <p:nvSpPr>
          <p:cNvPr id="6" name="Content Placeholder 5"/>
          <p:cNvSpPr>
            <a:spLocks noGrp="1"/>
          </p:cNvSpPr>
          <p:nvPr>
            <p:ph sz="quarter" idx="10"/>
          </p:nvPr>
        </p:nvSpPr>
        <p:spPr>
          <a:xfrm>
            <a:off x="8068055" y="817563"/>
            <a:ext cx="3642617" cy="4413250"/>
          </a:xfrm>
        </p:spPr>
        <p:txBody>
          <a:bodyPr>
            <a:normAutofit/>
          </a:bodyPr>
          <a:lstStyle>
            <a:lvl1pPr marL="0" indent="0">
              <a:buNone/>
              <a:defRPr sz="1400">
                <a:solidFill>
                  <a:schemeClr val="tx2"/>
                </a:solidFill>
              </a:defRPr>
            </a:lvl1pPr>
            <a:lvl2pPr marL="457200" indent="0">
              <a:buNone/>
              <a:defRPr sz="1200">
                <a:solidFill>
                  <a:schemeClr val="tx2"/>
                </a:solidFill>
              </a:defRPr>
            </a:lvl2pPr>
            <a:lvl3pPr marL="914400" indent="0">
              <a:buNone/>
              <a:defRPr sz="1100">
                <a:solidFill>
                  <a:schemeClr val="tx2"/>
                </a:solidFill>
              </a:defRPr>
            </a:lvl3pPr>
            <a:lvl4pPr marL="1371600" indent="0">
              <a:buNone/>
              <a:defRPr sz="1050">
                <a:solidFill>
                  <a:schemeClr val="tx2"/>
                </a:solidFill>
              </a:defRPr>
            </a:lvl4pPr>
            <a:lvl5pPr marL="1828800" indent="0">
              <a:buNone/>
              <a:defRPr sz="105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56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38E4-9C4F-4D08-892F-B56E80B394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104E02-A9BB-47E1-9D2C-70869B6132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224B6-2CA9-44C8-8C26-8BB368EBAABE}"/>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5" name="Footer Placeholder 4">
            <a:extLst>
              <a:ext uri="{FF2B5EF4-FFF2-40B4-BE49-F238E27FC236}">
                <a16:creationId xmlns:a16="http://schemas.microsoft.com/office/drawing/2014/main" id="{4C754A3F-854D-4377-93FA-258AE0326A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72353B-000F-4BB0-9B35-153A58846B01}"/>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305459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12" name="Rectangle 11"/>
          <p:cNvSpPr/>
          <p:nvPr userDrawn="1"/>
        </p:nvSpPr>
        <p:spPr>
          <a:xfrm>
            <a:off x="0" y="0"/>
            <a:ext cx="12192528" cy="6855263"/>
          </a:xfrm>
          <a:prstGeom prst="rect">
            <a:avLst/>
          </a:prstGeom>
          <a:solidFill>
            <a:srgbClr val="DB1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Rectangle 18"/>
          <p:cNvSpPr/>
          <p:nvPr userDrawn="1"/>
        </p:nvSpPr>
        <p:spPr>
          <a:xfrm>
            <a:off x="0" y="6488755"/>
            <a:ext cx="3604716" cy="369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p:cNvSpPr/>
          <p:nvPr userDrawn="1"/>
        </p:nvSpPr>
        <p:spPr>
          <a:xfrm rot="16200000">
            <a:off x="3315472" y="6567014"/>
            <a:ext cx="365760" cy="212728"/>
          </a:xfrm>
          <a:prstGeom prst="triangle">
            <a:avLst/>
          </a:prstGeom>
          <a:solidFill>
            <a:srgbClr val="DB1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46235" y="2779078"/>
            <a:ext cx="9144000" cy="82296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46235" y="3602038"/>
            <a:ext cx="9144000" cy="822960"/>
          </a:xfrm>
        </p:spPr>
        <p:txBody>
          <a:bodyPr anchor="t"/>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4" descr="Image result for kelloggs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2655" y="6521707"/>
            <a:ext cx="898988" cy="320040"/>
          </a:xfrm>
          <a:prstGeom prst="rect">
            <a:avLst/>
          </a:prstGeom>
          <a:noFill/>
          <a:extLst>
            <a:ext uri="{909E8E84-426E-40DD-AFC4-6F175D3DCCD1}">
              <a14:hiddenFill xmlns:a14="http://schemas.microsoft.com/office/drawing/2010/main">
                <a:solidFill>
                  <a:srgbClr val="FFFFFF"/>
                </a:solidFill>
              </a14:hiddenFill>
            </a:ext>
          </a:extLst>
        </p:spPr>
      </p:pic>
      <p:sp>
        <p:nvSpPr>
          <p:cNvPr id="32"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bg1"/>
                </a:solidFill>
                <a:latin typeface="+mn-lt"/>
              </a:defRPr>
            </a:lvl1pPr>
          </a:lstStyle>
          <a:p>
            <a:fld id="{A26DCA39-FE7E-4B33-9419-C9BB65BD885E}" type="slidenum">
              <a:rPr lang="en-US" smtClean="0"/>
              <a:pPr/>
              <a:t>‹#›</a:t>
            </a:fld>
            <a:endParaRPr lang="en-US" dirty="0"/>
          </a:p>
        </p:txBody>
      </p:sp>
      <p:sp>
        <p:nvSpPr>
          <p:cNvPr id="37" name="TextBox 36"/>
          <p:cNvSpPr txBox="1"/>
          <p:nvPr userDrawn="1"/>
        </p:nvSpPr>
        <p:spPr>
          <a:xfrm>
            <a:off x="10318343" y="6531038"/>
            <a:ext cx="1476308" cy="276999"/>
          </a:xfrm>
          <a:prstGeom prst="rect">
            <a:avLst/>
          </a:prstGeom>
          <a:noFill/>
        </p:spPr>
        <p:txBody>
          <a:bodyPr wrap="square" rtlCol="0">
            <a:spAutoFit/>
          </a:bodyPr>
          <a:lstStyle/>
          <a:p>
            <a:r>
              <a:rPr lang="en-US" sz="1200" dirty="0">
                <a:solidFill>
                  <a:schemeClr val="bg1"/>
                </a:solidFill>
                <a:latin typeface="+mj-lt"/>
              </a:rPr>
              <a:t>DEPLOY</a:t>
            </a:r>
            <a:r>
              <a:rPr lang="en-US" sz="1200" baseline="0" dirty="0">
                <a:solidFill>
                  <a:schemeClr val="bg1"/>
                </a:solidFill>
                <a:latin typeface="+mj-lt"/>
              </a:rPr>
              <a:t> FOR GROWTH</a:t>
            </a:r>
            <a:endParaRPr lang="en-US" sz="1200" dirty="0">
              <a:solidFill>
                <a:schemeClr val="bg1"/>
              </a:solidFill>
              <a:latin typeface="+mj-lt"/>
            </a:endParaRPr>
          </a:p>
        </p:txBody>
      </p:sp>
      <p:grpSp>
        <p:nvGrpSpPr>
          <p:cNvPr id="14" name="Group 13"/>
          <p:cNvGrpSpPr/>
          <p:nvPr userDrawn="1"/>
        </p:nvGrpSpPr>
        <p:grpSpPr>
          <a:xfrm>
            <a:off x="9884463" y="6580732"/>
            <a:ext cx="488937" cy="187227"/>
            <a:chOff x="9858336" y="6580732"/>
            <a:chExt cx="488937" cy="187227"/>
          </a:xfrm>
          <a:solidFill>
            <a:schemeClr val="bg1"/>
          </a:solidFill>
        </p:grpSpPr>
        <p:sp>
          <p:nvSpPr>
            <p:cNvPr id="15" name="Isosceles Triangle 14"/>
            <p:cNvSpPr>
              <a:spLocks noChangeAspect="1"/>
            </p:cNvSpPr>
            <p:nvPr userDrawn="1"/>
          </p:nvSpPr>
          <p:spPr>
            <a:xfrm rot="5400000" flipH="1">
              <a:off x="9843721" y="6599694"/>
              <a:ext cx="182880" cy="15364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p:cNvSpPr>
              <a:spLocks noChangeAspect="1"/>
            </p:cNvSpPr>
            <p:nvPr userDrawn="1"/>
          </p:nvSpPr>
          <p:spPr>
            <a:xfrm rot="5400000" flipH="1">
              <a:off x="9958188" y="6595347"/>
              <a:ext cx="182880" cy="15364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p:cNvSpPr>
              <a:spLocks noChangeAspect="1"/>
            </p:cNvSpPr>
            <p:nvPr userDrawn="1"/>
          </p:nvSpPr>
          <p:spPr>
            <a:xfrm rot="5400000" flipH="1">
              <a:off x="10072953" y="6595347"/>
              <a:ext cx="182880" cy="15364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p:cNvSpPr>
              <a:spLocks noChangeAspect="1"/>
            </p:cNvSpPr>
            <p:nvPr userDrawn="1"/>
          </p:nvSpPr>
          <p:spPr>
            <a:xfrm rot="5400000" flipH="1">
              <a:off x="10179009" y="6595347"/>
              <a:ext cx="182880" cy="15364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7347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6235" y="2779078"/>
            <a:ext cx="9144000" cy="82296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746235" y="3602038"/>
            <a:ext cx="9144000" cy="822960"/>
          </a:xfrm>
        </p:spPr>
        <p:txBody>
          <a:bodyPr anchor="t"/>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tx1">
                    <a:lumMod val="50000"/>
                    <a:lumOff val="50000"/>
                  </a:schemeClr>
                </a:solidFill>
                <a:latin typeface="+mn-lt"/>
              </a:defRPr>
            </a:lvl1p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831363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tx1">
                    <a:lumMod val="50000"/>
                    <a:lumOff val="50000"/>
                  </a:schemeClr>
                </a:solidFill>
                <a:latin typeface="+mn-lt"/>
              </a:defRPr>
            </a:lvl1p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41747390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tx1">
                    <a:lumMod val="50000"/>
                    <a:lumOff val="50000"/>
                  </a:schemeClr>
                </a:solidFill>
                <a:latin typeface="+mn-lt"/>
              </a:defRPr>
            </a:lvl1p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161854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CC88-ACF0-4917-A068-CA0DAA651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4912D4-14DF-4709-BD64-FF74A4DB8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F99BAD-2669-4243-9D4B-103B3D8605DD}"/>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5" name="Footer Placeholder 4">
            <a:extLst>
              <a:ext uri="{FF2B5EF4-FFF2-40B4-BE49-F238E27FC236}">
                <a16:creationId xmlns:a16="http://schemas.microsoft.com/office/drawing/2014/main" id="{B17F7BF5-84EC-43C1-A9CB-2E615B52B0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B7D97E-E0ED-472C-8F2F-83C785177186}"/>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311576956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513E-00FA-4653-AB95-016178AE8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43F27-73A6-4D20-B198-2E6E4DD9C0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7E5E3A-0402-4C42-8D49-3429082351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F099C4-2BDB-4329-945C-A14AC39DD6A8}"/>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6" name="Footer Placeholder 5">
            <a:extLst>
              <a:ext uri="{FF2B5EF4-FFF2-40B4-BE49-F238E27FC236}">
                <a16:creationId xmlns:a16="http://schemas.microsoft.com/office/drawing/2014/main" id="{5E23AD13-A10C-4E94-8507-A8BB694F57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CC780C-BED3-497A-BDDB-BA394A52FC3F}"/>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11569608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E7A7-FFE6-4C22-A484-6793058CDC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328EE7-3803-42FA-8AAA-87A0AF29D6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97F9FE-DAB5-48E3-92D9-A3F1AB7C3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CFA12-F567-4215-AD5A-BC85D91D8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CEBC0-2C59-4846-B45E-9D8CAC3D8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EC2447-467D-46EA-BFDC-857903A93BA7}"/>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8" name="Footer Placeholder 7">
            <a:extLst>
              <a:ext uri="{FF2B5EF4-FFF2-40B4-BE49-F238E27FC236}">
                <a16:creationId xmlns:a16="http://schemas.microsoft.com/office/drawing/2014/main" id="{729EA8D2-758C-42EB-ADB4-D2C9AA1A26E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6FDD65F-4229-4A5B-9FB3-642D3A14A209}"/>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19571847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D137-9987-473E-B30F-1356F69099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00FA7F-E738-4FB5-B491-8392825303C3}"/>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4" name="Footer Placeholder 3">
            <a:extLst>
              <a:ext uri="{FF2B5EF4-FFF2-40B4-BE49-F238E27FC236}">
                <a16:creationId xmlns:a16="http://schemas.microsoft.com/office/drawing/2014/main" id="{85B01AE5-31CD-4EF7-92D8-C6598F01BB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51CC06E-45D3-408E-906E-02D818ACF55F}"/>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3998476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1F5BF-F16B-4433-98BC-460692AF07D7}"/>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3" name="Footer Placeholder 2">
            <a:extLst>
              <a:ext uri="{FF2B5EF4-FFF2-40B4-BE49-F238E27FC236}">
                <a16:creationId xmlns:a16="http://schemas.microsoft.com/office/drawing/2014/main" id="{26F2F249-0BC4-4C1C-AC23-F95616CCD23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88C9541-6EFD-4710-8D76-967F3BDF469D}"/>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257742879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10EC-F6EF-4DC6-B819-FF20F701E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00F62E-5399-49D8-8FAC-0040EC179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6D7F48-EA20-40BF-B5F5-CD679CC96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A2B43-630F-45AC-B47E-517777A4406E}"/>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6" name="Footer Placeholder 5">
            <a:extLst>
              <a:ext uri="{FF2B5EF4-FFF2-40B4-BE49-F238E27FC236}">
                <a16:creationId xmlns:a16="http://schemas.microsoft.com/office/drawing/2014/main" id="{30619F59-EBDE-4674-B37A-5540C147E9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4C8FC61-A7F6-4E66-B915-A14D446C136A}"/>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19534131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EF17-E357-4C34-8581-67E2C69C5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E17FCC-2C4D-48C3-96F1-FA2DB19F8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9268B8E-9C72-4931-AACF-678569B53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A13D5-E9BC-490B-9169-58414763E3A3}"/>
              </a:ext>
            </a:extLst>
          </p:cNvPr>
          <p:cNvSpPr>
            <a:spLocks noGrp="1"/>
          </p:cNvSpPr>
          <p:nvPr>
            <p:ph type="dt" sz="half" idx="10"/>
          </p:nvPr>
        </p:nvSpPr>
        <p:spPr/>
        <p:txBody>
          <a:bodyPr/>
          <a:lstStyle/>
          <a:p>
            <a:fld id="{C764DE79-268F-4C1A-8933-263129D2AF90}" type="datetimeFigureOut">
              <a:rPr lang="en-US" smtClean="0"/>
              <a:t>4/1/2020</a:t>
            </a:fld>
            <a:endParaRPr lang="en-US" dirty="0"/>
          </a:p>
        </p:txBody>
      </p:sp>
      <p:sp>
        <p:nvSpPr>
          <p:cNvPr id="6" name="Footer Placeholder 5">
            <a:extLst>
              <a:ext uri="{FF2B5EF4-FFF2-40B4-BE49-F238E27FC236}">
                <a16:creationId xmlns:a16="http://schemas.microsoft.com/office/drawing/2014/main" id="{25AEF6B2-BA34-4184-AC54-C05A8892842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D05B6A-AE47-4173-903F-5F832646096C}"/>
              </a:ext>
            </a:extLst>
          </p:cNvPr>
          <p:cNvSpPr>
            <a:spLocks noGrp="1"/>
          </p:cNvSpPr>
          <p:nvPr>
            <p:ph type="sldNum" sz="quarter" idx="12"/>
          </p:nvPr>
        </p:nvSpPr>
        <p:spPr/>
        <p:txBody>
          <a:bodyPr/>
          <a:lstStyle/>
          <a:p>
            <a:fld id="{A26DCA39-FE7E-4B33-9419-C9BB65BD885E}" type="slidenum">
              <a:rPr lang="en-US" smtClean="0"/>
              <a:pPr/>
              <a:t>‹#›</a:t>
            </a:fld>
            <a:endParaRPr lang="en-US" dirty="0"/>
          </a:p>
        </p:txBody>
      </p:sp>
    </p:spTree>
    <p:extLst>
      <p:ext uri="{BB962C8B-B14F-4D97-AF65-F5344CB8AC3E}">
        <p14:creationId xmlns:p14="http://schemas.microsoft.com/office/powerpoint/2010/main" val="198656184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1.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937C3-10B6-4B1B-99CF-107EC3EF7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10E188-1DA2-4BD0-B53F-3404E978D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07200-D322-45A3-BAAA-7E666378B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4/1/2020</a:t>
            </a:fld>
            <a:endParaRPr lang="en-US" dirty="0"/>
          </a:p>
        </p:txBody>
      </p:sp>
      <p:sp>
        <p:nvSpPr>
          <p:cNvPr id="5" name="Footer Placeholder 4">
            <a:extLst>
              <a:ext uri="{FF2B5EF4-FFF2-40B4-BE49-F238E27FC236}">
                <a16:creationId xmlns:a16="http://schemas.microsoft.com/office/drawing/2014/main" id="{6373E0E5-0596-4229-A5FF-DDA8681F2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C9C29F7-BDD2-4F80-ABF3-963C12A7FD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DCA39-FE7E-4B33-9419-C9BB65BD885E}" type="slidenum">
              <a:rPr lang="en-US" smtClean="0"/>
              <a:pPr/>
              <a:t>‹#›</a:t>
            </a:fld>
            <a:endParaRPr lang="en-US" dirty="0"/>
          </a:p>
        </p:txBody>
      </p:sp>
      <p:sp>
        <p:nvSpPr>
          <p:cNvPr id="7" name="Rectangle 6">
            <a:extLst>
              <a:ext uri="{FF2B5EF4-FFF2-40B4-BE49-F238E27FC236}">
                <a16:creationId xmlns:a16="http://schemas.microsoft.com/office/drawing/2014/main" id="{D09542DF-1182-463C-BDFC-CECA8EBD150B}"/>
              </a:ext>
            </a:extLst>
          </p:cNvPr>
          <p:cNvSpPr/>
          <p:nvPr userDrawn="1"/>
        </p:nvSpPr>
        <p:spPr>
          <a:xfrm>
            <a:off x="3" y="6488765"/>
            <a:ext cx="3604716" cy="369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4" descr="Image result for kelloggs logo">
            <a:extLst>
              <a:ext uri="{FF2B5EF4-FFF2-40B4-BE49-F238E27FC236}">
                <a16:creationId xmlns:a16="http://schemas.microsoft.com/office/drawing/2014/main" id="{959507CB-2655-4D48-9791-168E80D47C86}"/>
              </a:ext>
            </a:extLst>
          </p:cNvPr>
          <p:cNvPicPr>
            <a:picLocks noChangeAspect="1" noChangeArrowheads="1"/>
          </p:cNvPicPr>
          <p:nvPr userDrawn="1"/>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292655" y="6521707"/>
            <a:ext cx="898988" cy="320040"/>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a:extLst>
              <a:ext uri="{FF2B5EF4-FFF2-40B4-BE49-F238E27FC236}">
                <a16:creationId xmlns:a16="http://schemas.microsoft.com/office/drawing/2014/main" id="{83D3A20F-2302-4523-990A-C34DFC47851B}"/>
              </a:ext>
            </a:extLst>
          </p:cNvPr>
          <p:cNvSpPr/>
          <p:nvPr userDrawn="1"/>
        </p:nvSpPr>
        <p:spPr>
          <a:xfrm rot="16200000">
            <a:off x="3315472" y="6567014"/>
            <a:ext cx="365760" cy="212728"/>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0" name="Group 9">
            <a:extLst>
              <a:ext uri="{FF2B5EF4-FFF2-40B4-BE49-F238E27FC236}">
                <a16:creationId xmlns:a16="http://schemas.microsoft.com/office/drawing/2014/main" id="{71AB7F2D-100C-4B8E-8E8F-FBA47B87D590}"/>
              </a:ext>
            </a:extLst>
          </p:cNvPr>
          <p:cNvGrpSpPr/>
          <p:nvPr userDrawn="1"/>
        </p:nvGrpSpPr>
        <p:grpSpPr>
          <a:xfrm>
            <a:off x="9884470" y="6580742"/>
            <a:ext cx="488937" cy="187227"/>
            <a:chOff x="9858336" y="6580732"/>
            <a:chExt cx="488937" cy="187227"/>
          </a:xfrm>
        </p:grpSpPr>
        <p:sp>
          <p:nvSpPr>
            <p:cNvPr id="11" name="Isosceles Triangle 10">
              <a:extLst>
                <a:ext uri="{FF2B5EF4-FFF2-40B4-BE49-F238E27FC236}">
                  <a16:creationId xmlns:a16="http://schemas.microsoft.com/office/drawing/2014/main" id="{36ADC862-3D39-4A36-B152-B4FC56611F43}"/>
                </a:ext>
              </a:extLst>
            </p:cNvPr>
            <p:cNvSpPr>
              <a:spLocks noChangeAspect="1"/>
            </p:cNvSpPr>
            <p:nvPr userDrawn="1"/>
          </p:nvSpPr>
          <p:spPr>
            <a:xfrm rot="5400000" flipH="1">
              <a:off x="9843721" y="6599694"/>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Isosceles Triangle 11">
              <a:extLst>
                <a:ext uri="{FF2B5EF4-FFF2-40B4-BE49-F238E27FC236}">
                  <a16:creationId xmlns:a16="http://schemas.microsoft.com/office/drawing/2014/main" id="{4E353C27-8BAA-46D6-A19D-A1204696A0BE}"/>
                </a:ext>
              </a:extLst>
            </p:cNvPr>
            <p:cNvSpPr>
              <a:spLocks noChangeAspect="1"/>
            </p:cNvSpPr>
            <p:nvPr userDrawn="1"/>
          </p:nvSpPr>
          <p:spPr>
            <a:xfrm rot="5400000" flipH="1">
              <a:off x="9958188" y="6595347"/>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Isosceles Triangle 12">
              <a:extLst>
                <a:ext uri="{FF2B5EF4-FFF2-40B4-BE49-F238E27FC236}">
                  <a16:creationId xmlns:a16="http://schemas.microsoft.com/office/drawing/2014/main" id="{405B59E0-E23B-45D4-894F-7AD1F3C78EA7}"/>
                </a:ext>
              </a:extLst>
            </p:cNvPr>
            <p:cNvSpPr>
              <a:spLocks noChangeAspect="1"/>
            </p:cNvSpPr>
            <p:nvPr userDrawn="1"/>
          </p:nvSpPr>
          <p:spPr>
            <a:xfrm rot="5400000" flipH="1">
              <a:off x="10072953" y="6595347"/>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Isosceles Triangle 13">
              <a:extLst>
                <a:ext uri="{FF2B5EF4-FFF2-40B4-BE49-F238E27FC236}">
                  <a16:creationId xmlns:a16="http://schemas.microsoft.com/office/drawing/2014/main" id="{9F1FB96E-C96A-4A99-981B-809D2840BCEB}"/>
                </a:ext>
              </a:extLst>
            </p:cNvPr>
            <p:cNvSpPr>
              <a:spLocks noChangeAspect="1"/>
            </p:cNvSpPr>
            <p:nvPr userDrawn="1"/>
          </p:nvSpPr>
          <p:spPr>
            <a:xfrm rot="5400000" flipH="1">
              <a:off x="10179009" y="6595347"/>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5" name="TextBox 14">
            <a:extLst>
              <a:ext uri="{FF2B5EF4-FFF2-40B4-BE49-F238E27FC236}">
                <a16:creationId xmlns:a16="http://schemas.microsoft.com/office/drawing/2014/main" id="{B33C78E5-AE4D-4D09-B445-5422D042C4D7}"/>
              </a:ext>
            </a:extLst>
          </p:cNvPr>
          <p:cNvSpPr txBox="1"/>
          <p:nvPr userDrawn="1"/>
        </p:nvSpPr>
        <p:spPr>
          <a:xfrm>
            <a:off x="10318343" y="6531038"/>
            <a:ext cx="1476308" cy="230832"/>
          </a:xfrm>
          <a:prstGeom prst="rect">
            <a:avLst/>
          </a:prstGeom>
          <a:noFill/>
        </p:spPr>
        <p:txBody>
          <a:bodyPr wrap="square" rtlCol="0">
            <a:spAutoFit/>
          </a:bodyPr>
          <a:lstStyle/>
          <a:p>
            <a:r>
              <a:rPr lang="en-US" sz="900" dirty="0">
                <a:solidFill>
                  <a:srgbClr val="DB1348"/>
                </a:solidFill>
                <a:latin typeface="+mj-lt"/>
              </a:rPr>
              <a:t>DEPLOY</a:t>
            </a:r>
            <a:r>
              <a:rPr lang="en-US" sz="900" baseline="0" dirty="0">
                <a:solidFill>
                  <a:srgbClr val="DB1348"/>
                </a:solidFill>
                <a:latin typeface="+mj-lt"/>
              </a:rPr>
              <a:t> FOR GROWTH</a:t>
            </a:r>
            <a:endParaRPr lang="en-US" sz="900" dirty="0">
              <a:solidFill>
                <a:srgbClr val="DB1348"/>
              </a:solidFill>
              <a:latin typeface="+mj-lt"/>
            </a:endParaRPr>
          </a:p>
        </p:txBody>
      </p:sp>
    </p:spTree>
    <p:extLst>
      <p:ext uri="{BB962C8B-B14F-4D97-AF65-F5344CB8AC3E}">
        <p14:creationId xmlns:p14="http://schemas.microsoft.com/office/powerpoint/2010/main" val="93252060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488755"/>
            <a:ext cx="3604716" cy="369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720" y="365125"/>
            <a:ext cx="10536700" cy="5492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26720" y="1421150"/>
            <a:ext cx="1133856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4" descr="Image result for kelloggs logo"/>
          <p:cNvPicPr>
            <a:picLocks noChangeAspect="1" noChangeArrowheads="1"/>
          </p:cNvPicPr>
          <p:nvPr userDrawn="1"/>
        </p:nvPicPr>
        <p:blipFill>
          <a:blip r:embed="rId8" cstate="email">
            <a:biLevel thresh="25000"/>
            <a:extLst>
              <a:ext uri="{28A0092B-C50C-407E-A947-70E740481C1C}">
                <a14:useLocalDpi xmlns:a14="http://schemas.microsoft.com/office/drawing/2010/main"/>
              </a:ext>
            </a:extLst>
          </a:blip>
          <a:srcRect/>
          <a:stretch>
            <a:fillRect/>
          </a:stretch>
        </p:blipFill>
        <p:spPr bwMode="auto">
          <a:xfrm>
            <a:off x="292655" y="6521707"/>
            <a:ext cx="898988" cy="32004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tx1">
                    <a:lumMod val="50000"/>
                    <a:lumOff val="50000"/>
                  </a:schemeClr>
                </a:solidFill>
                <a:latin typeface="+mn-lt"/>
              </a:defRPr>
            </a:lvl1pPr>
          </a:lstStyle>
          <a:p>
            <a:fld id="{A26DCA39-FE7E-4B33-9419-C9BB65BD885E}" type="slidenum">
              <a:rPr lang="en-US" smtClean="0"/>
              <a:pPr/>
              <a:t>‹#›</a:t>
            </a:fld>
            <a:endParaRPr lang="en-US" dirty="0"/>
          </a:p>
        </p:txBody>
      </p:sp>
      <p:sp>
        <p:nvSpPr>
          <p:cNvPr id="7" name="Isosceles Triangle 6"/>
          <p:cNvSpPr/>
          <p:nvPr userDrawn="1"/>
        </p:nvSpPr>
        <p:spPr>
          <a:xfrm rot="16200000">
            <a:off x="3315472" y="6567014"/>
            <a:ext cx="365760" cy="212728"/>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9884463" y="6580732"/>
            <a:ext cx="488937" cy="187227"/>
            <a:chOff x="9858336" y="6580732"/>
            <a:chExt cx="488937" cy="187227"/>
          </a:xfrm>
        </p:grpSpPr>
        <p:sp>
          <p:nvSpPr>
            <p:cNvPr id="14" name="Isosceles Triangle 13"/>
            <p:cNvSpPr>
              <a:spLocks noChangeAspect="1"/>
            </p:cNvSpPr>
            <p:nvPr userDrawn="1"/>
          </p:nvSpPr>
          <p:spPr>
            <a:xfrm rot="5400000" flipH="1">
              <a:off x="9843721" y="6599694"/>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p:cNvSpPr>
              <a:spLocks noChangeAspect="1"/>
            </p:cNvSpPr>
            <p:nvPr userDrawn="1"/>
          </p:nvSpPr>
          <p:spPr>
            <a:xfrm rot="5400000" flipH="1">
              <a:off x="9958188" y="6595347"/>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Isosceles Triangle 30"/>
            <p:cNvSpPr>
              <a:spLocks noChangeAspect="1"/>
            </p:cNvSpPr>
            <p:nvPr userDrawn="1"/>
          </p:nvSpPr>
          <p:spPr>
            <a:xfrm rot="5400000" flipH="1">
              <a:off x="10072953" y="6595347"/>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p:cNvSpPr>
              <a:spLocks noChangeAspect="1"/>
            </p:cNvSpPr>
            <p:nvPr userDrawn="1"/>
          </p:nvSpPr>
          <p:spPr>
            <a:xfrm rot="5400000" flipH="1">
              <a:off x="10179009" y="6595347"/>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p:cNvSpPr txBox="1"/>
          <p:nvPr userDrawn="1"/>
        </p:nvSpPr>
        <p:spPr>
          <a:xfrm>
            <a:off x="10318343" y="6531038"/>
            <a:ext cx="1476308" cy="276999"/>
          </a:xfrm>
          <a:prstGeom prst="rect">
            <a:avLst/>
          </a:prstGeom>
          <a:noFill/>
        </p:spPr>
        <p:txBody>
          <a:bodyPr wrap="square" rtlCol="0">
            <a:spAutoFit/>
          </a:bodyPr>
          <a:lstStyle/>
          <a:p>
            <a:r>
              <a:rPr lang="en-US" sz="1200" dirty="0">
                <a:solidFill>
                  <a:srgbClr val="DB1348"/>
                </a:solidFill>
                <a:latin typeface="+mj-lt"/>
              </a:rPr>
              <a:t>DEPLOY</a:t>
            </a:r>
            <a:r>
              <a:rPr lang="en-US" sz="1200" baseline="0" dirty="0">
                <a:solidFill>
                  <a:srgbClr val="DB1348"/>
                </a:solidFill>
                <a:latin typeface="+mj-lt"/>
              </a:rPr>
              <a:t> FOR GROWTH</a:t>
            </a:r>
            <a:endParaRPr lang="en-US" sz="1200" dirty="0">
              <a:solidFill>
                <a:srgbClr val="DB1348"/>
              </a:solidFill>
              <a:latin typeface="+mj-lt"/>
            </a:endParaRPr>
          </a:p>
        </p:txBody>
      </p:sp>
    </p:spTree>
    <p:extLst>
      <p:ext uri="{BB962C8B-B14F-4D97-AF65-F5344CB8AC3E}">
        <p14:creationId xmlns:p14="http://schemas.microsoft.com/office/powerpoint/2010/main" val="421471866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Lst>
  <p:hf hdr="0" ftr="0" dt="0"/>
  <p:txStyles>
    <p:titleStyle>
      <a:lvl1pPr algn="l" defTabSz="914400" rtl="0" eaLnBrk="1" latinLnBrk="0" hangingPunct="1">
        <a:lnSpc>
          <a:spcPct val="90000"/>
        </a:lnSpc>
        <a:spcBef>
          <a:spcPct val="0"/>
        </a:spcBef>
        <a:buNone/>
        <a:defRPr sz="3200" kern="1200">
          <a:solidFill>
            <a:srgbClr val="DB134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488755"/>
            <a:ext cx="3604716" cy="369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720" y="365125"/>
            <a:ext cx="10536700" cy="5492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26720" y="1421150"/>
            <a:ext cx="1133856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4" descr="Image result for kelloggs logo"/>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292655" y="6521707"/>
            <a:ext cx="898988" cy="32004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11710672" y="6532931"/>
            <a:ext cx="444062" cy="275677"/>
          </a:xfrm>
          <a:prstGeom prst="rect">
            <a:avLst/>
          </a:prstGeom>
        </p:spPr>
        <p:txBody>
          <a:bodyPr anchor="ctr"/>
          <a:lstStyle>
            <a:lvl1pPr algn="ctr">
              <a:defRPr sz="700">
                <a:solidFill>
                  <a:schemeClr val="tx1">
                    <a:lumMod val="50000"/>
                    <a:lumOff val="50000"/>
                  </a:schemeClr>
                </a:solidFill>
                <a:latin typeface="+mn-lt"/>
              </a:defRPr>
            </a:lvl1pPr>
          </a:lstStyle>
          <a:p>
            <a:fld id="{A26DCA39-FE7E-4B33-9419-C9BB65BD885E}" type="slidenum">
              <a:rPr lang="en-US" smtClean="0"/>
              <a:pPr/>
              <a:t>‹#›</a:t>
            </a:fld>
            <a:endParaRPr lang="en-US" dirty="0"/>
          </a:p>
        </p:txBody>
      </p:sp>
      <p:sp>
        <p:nvSpPr>
          <p:cNvPr id="7" name="Isosceles Triangle 6"/>
          <p:cNvSpPr/>
          <p:nvPr userDrawn="1"/>
        </p:nvSpPr>
        <p:spPr>
          <a:xfrm rot="16200000">
            <a:off x="3315472" y="6567014"/>
            <a:ext cx="365760" cy="212728"/>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9884463" y="6580732"/>
            <a:ext cx="488937" cy="187227"/>
            <a:chOff x="9858336" y="6580732"/>
            <a:chExt cx="488937" cy="187227"/>
          </a:xfrm>
        </p:grpSpPr>
        <p:sp>
          <p:nvSpPr>
            <p:cNvPr id="14" name="Isosceles Triangle 13"/>
            <p:cNvSpPr>
              <a:spLocks noChangeAspect="1"/>
            </p:cNvSpPr>
            <p:nvPr userDrawn="1"/>
          </p:nvSpPr>
          <p:spPr>
            <a:xfrm rot="5400000" flipH="1">
              <a:off x="9843721" y="6599694"/>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p:cNvSpPr>
              <a:spLocks noChangeAspect="1"/>
            </p:cNvSpPr>
            <p:nvPr userDrawn="1"/>
          </p:nvSpPr>
          <p:spPr>
            <a:xfrm rot="5400000" flipH="1">
              <a:off x="9958188" y="6595347"/>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Isosceles Triangle 30"/>
            <p:cNvSpPr>
              <a:spLocks noChangeAspect="1"/>
            </p:cNvSpPr>
            <p:nvPr userDrawn="1"/>
          </p:nvSpPr>
          <p:spPr>
            <a:xfrm rot="5400000" flipH="1">
              <a:off x="10072953" y="6595347"/>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p:cNvSpPr>
              <a:spLocks noChangeAspect="1"/>
            </p:cNvSpPr>
            <p:nvPr userDrawn="1"/>
          </p:nvSpPr>
          <p:spPr>
            <a:xfrm rot="5400000" flipH="1">
              <a:off x="10179009" y="6595347"/>
              <a:ext cx="182880" cy="153649"/>
            </a:xfrm>
            <a:prstGeom prst="triangle">
              <a:avLst/>
            </a:prstGeom>
            <a:solidFill>
              <a:srgbClr val="DB13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p:cNvSpPr txBox="1"/>
          <p:nvPr userDrawn="1"/>
        </p:nvSpPr>
        <p:spPr>
          <a:xfrm>
            <a:off x="10318343" y="6531038"/>
            <a:ext cx="1476308" cy="276999"/>
          </a:xfrm>
          <a:prstGeom prst="rect">
            <a:avLst/>
          </a:prstGeom>
          <a:noFill/>
        </p:spPr>
        <p:txBody>
          <a:bodyPr wrap="square" rtlCol="0">
            <a:spAutoFit/>
          </a:bodyPr>
          <a:lstStyle/>
          <a:p>
            <a:r>
              <a:rPr lang="en-US" sz="1200" dirty="0">
                <a:solidFill>
                  <a:srgbClr val="DB1348"/>
                </a:solidFill>
                <a:latin typeface="+mj-lt"/>
              </a:rPr>
              <a:t>DEPLOY</a:t>
            </a:r>
            <a:r>
              <a:rPr lang="en-US" sz="1200" baseline="0" dirty="0">
                <a:solidFill>
                  <a:srgbClr val="DB1348"/>
                </a:solidFill>
                <a:latin typeface="+mj-lt"/>
              </a:rPr>
              <a:t> FOR GROWTH</a:t>
            </a:r>
            <a:endParaRPr lang="en-US" sz="1200" dirty="0">
              <a:solidFill>
                <a:srgbClr val="DB1348"/>
              </a:solidFill>
              <a:latin typeface="+mj-lt"/>
            </a:endParaRPr>
          </a:p>
        </p:txBody>
      </p:sp>
    </p:spTree>
    <p:extLst>
      <p:ext uri="{BB962C8B-B14F-4D97-AF65-F5344CB8AC3E}">
        <p14:creationId xmlns:p14="http://schemas.microsoft.com/office/powerpoint/2010/main" val="141427310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Lst>
  <p:hf hdr="0" ftr="0" dt="0"/>
  <p:txStyles>
    <p:titleStyle>
      <a:lvl1pPr algn="l" defTabSz="914400" rtl="0" eaLnBrk="1" latinLnBrk="0" hangingPunct="1">
        <a:lnSpc>
          <a:spcPct val="90000"/>
        </a:lnSpc>
        <a:spcBef>
          <a:spcPct val="0"/>
        </a:spcBef>
        <a:buNone/>
        <a:defRPr sz="3200" kern="1200">
          <a:solidFill>
            <a:srgbClr val="DB134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618" y="2165393"/>
            <a:ext cx="7654550" cy="1511258"/>
          </a:xfrm>
        </p:spPr>
        <p:txBody>
          <a:bodyPr anchor="ctr">
            <a:normAutofit/>
          </a:bodyPr>
          <a:lstStyle/>
          <a:p>
            <a:pPr>
              <a:lnSpc>
                <a:spcPct val="100000"/>
              </a:lnSpc>
              <a:spcBef>
                <a:spcPts val="0"/>
              </a:spcBef>
            </a:pPr>
            <a:r>
              <a:rPr lang="en-US" sz="4000" dirty="0">
                <a:latin typeface="Franklin Gothic Medium" panose="020B0603020102020204" pitchFamily="34" charset="0"/>
              </a:rPr>
              <a:t>LANDMARK</a:t>
            </a:r>
            <a:r>
              <a:rPr lang="en-US" sz="4000" dirty="0"/>
              <a:t> OCCASION VISUALIZER</a:t>
            </a:r>
          </a:p>
        </p:txBody>
      </p:sp>
      <p:sp>
        <p:nvSpPr>
          <p:cNvPr id="9" name="TextBox 8"/>
          <p:cNvSpPr txBox="1"/>
          <p:nvPr/>
        </p:nvSpPr>
        <p:spPr>
          <a:xfrm>
            <a:off x="174618" y="3892390"/>
            <a:ext cx="4826962" cy="584775"/>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lvl="0">
              <a:defRPr/>
            </a:pPr>
            <a:r>
              <a:rPr lang="en-US" sz="3200" b="1" dirty="0">
                <a:solidFill>
                  <a:prstClr val="white"/>
                </a:solidFill>
                <a:latin typeface="Franklin Gothic Medium" panose="020B0603020102020204" pitchFamily="34" charset="0"/>
              </a:rPr>
              <a:t>CORRESPONDENCE MAPS</a:t>
            </a:r>
          </a:p>
        </p:txBody>
      </p:sp>
      <p:pic>
        <p:nvPicPr>
          <p:cNvPr id="10" name="Picture 9"/>
          <p:cNvPicPr>
            <a:picLocks noChangeAspect="1"/>
          </p:cNvPicPr>
          <p:nvPr/>
        </p:nvPicPr>
        <p:blipFill rotWithShape="1">
          <a:blip r:embed="rId2" cstate="email">
            <a:extLst>
              <a:ext uri="{28A0092B-C50C-407E-A947-70E740481C1C}">
                <a14:useLocalDpi xmlns:a14="http://schemas.microsoft.com/office/drawing/2010/main"/>
              </a:ext>
            </a:extLst>
          </a:blip>
          <a:srcRect l="19029" r="13962"/>
          <a:stretch/>
        </p:blipFill>
        <p:spPr>
          <a:xfrm>
            <a:off x="7829168" y="717819"/>
            <a:ext cx="4105656" cy="4084708"/>
          </a:xfrm>
          <a:prstGeom prst="rect">
            <a:avLst/>
          </a:prstGeom>
        </p:spPr>
      </p:pic>
      <p:sp>
        <p:nvSpPr>
          <p:cNvPr id="3" name="Date">
            <a:extLst>
              <a:ext uri="{FF2B5EF4-FFF2-40B4-BE49-F238E27FC236}">
                <a16:creationId xmlns:a16="http://schemas.microsoft.com/office/drawing/2014/main" id="{51A62918-02B7-4040-9F4B-57F18AD153C9}"/>
              </a:ext>
            </a:extLst>
          </p:cNvPr>
          <p:cNvSpPr txBox="1"/>
          <p:nvPr/>
        </p:nvSpPr>
        <p:spPr>
          <a:xfrm>
            <a:off x="174618" y="4480250"/>
            <a:ext cx="3657600" cy="369332"/>
          </a:xfrm>
          <a:prstGeom prst="rect">
            <a:avLst/>
          </a:prstGeom>
          <a:noFill/>
        </p:spPr>
        <p:txBody>
          <a:bodyPr wrap="square" rtlCol="0">
            <a:spAutoFit/>
          </a:bodyPr>
          <a:lstStyle/>
          <a:p>
            <a:pPr lvl="0">
              <a:defRPr/>
            </a:pPr>
            <a:r>
              <a:rPr lang="en-US" dirty="0">
                <a:solidFill>
                  <a:prstClr val="white"/>
                </a:solidFill>
                <a:latin typeface="Franklin Gothic Medium" panose="020B0603020102020204" pitchFamily="34" charset="0"/>
              </a:rPr>
              <a:t>&lt;INSERT DATE&gt;</a:t>
            </a:r>
          </a:p>
        </p:txBody>
      </p:sp>
    </p:spTree>
    <p:extLst>
      <p:ext uri="{BB962C8B-B14F-4D97-AF65-F5344CB8AC3E}">
        <p14:creationId xmlns:p14="http://schemas.microsoft.com/office/powerpoint/2010/main" val="221214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defTabSz="685783">
              <a:defRPr/>
            </a:pPr>
            <a:fld id="{A26DCA39-FE7E-4B33-9419-C9BB65BD885E}" type="slidenum">
              <a:rPr lang="en-US">
                <a:solidFill>
                  <a:prstClr val="black">
                    <a:lumMod val="50000"/>
                    <a:lumOff val="50000"/>
                  </a:prstClr>
                </a:solidFill>
                <a:latin typeface="Arial"/>
              </a:rPr>
              <a:pPr defTabSz="685783">
                <a:defRPr/>
              </a:pPr>
              <a:t>2</a:t>
            </a:fld>
            <a:endParaRPr lang="en-US" dirty="0">
              <a:solidFill>
                <a:prstClr val="black">
                  <a:lumMod val="50000"/>
                  <a:lumOff val="50000"/>
                </a:prstClr>
              </a:solidFill>
              <a:latin typeface="Arial"/>
            </a:endParaRPr>
          </a:p>
        </p:txBody>
      </p:sp>
      <p:pic>
        <p:nvPicPr>
          <p:cNvPr id="13" name="Picture 12">
            <a:extLst>
              <a:ext uri="{FF2B5EF4-FFF2-40B4-BE49-F238E27FC236}">
                <a16:creationId xmlns:a16="http://schemas.microsoft.com/office/drawing/2014/main" id="{ACB04663-7CDA-45A6-BF8B-3C57C812B6D7}"/>
              </a:ext>
            </a:extLst>
          </p:cNvPr>
          <p:cNvPicPr>
            <a:picLocks noChangeAspect="1"/>
          </p:cNvPicPr>
          <p:nvPr/>
        </p:nvPicPr>
        <p:blipFill>
          <a:blip r:embed="rId3"/>
          <a:stretch>
            <a:fillRect/>
          </a:stretch>
        </p:blipFill>
        <p:spPr>
          <a:xfrm>
            <a:off x="-3013" y="6483350"/>
            <a:ext cx="3628864" cy="374650"/>
          </a:xfrm>
          <a:prstGeom prst="rect">
            <a:avLst/>
          </a:prstGeom>
        </p:spPr>
      </p:pic>
      <p:sp>
        <p:nvSpPr>
          <p:cNvPr id="27" name="TextBox 26">
            <a:extLst>
              <a:ext uri="{FF2B5EF4-FFF2-40B4-BE49-F238E27FC236}">
                <a16:creationId xmlns:a16="http://schemas.microsoft.com/office/drawing/2014/main" id="{5745B601-AFF2-423A-8718-7168927E5E1F}"/>
              </a:ext>
            </a:extLst>
          </p:cNvPr>
          <p:cNvSpPr txBox="1"/>
          <p:nvPr/>
        </p:nvSpPr>
        <p:spPr>
          <a:xfrm>
            <a:off x="3706790" y="6569075"/>
            <a:ext cx="6220981" cy="215444"/>
          </a:xfrm>
          <a:prstGeom prst="rect">
            <a:avLst/>
          </a:prstGeom>
          <a:noFill/>
        </p:spPr>
        <p:txBody>
          <a:bodyPr wrap="square" rtlCol="0">
            <a:spAutoFit/>
          </a:bodyPr>
          <a:lstStyle/>
          <a:p>
            <a:r>
              <a:rPr lang="en-US" sz="800" dirty="0">
                <a:solidFill>
                  <a:schemeClr val="tx1">
                    <a:lumMod val="50000"/>
                    <a:lumOff val="50000"/>
                  </a:schemeClr>
                </a:solidFill>
                <a:latin typeface="Arial" panose="020B0604020202020204" pitchFamily="34" charset="0"/>
                <a:cs typeface="Arial" panose="020B0604020202020204" pitchFamily="34" charset="0"/>
              </a:rPr>
              <a:t>Source: Project Landmark || Output is displayed based on dependence between variables @ 95% CL </a:t>
            </a:r>
          </a:p>
        </p:txBody>
      </p:sp>
      <p:pic>
        <p:nvPicPr>
          <p:cNvPr id="9" name="Picture 8" descr="A close up of a logo&#10;&#10;Description automatically generated">
            <a:extLst>
              <a:ext uri="{FF2B5EF4-FFF2-40B4-BE49-F238E27FC236}">
                <a16:creationId xmlns:a16="http://schemas.microsoft.com/office/drawing/2014/main" id="{A45DCC75-BB44-4574-93A2-B8C0F32E5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56" y="527048"/>
            <a:ext cx="11544888" cy="5950641"/>
          </a:xfrm>
          <a:prstGeom prst="rect">
            <a:avLst/>
          </a:prstGeom>
        </p:spPr>
      </p:pic>
      <p:graphicFrame>
        <p:nvGraphicFramePr>
          <p:cNvPr id="15" name="Chart">
            <a:extLst>
              <a:ext uri="{FF2B5EF4-FFF2-40B4-BE49-F238E27FC236}">
                <a16:creationId xmlns:a16="http://schemas.microsoft.com/office/drawing/2014/main" id="{7BB64629-3237-487D-A6D0-2EB90D961B52}"/>
              </a:ext>
            </a:extLst>
          </p:cNvPr>
          <p:cNvGraphicFramePr/>
          <p:nvPr>
            <p:extLst>
              <p:ext uri="{D42A27DB-BD31-4B8C-83A1-F6EECF244321}">
                <p14:modId xmlns:p14="http://schemas.microsoft.com/office/powerpoint/2010/main" val="2721374351"/>
              </p:ext>
            </p:extLst>
          </p:nvPr>
        </p:nvGraphicFramePr>
        <p:xfrm>
          <a:off x="323556" y="632566"/>
          <a:ext cx="11387121" cy="5950641"/>
        </p:xfrm>
        <a:graphic>
          <a:graphicData uri="http://schemas.openxmlformats.org/drawingml/2006/chart">
            <c:chart xmlns:c="http://schemas.openxmlformats.org/drawingml/2006/chart" xmlns:r="http://schemas.openxmlformats.org/officeDocument/2006/relationships" r:id="rId5"/>
          </a:graphicData>
        </a:graphic>
      </p:graphicFrame>
      <p:sp>
        <p:nvSpPr>
          <p:cNvPr id="16" name="Title 4">
            <a:extLst>
              <a:ext uri="{FF2B5EF4-FFF2-40B4-BE49-F238E27FC236}">
                <a16:creationId xmlns:a16="http://schemas.microsoft.com/office/drawing/2014/main" id="{4B01C38F-DE8D-4277-9FB3-F22C49A8F27C}"/>
              </a:ext>
            </a:extLst>
          </p:cNvPr>
          <p:cNvSpPr txBox="1">
            <a:spLocks/>
          </p:cNvSpPr>
          <p:nvPr/>
        </p:nvSpPr>
        <p:spPr>
          <a:xfrm>
            <a:off x="-13446" y="80032"/>
            <a:ext cx="12205445" cy="411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DB1348"/>
                </a:solidFill>
                <a:latin typeface="Franklin Gothic Medium" panose="020B0603020102020204" pitchFamily="34" charset="0"/>
              </a:rPr>
              <a:t>CORRESPONDENCE MAP: Category X Motivation</a:t>
            </a:r>
          </a:p>
        </p:txBody>
      </p:sp>
      <p:sp>
        <p:nvSpPr>
          <p:cNvPr id="17" name="Popup">
            <a:extLst>
              <a:ext uri="{FF2B5EF4-FFF2-40B4-BE49-F238E27FC236}">
                <a16:creationId xmlns:a16="http://schemas.microsoft.com/office/drawing/2014/main" id="{0E4D138D-9663-4790-9A55-59B1CCF04E31}"/>
              </a:ext>
            </a:extLst>
          </p:cNvPr>
          <p:cNvSpPr/>
          <p:nvPr/>
        </p:nvSpPr>
        <p:spPr>
          <a:xfrm>
            <a:off x="3906252" y="2803911"/>
            <a:ext cx="4379495" cy="11871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600" b="1" dirty="0">
                <a:solidFill>
                  <a:schemeClr val="tx1"/>
                </a:solidFill>
                <a:latin typeface="Corbel" panose="020B0503020204020204" pitchFamily="34" charset="0"/>
              </a:rPr>
              <a:t>Output can NOT be Displayed :</a:t>
            </a:r>
          </a:p>
          <a:p>
            <a:r>
              <a:rPr lang="en-IN" sz="1400" dirty="0">
                <a:solidFill>
                  <a:schemeClr val="tx1"/>
                </a:solidFill>
                <a:latin typeface="Corbel" panose="020B0503020204020204" pitchFamily="34" charset="0"/>
              </a:rPr>
              <a:t>The Selected Variables from Dimension 1 and Dimension 2 do not show dependence on each other @ 95% Confidence Level.</a:t>
            </a:r>
          </a:p>
        </p:txBody>
      </p:sp>
    </p:spTree>
    <p:extLst>
      <p:ext uri="{BB962C8B-B14F-4D97-AF65-F5344CB8AC3E}">
        <p14:creationId xmlns:p14="http://schemas.microsoft.com/office/powerpoint/2010/main" val="8643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118A-A1B1-48CA-B7A1-99A151959109}"/>
              </a:ext>
            </a:extLst>
          </p:cNvPr>
          <p:cNvSpPr>
            <a:spLocks noGrp="1"/>
          </p:cNvSpPr>
          <p:nvPr>
            <p:ph type="title"/>
          </p:nvPr>
        </p:nvSpPr>
        <p:spPr>
          <a:xfrm>
            <a:off x="426720" y="365125"/>
            <a:ext cx="11487912" cy="549275"/>
          </a:xfrm>
        </p:spPr>
        <p:txBody>
          <a:bodyPr>
            <a:normAutofit fontScale="90000"/>
          </a:bodyPr>
          <a:lstStyle/>
          <a:p>
            <a:r>
              <a:rPr lang="en-IN" sz="3600"/>
              <a:t>Distance from the Origin</a:t>
            </a:r>
            <a:br>
              <a:rPr lang="en-IN"/>
            </a:br>
            <a:r>
              <a:rPr lang="en-US" sz="2000">
                <a:solidFill>
                  <a:schemeClr val="bg2">
                    <a:lumMod val="75000"/>
                  </a:schemeClr>
                </a:solidFill>
              </a:rPr>
              <a:t>Further distance from the origin, the attribute is more discriminating. Closer distance to the origin, the attribute is less discriminating.</a:t>
            </a:r>
            <a:endParaRPr lang="en-IN" sz="2000">
              <a:solidFill>
                <a:schemeClr val="bg2">
                  <a:lumMod val="75000"/>
                </a:schemeClr>
              </a:solidFill>
            </a:endParaRPr>
          </a:p>
        </p:txBody>
      </p:sp>
      <p:sp>
        <p:nvSpPr>
          <p:cNvPr id="3" name="Slide Number Placeholder 2">
            <a:extLst>
              <a:ext uri="{FF2B5EF4-FFF2-40B4-BE49-F238E27FC236}">
                <a16:creationId xmlns:a16="http://schemas.microsoft.com/office/drawing/2014/main" id="{39C8FF1E-4BA1-483F-AFF3-9552DCB056DD}"/>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26DCA39-FE7E-4B33-9419-C9BB65BD885E}" type="slidenum">
              <a:rPr kumimoji="0" lang="en-US" sz="700" b="0" i="0" u="none" strike="noStrike" kern="1200" cap="none" spc="0" normalizeH="0" baseline="0" noProof="0" smtClean="0">
                <a:ln>
                  <a:noFill/>
                </a:ln>
                <a:solidFill>
                  <a:prstClr val="black">
                    <a:lumMod val="50000"/>
                    <a:lumOff val="50000"/>
                  </a:prstClr>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700" b="0" i="0" u="none" strike="noStrike" kern="1200" cap="none" spc="0" normalizeH="0" baseline="0" noProof="0">
              <a:ln>
                <a:noFill/>
              </a:ln>
              <a:solidFill>
                <a:prstClr val="black">
                  <a:lumMod val="50000"/>
                  <a:lumOff val="50000"/>
                </a:prstClr>
              </a:solidFill>
              <a:effectLst/>
              <a:uLnTx/>
              <a:uFillTx/>
              <a:latin typeface="Arial"/>
              <a:cs typeface="Arial"/>
            </a:endParaRPr>
          </a:p>
        </p:txBody>
      </p:sp>
      <p:sp>
        <p:nvSpPr>
          <p:cNvPr id="10" name="TextBox 9">
            <a:extLst>
              <a:ext uri="{FF2B5EF4-FFF2-40B4-BE49-F238E27FC236}">
                <a16:creationId xmlns:a16="http://schemas.microsoft.com/office/drawing/2014/main" id="{5745B601-AFF2-423A-8718-7168927E5E1F}"/>
              </a:ext>
            </a:extLst>
          </p:cNvPr>
          <p:cNvSpPr txBox="1"/>
          <p:nvPr/>
        </p:nvSpPr>
        <p:spPr>
          <a:xfrm>
            <a:off x="3706790" y="6499573"/>
            <a:ext cx="622098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50000"/>
                    <a:lumOff val="50000"/>
                  </a:prstClr>
                </a:solidFill>
                <a:effectLst/>
                <a:uLnTx/>
                <a:uFillTx/>
                <a:latin typeface="Arial"/>
                <a:cs typeface="Arial"/>
              </a:rPr>
              <a:t>Source: Project Landmark || Output is displayed based on dependence between variables @ 95% CL.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50000"/>
                    <a:lumOff val="50000"/>
                  </a:prstClr>
                </a:solidFill>
                <a:effectLst/>
                <a:uLnTx/>
                <a:uFillTx/>
                <a:latin typeface="Arial"/>
                <a:cs typeface="Arial"/>
              </a:rPr>
              <a:t>Origin: The origin is where the x- and y-axes are both at 0. Refer</a:t>
            </a:r>
            <a:r>
              <a:rPr kumimoji="0" lang="en-US" sz="800" b="0" i="0" u="none" strike="noStrike" kern="1200" cap="none" spc="0" normalizeH="0" noProof="0" dirty="0">
                <a:ln>
                  <a:noFill/>
                </a:ln>
                <a:solidFill>
                  <a:prstClr val="black">
                    <a:lumMod val="50000"/>
                    <a:lumOff val="50000"/>
                  </a:prstClr>
                </a:solidFill>
                <a:effectLst/>
                <a:uLnTx/>
                <a:uFillTx/>
                <a:latin typeface="Arial"/>
                <a:cs typeface="Arial"/>
              </a:rPr>
              <a:t> to the Notes section for distance from the origin calculations.</a:t>
            </a:r>
            <a:endParaRPr kumimoji="0" lang="en-US" sz="800" b="0" i="0" u="none" strike="noStrike" kern="1200" cap="none" spc="0" normalizeH="0" baseline="0" noProof="0" dirty="0">
              <a:ln>
                <a:noFill/>
              </a:ln>
              <a:solidFill>
                <a:prstClr val="black">
                  <a:lumMod val="50000"/>
                  <a:lumOff val="50000"/>
                </a:prstClr>
              </a:solidFill>
              <a:effectLst/>
              <a:uLnTx/>
              <a:uFillTx/>
              <a:latin typeface="Arial"/>
              <a:cs typeface="Arial"/>
            </a:endParaRPr>
          </a:p>
        </p:txBody>
      </p:sp>
      <p:graphicFrame>
        <p:nvGraphicFramePr>
          <p:cNvPr id="14" name="Table 13"/>
          <p:cNvGraphicFramePr>
            <a:graphicFrameLocks noGrp="1"/>
          </p:cNvGraphicFramePr>
          <p:nvPr>
            <p:extLst>
              <p:ext uri="{D42A27DB-BD31-4B8C-83A1-F6EECF244321}">
                <p14:modId xmlns:p14="http://schemas.microsoft.com/office/powerpoint/2010/main" val="3086809382"/>
              </p:ext>
            </p:extLst>
          </p:nvPr>
        </p:nvGraphicFramePr>
        <p:xfrm>
          <a:off x="426719" y="1084178"/>
          <a:ext cx="5438054" cy="4480560"/>
        </p:xfrm>
        <a:graphic>
          <a:graphicData uri="http://schemas.openxmlformats.org/drawingml/2006/table">
            <a:tbl>
              <a:tblPr firstRow="1" bandRow="1">
                <a:tableStyleId>{69012ECD-51FC-41F1-AA8D-1B2483CD663E}</a:tableStyleId>
              </a:tblPr>
              <a:tblGrid>
                <a:gridCol w="4492122">
                  <a:extLst>
                    <a:ext uri="{9D8B030D-6E8A-4147-A177-3AD203B41FA5}">
                      <a16:colId xmlns:a16="http://schemas.microsoft.com/office/drawing/2014/main" val="3115306845"/>
                    </a:ext>
                  </a:extLst>
                </a:gridCol>
                <a:gridCol w="945932">
                  <a:extLst>
                    <a:ext uri="{9D8B030D-6E8A-4147-A177-3AD203B41FA5}">
                      <a16:colId xmlns:a16="http://schemas.microsoft.com/office/drawing/2014/main" val="1439055431"/>
                    </a:ext>
                  </a:extLst>
                </a:gridCol>
              </a:tblGrid>
              <a:tr h="305398">
                <a:tc gridSpan="2">
                  <a:txBody>
                    <a:bodyPr/>
                    <a:lstStyle/>
                    <a:p>
                      <a:r>
                        <a:rPr lang="en-US" dirty="0"/>
                        <a:t>Dimension: &lt;Why&gt;</a:t>
                      </a:r>
                    </a:p>
                  </a:txBody>
                  <a:tcPr/>
                </a:tc>
                <a:tc hMerge="1">
                  <a:txBody>
                    <a:bodyPr/>
                    <a:lstStyle/>
                    <a:p>
                      <a:endParaRPr lang="en-US"/>
                    </a:p>
                  </a:txBody>
                  <a:tcPr/>
                </a:tc>
                <a:extLst>
                  <a:ext uri="{0D108BD9-81ED-4DB2-BD59-A6C34878D82A}">
                    <a16:rowId xmlns:a16="http://schemas.microsoft.com/office/drawing/2014/main" val="201341190"/>
                  </a:ext>
                </a:extLst>
              </a:tr>
              <a:tr h="229048">
                <a:tc>
                  <a:txBody>
                    <a:bodyPr/>
                    <a:lstStyle/>
                    <a:p>
                      <a:pPr algn="l" fontAlgn="b"/>
                      <a:endParaRPr sz="1200" dirty="0"/>
                    </a:p>
                  </a:txBody>
                  <a:tcPr anchor="ctr"/>
                </a:tc>
                <a:tc>
                  <a:txBody>
                    <a:bodyPr/>
                    <a:lstStyle/>
                    <a:p>
                      <a:pPr marL="0" marR="0" lvl="0" indent="0" algn="l" defTabSz="914400" rtl="0" eaLnBrk="1" fontAlgn="b" latinLnBrk="0" hangingPunct="1">
                        <a:lnSpc>
                          <a:spcPct val="100000"/>
                        </a:lnSpc>
                        <a:spcBef>
                          <a:spcPct val="0"/>
                        </a:spcBef>
                        <a:spcAft>
                          <a:spcPct val="0"/>
                        </a:spcAft>
                        <a:buClrTx/>
                        <a:buSzTx/>
                        <a:buFontTx/>
                        <a:buNone/>
                        <a:defRPr/>
                      </a:pPr>
                      <a:endParaRPr sz="1200" dirty="0"/>
                    </a:p>
                  </a:txBody>
                  <a:tcPr anchor="ctr"/>
                </a:tc>
                <a:extLst>
                  <a:ext uri="{0D108BD9-81ED-4DB2-BD59-A6C34878D82A}">
                    <a16:rowId xmlns:a16="http://schemas.microsoft.com/office/drawing/2014/main" val="2087916974"/>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252974104"/>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3997576959"/>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771088039"/>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4221490151"/>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2781600713"/>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a:solidFill>
                          <a:srgbClr val="000000"/>
                        </a:solidFill>
                        <a:effectLst/>
                        <a:latin typeface="+mn-lt"/>
                      </a:endParaRPr>
                    </a:p>
                  </a:txBody>
                  <a:tcPr anchor="ctr"/>
                </a:tc>
                <a:extLst>
                  <a:ext uri="{0D108BD9-81ED-4DB2-BD59-A6C34878D82A}">
                    <a16:rowId xmlns:a16="http://schemas.microsoft.com/office/drawing/2014/main" val="1538492685"/>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a:solidFill>
                          <a:srgbClr val="000000"/>
                        </a:solidFill>
                        <a:effectLst/>
                        <a:latin typeface="+mn-lt"/>
                      </a:endParaRPr>
                    </a:p>
                  </a:txBody>
                  <a:tcPr anchor="ctr"/>
                </a:tc>
                <a:extLst>
                  <a:ext uri="{0D108BD9-81ED-4DB2-BD59-A6C34878D82A}">
                    <a16:rowId xmlns:a16="http://schemas.microsoft.com/office/drawing/2014/main" val="2506813577"/>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a:solidFill>
                          <a:srgbClr val="000000"/>
                        </a:solidFill>
                        <a:effectLst/>
                        <a:latin typeface="+mn-lt"/>
                      </a:endParaRPr>
                    </a:p>
                  </a:txBody>
                  <a:tcPr anchor="ctr"/>
                </a:tc>
                <a:extLst>
                  <a:ext uri="{0D108BD9-81ED-4DB2-BD59-A6C34878D82A}">
                    <a16:rowId xmlns:a16="http://schemas.microsoft.com/office/drawing/2014/main" val="1922650500"/>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a:solidFill>
                          <a:srgbClr val="000000"/>
                        </a:solidFill>
                        <a:effectLst/>
                        <a:latin typeface="+mn-lt"/>
                      </a:endParaRPr>
                    </a:p>
                  </a:txBody>
                  <a:tcPr anchor="ctr"/>
                </a:tc>
                <a:extLst>
                  <a:ext uri="{0D108BD9-81ED-4DB2-BD59-A6C34878D82A}">
                    <a16:rowId xmlns:a16="http://schemas.microsoft.com/office/drawing/2014/main" val="4231558905"/>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a:solidFill>
                          <a:srgbClr val="000000"/>
                        </a:solidFill>
                        <a:effectLst/>
                        <a:latin typeface="+mn-lt"/>
                      </a:endParaRPr>
                    </a:p>
                  </a:txBody>
                  <a:tcPr anchor="ctr"/>
                </a:tc>
                <a:extLst>
                  <a:ext uri="{0D108BD9-81ED-4DB2-BD59-A6C34878D82A}">
                    <a16:rowId xmlns:a16="http://schemas.microsoft.com/office/drawing/2014/main" val="3665669864"/>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a:solidFill>
                          <a:srgbClr val="000000"/>
                        </a:solidFill>
                        <a:effectLst/>
                        <a:latin typeface="+mn-lt"/>
                      </a:endParaRPr>
                    </a:p>
                  </a:txBody>
                  <a:tcPr anchor="ctr"/>
                </a:tc>
                <a:extLst>
                  <a:ext uri="{0D108BD9-81ED-4DB2-BD59-A6C34878D82A}">
                    <a16:rowId xmlns:a16="http://schemas.microsoft.com/office/drawing/2014/main" val="1154232635"/>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a:solidFill>
                          <a:srgbClr val="000000"/>
                        </a:solidFill>
                        <a:effectLst/>
                        <a:latin typeface="+mn-lt"/>
                      </a:endParaRPr>
                    </a:p>
                  </a:txBody>
                  <a:tcPr anchor="ctr"/>
                </a:tc>
                <a:extLst>
                  <a:ext uri="{0D108BD9-81ED-4DB2-BD59-A6C34878D82A}">
                    <a16:rowId xmlns:a16="http://schemas.microsoft.com/office/drawing/2014/main" val="4206093153"/>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a:solidFill>
                          <a:srgbClr val="000000"/>
                        </a:solidFill>
                        <a:effectLst/>
                        <a:latin typeface="+mn-lt"/>
                      </a:endParaRPr>
                    </a:p>
                  </a:txBody>
                  <a:tcPr anchor="ctr"/>
                </a:tc>
                <a:extLst>
                  <a:ext uri="{0D108BD9-81ED-4DB2-BD59-A6C34878D82A}">
                    <a16:rowId xmlns:a16="http://schemas.microsoft.com/office/drawing/2014/main" val="528139362"/>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dirty="0">
                        <a:solidFill>
                          <a:srgbClr val="000000"/>
                        </a:solidFill>
                        <a:effectLst/>
                        <a:latin typeface="+mn-lt"/>
                      </a:endParaRPr>
                    </a:p>
                  </a:txBody>
                  <a:tcPr anchor="ctr"/>
                </a:tc>
                <a:extLst>
                  <a:ext uri="{0D108BD9-81ED-4DB2-BD59-A6C34878D82A}">
                    <a16:rowId xmlns:a16="http://schemas.microsoft.com/office/drawing/2014/main" val="1391648013"/>
                  </a:ext>
                </a:extLst>
              </a:tr>
            </a:tbl>
          </a:graphicData>
        </a:graphic>
      </p:graphicFrame>
      <p:graphicFrame>
        <p:nvGraphicFramePr>
          <p:cNvPr id="7" name="Table 6">
            <a:extLst>
              <a:ext uri="{FF2B5EF4-FFF2-40B4-BE49-F238E27FC236}">
                <a16:creationId xmlns:a16="http://schemas.microsoft.com/office/drawing/2014/main" id="{92BFC718-BEE3-4023-BC32-3EBED4A1E364}"/>
              </a:ext>
            </a:extLst>
          </p:cNvPr>
          <p:cNvGraphicFramePr>
            <a:graphicFrameLocks noGrp="1"/>
          </p:cNvGraphicFramePr>
          <p:nvPr>
            <p:extLst>
              <p:ext uri="{D42A27DB-BD31-4B8C-83A1-F6EECF244321}">
                <p14:modId xmlns:p14="http://schemas.microsoft.com/office/powerpoint/2010/main" val="1896112837"/>
              </p:ext>
            </p:extLst>
          </p:nvPr>
        </p:nvGraphicFramePr>
        <p:xfrm>
          <a:off x="6096000" y="1078918"/>
          <a:ext cx="5669282" cy="4480560"/>
        </p:xfrm>
        <a:graphic>
          <a:graphicData uri="http://schemas.openxmlformats.org/drawingml/2006/table">
            <a:tbl>
              <a:tblPr firstRow="1" bandRow="1">
                <a:tableStyleId>{69012ECD-51FC-41F1-AA8D-1B2483CD663E}</a:tableStyleId>
              </a:tblPr>
              <a:tblGrid>
                <a:gridCol w="4608786">
                  <a:extLst>
                    <a:ext uri="{9D8B030D-6E8A-4147-A177-3AD203B41FA5}">
                      <a16:colId xmlns:a16="http://schemas.microsoft.com/office/drawing/2014/main" val="3115306845"/>
                    </a:ext>
                  </a:extLst>
                </a:gridCol>
                <a:gridCol w="1060496">
                  <a:extLst>
                    <a:ext uri="{9D8B030D-6E8A-4147-A177-3AD203B41FA5}">
                      <a16:colId xmlns:a16="http://schemas.microsoft.com/office/drawing/2014/main" val="1439055431"/>
                    </a:ext>
                  </a:extLst>
                </a:gridCol>
              </a:tblGrid>
              <a:tr h="305398">
                <a:tc gridSpan="2">
                  <a:txBody>
                    <a:bodyPr/>
                    <a:lstStyle/>
                    <a:p>
                      <a:r>
                        <a:rPr lang="en-US"/>
                        <a:t>Dimension: &lt;Occasion&gt;</a:t>
                      </a:r>
                    </a:p>
                  </a:txBody>
                  <a:tcPr/>
                </a:tc>
                <a:tc hMerge="1">
                  <a:txBody>
                    <a:bodyPr/>
                    <a:lstStyle/>
                    <a:p>
                      <a:endParaRPr lang="en-US"/>
                    </a:p>
                  </a:txBody>
                  <a:tcPr/>
                </a:tc>
                <a:extLst>
                  <a:ext uri="{0D108BD9-81ED-4DB2-BD59-A6C34878D82A}">
                    <a16:rowId xmlns:a16="http://schemas.microsoft.com/office/drawing/2014/main" val="201341190"/>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2087916974"/>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252974104"/>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3997576959"/>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771088039"/>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4221490151"/>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2781600713"/>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1538492685"/>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2506813577"/>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1922650500"/>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4231558905"/>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3665669864"/>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1154232635"/>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4206093153"/>
                  </a:ext>
                </a:extLst>
              </a:tr>
              <a:tr h="229048">
                <a:tc>
                  <a:txBody>
                    <a:bodyPr/>
                    <a:lstStyle/>
                    <a:p>
                      <a:pPr algn="l" fontAlgn="b"/>
                      <a:endParaRPr sz="1200" dirty="0"/>
                    </a:p>
                  </a:txBody>
                  <a:tcPr anchor="ctr"/>
                </a:tc>
                <a:tc>
                  <a:txBody>
                    <a:bodyPr/>
                    <a:lstStyle/>
                    <a:p>
                      <a:pPr algn="l" fontAlgn="b"/>
                      <a:endParaRPr sz="1200" dirty="0"/>
                    </a:p>
                  </a:txBody>
                  <a:tcPr anchor="ctr"/>
                </a:tc>
                <a:extLst>
                  <a:ext uri="{0D108BD9-81ED-4DB2-BD59-A6C34878D82A}">
                    <a16:rowId xmlns:a16="http://schemas.microsoft.com/office/drawing/2014/main" val="528139362"/>
                  </a:ext>
                </a:extLst>
              </a:tr>
              <a:tr h="229048">
                <a:tc>
                  <a:txBody>
                    <a:bodyPr/>
                    <a:lstStyle/>
                    <a:p>
                      <a:pPr algn="l" fontAlgn="b"/>
                      <a:endParaRPr lang="en-IN" sz="1200" b="0" i="0" u="none" strike="noStrike">
                        <a:solidFill>
                          <a:srgbClr val="000000"/>
                        </a:solidFill>
                        <a:effectLst/>
                        <a:latin typeface="+mn-lt"/>
                      </a:endParaRPr>
                    </a:p>
                  </a:txBody>
                  <a:tcPr anchor="ctr"/>
                </a:tc>
                <a:tc>
                  <a:txBody>
                    <a:bodyPr/>
                    <a:lstStyle/>
                    <a:p>
                      <a:pPr algn="l" fontAlgn="b"/>
                      <a:endParaRPr lang="en-IN" sz="1200" b="0" i="0" u="none" strike="noStrike" dirty="0">
                        <a:solidFill>
                          <a:srgbClr val="000000"/>
                        </a:solidFill>
                        <a:effectLst/>
                        <a:latin typeface="+mn-lt"/>
                      </a:endParaRPr>
                    </a:p>
                  </a:txBody>
                  <a:tcPr anchor="ctr"/>
                </a:tc>
                <a:extLst>
                  <a:ext uri="{0D108BD9-81ED-4DB2-BD59-A6C34878D82A}">
                    <a16:rowId xmlns:a16="http://schemas.microsoft.com/office/drawing/2014/main" val="1391648013"/>
                  </a:ext>
                </a:extLst>
              </a:tr>
            </a:tbl>
          </a:graphicData>
        </a:graphic>
      </p:graphicFrame>
    </p:spTree>
    <p:extLst>
      <p:ext uri="{BB962C8B-B14F-4D97-AF65-F5344CB8AC3E}">
        <p14:creationId xmlns:p14="http://schemas.microsoft.com/office/powerpoint/2010/main" val="160173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26DCA39-FE7E-4B33-9419-C9BB65BD885E}" type="slidenum">
              <a:rPr kumimoji="0" lang="en-US" sz="7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7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Rectangle 4">
            <a:extLst>
              <a:ext uri="{FF2B5EF4-FFF2-40B4-BE49-F238E27FC236}">
                <a16:creationId xmlns:a16="http://schemas.microsoft.com/office/drawing/2014/main" id="{F45327AB-88D1-5449-94B4-DC2800895352}"/>
              </a:ext>
            </a:extLst>
          </p:cNvPr>
          <p:cNvSpPr/>
          <p:nvPr/>
        </p:nvSpPr>
        <p:spPr>
          <a:xfrm>
            <a:off x="0" y="1781299"/>
            <a:ext cx="7825508" cy="199557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 name="Title 1"/>
          <p:cNvSpPr>
            <a:spLocks noGrp="1"/>
          </p:cNvSpPr>
          <p:nvPr>
            <p:ph type="ctrTitle"/>
          </p:nvPr>
        </p:nvSpPr>
        <p:spPr>
          <a:xfrm>
            <a:off x="746235" y="2779078"/>
            <a:ext cx="6628342" cy="822960"/>
          </a:xfrm>
        </p:spPr>
        <p:txBody>
          <a:bodyPr>
            <a:normAutofit fontScale="90000"/>
          </a:bodyPr>
          <a:lstStyle/>
          <a:p>
            <a:r>
              <a:rPr lang="en-US" sz="4900" dirty="0"/>
              <a:t>How to read a </a:t>
            </a:r>
            <a:r>
              <a:rPr lang="en-US" dirty="0"/>
              <a:t>Correspondence Map</a:t>
            </a:r>
          </a:p>
        </p:txBody>
      </p:sp>
      <p:grpSp>
        <p:nvGrpSpPr>
          <p:cNvPr id="7" name="Group 6">
            <a:extLst>
              <a:ext uri="{FF2B5EF4-FFF2-40B4-BE49-F238E27FC236}">
                <a16:creationId xmlns:a16="http://schemas.microsoft.com/office/drawing/2014/main" id="{D6D918E6-473E-3D4D-8A21-C25DE2BD5699}"/>
              </a:ext>
            </a:extLst>
          </p:cNvPr>
          <p:cNvGrpSpPr/>
          <p:nvPr/>
        </p:nvGrpSpPr>
        <p:grpSpPr>
          <a:xfrm rot="5400000">
            <a:off x="6812698" y="1018570"/>
            <a:ext cx="6139714" cy="4097218"/>
            <a:chOff x="0" y="6488755"/>
            <a:chExt cx="3604717" cy="369245"/>
          </a:xfrm>
        </p:grpSpPr>
        <p:sp>
          <p:nvSpPr>
            <p:cNvPr id="8" name="Rectangle 7">
              <a:extLst>
                <a:ext uri="{FF2B5EF4-FFF2-40B4-BE49-F238E27FC236}">
                  <a16:creationId xmlns:a16="http://schemas.microsoft.com/office/drawing/2014/main" id="{FD894B9A-A17D-304E-BF44-E5CB19758119}"/>
                </a:ext>
              </a:extLst>
            </p:cNvPr>
            <p:cNvSpPr/>
            <p:nvPr userDrawn="1"/>
          </p:nvSpPr>
          <p:spPr>
            <a:xfrm>
              <a:off x="0" y="6488755"/>
              <a:ext cx="3604716" cy="369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Isosceles Triangle 19">
              <a:extLst>
                <a:ext uri="{FF2B5EF4-FFF2-40B4-BE49-F238E27FC236}">
                  <a16:creationId xmlns:a16="http://schemas.microsoft.com/office/drawing/2014/main" id="{71ACD336-2BDB-2E49-B5E4-026DD61038DA}"/>
                </a:ext>
              </a:extLst>
            </p:cNvPr>
            <p:cNvSpPr/>
            <p:nvPr userDrawn="1"/>
          </p:nvSpPr>
          <p:spPr>
            <a:xfrm rot="16200000">
              <a:off x="3263520" y="6515062"/>
              <a:ext cx="367503" cy="314890"/>
            </a:xfrm>
            <a:prstGeom prst="triangle">
              <a:avLst/>
            </a:prstGeom>
            <a:solidFill>
              <a:srgbClr val="DB1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pic>
        <p:nvPicPr>
          <p:cNvPr id="10" name="Picture 4" descr="Image result for kelloggs logo">
            <a:extLst>
              <a:ext uri="{FF2B5EF4-FFF2-40B4-BE49-F238E27FC236}">
                <a16:creationId xmlns:a16="http://schemas.microsoft.com/office/drawing/2014/main" id="{BD8104E7-A948-C848-84DA-03719470C1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8055" y="188793"/>
            <a:ext cx="898988" cy="3200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824D3F0-9DB4-E443-883D-ECBD1B413545}"/>
              </a:ext>
            </a:extLst>
          </p:cNvPr>
          <p:cNvPicPr>
            <a:picLocks noChangeAspect="1"/>
          </p:cNvPicPr>
          <p:nvPr/>
        </p:nvPicPr>
        <p:blipFill rotWithShape="1">
          <a:blip r:embed="rId3">
            <a:extLst>
              <a:ext uri="{28A0092B-C50C-407E-A947-70E740481C1C}">
                <a14:useLocalDpi xmlns:a14="http://schemas.microsoft.com/office/drawing/2010/main" val="0"/>
              </a:ext>
            </a:extLst>
          </a:blip>
          <a:srcRect l="26118" r="6957"/>
          <a:stretch/>
        </p:blipFill>
        <p:spPr>
          <a:xfrm>
            <a:off x="7825507" y="717817"/>
            <a:ext cx="4100525" cy="4084708"/>
          </a:xfrm>
          <a:prstGeom prst="rect">
            <a:avLst/>
          </a:prstGeom>
        </p:spPr>
      </p:pic>
    </p:spTree>
    <p:extLst>
      <p:ext uri="{BB962C8B-B14F-4D97-AF65-F5344CB8AC3E}">
        <p14:creationId xmlns:p14="http://schemas.microsoft.com/office/powerpoint/2010/main" val="173976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B9F4AB-DDAF-4570-864D-37C82027ED24}"/>
              </a:ext>
            </a:extLst>
          </p:cNvPr>
          <p:cNvSpPr>
            <a:spLocks noGrp="1"/>
          </p:cNvSpPr>
          <p:nvPr>
            <p:ph type="title"/>
          </p:nvPr>
        </p:nvSpPr>
        <p:spPr/>
        <p:txBody>
          <a:bodyPr>
            <a:normAutofit fontScale="90000"/>
          </a:bodyPr>
          <a:lstStyle/>
          <a:p>
            <a:r>
              <a:rPr lang="en-US" sz="3600" dirty="0"/>
              <a:t>Interpretation Notes</a:t>
            </a:r>
            <a:endParaRPr lang="en-US" sz="2000" dirty="0">
              <a:solidFill>
                <a:srgbClr val="E7E6E6">
                  <a:lumMod val="75000"/>
                </a:srgbClr>
              </a:solidFill>
            </a:endParaRPr>
          </a:p>
        </p:txBody>
      </p:sp>
      <p:sp>
        <p:nvSpPr>
          <p:cNvPr id="4" name="Slide Number Placeholder 3">
            <a:extLst>
              <a:ext uri="{FF2B5EF4-FFF2-40B4-BE49-F238E27FC236}">
                <a16:creationId xmlns:a16="http://schemas.microsoft.com/office/drawing/2014/main" id="{1CF8DFF0-7C54-48DE-B763-23F148E48BD4}"/>
              </a:ext>
            </a:extLst>
          </p:cNvPr>
          <p:cNvSpPr>
            <a:spLocks noGrp="1"/>
          </p:cNvSpPr>
          <p:nvPr>
            <p:ph type="sldNum" sz="quarter" idx="4"/>
          </p:nvPr>
        </p:nvSpPr>
        <p:spPr/>
        <p:txBody>
          <a:bodyPr/>
          <a:lstStyle/>
          <a:p>
            <a:fld id="{A26DCA39-FE7E-4B33-9419-C9BB65BD885E}" type="slidenum">
              <a:rPr lang="en-US" smtClean="0"/>
              <a:pPr/>
              <a:t>5</a:t>
            </a:fld>
            <a:endParaRPr lang="en-US" dirty="0"/>
          </a:p>
        </p:txBody>
      </p:sp>
      <p:sp>
        <p:nvSpPr>
          <p:cNvPr id="6" name="TextBox 5">
            <a:extLst>
              <a:ext uri="{FF2B5EF4-FFF2-40B4-BE49-F238E27FC236}">
                <a16:creationId xmlns:a16="http://schemas.microsoft.com/office/drawing/2014/main" id="{1D4C9F71-C340-42DD-9847-C478FBDB668E}"/>
              </a:ext>
            </a:extLst>
          </p:cNvPr>
          <p:cNvSpPr txBox="1"/>
          <p:nvPr/>
        </p:nvSpPr>
        <p:spPr>
          <a:xfrm>
            <a:off x="279400" y="1308295"/>
            <a:ext cx="10995152" cy="480131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Correspondence Maps help to analyze relative relationship among selected variables. Such relationship can be understood visually by the position (coordinates) of the selected variables on a 2-dimensional space.</a:t>
            </a:r>
          </a:p>
          <a:p>
            <a:pPr marL="285750" indent="-285750">
              <a:spcBef>
                <a:spcPts val="600"/>
              </a:spcBef>
              <a:spcAft>
                <a:spcPts val="6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In the </a:t>
            </a:r>
            <a:r>
              <a:rPr lang="en-US" sz="1600" dirty="0" err="1">
                <a:latin typeface="Calibri" panose="020F0502020204030204" pitchFamily="34" charset="0"/>
                <a:cs typeface="Calibri" panose="020F0502020204030204" pitchFamily="34" charset="0"/>
              </a:rPr>
              <a:t>LOV</a:t>
            </a:r>
            <a:r>
              <a:rPr lang="en-US" sz="1600" dirty="0">
                <a:latin typeface="Calibri" panose="020F0502020204030204" pitchFamily="34" charset="0"/>
                <a:cs typeface="Calibri" panose="020F0502020204030204" pitchFamily="34" charset="0"/>
              </a:rPr>
              <a:t>, this analysis is conducted on variables selected from two dimensions. The first step is to validate if these two dimensions are dependent.  The output is displayed only if two dimensions are dependent @ 95% Confidence Level.</a:t>
            </a:r>
          </a:p>
          <a:p>
            <a:pPr marL="285750" indent="-285750">
              <a:spcBef>
                <a:spcPts val="600"/>
              </a:spcBef>
              <a:spcAft>
                <a:spcPts val="600"/>
              </a:spcAft>
              <a:buFont typeface="Arial" panose="020B0604020202020204" pitchFamily="34" charset="0"/>
              <a:buChar char="•"/>
            </a:pPr>
            <a:r>
              <a:rPr lang="en-US" sz="1600" u="sng" dirty="0">
                <a:latin typeface="Calibri" panose="020F0502020204030204" pitchFamily="34" charset="0"/>
                <a:cs typeface="Calibri" panose="020F0502020204030204" pitchFamily="34" charset="0"/>
              </a:rPr>
              <a:t>Distance from the Origin</a:t>
            </a:r>
          </a:p>
          <a:p>
            <a:pPr marL="742950" lvl="1" indent="-285750">
              <a:spcBef>
                <a:spcPts val="300"/>
              </a:spcBef>
              <a:spcAft>
                <a:spcPts val="3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The origin is where the x- and y-axes are both at 0. </a:t>
            </a:r>
          </a:p>
          <a:p>
            <a:pPr marL="742950" lvl="1" indent="-285750">
              <a:spcBef>
                <a:spcPts val="300"/>
              </a:spcBef>
              <a:spcAft>
                <a:spcPts val="3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Points that are further from the origin are discriminatory in nature, i.e. points which are farther from the origin have a differentiated relationship to other variables than points which are closer to the origin.</a:t>
            </a:r>
          </a:p>
          <a:p>
            <a:pPr marL="285750" indent="-285750">
              <a:spcBef>
                <a:spcPts val="600"/>
              </a:spcBef>
              <a:spcAft>
                <a:spcPts val="600"/>
              </a:spcAft>
              <a:buFont typeface="Arial" panose="020B0604020202020204" pitchFamily="34" charset="0"/>
              <a:buChar char="•"/>
            </a:pPr>
            <a:r>
              <a:rPr lang="en-US" sz="1600" u="sng" dirty="0">
                <a:latin typeface="Calibri" panose="020F0502020204030204" pitchFamily="34" charset="0"/>
                <a:cs typeface="Calibri" panose="020F0502020204030204" pitchFamily="34" charset="0"/>
              </a:rPr>
              <a:t>Angles from the Origin</a:t>
            </a:r>
          </a:p>
          <a:p>
            <a:pPr marL="742950" lvl="1" indent="-285750">
              <a:spcBef>
                <a:spcPts val="300"/>
              </a:spcBef>
              <a:spcAft>
                <a:spcPts val="3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To understand association between two points, angle between the two points from the origin combined with distance from the origin are key factors. </a:t>
            </a:r>
          </a:p>
          <a:p>
            <a:pPr marL="1200150" lvl="2"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If there is a small angle connecting a row and column point to the origin, they are probably associated. Imagine a line connecting the row and column points with the origin, the smaller the angle, the stronger the relationship.</a:t>
            </a:r>
          </a:p>
          <a:p>
            <a:pPr marL="1200150" lvl="2"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If the angle is a right angle, it suggests no relationship. If the angle is more than 90 degrees, it indicates a negative association. </a:t>
            </a:r>
          </a:p>
          <a:p>
            <a:pPr marL="1200150" lvl="2"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If distance from the origin are both far from the center of the map it suggests a relatively strong association.</a:t>
            </a:r>
          </a:p>
        </p:txBody>
      </p:sp>
    </p:spTree>
    <p:extLst>
      <p:ext uri="{BB962C8B-B14F-4D97-AF65-F5344CB8AC3E}">
        <p14:creationId xmlns:p14="http://schemas.microsoft.com/office/powerpoint/2010/main" val="352268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defTabSz="685783">
              <a:defRPr/>
            </a:pPr>
            <a:fld id="{A26DCA39-FE7E-4B33-9419-C9BB65BD885E}" type="slidenum">
              <a:rPr lang="en-US">
                <a:solidFill>
                  <a:prstClr val="black">
                    <a:lumMod val="50000"/>
                    <a:lumOff val="50000"/>
                  </a:prstClr>
                </a:solidFill>
                <a:latin typeface="Arial"/>
              </a:rPr>
              <a:pPr defTabSz="685783">
                <a:defRPr/>
              </a:pPr>
              <a:t>6</a:t>
            </a:fld>
            <a:endParaRPr lang="en-US" dirty="0">
              <a:solidFill>
                <a:prstClr val="black">
                  <a:lumMod val="50000"/>
                  <a:lumOff val="50000"/>
                </a:prstClr>
              </a:solidFill>
              <a:latin typeface="Arial"/>
            </a:endParaRPr>
          </a:p>
        </p:txBody>
      </p:sp>
      <p:pic>
        <p:nvPicPr>
          <p:cNvPr id="13" name="Picture 12">
            <a:extLst>
              <a:ext uri="{FF2B5EF4-FFF2-40B4-BE49-F238E27FC236}">
                <a16:creationId xmlns:a16="http://schemas.microsoft.com/office/drawing/2014/main" id="{ACB04663-7CDA-45A6-BF8B-3C57C812B6D7}"/>
              </a:ext>
            </a:extLst>
          </p:cNvPr>
          <p:cNvPicPr>
            <a:picLocks noChangeAspect="1"/>
          </p:cNvPicPr>
          <p:nvPr/>
        </p:nvPicPr>
        <p:blipFill>
          <a:blip r:embed="rId3"/>
          <a:stretch>
            <a:fillRect/>
          </a:stretch>
        </p:blipFill>
        <p:spPr>
          <a:xfrm>
            <a:off x="-3013" y="6483350"/>
            <a:ext cx="3628864" cy="374650"/>
          </a:xfrm>
          <a:prstGeom prst="rect">
            <a:avLst/>
          </a:prstGeom>
        </p:spPr>
      </p:pic>
      <p:sp>
        <p:nvSpPr>
          <p:cNvPr id="33" name="Title 4">
            <a:extLst>
              <a:ext uri="{FF2B5EF4-FFF2-40B4-BE49-F238E27FC236}">
                <a16:creationId xmlns:a16="http://schemas.microsoft.com/office/drawing/2014/main" id="{F5891114-9CB8-466D-970D-C908FDA73705}"/>
              </a:ext>
            </a:extLst>
          </p:cNvPr>
          <p:cNvSpPr>
            <a:spLocks noGrp="1"/>
          </p:cNvSpPr>
          <p:nvPr>
            <p:ph type="title"/>
          </p:nvPr>
        </p:nvSpPr>
        <p:spPr>
          <a:xfrm>
            <a:off x="-4302" y="166427"/>
            <a:ext cx="12205445" cy="411956"/>
          </a:xfrm>
        </p:spPr>
        <p:txBody>
          <a:bodyPr>
            <a:noAutofit/>
          </a:bodyPr>
          <a:lstStyle/>
          <a:p>
            <a:r>
              <a:rPr lang="en-US" sz="2800" b="1" dirty="0">
                <a:solidFill>
                  <a:srgbClr val="DB1348"/>
                </a:solidFill>
                <a:latin typeface="Franklin Gothic Medium" panose="020B0603020102020204" pitchFamily="34" charset="0"/>
              </a:rPr>
              <a:t>SAMPLE CORRESPONDENCE MAP: Category X Motivation</a:t>
            </a:r>
          </a:p>
        </p:txBody>
      </p:sp>
      <p:graphicFrame>
        <p:nvGraphicFramePr>
          <p:cNvPr id="7" name="Chart 6">
            <a:extLst>
              <a:ext uri="{FF2B5EF4-FFF2-40B4-BE49-F238E27FC236}">
                <a16:creationId xmlns:a16="http://schemas.microsoft.com/office/drawing/2014/main" id="{1021AE30-B2F5-4C58-BB86-701FF613ED70}"/>
              </a:ext>
            </a:extLst>
          </p:cNvPr>
          <p:cNvGraphicFramePr/>
          <p:nvPr>
            <p:extLst>
              <p:ext uri="{D42A27DB-BD31-4B8C-83A1-F6EECF244321}">
                <p14:modId xmlns:p14="http://schemas.microsoft.com/office/powerpoint/2010/main" val="1135879661"/>
              </p:ext>
            </p:extLst>
          </p:nvPr>
        </p:nvGraphicFramePr>
        <p:xfrm>
          <a:off x="323556" y="506437"/>
          <a:ext cx="11387121" cy="5950641"/>
        </p:xfrm>
        <a:graphic>
          <a:graphicData uri="http://schemas.openxmlformats.org/drawingml/2006/chart">
            <c:chart xmlns:c="http://schemas.openxmlformats.org/drawingml/2006/chart" xmlns:r="http://schemas.openxmlformats.org/officeDocument/2006/relationships" r:id="rId4"/>
          </a:graphicData>
        </a:graphic>
      </p:graphicFrame>
      <p:sp>
        <p:nvSpPr>
          <p:cNvPr id="18" name="Rounded Rectangular Callout 4">
            <a:extLst>
              <a:ext uri="{FF2B5EF4-FFF2-40B4-BE49-F238E27FC236}">
                <a16:creationId xmlns:a16="http://schemas.microsoft.com/office/drawing/2014/main" id="{37F9BC92-0EF8-4184-A4C9-C74D436B0410}"/>
              </a:ext>
            </a:extLst>
          </p:cNvPr>
          <p:cNvSpPr/>
          <p:nvPr/>
        </p:nvSpPr>
        <p:spPr>
          <a:xfrm>
            <a:off x="9407600" y="2092262"/>
            <a:ext cx="2539149" cy="1053274"/>
          </a:xfrm>
          <a:prstGeom prst="wedgeRoundRectCallout">
            <a:avLst>
              <a:gd name="adj1" fmla="val 18673"/>
              <a:gd name="adj2" fmla="val 85114"/>
              <a:gd name="adj3" fmla="val 16667"/>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solidFill>
                  <a:srgbClr val="D1063C"/>
                </a:solidFill>
                <a:latin typeface="Corbel" panose="020B0503020204020204" pitchFamily="34" charset="0"/>
              </a:rPr>
              <a:t>Points which are farther from the origin have a differentiated relationship to other variables.  Grazing is a highly discriminating motivation.</a:t>
            </a:r>
          </a:p>
        </p:txBody>
      </p:sp>
      <p:sp>
        <p:nvSpPr>
          <p:cNvPr id="19" name="Rounded Rectangular Callout 4">
            <a:extLst>
              <a:ext uri="{FF2B5EF4-FFF2-40B4-BE49-F238E27FC236}">
                <a16:creationId xmlns:a16="http://schemas.microsoft.com/office/drawing/2014/main" id="{10871CD0-D508-42E9-B205-72381071EA30}"/>
              </a:ext>
            </a:extLst>
          </p:cNvPr>
          <p:cNvSpPr/>
          <p:nvPr/>
        </p:nvSpPr>
        <p:spPr>
          <a:xfrm>
            <a:off x="1731981" y="2558817"/>
            <a:ext cx="2259629" cy="872626"/>
          </a:xfrm>
          <a:prstGeom prst="wedgeRoundRectCallout">
            <a:avLst>
              <a:gd name="adj1" fmla="val 87577"/>
              <a:gd name="adj2" fmla="val 167156"/>
              <a:gd name="adj3" fmla="val 16667"/>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solidFill>
                  <a:srgbClr val="D1063C"/>
                </a:solidFill>
                <a:latin typeface="Corbel" panose="020B0503020204020204" pitchFamily="34" charset="0"/>
              </a:rPr>
              <a:t>Points which are closer to the origin are less discriminating.</a:t>
            </a:r>
          </a:p>
          <a:p>
            <a:r>
              <a:rPr lang="en-IN" sz="1200" b="1" i="1" dirty="0">
                <a:solidFill>
                  <a:srgbClr val="D1063C"/>
                </a:solidFill>
                <a:latin typeface="Corbel" panose="020B0503020204020204" pitchFamily="34" charset="0"/>
              </a:rPr>
              <a:t>Bread/Bakery is not a strong differentiated category.</a:t>
            </a:r>
          </a:p>
        </p:txBody>
      </p:sp>
      <p:sp>
        <p:nvSpPr>
          <p:cNvPr id="17" name="TextBox 16">
            <a:extLst>
              <a:ext uri="{FF2B5EF4-FFF2-40B4-BE49-F238E27FC236}">
                <a16:creationId xmlns:a16="http://schemas.microsoft.com/office/drawing/2014/main" id="{5745B601-AFF2-423A-8718-7168927E5E1F}"/>
              </a:ext>
            </a:extLst>
          </p:cNvPr>
          <p:cNvSpPr txBox="1"/>
          <p:nvPr/>
        </p:nvSpPr>
        <p:spPr>
          <a:xfrm>
            <a:off x="3706790" y="6569075"/>
            <a:ext cx="6220981" cy="215444"/>
          </a:xfrm>
          <a:prstGeom prst="rect">
            <a:avLst/>
          </a:prstGeom>
          <a:noFill/>
        </p:spPr>
        <p:txBody>
          <a:bodyPr wrap="square" rtlCol="0">
            <a:spAutoFit/>
          </a:bodyPr>
          <a:lstStyle/>
          <a:p>
            <a:r>
              <a:rPr lang="en-US" sz="800" dirty="0">
                <a:solidFill>
                  <a:prstClr val="black">
                    <a:lumMod val="50000"/>
                    <a:lumOff val="50000"/>
                  </a:prstClr>
                </a:solidFill>
                <a:latin typeface="Calibri" panose="020F0502020204030204"/>
              </a:rPr>
              <a:t>Source: Project Landmark || Output is displayed based on dependence between variables @ 95% CL </a:t>
            </a:r>
          </a:p>
        </p:txBody>
      </p:sp>
      <p:cxnSp>
        <p:nvCxnSpPr>
          <p:cNvPr id="5" name="Straight Connector 4"/>
          <p:cNvCxnSpPr/>
          <p:nvPr/>
        </p:nvCxnSpPr>
        <p:spPr>
          <a:xfrm flipV="1">
            <a:off x="4062334" y="3639312"/>
            <a:ext cx="7093346" cy="767796"/>
          </a:xfrm>
          <a:prstGeom prst="line">
            <a:avLst/>
          </a:prstGeom>
          <a:ln>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62334" y="3712464"/>
            <a:ext cx="5419994" cy="694644"/>
          </a:xfrm>
          <a:prstGeom prst="line">
            <a:avLst/>
          </a:prstGeom>
          <a:ln>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062334" y="3758184"/>
            <a:ext cx="5502290" cy="648924"/>
          </a:xfrm>
          <a:prstGeom prst="line">
            <a:avLst/>
          </a:prstGeom>
          <a:ln>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669322" y="1912486"/>
            <a:ext cx="3685032" cy="646331"/>
          </a:xfrm>
          <a:prstGeom prst="rect">
            <a:avLst/>
          </a:prstGeom>
          <a:ln>
            <a:solidFill>
              <a:schemeClr val="bg1">
                <a:lumMod val="65000"/>
              </a:schemeClr>
            </a:solidFill>
          </a:ln>
        </p:spPr>
        <p:txBody>
          <a:bodyPr wrap="square">
            <a:spAutoFit/>
          </a:bodyPr>
          <a:lstStyle/>
          <a:p>
            <a:pPr marL="0" lvl="1">
              <a:spcBef>
                <a:spcPts val="300"/>
              </a:spcBef>
              <a:spcAft>
                <a:spcPts val="300"/>
              </a:spcAft>
            </a:pPr>
            <a:r>
              <a:rPr lang="en-US" sz="1200" b="1" i="1" dirty="0">
                <a:solidFill>
                  <a:srgbClr val="D1063C"/>
                </a:solidFill>
                <a:latin typeface="Corbel" panose="020B0503020204020204" pitchFamily="34" charset="0"/>
              </a:rPr>
              <a:t>To understand association between two points, angle between the two points from the origin combined with distance from the origin are key factors. </a:t>
            </a:r>
          </a:p>
        </p:txBody>
      </p:sp>
      <p:sp>
        <p:nvSpPr>
          <p:cNvPr id="24" name="Rounded Rectangular Callout 23"/>
          <p:cNvSpPr/>
          <p:nvPr/>
        </p:nvSpPr>
        <p:spPr>
          <a:xfrm>
            <a:off x="4619031" y="2670814"/>
            <a:ext cx="3785615" cy="1123712"/>
          </a:xfrm>
          <a:prstGeom prst="wedgeRoundRectCallout">
            <a:avLst>
              <a:gd name="adj1" fmla="val -2264"/>
              <a:gd name="adj2" fmla="val 75429"/>
              <a:gd name="adj3" fmla="val 16667"/>
            </a:avLst>
          </a:prstGeom>
          <a:ln>
            <a:solidFill>
              <a:schemeClr val="bg1">
                <a:lumMod val="65000"/>
              </a:schemeClr>
            </a:solidFill>
          </a:ln>
        </p:spPr>
        <p:txBody>
          <a:bodyPr wrap="square">
            <a:spAutoFit/>
          </a:bodyPr>
          <a:lstStyle/>
          <a:p>
            <a:pPr marL="0" lvl="1">
              <a:spcBef>
                <a:spcPts val="300"/>
              </a:spcBef>
              <a:spcAft>
                <a:spcPts val="300"/>
              </a:spcAft>
            </a:pPr>
            <a:r>
              <a:rPr lang="en-US" sz="1200" b="1" i="1" dirty="0">
                <a:solidFill>
                  <a:srgbClr val="D1063C"/>
                </a:solidFill>
                <a:latin typeface="Corbel" panose="020B0503020204020204" pitchFamily="34" charset="0"/>
              </a:rPr>
              <a:t>The blue line connecting the category and motivation points with the origin have a small angle and long distance from the origin, indicating a strong relationship between Grazing and Cookies &amp; Salty Snacks.</a:t>
            </a:r>
          </a:p>
        </p:txBody>
      </p:sp>
      <p:cxnSp>
        <p:nvCxnSpPr>
          <p:cNvPr id="26" name="Straight Connector 25"/>
          <p:cNvCxnSpPr/>
          <p:nvPr/>
        </p:nvCxnSpPr>
        <p:spPr>
          <a:xfrm flipH="1" flipV="1">
            <a:off x="4062334" y="4407108"/>
            <a:ext cx="1542938" cy="475788"/>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112477" y="4407109"/>
            <a:ext cx="949857" cy="317291"/>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4" name="Rounded Rectangular Callout 33"/>
          <p:cNvSpPr/>
          <p:nvPr/>
        </p:nvSpPr>
        <p:spPr>
          <a:xfrm>
            <a:off x="323557" y="4806284"/>
            <a:ext cx="2698534" cy="1123712"/>
          </a:xfrm>
          <a:prstGeom prst="wedgeRoundRectCallout">
            <a:avLst>
              <a:gd name="adj1" fmla="val 63134"/>
              <a:gd name="adj2" fmla="val -66160"/>
              <a:gd name="adj3" fmla="val 16667"/>
            </a:avLst>
          </a:prstGeom>
          <a:ln>
            <a:solidFill>
              <a:schemeClr val="bg1">
                <a:lumMod val="65000"/>
              </a:schemeClr>
            </a:solidFill>
          </a:ln>
        </p:spPr>
        <p:txBody>
          <a:bodyPr wrap="square">
            <a:spAutoFit/>
          </a:bodyPr>
          <a:lstStyle/>
          <a:p>
            <a:pPr marL="0" lvl="1">
              <a:spcBef>
                <a:spcPts val="300"/>
              </a:spcBef>
              <a:spcAft>
                <a:spcPts val="300"/>
              </a:spcAft>
            </a:pPr>
            <a:r>
              <a:rPr lang="en-US" sz="1200" b="1" i="1" dirty="0">
                <a:solidFill>
                  <a:srgbClr val="D1063C"/>
                </a:solidFill>
                <a:latin typeface="Corbel" panose="020B0503020204020204" pitchFamily="34" charset="0"/>
              </a:rPr>
              <a:t>The green line angles connecting Prepared Breakfast Foods and Convenience with the origin have a large angle (greater than 90), indicating a negative relationship.</a:t>
            </a:r>
          </a:p>
        </p:txBody>
      </p:sp>
    </p:spTree>
    <p:extLst>
      <p:ext uri="{BB962C8B-B14F-4D97-AF65-F5344CB8AC3E}">
        <p14:creationId xmlns:p14="http://schemas.microsoft.com/office/powerpoint/2010/main" val="16914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2">
      <a:dk1>
        <a:sysClr val="windowText" lastClr="000000"/>
      </a:dk1>
      <a:lt1>
        <a:sysClr val="window" lastClr="FFFFFF"/>
      </a:lt1>
      <a:dk2>
        <a:srgbClr val="DB1348"/>
      </a:dk2>
      <a:lt2>
        <a:srgbClr val="E7E6E6"/>
      </a:lt2>
      <a:accent1>
        <a:srgbClr val="DB1348"/>
      </a:accent1>
      <a:accent2>
        <a:srgbClr val="B68F68"/>
      </a:accent2>
      <a:accent3>
        <a:srgbClr val="003960"/>
      </a:accent3>
      <a:accent4>
        <a:srgbClr val="43BDA0"/>
      </a:accent4>
      <a:accent5>
        <a:srgbClr val="F9B9CA"/>
      </a:accent5>
      <a:accent6>
        <a:srgbClr val="61BBFF"/>
      </a:accent6>
      <a:hlink>
        <a:srgbClr val="0563C1"/>
      </a:hlink>
      <a:folHlink>
        <a:srgbClr val="954F72"/>
      </a:folHlink>
    </a:clrScheme>
    <a:fontScheme name="Custom 3">
      <a:majorFont>
        <a:latin typeface="Franklin Gothic Medium Con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32">
      <a:dk1>
        <a:sysClr val="windowText" lastClr="000000"/>
      </a:dk1>
      <a:lt1>
        <a:sysClr val="window" lastClr="FFFFFF"/>
      </a:lt1>
      <a:dk2>
        <a:srgbClr val="DB1348"/>
      </a:dk2>
      <a:lt2>
        <a:srgbClr val="E7E6E6"/>
      </a:lt2>
      <a:accent1>
        <a:srgbClr val="DB1348"/>
      </a:accent1>
      <a:accent2>
        <a:srgbClr val="B68F68"/>
      </a:accent2>
      <a:accent3>
        <a:srgbClr val="003960"/>
      </a:accent3>
      <a:accent4>
        <a:srgbClr val="43BDA0"/>
      </a:accent4>
      <a:accent5>
        <a:srgbClr val="F9B9CA"/>
      </a:accent5>
      <a:accent6>
        <a:srgbClr val="61BBFF"/>
      </a:accent6>
      <a:hlink>
        <a:srgbClr val="0563C1"/>
      </a:hlink>
      <a:folHlink>
        <a:srgbClr val="954F72"/>
      </a:folHlink>
    </a:clrScheme>
    <a:fontScheme name="Custom 3">
      <a:majorFont>
        <a:latin typeface="Franklin Gothic Medium Con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2015EED21B384EA6A6D66EF1A8F492" ma:contentTypeVersion="11" ma:contentTypeDescription="Create a new document." ma:contentTypeScope="" ma:versionID="3fec5ae5600f43f01527a33540f48b98">
  <xsd:schema xmlns:xsd="http://www.w3.org/2001/XMLSchema" xmlns:xs="http://www.w3.org/2001/XMLSchema" xmlns:p="http://schemas.microsoft.com/office/2006/metadata/properties" xmlns:ns3="f60eddd5-2f62-4363-97f5-419205c6834e" xmlns:ns4="d9ebd387-f265-4c7f-ae54-829885b141f5" targetNamespace="http://schemas.microsoft.com/office/2006/metadata/properties" ma:root="true" ma:fieldsID="96e686763608a776ade0efcc7999296f" ns3:_="" ns4:_="">
    <xsd:import namespace="f60eddd5-2f62-4363-97f5-419205c6834e"/>
    <xsd:import namespace="d9ebd387-f265-4c7f-ae54-829885b141f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0eddd5-2f62-4363-97f5-419205c683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ebd387-f265-4c7f-ae54-829885b141f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56EB42-E879-449A-9DBF-ACAAFD7BE43E}">
  <ds:schemaRefs>
    <ds:schemaRef ds:uri="http://schemas.microsoft.com/sharepoint/v3/contenttype/forms"/>
  </ds:schemaRefs>
</ds:datastoreItem>
</file>

<file path=customXml/itemProps2.xml><?xml version="1.0" encoding="utf-8"?>
<ds:datastoreItem xmlns:ds="http://schemas.openxmlformats.org/officeDocument/2006/customXml" ds:itemID="{D04C6EE5-4645-42D0-814E-85F590AC4F5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99C82F3-396B-4976-9BE9-636F53797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0eddd5-2f62-4363-97f5-419205c6834e"/>
    <ds:schemaRef ds:uri="d9ebd387-f265-4c7f-ae54-829885b141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7293</TotalTime>
  <Words>723</Words>
  <Application>Microsoft Office PowerPoint</Application>
  <PresentationFormat>Widescreen</PresentationFormat>
  <Paragraphs>60</Paragraphs>
  <Slides>6</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Calibri Light</vt:lpstr>
      <vt:lpstr>Corbel</vt:lpstr>
      <vt:lpstr>Franklin Gothic Medium</vt:lpstr>
      <vt:lpstr>Franklin Gothic Medium Cond</vt:lpstr>
      <vt:lpstr>Office Theme</vt:lpstr>
      <vt:lpstr>1_Office Theme</vt:lpstr>
      <vt:lpstr>2_Office Theme</vt:lpstr>
      <vt:lpstr>LANDMARK OCCASION VISUALIZER</vt:lpstr>
      <vt:lpstr>PowerPoint Presentation</vt:lpstr>
      <vt:lpstr>Distance from the Origin Further distance from the origin, the attribute is more discriminating. Closer distance to the origin, the attribute is less discriminating.</vt:lpstr>
      <vt:lpstr>How to read a Correspondence Map</vt:lpstr>
      <vt:lpstr>Interpretation Notes</vt:lpstr>
      <vt:lpstr>SAMPLE CORRESPONDENCE MAP: Category X Motivation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Shwetank S Srivastava</dc:creator>
  <cp:lastModifiedBy>Chhavi Garg</cp:lastModifiedBy>
  <cp:revision>188</cp:revision>
  <dcterms:created xsi:type="dcterms:W3CDTF">2019-07-16T05:58:21Z</dcterms:created>
  <dcterms:modified xsi:type="dcterms:W3CDTF">2020-04-01T11:25:05Z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0x0101001C2015EED21B384EA6A6D66EF1A8F492</vt:lpwstr>
  </property>
</Properties>
</file>