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792" r:id="rId2"/>
  </p:sldMasterIdLst>
  <p:notesMasterIdLst>
    <p:notesMasterId r:id="rId16"/>
  </p:notesMasterIdLst>
  <p:sldIdLst>
    <p:sldId id="460" r:id="rId3"/>
    <p:sldId id="455" r:id="rId4"/>
    <p:sldId id="456" r:id="rId5"/>
    <p:sldId id="462" r:id="rId6"/>
    <p:sldId id="457" r:id="rId7"/>
    <p:sldId id="461" r:id="rId8"/>
    <p:sldId id="311" r:id="rId9"/>
    <p:sldId id="310" r:id="rId10"/>
    <p:sldId id="312" r:id="rId11"/>
    <p:sldId id="305" r:id="rId12"/>
    <p:sldId id="306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0000"/>
    <a:srgbClr val="0070C0"/>
    <a:srgbClr val="B7B7B7"/>
    <a:srgbClr val="FFC925"/>
    <a:srgbClr val="DB1348"/>
    <a:srgbClr val="AC34AC"/>
    <a:srgbClr val="FFC000"/>
    <a:srgbClr val="A82B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08BA9-A7FD-429A-BD78-9573E7190BBD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91B7C-1AEC-498D-AC22-4BFE029E1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6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/>
              <a:t>Occasion Segments: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Morning Breakfast</a:t>
            </a:r>
            <a:r>
              <a:rPr lang="en-US" b="1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Breakfast For One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Breakfast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Breakfast @ Work / School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 Morning Snack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L/Alt: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 Alternative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Afternoon Snack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Work / School Bite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D/Alt: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 Alternative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Evening Me</a:t>
            </a:r>
            <a:r>
              <a:rPr lang="en-US" dirty="0"/>
              <a:t> 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Evening We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BLN: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Bedtime / Late Night Snack</a:t>
            </a:r>
            <a:r>
              <a:rPr lang="en-US" b="1" dirty="0"/>
              <a:t> 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4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/>
              <a:t>Occasion Segments: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Morning Breakfast</a:t>
            </a:r>
            <a:r>
              <a:rPr lang="en-US" b="1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Breakfast For One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Breakfast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Breakfast @ Work / School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 Morning Snack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L/Alt: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 Alternative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Afternoon Snack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Work / School Bite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D/Alt: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 Alternative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Evening Me</a:t>
            </a:r>
            <a:r>
              <a:rPr lang="en-US" dirty="0"/>
              <a:t> 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Evening We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BLN: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Bedtime / Late Night Snack</a:t>
            </a:r>
            <a:r>
              <a:rPr lang="en-US" b="1" dirty="0"/>
              <a:t> 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68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/>
              <a:t>Occasion Segments: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Morning Breakfast</a:t>
            </a:r>
            <a:r>
              <a:rPr lang="en-US" b="1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Breakfast For One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Breakfast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Breakfast @ Work / School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 Morning Snack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L/Alt: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 Alternative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Afternoon Snack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Work / School Bite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D/Alt: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 Alternative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Evening Me</a:t>
            </a:r>
            <a:r>
              <a:rPr lang="en-US" dirty="0"/>
              <a:t> 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Evening We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BLN: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Bedtime / Late Night Snack</a:t>
            </a:r>
            <a:r>
              <a:rPr lang="en-US" b="1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/>
              <a:t>NOTE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'Total Food Category Retail Value' estimates based on government 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12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/>
              <a:t>Occasion Segments: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Morning Breakfast</a:t>
            </a:r>
            <a:r>
              <a:rPr lang="en-US" b="1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BFO: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Breakfast For One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Breakfast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Breakfast @ Work / School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 Morning Snack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L/Alt: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Lunch Alternative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Afternoon Snack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Work / School Bite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D/Alt: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Dinner Alternative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Evening Me</a:t>
            </a:r>
            <a:r>
              <a:rPr lang="en-US" dirty="0"/>
              <a:t> 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Evening We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BLN: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Bedtime / Late Night Snack</a:t>
            </a:r>
            <a:r>
              <a:rPr lang="en-US" b="1" dirty="0"/>
              <a:t> 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751E77-7B73-4490-B29F-A3FDABDDF3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75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AC29-4743-4C50-8DFB-6BEB9C38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B03B-0C5F-45F4-93DA-77942D2FF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50BA-0D29-4DC8-8DA9-42D1ABF8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50E60-0936-45A1-AFD4-9CFB15A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8D99-0EF7-47A1-A0B5-C763A8A4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428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8514-5816-4697-AC3A-D42437F3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A9DEF-232C-46A4-AE26-0DDC1FFB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2BE6-73D4-46CB-A0B0-301B7DB2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6978-E1AB-41FF-AF1F-5B0DAD14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F100-06D4-4BDB-93AA-1E1E47F9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185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4A769-77B0-4667-A06E-F47FF430B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E8F10-3FD0-432D-BCFB-0FA721DC7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337-33B4-435E-A47B-AB7B27CE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83D2-5A88-411E-BCB3-DFC5CA2B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C006-CB6E-4C7E-97B6-5DF717F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8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8" y="6532941"/>
            <a:ext cx="444063" cy="275677"/>
          </a:xfrm>
          <a:prstGeom prst="rect">
            <a:avLst/>
          </a:prstGeom>
        </p:spPr>
        <p:txBody>
          <a:bodyPr anchor="ctr"/>
          <a:lstStyle>
            <a:lvl1pPr algn="ctr">
              <a:defRPr sz="525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528" cy="6855263"/>
          </a:xfrm>
          <a:prstGeom prst="rect">
            <a:avLst/>
          </a:prstGeom>
          <a:solidFill>
            <a:srgbClr val="DB1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 rot="5400000">
            <a:off x="6812698" y="1018570"/>
            <a:ext cx="6139714" cy="4097218"/>
            <a:chOff x="0" y="6488755"/>
            <a:chExt cx="3604717" cy="369245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6488755"/>
              <a:ext cx="3604716" cy="369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3263520" y="6515062"/>
              <a:ext cx="367503" cy="314890"/>
            </a:xfrm>
            <a:prstGeom prst="triangle">
              <a:avLst/>
            </a:prstGeom>
            <a:solidFill>
              <a:srgbClr val="DB1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235" y="2779078"/>
            <a:ext cx="7087711" cy="82296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235" y="3602038"/>
            <a:ext cx="7087711" cy="82296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4" descr="Image result for kelloggs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8055" y="188793"/>
            <a:ext cx="898988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2" y="6532931"/>
            <a:ext cx="444062" cy="275677"/>
          </a:xfrm>
          <a:prstGeom prst="rect">
            <a:avLst/>
          </a:prstGeom>
        </p:spPr>
        <p:txBody>
          <a:bodyPr anchor="ctr"/>
          <a:lstStyle>
            <a:lvl1pPr algn="ctr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068055" y="817563"/>
            <a:ext cx="3642617" cy="44132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40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528" cy="6855263"/>
          </a:xfrm>
          <a:prstGeom prst="rect">
            <a:avLst/>
          </a:prstGeom>
          <a:solidFill>
            <a:srgbClr val="DB1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488755"/>
            <a:ext cx="3604716" cy="369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3315472" y="6567014"/>
            <a:ext cx="365760" cy="212728"/>
          </a:xfrm>
          <a:prstGeom prst="triangle">
            <a:avLst/>
          </a:prstGeom>
          <a:solidFill>
            <a:srgbClr val="DB1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235" y="2779078"/>
            <a:ext cx="9144000" cy="82296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235" y="3602038"/>
            <a:ext cx="9144000" cy="82296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4" descr="Image result for kelloggs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655" y="6521707"/>
            <a:ext cx="898988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2" y="6532931"/>
            <a:ext cx="444062" cy="275677"/>
          </a:xfrm>
          <a:prstGeom prst="rect">
            <a:avLst/>
          </a:prstGeom>
        </p:spPr>
        <p:txBody>
          <a:bodyPr anchor="ctr"/>
          <a:lstStyle>
            <a:lvl1pPr algn="ctr">
              <a:defRPr sz="700">
                <a:solidFill>
                  <a:schemeClr val="bg1"/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0318343" y="6531038"/>
            <a:ext cx="147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DEPLOY</a:t>
            </a:r>
            <a:r>
              <a:rPr lang="en-US" sz="1200" baseline="0" dirty="0">
                <a:solidFill>
                  <a:schemeClr val="bg1"/>
                </a:solidFill>
                <a:latin typeface="+mj-lt"/>
              </a:rPr>
              <a:t> FOR GROWTH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884463" y="6580732"/>
            <a:ext cx="488937" cy="187227"/>
            <a:chOff x="9858336" y="6580732"/>
            <a:chExt cx="488937" cy="187227"/>
          </a:xfrm>
          <a:solidFill>
            <a:schemeClr val="bg1"/>
          </a:solidFill>
        </p:grpSpPr>
        <p:sp>
          <p:nvSpPr>
            <p:cNvPr id="15" name="Isosceles Triangle 14"/>
            <p:cNvSpPr>
              <a:spLocks noChangeAspect="1"/>
            </p:cNvSpPr>
            <p:nvPr userDrawn="1"/>
          </p:nvSpPr>
          <p:spPr>
            <a:xfrm rot="5400000" flipH="1">
              <a:off x="9843721" y="6599694"/>
              <a:ext cx="182880" cy="15364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/>
            <p:cNvSpPr>
              <a:spLocks noChangeAspect="1"/>
            </p:cNvSpPr>
            <p:nvPr userDrawn="1"/>
          </p:nvSpPr>
          <p:spPr>
            <a:xfrm rot="5400000" flipH="1">
              <a:off x="9958188" y="6595347"/>
              <a:ext cx="182880" cy="15364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/>
            <p:cNvSpPr>
              <a:spLocks noChangeAspect="1"/>
            </p:cNvSpPr>
            <p:nvPr userDrawn="1"/>
          </p:nvSpPr>
          <p:spPr>
            <a:xfrm rot="5400000" flipH="1">
              <a:off x="10072953" y="6595347"/>
              <a:ext cx="182880" cy="15364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/>
            <p:cNvSpPr>
              <a:spLocks noChangeAspect="1"/>
            </p:cNvSpPr>
            <p:nvPr userDrawn="1"/>
          </p:nvSpPr>
          <p:spPr>
            <a:xfrm rot="5400000" flipH="1">
              <a:off x="10179009" y="6595347"/>
              <a:ext cx="182880" cy="15364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1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235" y="2779078"/>
            <a:ext cx="9144000" cy="82296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235" y="3602038"/>
            <a:ext cx="9144000" cy="822960"/>
          </a:xfrm>
        </p:spPr>
        <p:txBody>
          <a:bodyPr anchor="t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2" y="6532931"/>
            <a:ext cx="444062" cy="275677"/>
          </a:xfrm>
          <a:prstGeom prst="rect">
            <a:avLst/>
          </a:prstGeom>
        </p:spPr>
        <p:txBody>
          <a:bodyPr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8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2" y="6532931"/>
            <a:ext cx="444062" cy="275677"/>
          </a:xfrm>
          <a:prstGeom prst="rect">
            <a:avLst/>
          </a:prstGeom>
        </p:spPr>
        <p:txBody>
          <a:bodyPr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2" y="6532931"/>
            <a:ext cx="444062" cy="275677"/>
          </a:xfrm>
          <a:prstGeom prst="rect">
            <a:avLst/>
          </a:prstGeom>
        </p:spPr>
        <p:txBody>
          <a:bodyPr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46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26" y="228613"/>
            <a:ext cx="8108076" cy="29479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2" y="950905"/>
            <a:ext cx="11481172" cy="55261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643256" y="6644197"/>
            <a:ext cx="244257" cy="157015"/>
          </a:xfrm>
        </p:spPr>
        <p:txBody>
          <a:bodyPr/>
          <a:lstStyle>
            <a:lvl1pPr>
              <a:defRPr/>
            </a:lvl1pPr>
          </a:lstStyle>
          <a:p>
            <a:fld id="{71B38029-259F-43B2-8E2D-68DC94350E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22712"/>
            <a:ext cx="12192000" cy="3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2"/>
          <p:cNvSpPr txBox="1">
            <a:spLocks/>
          </p:cNvSpPr>
          <p:nvPr userDrawn="1"/>
        </p:nvSpPr>
        <p:spPr bwMode="auto">
          <a:xfrm>
            <a:off x="11687116" y="6644195"/>
            <a:ext cx="200375" cy="20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906578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3863" algn="l" defTabSz="90773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735" algn="l" defTabSz="90773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1603" algn="l" defTabSz="90773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5471" algn="l" defTabSz="90773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9339" algn="l" defTabSz="90773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3212" algn="l" defTabSz="90773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77080" algn="l" defTabSz="90773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0946" algn="l" defTabSz="90773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D52A3E-C380-48D9-873D-B5F74C068581}" type="slidenum">
              <a:rPr lang="en-US" sz="1333" smtClean="0">
                <a:solidFill>
                  <a:srgbClr val="000000"/>
                </a:solidFill>
                <a:sym typeface="Helvetica"/>
              </a:rPr>
              <a:pPr/>
              <a:t>‹#›</a:t>
            </a:fld>
            <a:endParaRPr lang="en-US" sz="1333" dirty="0">
              <a:solidFill>
                <a:srgbClr val="000000"/>
              </a:solidFill>
              <a:sym typeface="Helvetica"/>
            </a:endParaRPr>
          </a:p>
        </p:txBody>
      </p:sp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2659" y="109199"/>
            <a:ext cx="1659237" cy="45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55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38E4-9C4F-4D08-892F-B56E80B3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4E02-A9BB-47E1-9D2C-70869B61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24B6-2CA9-44C8-8C26-8BB368EB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4A3F-854D-4377-93FA-258AE032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353B-000F-4BB0-9B35-153A588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CC88-ACF0-4917-A068-CA0DAA65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912D4-14DF-4709-BD64-FF74A4DB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9BAD-2669-4243-9D4B-103B3D86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7BF5-84EC-43C1-A9CB-2E615B52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7D97E-E0ED-472C-8F2F-83C78517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956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513E-00FA-4653-AB95-016178AE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3F27-73A6-4D20-B198-2E6E4DD9C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5E3A-0402-4C42-8D49-342908235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099C4-2BDB-4329-945C-A14AC39D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3AD13-A10C-4E94-8507-A8BB694F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C780C-BED3-497A-BDDB-BA394A52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608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E7A7-FFE6-4C22-A484-6793058C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28EE7-3803-42FA-8AAA-87A0AF29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F9FE-DAB5-48E3-92D9-A3F1AB7C3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CFA12-F567-4215-AD5A-BC85D91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CEBC0-2C59-4846-B45E-9D8CAC3D8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C2447-467D-46EA-BFDC-857903A9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EA8D2-758C-42EB-ADB4-D2C9AA1A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DD65F-4229-4A5B-9FB3-642D3A14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47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D137-9987-473E-B30F-1356F690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0FA7F-E738-4FB5-B491-83928253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01AE5-31CD-4EF7-92D8-C6598F0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CC06E-45D3-408E-906E-02D818AC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7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1F5BF-F16B-4433-98BC-460692AF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2F249-0BC4-4C1C-AC23-F95616CC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C9541-6EFD-4710-8D76-967F3BDF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87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10EC-F6EF-4DC6-B819-FF20F70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F62E-5399-49D8-8FAC-0040EC17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7F48-EA20-40BF-B5F5-CD679CC96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A2B43-630F-45AC-B47E-517777A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19F59-EBDE-4674-B37A-5540C147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FC61-A7F6-4E66-B915-A14D446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31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EF17-E357-4C34-8581-67E2C69C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17FCC-2C4D-48C3-96F1-FA2DB19F8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68B8E-9C72-4931-AACF-678569B5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A13D5-E9BC-490B-9169-58414763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F6B2-BA34-4184-AC54-C05A8892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5B6A-AE47-4173-903F-5F832646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61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937C3-10B6-4B1B-99CF-107EC3EF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E188-1DA2-4BD0-B53F-3404E978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7200-D322-45A3-BAAA-7E666378B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E0E5-0596-4229-A5FF-DDA8681F2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29F7-BDD2-4F80-ABF3-963C12A7F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542DF-1182-463C-BDFC-CECA8EBD150B}"/>
              </a:ext>
            </a:extLst>
          </p:cNvPr>
          <p:cNvSpPr/>
          <p:nvPr userDrawn="1"/>
        </p:nvSpPr>
        <p:spPr>
          <a:xfrm>
            <a:off x="3" y="6488765"/>
            <a:ext cx="3604716" cy="36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8" name="Picture 4" descr="Image result for kelloggs logo">
            <a:extLst>
              <a:ext uri="{FF2B5EF4-FFF2-40B4-BE49-F238E27FC236}">
                <a16:creationId xmlns:a16="http://schemas.microsoft.com/office/drawing/2014/main" id="{959507CB-2655-4D48-9791-168E80D47C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" y="6521707"/>
            <a:ext cx="898988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3D3A20F-2302-4523-990A-C34DFC47851B}"/>
              </a:ext>
            </a:extLst>
          </p:cNvPr>
          <p:cNvSpPr/>
          <p:nvPr userDrawn="1"/>
        </p:nvSpPr>
        <p:spPr>
          <a:xfrm rot="16200000">
            <a:off x="3315472" y="6567014"/>
            <a:ext cx="365760" cy="21272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AB7F2D-100C-4B8E-8E8F-FBA47B87D590}"/>
              </a:ext>
            </a:extLst>
          </p:cNvPr>
          <p:cNvGrpSpPr/>
          <p:nvPr userDrawn="1"/>
        </p:nvGrpSpPr>
        <p:grpSpPr>
          <a:xfrm>
            <a:off x="9884470" y="6580742"/>
            <a:ext cx="488937" cy="187227"/>
            <a:chOff x="9858336" y="6580732"/>
            <a:chExt cx="488937" cy="18722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6ADC862-3D39-4A36-B152-B4FC56611F4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9843721" y="6599694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E353C27-8BAA-46D6-A19D-A1204696A0B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9958188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05B59E0-E23B-45D4-894F-7AD1F3C78EA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10072953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F1FB96E-C96A-4A99-981B-809D2840BCE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10179009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33C78E5-AE4D-4D09-B445-5422D042C4D7}"/>
              </a:ext>
            </a:extLst>
          </p:cNvPr>
          <p:cNvSpPr txBox="1"/>
          <p:nvPr userDrawn="1"/>
        </p:nvSpPr>
        <p:spPr>
          <a:xfrm>
            <a:off x="10318343" y="6531038"/>
            <a:ext cx="1476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1348"/>
                </a:solidFill>
                <a:latin typeface="+mj-lt"/>
              </a:rPr>
              <a:t>DEPLOY</a:t>
            </a:r>
            <a:r>
              <a:rPr lang="en-US" sz="900" baseline="0" dirty="0">
                <a:solidFill>
                  <a:srgbClr val="DB1348"/>
                </a:solidFill>
                <a:latin typeface="+mj-lt"/>
              </a:rPr>
              <a:t> FOR GROWTH</a:t>
            </a:r>
            <a:endParaRPr lang="en-US" sz="900" dirty="0">
              <a:solidFill>
                <a:srgbClr val="DB134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5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88755"/>
            <a:ext cx="3604716" cy="36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365125"/>
            <a:ext cx="105367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1421150"/>
            <a:ext cx="113385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4" descr="Image result for kelloggs logo"/>
          <p:cNvPicPr>
            <a:picLocks noChangeAspect="1" noChangeArrowheads="1"/>
          </p:cNvPicPr>
          <p:nvPr userDrawn="1"/>
        </p:nvPicPr>
        <p:blipFill>
          <a:blip r:embed="rId8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655" y="6521707"/>
            <a:ext cx="898988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672" y="6532931"/>
            <a:ext cx="444062" cy="275677"/>
          </a:xfrm>
          <a:prstGeom prst="rect">
            <a:avLst/>
          </a:prstGeom>
        </p:spPr>
        <p:txBody>
          <a:bodyPr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26DCA39-FE7E-4B33-9419-C9BB65BD88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3315472" y="6567014"/>
            <a:ext cx="365760" cy="21272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9884463" y="6580732"/>
            <a:ext cx="488937" cy="187227"/>
            <a:chOff x="9858336" y="6580732"/>
            <a:chExt cx="488937" cy="187227"/>
          </a:xfrm>
        </p:grpSpPr>
        <p:sp>
          <p:nvSpPr>
            <p:cNvPr id="14" name="Isosceles Triangle 13"/>
            <p:cNvSpPr>
              <a:spLocks noChangeAspect="1"/>
            </p:cNvSpPr>
            <p:nvPr userDrawn="1"/>
          </p:nvSpPr>
          <p:spPr>
            <a:xfrm rot="5400000" flipH="1">
              <a:off x="9843721" y="6599694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Isosceles Triangle 29"/>
            <p:cNvSpPr>
              <a:spLocks noChangeAspect="1"/>
            </p:cNvSpPr>
            <p:nvPr userDrawn="1"/>
          </p:nvSpPr>
          <p:spPr>
            <a:xfrm rot="5400000" flipH="1">
              <a:off x="9958188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Isosceles Triangle 30"/>
            <p:cNvSpPr>
              <a:spLocks noChangeAspect="1"/>
            </p:cNvSpPr>
            <p:nvPr userDrawn="1"/>
          </p:nvSpPr>
          <p:spPr>
            <a:xfrm rot="5400000" flipH="1">
              <a:off x="10072953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/>
            <p:cNvSpPr>
              <a:spLocks noChangeAspect="1"/>
            </p:cNvSpPr>
            <p:nvPr userDrawn="1"/>
          </p:nvSpPr>
          <p:spPr>
            <a:xfrm rot="5400000" flipH="1">
              <a:off x="10179009" y="6595347"/>
              <a:ext cx="182880" cy="153649"/>
            </a:xfrm>
            <a:prstGeom prst="triangle">
              <a:avLst/>
            </a:prstGeom>
            <a:solidFill>
              <a:srgbClr val="DB134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10318343" y="6531038"/>
            <a:ext cx="147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B1348"/>
                </a:solidFill>
                <a:latin typeface="+mj-lt"/>
              </a:rPr>
              <a:t>DEPLOY</a:t>
            </a:r>
            <a:r>
              <a:rPr lang="en-US" sz="1200" baseline="0" dirty="0">
                <a:solidFill>
                  <a:srgbClr val="DB1348"/>
                </a:solidFill>
                <a:latin typeface="+mj-lt"/>
              </a:rPr>
              <a:t> FOR GROWTH</a:t>
            </a:r>
            <a:endParaRPr lang="en-US" sz="1200" dirty="0">
              <a:solidFill>
                <a:srgbClr val="DB134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47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DB13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18" y="2165393"/>
            <a:ext cx="7654550" cy="151125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latin typeface="Franklin Gothic Medium" panose="020B0603020102020204" pitchFamily="34" charset="0"/>
              </a:rPr>
              <a:t>LANDMARK</a:t>
            </a:r>
            <a:r>
              <a:rPr lang="en-US" sz="4000" dirty="0"/>
              <a:t> OCCASION VISUALIZER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4618" y="3892390"/>
            <a:ext cx="611237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Franklin Gothic Medium" panose="020B0603020102020204" pitchFamily="34" charset="0"/>
              </a:rPr>
              <a:t>OCCASION STRATEGIC POSTURES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29" r="13962"/>
          <a:stretch/>
        </p:blipFill>
        <p:spPr>
          <a:xfrm>
            <a:off x="7829168" y="717819"/>
            <a:ext cx="4105656" cy="4084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2F9DFC-6065-4392-A9E0-2058CE04891A}"/>
              </a:ext>
            </a:extLst>
          </p:cNvPr>
          <p:cNvSpPr txBox="1"/>
          <p:nvPr/>
        </p:nvSpPr>
        <p:spPr>
          <a:xfrm>
            <a:off x="257176" y="4538115"/>
            <a:ext cx="24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Franklin Gothic Medium" panose="020B0603020102020204" pitchFamily="34" charset="0"/>
              </a:rPr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21214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EF4C4-A9E6-47CF-884A-91D7761A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6DCA39-FE7E-4B33-9419-C9BB65BD885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84935DF-A95F-4333-B69D-0A859429224B}"/>
              </a:ext>
            </a:extLst>
          </p:cNvPr>
          <p:cNvSpPr/>
          <p:nvPr/>
        </p:nvSpPr>
        <p:spPr>
          <a:xfrm>
            <a:off x="5106021" y="112643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Occasion distribution(Item) &gt;5%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50CA3-F373-4068-B391-24BF1AD6F673}"/>
              </a:ext>
            </a:extLst>
          </p:cNvPr>
          <p:cNvSpPr txBox="1"/>
          <p:nvPr/>
        </p:nvSpPr>
        <p:spPr>
          <a:xfrm>
            <a:off x="4000751" y="1410904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757BC2F-C166-44FA-BF19-215BF7E0F530}"/>
              </a:ext>
            </a:extLst>
          </p:cNvPr>
          <p:cNvSpPr/>
          <p:nvPr/>
        </p:nvSpPr>
        <p:spPr>
          <a:xfrm>
            <a:off x="2475772" y="2193963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distribution (Item) &gt; 5%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84E05BE-6E6B-4C3A-A7B2-F0D2697EFEA9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rot="10800000" flipV="1">
            <a:off x="3163907" y="1717969"/>
            <a:ext cx="1942114" cy="4759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CD5B9D-8CCD-410E-9490-3725874897D8}"/>
              </a:ext>
            </a:extLst>
          </p:cNvPr>
          <p:cNvSpPr txBox="1"/>
          <p:nvPr/>
        </p:nvSpPr>
        <p:spPr>
          <a:xfrm>
            <a:off x="6949449" y="141399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77F805-621C-443B-9D2E-3467E235C72A}"/>
              </a:ext>
            </a:extLst>
          </p:cNvPr>
          <p:cNvSpPr txBox="1"/>
          <p:nvPr/>
        </p:nvSpPr>
        <p:spPr>
          <a:xfrm>
            <a:off x="1909427" y="251864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814F9-98CD-4475-83FA-D109761218DB}"/>
              </a:ext>
            </a:extLst>
          </p:cNvPr>
          <p:cNvSpPr txBox="1"/>
          <p:nvPr/>
        </p:nvSpPr>
        <p:spPr>
          <a:xfrm>
            <a:off x="4015177" y="251864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52D8070C-B007-4B27-8EA0-FAE497039A50}"/>
              </a:ext>
            </a:extLst>
          </p:cNvPr>
          <p:cNvSpPr/>
          <p:nvPr/>
        </p:nvSpPr>
        <p:spPr>
          <a:xfrm>
            <a:off x="8654288" y="233106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distribution (Item) &gt; 5%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63D7BFB-742C-4C50-8027-41E758B4C644}"/>
              </a:ext>
            </a:extLst>
          </p:cNvPr>
          <p:cNvCxnSpPr>
            <a:cxnSpLocks/>
            <a:stCxn id="35" idx="3"/>
            <a:endCxn id="51" idx="0"/>
          </p:cNvCxnSpPr>
          <p:nvPr/>
        </p:nvCxnSpPr>
        <p:spPr>
          <a:xfrm>
            <a:off x="6482291" y="1717969"/>
            <a:ext cx="2860132" cy="61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6139BBCD-7C41-4AAB-A9E3-22DC61377B09}"/>
              </a:ext>
            </a:extLst>
          </p:cNvPr>
          <p:cNvSpPr/>
          <p:nvPr/>
        </p:nvSpPr>
        <p:spPr>
          <a:xfrm>
            <a:off x="576333" y="3171130"/>
            <a:ext cx="1986139" cy="1745426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Manufacturer item share in Occ. &gt; Cold Cereal Manufacturer item share across Occasions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D47FCA13-C212-4D6E-94E1-28B3679D1345}"/>
              </a:ext>
            </a:extLst>
          </p:cNvPr>
          <p:cNvSpPr/>
          <p:nvPr/>
        </p:nvSpPr>
        <p:spPr>
          <a:xfrm>
            <a:off x="3665716" y="3171130"/>
            <a:ext cx="2109367" cy="1720968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Manufacturer item share in Occ. &gt; Cold Cereal Manufacturer item share across Occasions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612AF9CF-FCBA-46B6-8D2C-634393AEF1FD}"/>
              </a:ext>
            </a:extLst>
          </p:cNvPr>
          <p:cNvSpPr/>
          <p:nvPr/>
        </p:nvSpPr>
        <p:spPr>
          <a:xfrm>
            <a:off x="6638575" y="3371207"/>
            <a:ext cx="2262022" cy="162223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Manufacturer item share in Occ. &gt; Cold Cereal Manufacturer item share across Occasions</a:t>
            </a:r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A1237359-F0A3-4656-922D-798F38B15B84}"/>
              </a:ext>
            </a:extLst>
          </p:cNvPr>
          <p:cNvSpPr/>
          <p:nvPr/>
        </p:nvSpPr>
        <p:spPr>
          <a:xfrm>
            <a:off x="9647357" y="3366298"/>
            <a:ext cx="2238013" cy="162223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Manufacturer item share in Occ. &gt; Cold Cereal Manufacturer item share across Occasions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64B292-0B49-42A3-9B4D-92B4C515A963}"/>
              </a:ext>
            </a:extLst>
          </p:cNvPr>
          <p:cNvCxnSpPr>
            <a:cxnSpLocks/>
            <a:stCxn id="40" idx="1"/>
            <a:endCxn id="56" idx="0"/>
          </p:cNvCxnSpPr>
          <p:nvPr/>
        </p:nvCxnSpPr>
        <p:spPr>
          <a:xfrm rot="10800000" flipV="1">
            <a:off x="1569404" y="2785494"/>
            <a:ext cx="906369" cy="385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8973C8-8827-4848-A8EA-BAB9533BD5E8}"/>
              </a:ext>
            </a:extLst>
          </p:cNvPr>
          <p:cNvCxnSpPr>
            <a:cxnSpLocks/>
            <a:stCxn id="40" idx="3"/>
            <a:endCxn id="59" idx="0"/>
          </p:cNvCxnSpPr>
          <p:nvPr/>
        </p:nvCxnSpPr>
        <p:spPr>
          <a:xfrm>
            <a:off x="3852042" y="2785495"/>
            <a:ext cx="868358" cy="385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91BB8-E7F0-4E08-A734-82B16300C438}"/>
              </a:ext>
            </a:extLst>
          </p:cNvPr>
          <p:cNvCxnSpPr>
            <a:cxnSpLocks/>
            <a:stCxn id="51" idx="1"/>
            <a:endCxn id="60" idx="0"/>
          </p:cNvCxnSpPr>
          <p:nvPr/>
        </p:nvCxnSpPr>
        <p:spPr>
          <a:xfrm rot="10800000" flipV="1">
            <a:off x="7769586" y="2922599"/>
            <a:ext cx="884702" cy="448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11C9866-5790-4A8C-980D-DF6976123267}"/>
              </a:ext>
            </a:extLst>
          </p:cNvPr>
          <p:cNvCxnSpPr>
            <a:cxnSpLocks/>
            <a:stCxn id="51" idx="3"/>
            <a:endCxn id="61" idx="0"/>
          </p:cNvCxnSpPr>
          <p:nvPr/>
        </p:nvCxnSpPr>
        <p:spPr>
          <a:xfrm>
            <a:off x="10030558" y="2922599"/>
            <a:ext cx="735806" cy="443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035FE7-80D5-413F-9678-B607F8A7FA3E}"/>
              </a:ext>
            </a:extLst>
          </p:cNvPr>
          <p:cNvSpPr txBox="1"/>
          <p:nvPr/>
        </p:nvSpPr>
        <p:spPr>
          <a:xfrm>
            <a:off x="7537985" y="261256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CE66E7-6EE9-44B6-BC85-497674BBA9BF}"/>
              </a:ext>
            </a:extLst>
          </p:cNvPr>
          <p:cNvSpPr txBox="1"/>
          <p:nvPr/>
        </p:nvSpPr>
        <p:spPr>
          <a:xfrm>
            <a:off x="9893843" y="261256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6CC011-67FF-4EC6-9BB4-05B9E21F162A}"/>
              </a:ext>
            </a:extLst>
          </p:cNvPr>
          <p:cNvSpPr/>
          <p:nvPr/>
        </p:nvSpPr>
        <p:spPr>
          <a:xfrm>
            <a:off x="58245" y="5204397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1FB30F-7765-45CC-BCF8-0B2A25C0084A}"/>
              </a:ext>
            </a:extLst>
          </p:cNvPr>
          <p:cNvSpPr/>
          <p:nvPr/>
        </p:nvSpPr>
        <p:spPr>
          <a:xfrm>
            <a:off x="2044384" y="5236600"/>
            <a:ext cx="1036175" cy="523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Take Share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178028-C3B0-40EF-BD1A-060B4E68082E}"/>
              </a:ext>
            </a:extLst>
          </p:cNvPr>
          <p:cNvSpPr/>
          <p:nvPr/>
        </p:nvSpPr>
        <p:spPr>
          <a:xfrm>
            <a:off x="3165285" y="5232756"/>
            <a:ext cx="1036175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64983B-E62E-44EF-8491-322F682A71BA}"/>
              </a:ext>
            </a:extLst>
          </p:cNvPr>
          <p:cNvSpPr/>
          <p:nvPr/>
        </p:nvSpPr>
        <p:spPr>
          <a:xfrm>
            <a:off x="5151424" y="5232756"/>
            <a:ext cx="1036175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D0E24D-116B-4AF7-BC6D-8DFF342ED235}"/>
              </a:ext>
            </a:extLst>
          </p:cNvPr>
          <p:cNvSpPr/>
          <p:nvPr/>
        </p:nvSpPr>
        <p:spPr>
          <a:xfrm>
            <a:off x="6248463" y="5232756"/>
            <a:ext cx="1036175" cy="523220"/>
          </a:xfrm>
          <a:prstGeom prst="rect">
            <a:avLst/>
          </a:prstGeom>
          <a:solidFill>
            <a:srgbClr val="FF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013D24-9D86-4F85-B5DF-A4387094D977}"/>
              </a:ext>
            </a:extLst>
          </p:cNvPr>
          <p:cNvSpPr/>
          <p:nvPr/>
        </p:nvSpPr>
        <p:spPr>
          <a:xfrm>
            <a:off x="8382508" y="5236600"/>
            <a:ext cx="1036175" cy="523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Take Share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2AF2BA-C447-40FB-BA31-8B3E690391DA}"/>
              </a:ext>
            </a:extLst>
          </p:cNvPr>
          <p:cNvSpPr/>
          <p:nvPr/>
        </p:nvSpPr>
        <p:spPr>
          <a:xfrm>
            <a:off x="9526070" y="5253106"/>
            <a:ext cx="1036175" cy="523220"/>
          </a:xfrm>
          <a:prstGeom prst="rect">
            <a:avLst/>
          </a:prstGeom>
          <a:solidFill>
            <a:srgbClr val="FF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E0522B-52F1-48FC-9810-EDFA2BC5AD4A}"/>
              </a:ext>
            </a:extLst>
          </p:cNvPr>
          <p:cNvSpPr/>
          <p:nvPr/>
        </p:nvSpPr>
        <p:spPr>
          <a:xfrm>
            <a:off x="10994027" y="5237999"/>
            <a:ext cx="1036175" cy="52322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Deprioritize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DCB1D8B-2952-47FD-81FD-BC9F29016631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576333" y="4043843"/>
            <a:ext cx="0" cy="116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CF95D88-7898-4515-887B-D8BC37E750AA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562472" y="4043843"/>
            <a:ext cx="0" cy="118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7613477-AA5B-4BBB-BA91-38AEF20001BA}"/>
              </a:ext>
            </a:extLst>
          </p:cNvPr>
          <p:cNvCxnSpPr>
            <a:cxnSpLocks/>
            <a:stCxn id="59" idx="1"/>
          </p:cNvCxnSpPr>
          <p:nvPr/>
        </p:nvCxnSpPr>
        <p:spPr>
          <a:xfrm>
            <a:off x="3665716" y="4031614"/>
            <a:ext cx="9294" cy="117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F463F2A-87EF-4561-BCF2-CF3D26BF724B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5775083" y="4031614"/>
            <a:ext cx="0" cy="117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885DBAE-097F-49DE-B429-9D4CEE782EF7}"/>
              </a:ext>
            </a:extLst>
          </p:cNvPr>
          <p:cNvSpPr txBox="1"/>
          <p:nvPr/>
        </p:nvSpPr>
        <p:spPr>
          <a:xfrm>
            <a:off x="558067" y="474902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25C3DC-F939-4957-92BE-0C9B0FF984CF}"/>
              </a:ext>
            </a:extLst>
          </p:cNvPr>
          <p:cNvSpPr txBox="1"/>
          <p:nvPr/>
        </p:nvSpPr>
        <p:spPr>
          <a:xfrm>
            <a:off x="3663152" y="474721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07FE71-17F0-42D6-B332-662211251D5A}"/>
              </a:ext>
            </a:extLst>
          </p:cNvPr>
          <p:cNvSpPr txBox="1"/>
          <p:nvPr/>
        </p:nvSpPr>
        <p:spPr>
          <a:xfrm>
            <a:off x="1832277" y="4747219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618502-4D0E-422D-9B74-4B433150A121}"/>
              </a:ext>
            </a:extLst>
          </p:cNvPr>
          <p:cNvSpPr txBox="1"/>
          <p:nvPr/>
        </p:nvSpPr>
        <p:spPr>
          <a:xfrm>
            <a:off x="4936570" y="474721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44BA6AC-2367-46A3-A2FE-875975369C9E}"/>
              </a:ext>
            </a:extLst>
          </p:cNvPr>
          <p:cNvCxnSpPr>
            <a:cxnSpLocks/>
            <a:stCxn id="60" idx="1"/>
          </p:cNvCxnSpPr>
          <p:nvPr/>
        </p:nvCxnSpPr>
        <p:spPr>
          <a:xfrm>
            <a:off x="6638575" y="4182324"/>
            <a:ext cx="0" cy="10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D355969-933E-4DFF-AFC0-89A7F627CB25}"/>
              </a:ext>
            </a:extLst>
          </p:cNvPr>
          <p:cNvCxnSpPr>
            <a:cxnSpLocks/>
            <a:stCxn id="60" idx="3"/>
            <a:endCxn id="86" idx="0"/>
          </p:cNvCxnSpPr>
          <p:nvPr/>
        </p:nvCxnSpPr>
        <p:spPr>
          <a:xfrm flipH="1">
            <a:off x="8900596" y="4182324"/>
            <a:ext cx="1" cy="105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AE78821-4B92-4F98-A126-31A6EE14C496}"/>
              </a:ext>
            </a:extLst>
          </p:cNvPr>
          <p:cNvSpPr txBox="1"/>
          <p:nvPr/>
        </p:nvSpPr>
        <p:spPr>
          <a:xfrm>
            <a:off x="8170254" y="476898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657AFA-4926-4808-B5FE-A46C2B0F194C}"/>
              </a:ext>
            </a:extLst>
          </p:cNvPr>
          <p:cNvSpPr txBox="1"/>
          <p:nvPr/>
        </p:nvSpPr>
        <p:spPr>
          <a:xfrm>
            <a:off x="6615072" y="476898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A202C3-D692-452B-BA15-828D21BCCBD2}"/>
              </a:ext>
            </a:extLst>
          </p:cNvPr>
          <p:cNvSpPr txBox="1"/>
          <p:nvPr/>
        </p:nvSpPr>
        <p:spPr>
          <a:xfrm>
            <a:off x="9628846" y="472725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F55D66-EFB4-4FD1-876C-A604F5EB69B5}"/>
              </a:ext>
            </a:extLst>
          </p:cNvPr>
          <p:cNvSpPr txBox="1"/>
          <p:nvPr/>
        </p:nvSpPr>
        <p:spPr>
          <a:xfrm>
            <a:off x="11314461" y="4768986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7DB4FB4-A818-4FD4-A1FE-6E171DEA05FC}"/>
              </a:ext>
            </a:extLst>
          </p:cNvPr>
          <p:cNvCxnSpPr>
            <a:cxnSpLocks/>
            <a:stCxn id="61" idx="1"/>
            <a:endCxn id="92" idx="0"/>
          </p:cNvCxnSpPr>
          <p:nvPr/>
        </p:nvCxnSpPr>
        <p:spPr>
          <a:xfrm rot="10800000" flipH="1" flipV="1">
            <a:off x="9647356" y="4177414"/>
            <a:ext cx="396801" cy="1075691"/>
          </a:xfrm>
          <a:prstGeom prst="bentConnector4">
            <a:avLst>
              <a:gd name="adj1" fmla="val -57611"/>
              <a:gd name="adj2" fmla="val 877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B688495-D726-4381-B083-119D949A1196}"/>
              </a:ext>
            </a:extLst>
          </p:cNvPr>
          <p:cNvCxnSpPr>
            <a:cxnSpLocks/>
            <a:stCxn id="61" idx="3"/>
            <a:endCxn id="93" idx="0"/>
          </p:cNvCxnSpPr>
          <p:nvPr/>
        </p:nvCxnSpPr>
        <p:spPr>
          <a:xfrm flipH="1">
            <a:off x="11512115" y="4177415"/>
            <a:ext cx="373255" cy="1060584"/>
          </a:xfrm>
          <a:prstGeom prst="bentConnector4">
            <a:avLst>
              <a:gd name="adj1" fmla="val -61245"/>
              <a:gd name="adj2" fmla="val 882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3B5A5B5-AE5E-49AC-AE5E-0411F785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9411E1DD-55B9-44F7-9D39-4D199542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36700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ALGORITHM: Item/Manufacturer Selection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052580A-2C56-44B3-9E9C-699EBB8BD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39417"/>
              </p:ext>
            </p:extLst>
          </p:nvPr>
        </p:nvGraphicFramePr>
        <p:xfrm>
          <a:off x="8523645" y="0"/>
          <a:ext cx="3631096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7774">
                  <a:extLst>
                    <a:ext uri="{9D8B030D-6E8A-4147-A177-3AD203B41FA5}">
                      <a16:colId xmlns:a16="http://schemas.microsoft.com/office/drawing/2014/main" val="2925390561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797533770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202359125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544518321"/>
                    </a:ext>
                  </a:extLst>
                </a:gridCol>
              </a:tblGrid>
              <a:tr h="28514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Early Morning Bite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Breakfast for One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Family Breakfast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08211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Kellogg’s Cold 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4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02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EF4C4-A9E6-47CF-884A-91D7761A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6DCA39-FE7E-4B33-9419-C9BB65BD885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84935DF-A95F-4333-B69D-0A859429224B}"/>
              </a:ext>
            </a:extLst>
          </p:cNvPr>
          <p:cNvSpPr/>
          <p:nvPr/>
        </p:nvSpPr>
        <p:spPr>
          <a:xfrm>
            <a:off x="5106021" y="112643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Occasion distribution(Item) &gt;5%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50CA3-F373-4068-B391-24BF1AD6F673}"/>
              </a:ext>
            </a:extLst>
          </p:cNvPr>
          <p:cNvSpPr txBox="1"/>
          <p:nvPr/>
        </p:nvSpPr>
        <p:spPr>
          <a:xfrm>
            <a:off x="4000751" y="1410904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757BC2F-C166-44FA-BF19-215BF7E0F530}"/>
              </a:ext>
            </a:extLst>
          </p:cNvPr>
          <p:cNvSpPr/>
          <p:nvPr/>
        </p:nvSpPr>
        <p:spPr>
          <a:xfrm>
            <a:off x="2475772" y="2193963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distribution (Item) &gt; 5%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84E05BE-6E6B-4C3A-A7B2-F0D2697EFEA9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rot="10800000" flipV="1">
            <a:off x="3163907" y="1717969"/>
            <a:ext cx="1942114" cy="4759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CD5B9D-8CCD-410E-9490-3725874897D8}"/>
              </a:ext>
            </a:extLst>
          </p:cNvPr>
          <p:cNvSpPr txBox="1"/>
          <p:nvPr/>
        </p:nvSpPr>
        <p:spPr>
          <a:xfrm>
            <a:off x="6949449" y="141399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77F805-621C-443B-9D2E-3467E235C72A}"/>
              </a:ext>
            </a:extLst>
          </p:cNvPr>
          <p:cNvSpPr txBox="1"/>
          <p:nvPr/>
        </p:nvSpPr>
        <p:spPr>
          <a:xfrm>
            <a:off x="1909427" y="251864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814F9-98CD-4475-83FA-D109761218DB}"/>
              </a:ext>
            </a:extLst>
          </p:cNvPr>
          <p:cNvSpPr txBox="1"/>
          <p:nvPr/>
        </p:nvSpPr>
        <p:spPr>
          <a:xfrm>
            <a:off x="4015177" y="251864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52D8070C-B007-4B27-8EA0-FAE497039A50}"/>
              </a:ext>
            </a:extLst>
          </p:cNvPr>
          <p:cNvSpPr/>
          <p:nvPr/>
        </p:nvSpPr>
        <p:spPr>
          <a:xfrm>
            <a:off x="8654288" y="233106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distribution (Item) &gt; 5%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63D7BFB-742C-4C50-8027-41E758B4C644}"/>
              </a:ext>
            </a:extLst>
          </p:cNvPr>
          <p:cNvCxnSpPr>
            <a:cxnSpLocks/>
            <a:stCxn id="35" idx="3"/>
            <a:endCxn id="51" idx="0"/>
          </p:cNvCxnSpPr>
          <p:nvPr/>
        </p:nvCxnSpPr>
        <p:spPr>
          <a:xfrm>
            <a:off x="6482291" y="1717969"/>
            <a:ext cx="2860132" cy="61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6139BBCD-7C41-4AAB-A9E3-22DC61377B09}"/>
              </a:ext>
            </a:extLst>
          </p:cNvPr>
          <p:cNvSpPr/>
          <p:nvPr/>
        </p:nvSpPr>
        <p:spPr>
          <a:xfrm>
            <a:off x="576333" y="3371206"/>
            <a:ext cx="1986139" cy="1545350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Brand item share in Occ. &gt; Brand item share across Occasions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D47FCA13-C212-4D6E-94E1-28B3679D1345}"/>
              </a:ext>
            </a:extLst>
          </p:cNvPr>
          <p:cNvSpPr/>
          <p:nvPr/>
        </p:nvSpPr>
        <p:spPr>
          <a:xfrm>
            <a:off x="3683373" y="3346748"/>
            <a:ext cx="1986139" cy="1545350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Brand item share in Occ. &gt; Brand item share across Occasions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612AF9CF-FCBA-46B6-8D2C-634393AEF1FD}"/>
              </a:ext>
            </a:extLst>
          </p:cNvPr>
          <p:cNvSpPr/>
          <p:nvPr/>
        </p:nvSpPr>
        <p:spPr>
          <a:xfrm>
            <a:off x="6914457" y="3448091"/>
            <a:ext cx="1986139" cy="154534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Brand item share in Occ. &gt; Brand item share across Occasions</a:t>
            </a:r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A1237359-F0A3-4656-922D-798F38B15B84}"/>
              </a:ext>
            </a:extLst>
          </p:cNvPr>
          <p:cNvSpPr/>
          <p:nvPr/>
        </p:nvSpPr>
        <p:spPr>
          <a:xfrm>
            <a:off x="9846214" y="3443184"/>
            <a:ext cx="1986139" cy="1545348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Brand item share in Occ. &gt; Brand item share across Occasions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64B292-0B49-42A3-9B4D-92B4C515A963}"/>
              </a:ext>
            </a:extLst>
          </p:cNvPr>
          <p:cNvCxnSpPr>
            <a:cxnSpLocks/>
            <a:stCxn id="40" idx="1"/>
            <a:endCxn id="56" idx="0"/>
          </p:cNvCxnSpPr>
          <p:nvPr/>
        </p:nvCxnSpPr>
        <p:spPr>
          <a:xfrm rot="10800000" flipV="1">
            <a:off x="1569404" y="2785494"/>
            <a:ext cx="906369" cy="585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8973C8-8827-4848-A8EA-BAB9533BD5E8}"/>
              </a:ext>
            </a:extLst>
          </p:cNvPr>
          <p:cNvCxnSpPr>
            <a:stCxn id="40" idx="3"/>
            <a:endCxn id="59" idx="0"/>
          </p:cNvCxnSpPr>
          <p:nvPr/>
        </p:nvCxnSpPr>
        <p:spPr>
          <a:xfrm>
            <a:off x="3852042" y="2785495"/>
            <a:ext cx="824401" cy="561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91BB8-E7F0-4E08-A734-82B16300C438}"/>
              </a:ext>
            </a:extLst>
          </p:cNvPr>
          <p:cNvCxnSpPr>
            <a:cxnSpLocks/>
            <a:stCxn id="51" idx="1"/>
            <a:endCxn id="60" idx="0"/>
          </p:cNvCxnSpPr>
          <p:nvPr/>
        </p:nvCxnSpPr>
        <p:spPr>
          <a:xfrm rot="10800000" flipV="1">
            <a:off x="7907528" y="2922599"/>
            <a:ext cx="746761" cy="525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11C9866-5790-4A8C-980D-DF6976123267}"/>
              </a:ext>
            </a:extLst>
          </p:cNvPr>
          <p:cNvCxnSpPr>
            <a:cxnSpLocks/>
            <a:stCxn id="51" idx="3"/>
            <a:endCxn id="61" idx="0"/>
          </p:cNvCxnSpPr>
          <p:nvPr/>
        </p:nvCxnSpPr>
        <p:spPr>
          <a:xfrm>
            <a:off x="10030558" y="2922599"/>
            <a:ext cx="808726" cy="520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035FE7-80D5-413F-9678-B607F8A7FA3E}"/>
              </a:ext>
            </a:extLst>
          </p:cNvPr>
          <p:cNvSpPr txBox="1"/>
          <p:nvPr/>
        </p:nvSpPr>
        <p:spPr>
          <a:xfrm>
            <a:off x="7537985" y="261256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CE66E7-6EE9-44B6-BC85-497674BBA9BF}"/>
              </a:ext>
            </a:extLst>
          </p:cNvPr>
          <p:cNvSpPr txBox="1"/>
          <p:nvPr/>
        </p:nvSpPr>
        <p:spPr>
          <a:xfrm>
            <a:off x="9893843" y="261256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6CC011-67FF-4EC6-9BB4-05B9E21F162A}"/>
              </a:ext>
            </a:extLst>
          </p:cNvPr>
          <p:cNvSpPr/>
          <p:nvPr/>
        </p:nvSpPr>
        <p:spPr>
          <a:xfrm>
            <a:off x="58245" y="5204397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1FB30F-7765-45CC-BCF8-0B2A25C0084A}"/>
              </a:ext>
            </a:extLst>
          </p:cNvPr>
          <p:cNvSpPr/>
          <p:nvPr/>
        </p:nvSpPr>
        <p:spPr>
          <a:xfrm>
            <a:off x="2044384" y="5236600"/>
            <a:ext cx="1036175" cy="523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Take Share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178028-C3B0-40EF-BD1A-060B4E68082E}"/>
              </a:ext>
            </a:extLst>
          </p:cNvPr>
          <p:cNvSpPr/>
          <p:nvPr/>
        </p:nvSpPr>
        <p:spPr>
          <a:xfrm>
            <a:off x="3165285" y="5232756"/>
            <a:ext cx="1036175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64983B-E62E-44EF-8491-322F682A71BA}"/>
              </a:ext>
            </a:extLst>
          </p:cNvPr>
          <p:cNvSpPr/>
          <p:nvPr/>
        </p:nvSpPr>
        <p:spPr>
          <a:xfrm>
            <a:off x="5151424" y="5232756"/>
            <a:ext cx="1036175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D0E24D-116B-4AF7-BC6D-8DFF342ED235}"/>
              </a:ext>
            </a:extLst>
          </p:cNvPr>
          <p:cNvSpPr/>
          <p:nvPr/>
        </p:nvSpPr>
        <p:spPr>
          <a:xfrm>
            <a:off x="6375075" y="5232756"/>
            <a:ext cx="1036175" cy="523220"/>
          </a:xfrm>
          <a:prstGeom prst="rect">
            <a:avLst/>
          </a:prstGeom>
          <a:solidFill>
            <a:srgbClr val="FF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013D24-9D86-4F85-B5DF-A4387094D977}"/>
              </a:ext>
            </a:extLst>
          </p:cNvPr>
          <p:cNvSpPr/>
          <p:nvPr/>
        </p:nvSpPr>
        <p:spPr>
          <a:xfrm>
            <a:off x="8382508" y="5236600"/>
            <a:ext cx="1036175" cy="523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Take Share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2AF2BA-C447-40FB-BA31-8B3E690391DA}"/>
              </a:ext>
            </a:extLst>
          </p:cNvPr>
          <p:cNvSpPr/>
          <p:nvPr/>
        </p:nvSpPr>
        <p:spPr>
          <a:xfrm>
            <a:off x="9526070" y="5253106"/>
            <a:ext cx="1036175" cy="523220"/>
          </a:xfrm>
          <a:prstGeom prst="rect">
            <a:avLst/>
          </a:prstGeom>
          <a:solidFill>
            <a:srgbClr val="FF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E0522B-52F1-48FC-9810-EDFA2BC5AD4A}"/>
              </a:ext>
            </a:extLst>
          </p:cNvPr>
          <p:cNvSpPr/>
          <p:nvPr/>
        </p:nvSpPr>
        <p:spPr>
          <a:xfrm>
            <a:off x="10994027" y="5237999"/>
            <a:ext cx="1036175" cy="52322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Deprioritize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DCB1D8B-2952-47FD-81FD-BC9F29016631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576333" y="4143881"/>
            <a:ext cx="0" cy="106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CF95D88-7898-4515-887B-D8BC37E750AA}"/>
              </a:ext>
            </a:extLst>
          </p:cNvPr>
          <p:cNvCxnSpPr>
            <a:stCxn id="56" idx="3"/>
          </p:cNvCxnSpPr>
          <p:nvPr/>
        </p:nvCxnSpPr>
        <p:spPr>
          <a:xfrm>
            <a:off x="2562472" y="4143881"/>
            <a:ext cx="0" cy="108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7613477-AA5B-4BBB-BA91-38AEF20001BA}"/>
              </a:ext>
            </a:extLst>
          </p:cNvPr>
          <p:cNvCxnSpPr>
            <a:cxnSpLocks/>
            <a:stCxn id="59" idx="1"/>
          </p:cNvCxnSpPr>
          <p:nvPr/>
        </p:nvCxnSpPr>
        <p:spPr>
          <a:xfrm>
            <a:off x="3683373" y="4119423"/>
            <a:ext cx="0" cy="11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F463F2A-87EF-4561-BCF2-CF3D26BF724B}"/>
              </a:ext>
            </a:extLst>
          </p:cNvPr>
          <p:cNvCxnSpPr>
            <a:stCxn id="59" idx="3"/>
          </p:cNvCxnSpPr>
          <p:nvPr/>
        </p:nvCxnSpPr>
        <p:spPr>
          <a:xfrm>
            <a:off x="5669512" y="4119423"/>
            <a:ext cx="0" cy="11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885DBAE-097F-49DE-B429-9D4CEE782EF7}"/>
              </a:ext>
            </a:extLst>
          </p:cNvPr>
          <p:cNvSpPr txBox="1"/>
          <p:nvPr/>
        </p:nvSpPr>
        <p:spPr>
          <a:xfrm>
            <a:off x="558067" y="474902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25C3DC-F939-4957-92BE-0C9B0FF984CF}"/>
              </a:ext>
            </a:extLst>
          </p:cNvPr>
          <p:cNvSpPr txBox="1"/>
          <p:nvPr/>
        </p:nvSpPr>
        <p:spPr>
          <a:xfrm>
            <a:off x="3663152" y="474721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07FE71-17F0-42D6-B332-662211251D5A}"/>
              </a:ext>
            </a:extLst>
          </p:cNvPr>
          <p:cNvSpPr txBox="1"/>
          <p:nvPr/>
        </p:nvSpPr>
        <p:spPr>
          <a:xfrm>
            <a:off x="1832277" y="4747219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618502-4D0E-422D-9B74-4B433150A121}"/>
              </a:ext>
            </a:extLst>
          </p:cNvPr>
          <p:cNvSpPr txBox="1"/>
          <p:nvPr/>
        </p:nvSpPr>
        <p:spPr>
          <a:xfrm>
            <a:off x="4936570" y="474721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44BA6AC-2367-46A3-A2FE-875975369C9E}"/>
              </a:ext>
            </a:extLst>
          </p:cNvPr>
          <p:cNvCxnSpPr>
            <a:stCxn id="60" idx="1"/>
          </p:cNvCxnSpPr>
          <p:nvPr/>
        </p:nvCxnSpPr>
        <p:spPr>
          <a:xfrm flipH="1">
            <a:off x="6895808" y="4220766"/>
            <a:ext cx="18649" cy="101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D355969-933E-4DFF-AFC0-89A7F627CB25}"/>
              </a:ext>
            </a:extLst>
          </p:cNvPr>
          <p:cNvCxnSpPr>
            <a:cxnSpLocks/>
            <a:stCxn id="60" idx="3"/>
            <a:endCxn id="86" idx="0"/>
          </p:cNvCxnSpPr>
          <p:nvPr/>
        </p:nvCxnSpPr>
        <p:spPr>
          <a:xfrm>
            <a:off x="8900596" y="4220766"/>
            <a:ext cx="0" cy="101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AE78821-4B92-4F98-A126-31A6EE14C496}"/>
              </a:ext>
            </a:extLst>
          </p:cNvPr>
          <p:cNvSpPr txBox="1"/>
          <p:nvPr/>
        </p:nvSpPr>
        <p:spPr>
          <a:xfrm>
            <a:off x="8170254" y="476898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657AFA-4926-4808-B5FE-A46C2B0F194C}"/>
              </a:ext>
            </a:extLst>
          </p:cNvPr>
          <p:cNvSpPr txBox="1"/>
          <p:nvPr/>
        </p:nvSpPr>
        <p:spPr>
          <a:xfrm>
            <a:off x="6840160" y="476898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A202C3-D692-452B-BA15-828D21BCCBD2}"/>
              </a:ext>
            </a:extLst>
          </p:cNvPr>
          <p:cNvSpPr txBox="1"/>
          <p:nvPr/>
        </p:nvSpPr>
        <p:spPr>
          <a:xfrm>
            <a:off x="9628846" y="472725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F55D66-EFB4-4FD1-876C-A604F5EB69B5}"/>
              </a:ext>
            </a:extLst>
          </p:cNvPr>
          <p:cNvSpPr txBox="1"/>
          <p:nvPr/>
        </p:nvSpPr>
        <p:spPr>
          <a:xfrm>
            <a:off x="11314461" y="4768986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7DB4FB4-A818-4FD4-A1FE-6E171DEA05FC}"/>
              </a:ext>
            </a:extLst>
          </p:cNvPr>
          <p:cNvCxnSpPr>
            <a:stCxn id="61" idx="1"/>
            <a:endCxn id="92" idx="0"/>
          </p:cNvCxnSpPr>
          <p:nvPr/>
        </p:nvCxnSpPr>
        <p:spPr>
          <a:xfrm rot="10800000" flipH="1" flipV="1">
            <a:off x="9846214" y="4215858"/>
            <a:ext cx="197944" cy="1037248"/>
          </a:xfrm>
          <a:prstGeom prst="bentConnector4">
            <a:avLst>
              <a:gd name="adj1" fmla="val -115487"/>
              <a:gd name="adj2" fmla="val 87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B688495-D726-4381-B083-119D949A1196}"/>
              </a:ext>
            </a:extLst>
          </p:cNvPr>
          <p:cNvCxnSpPr>
            <a:stCxn id="61" idx="3"/>
            <a:endCxn id="93" idx="0"/>
          </p:cNvCxnSpPr>
          <p:nvPr/>
        </p:nvCxnSpPr>
        <p:spPr>
          <a:xfrm flipH="1">
            <a:off x="11512115" y="4215858"/>
            <a:ext cx="320238" cy="1022141"/>
          </a:xfrm>
          <a:prstGeom prst="bentConnector4">
            <a:avLst>
              <a:gd name="adj1" fmla="val -71384"/>
              <a:gd name="adj2" fmla="val 877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DCEAEED9-3DEC-4794-B941-8191FF64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8051A26B-F6F4-4955-BD86-BB70040E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36700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ALGORITHM: Brand Selection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45C6033-A11D-4D60-ACD1-9E7B00936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90426"/>
              </p:ext>
            </p:extLst>
          </p:nvPr>
        </p:nvGraphicFramePr>
        <p:xfrm>
          <a:off x="8557539" y="7428"/>
          <a:ext cx="3631096" cy="868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7774">
                  <a:extLst>
                    <a:ext uri="{9D8B030D-6E8A-4147-A177-3AD203B41FA5}">
                      <a16:colId xmlns:a16="http://schemas.microsoft.com/office/drawing/2014/main" val="2925390561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797533770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202359125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544518321"/>
                    </a:ext>
                  </a:extLst>
                </a:gridCol>
              </a:tblGrid>
              <a:tr h="28514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Early Morning Bite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Breakfast for One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Family Breakfast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08211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 Cereal &gt; Kellogg’s Corn</a:t>
                      </a:r>
                      <a:r>
                        <a:rPr lang="en-US" sz="9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</a:t>
                      </a:r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4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1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EF4C4-A9E6-47CF-884A-91D7761A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6DCA39-FE7E-4B33-9419-C9BB65BD885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84935DF-A95F-4333-B69D-0A859429224B}"/>
              </a:ext>
            </a:extLst>
          </p:cNvPr>
          <p:cNvSpPr/>
          <p:nvPr/>
        </p:nvSpPr>
        <p:spPr>
          <a:xfrm>
            <a:off x="5106021" y="112643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Occasion distribution(Item) &gt;5%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50CA3-F373-4068-B391-24BF1AD6F673}"/>
              </a:ext>
            </a:extLst>
          </p:cNvPr>
          <p:cNvSpPr txBox="1"/>
          <p:nvPr/>
        </p:nvSpPr>
        <p:spPr>
          <a:xfrm>
            <a:off x="4000751" y="1410904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757BC2F-C166-44FA-BF19-215BF7E0F530}"/>
              </a:ext>
            </a:extLst>
          </p:cNvPr>
          <p:cNvSpPr/>
          <p:nvPr/>
        </p:nvSpPr>
        <p:spPr>
          <a:xfrm>
            <a:off x="2475772" y="2193963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Discount Store distribution (Item) &gt; 5%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84E05BE-6E6B-4C3A-A7B2-F0D2697EFEA9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rot="10800000" flipV="1">
            <a:off x="3163907" y="1717969"/>
            <a:ext cx="1942114" cy="4759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CD5B9D-8CCD-410E-9490-3725874897D8}"/>
              </a:ext>
            </a:extLst>
          </p:cNvPr>
          <p:cNvSpPr txBox="1"/>
          <p:nvPr/>
        </p:nvSpPr>
        <p:spPr>
          <a:xfrm>
            <a:off x="6949449" y="141399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77F805-621C-443B-9D2E-3467E235C72A}"/>
              </a:ext>
            </a:extLst>
          </p:cNvPr>
          <p:cNvSpPr txBox="1"/>
          <p:nvPr/>
        </p:nvSpPr>
        <p:spPr>
          <a:xfrm>
            <a:off x="1909427" y="251864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814F9-98CD-4475-83FA-D109761218DB}"/>
              </a:ext>
            </a:extLst>
          </p:cNvPr>
          <p:cNvSpPr txBox="1"/>
          <p:nvPr/>
        </p:nvSpPr>
        <p:spPr>
          <a:xfrm>
            <a:off x="4015177" y="251864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52D8070C-B007-4B27-8EA0-FAE497039A50}"/>
              </a:ext>
            </a:extLst>
          </p:cNvPr>
          <p:cNvSpPr/>
          <p:nvPr/>
        </p:nvSpPr>
        <p:spPr>
          <a:xfrm>
            <a:off x="8654288" y="233106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Discount Store distribution (Item) &gt; 5%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63D7BFB-742C-4C50-8027-41E758B4C644}"/>
              </a:ext>
            </a:extLst>
          </p:cNvPr>
          <p:cNvCxnSpPr>
            <a:cxnSpLocks/>
            <a:stCxn id="35" idx="3"/>
            <a:endCxn id="51" idx="0"/>
          </p:cNvCxnSpPr>
          <p:nvPr/>
        </p:nvCxnSpPr>
        <p:spPr>
          <a:xfrm>
            <a:off x="6482291" y="1717969"/>
            <a:ext cx="2860132" cy="61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64B292-0B49-42A3-9B4D-92B4C515A963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569404" y="2785494"/>
            <a:ext cx="906369" cy="585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8973C8-8827-4848-A8EA-BAB9533BD5E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852042" y="2785495"/>
            <a:ext cx="824401" cy="561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91BB8-E7F0-4E08-A734-82B16300C438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7907528" y="2922599"/>
            <a:ext cx="746761" cy="525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11C9866-5790-4A8C-980D-DF6976123267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0030558" y="2922599"/>
            <a:ext cx="808726" cy="520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035FE7-80D5-413F-9678-B607F8A7FA3E}"/>
              </a:ext>
            </a:extLst>
          </p:cNvPr>
          <p:cNvSpPr txBox="1"/>
          <p:nvPr/>
        </p:nvSpPr>
        <p:spPr>
          <a:xfrm>
            <a:off x="7537985" y="261256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CE66E7-6EE9-44B6-BC85-497674BBA9BF}"/>
              </a:ext>
            </a:extLst>
          </p:cNvPr>
          <p:cNvSpPr txBox="1"/>
          <p:nvPr/>
        </p:nvSpPr>
        <p:spPr>
          <a:xfrm>
            <a:off x="9893843" y="261256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6CC011-67FF-4EC6-9BB4-05B9E21F162A}"/>
              </a:ext>
            </a:extLst>
          </p:cNvPr>
          <p:cNvSpPr/>
          <p:nvPr/>
        </p:nvSpPr>
        <p:spPr>
          <a:xfrm>
            <a:off x="1051316" y="3391832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1FB30F-7765-45CC-BCF8-0B2A25C0084A}"/>
              </a:ext>
            </a:extLst>
          </p:cNvPr>
          <p:cNvSpPr/>
          <p:nvPr/>
        </p:nvSpPr>
        <p:spPr>
          <a:xfrm>
            <a:off x="4022937" y="3342576"/>
            <a:ext cx="1376270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D0E24D-116B-4AF7-BC6D-8DFF342ED235}"/>
              </a:ext>
            </a:extLst>
          </p:cNvPr>
          <p:cNvSpPr/>
          <p:nvPr/>
        </p:nvSpPr>
        <p:spPr>
          <a:xfrm>
            <a:off x="7366787" y="3443184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E0522B-52F1-48FC-9810-EDFA2BC5AD4A}"/>
              </a:ext>
            </a:extLst>
          </p:cNvPr>
          <p:cNvSpPr/>
          <p:nvPr/>
        </p:nvSpPr>
        <p:spPr>
          <a:xfrm>
            <a:off x="10343436" y="3443184"/>
            <a:ext cx="1036589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FC9994-5B0A-4287-BE13-4735A4D6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FBB31F1C-AF64-43E6-9624-18A1425E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36700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ALGORITHM: Channel Selection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AB6E31F-1DBD-4E49-BA70-0ED81D58F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31480"/>
              </p:ext>
            </p:extLst>
          </p:nvPr>
        </p:nvGraphicFramePr>
        <p:xfrm>
          <a:off x="8546822" y="8053"/>
          <a:ext cx="3631096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7774">
                  <a:extLst>
                    <a:ext uri="{9D8B030D-6E8A-4147-A177-3AD203B41FA5}">
                      <a16:colId xmlns:a16="http://schemas.microsoft.com/office/drawing/2014/main" val="2925390561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797533770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202359125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544518321"/>
                    </a:ext>
                  </a:extLst>
                </a:gridCol>
              </a:tblGrid>
              <a:tr h="28514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Early Morning Bite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Breakfast for One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Family Breakfast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08211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Discount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4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8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EF4C4-A9E6-47CF-884A-91D7761A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6DCA39-FE7E-4B33-9419-C9BB65BD885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84935DF-A95F-4333-B69D-0A859429224B}"/>
              </a:ext>
            </a:extLst>
          </p:cNvPr>
          <p:cNvSpPr/>
          <p:nvPr/>
        </p:nvSpPr>
        <p:spPr>
          <a:xfrm>
            <a:off x="5106021" y="112643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Occasion distribution(Item) &gt;5%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50CA3-F373-4068-B391-24BF1AD6F673}"/>
              </a:ext>
            </a:extLst>
          </p:cNvPr>
          <p:cNvSpPr txBox="1"/>
          <p:nvPr/>
        </p:nvSpPr>
        <p:spPr>
          <a:xfrm>
            <a:off x="4000751" y="1410904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757BC2F-C166-44FA-BF19-215BF7E0F530}"/>
              </a:ext>
            </a:extLst>
          </p:cNvPr>
          <p:cNvSpPr/>
          <p:nvPr/>
        </p:nvSpPr>
        <p:spPr>
          <a:xfrm>
            <a:off x="2475772" y="2193963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Club/Warehouse distribution (Item) &gt; 5%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84E05BE-6E6B-4C3A-A7B2-F0D2697EFEA9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rot="10800000" flipV="1">
            <a:off x="3163907" y="1717969"/>
            <a:ext cx="1942114" cy="4759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CD5B9D-8CCD-410E-9490-3725874897D8}"/>
              </a:ext>
            </a:extLst>
          </p:cNvPr>
          <p:cNvSpPr txBox="1"/>
          <p:nvPr/>
        </p:nvSpPr>
        <p:spPr>
          <a:xfrm>
            <a:off x="6949449" y="141399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77F805-621C-443B-9D2E-3467E235C72A}"/>
              </a:ext>
            </a:extLst>
          </p:cNvPr>
          <p:cNvSpPr txBox="1"/>
          <p:nvPr/>
        </p:nvSpPr>
        <p:spPr>
          <a:xfrm>
            <a:off x="1909427" y="251864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814F9-98CD-4475-83FA-D109761218DB}"/>
              </a:ext>
            </a:extLst>
          </p:cNvPr>
          <p:cNvSpPr txBox="1"/>
          <p:nvPr/>
        </p:nvSpPr>
        <p:spPr>
          <a:xfrm>
            <a:off x="4015177" y="251864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52D8070C-B007-4B27-8EA0-FAE497039A50}"/>
              </a:ext>
            </a:extLst>
          </p:cNvPr>
          <p:cNvSpPr/>
          <p:nvPr/>
        </p:nvSpPr>
        <p:spPr>
          <a:xfrm>
            <a:off x="8654288" y="233106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Club/Warehouse distribution (Item) &gt; 5%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63D7BFB-742C-4C50-8027-41E758B4C644}"/>
              </a:ext>
            </a:extLst>
          </p:cNvPr>
          <p:cNvCxnSpPr>
            <a:cxnSpLocks/>
            <a:stCxn id="35" idx="3"/>
            <a:endCxn id="51" idx="0"/>
          </p:cNvCxnSpPr>
          <p:nvPr/>
        </p:nvCxnSpPr>
        <p:spPr>
          <a:xfrm>
            <a:off x="6482291" y="1717969"/>
            <a:ext cx="2860132" cy="61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6139BBCD-7C41-4AAB-A9E3-22DC61377B09}"/>
              </a:ext>
            </a:extLst>
          </p:cNvPr>
          <p:cNvSpPr/>
          <p:nvPr/>
        </p:nvSpPr>
        <p:spPr>
          <a:xfrm>
            <a:off x="576333" y="3371206"/>
            <a:ext cx="1986139" cy="1545350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Sam’s club item share in Occ. &gt; Sam’s club item share across Occasions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D47FCA13-C212-4D6E-94E1-28B3679D1345}"/>
              </a:ext>
            </a:extLst>
          </p:cNvPr>
          <p:cNvSpPr/>
          <p:nvPr/>
        </p:nvSpPr>
        <p:spPr>
          <a:xfrm>
            <a:off x="3683373" y="3346748"/>
            <a:ext cx="1986139" cy="1545350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Sam’s club item share in Occ. &gt; Sam’s club item share across Occasions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612AF9CF-FCBA-46B6-8D2C-634393AEF1FD}"/>
              </a:ext>
            </a:extLst>
          </p:cNvPr>
          <p:cNvSpPr/>
          <p:nvPr/>
        </p:nvSpPr>
        <p:spPr>
          <a:xfrm>
            <a:off x="6914457" y="3448091"/>
            <a:ext cx="1986139" cy="154534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Sam’s club item share in Occ. &gt; Sam’s club item share across Occasions</a:t>
            </a:r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A1237359-F0A3-4656-922D-798F38B15B84}"/>
              </a:ext>
            </a:extLst>
          </p:cNvPr>
          <p:cNvSpPr/>
          <p:nvPr/>
        </p:nvSpPr>
        <p:spPr>
          <a:xfrm>
            <a:off x="9846214" y="3443184"/>
            <a:ext cx="1986139" cy="1545348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Sam’s club item share in Occ. &gt; Sam’s club item share across Occasions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64B292-0B49-42A3-9B4D-92B4C515A963}"/>
              </a:ext>
            </a:extLst>
          </p:cNvPr>
          <p:cNvCxnSpPr>
            <a:cxnSpLocks/>
            <a:stCxn id="40" idx="1"/>
            <a:endCxn id="56" idx="0"/>
          </p:cNvCxnSpPr>
          <p:nvPr/>
        </p:nvCxnSpPr>
        <p:spPr>
          <a:xfrm rot="10800000" flipV="1">
            <a:off x="1569404" y="2785494"/>
            <a:ext cx="906369" cy="585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8973C8-8827-4848-A8EA-BAB9533BD5E8}"/>
              </a:ext>
            </a:extLst>
          </p:cNvPr>
          <p:cNvCxnSpPr>
            <a:stCxn id="40" idx="3"/>
            <a:endCxn id="59" idx="0"/>
          </p:cNvCxnSpPr>
          <p:nvPr/>
        </p:nvCxnSpPr>
        <p:spPr>
          <a:xfrm>
            <a:off x="3852042" y="2785495"/>
            <a:ext cx="824401" cy="561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91BB8-E7F0-4E08-A734-82B16300C438}"/>
              </a:ext>
            </a:extLst>
          </p:cNvPr>
          <p:cNvCxnSpPr>
            <a:cxnSpLocks/>
            <a:stCxn id="51" idx="1"/>
            <a:endCxn id="60" idx="0"/>
          </p:cNvCxnSpPr>
          <p:nvPr/>
        </p:nvCxnSpPr>
        <p:spPr>
          <a:xfrm rot="10800000" flipV="1">
            <a:off x="7907528" y="2922599"/>
            <a:ext cx="746761" cy="525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11C9866-5790-4A8C-980D-DF6976123267}"/>
              </a:ext>
            </a:extLst>
          </p:cNvPr>
          <p:cNvCxnSpPr>
            <a:cxnSpLocks/>
            <a:stCxn id="51" idx="3"/>
            <a:endCxn id="61" idx="0"/>
          </p:cNvCxnSpPr>
          <p:nvPr/>
        </p:nvCxnSpPr>
        <p:spPr>
          <a:xfrm>
            <a:off x="10030558" y="2922599"/>
            <a:ext cx="808726" cy="520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035FE7-80D5-413F-9678-B607F8A7FA3E}"/>
              </a:ext>
            </a:extLst>
          </p:cNvPr>
          <p:cNvSpPr txBox="1"/>
          <p:nvPr/>
        </p:nvSpPr>
        <p:spPr>
          <a:xfrm>
            <a:off x="7537985" y="261256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CE66E7-6EE9-44B6-BC85-497674BBA9BF}"/>
              </a:ext>
            </a:extLst>
          </p:cNvPr>
          <p:cNvSpPr txBox="1"/>
          <p:nvPr/>
        </p:nvSpPr>
        <p:spPr>
          <a:xfrm>
            <a:off x="9893843" y="261256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6CC011-67FF-4EC6-9BB4-05B9E21F162A}"/>
              </a:ext>
            </a:extLst>
          </p:cNvPr>
          <p:cNvSpPr/>
          <p:nvPr/>
        </p:nvSpPr>
        <p:spPr>
          <a:xfrm>
            <a:off x="58245" y="5204397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1FB30F-7765-45CC-BCF8-0B2A25C0084A}"/>
              </a:ext>
            </a:extLst>
          </p:cNvPr>
          <p:cNvSpPr/>
          <p:nvPr/>
        </p:nvSpPr>
        <p:spPr>
          <a:xfrm>
            <a:off x="2044384" y="5236600"/>
            <a:ext cx="1036175" cy="523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Take Share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178028-C3B0-40EF-BD1A-060B4E68082E}"/>
              </a:ext>
            </a:extLst>
          </p:cNvPr>
          <p:cNvSpPr/>
          <p:nvPr/>
        </p:nvSpPr>
        <p:spPr>
          <a:xfrm>
            <a:off x="3165285" y="5232756"/>
            <a:ext cx="1036175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64983B-E62E-44EF-8491-322F682A71BA}"/>
              </a:ext>
            </a:extLst>
          </p:cNvPr>
          <p:cNvSpPr/>
          <p:nvPr/>
        </p:nvSpPr>
        <p:spPr>
          <a:xfrm>
            <a:off x="5151424" y="5232756"/>
            <a:ext cx="1036175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D0E24D-116B-4AF7-BC6D-8DFF342ED235}"/>
              </a:ext>
            </a:extLst>
          </p:cNvPr>
          <p:cNvSpPr/>
          <p:nvPr/>
        </p:nvSpPr>
        <p:spPr>
          <a:xfrm>
            <a:off x="6375075" y="5232756"/>
            <a:ext cx="1036175" cy="523220"/>
          </a:xfrm>
          <a:prstGeom prst="rect">
            <a:avLst/>
          </a:prstGeom>
          <a:solidFill>
            <a:srgbClr val="FF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013D24-9D86-4F85-B5DF-A4387094D977}"/>
              </a:ext>
            </a:extLst>
          </p:cNvPr>
          <p:cNvSpPr/>
          <p:nvPr/>
        </p:nvSpPr>
        <p:spPr>
          <a:xfrm>
            <a:off x="8382508" y="5236600"/>
            <a:ext cx="1036175" cy="523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Take Share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2AF2BA-C447-40FB-BA31-8B3E690391DA}"/>
              </a:ext>
            </a:extLst>
          </p:cNvPr>
          <p:cNvSpPr/>
          <p:nvPr/>
        </p:nvSpPr>
        <p:spPr>
          <a:xfrm>
            <a:off x="9526070" y="5253106"/>
            <a:ext cx="1036175" cy="523220"/>
          </a:xfrm>
          <a:prstGeom prst="rect">
            <a:avLst/>
          </a:prstGeom>
          <a:solidFill>
            <a:srgbClr val="FF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E0522B-52F1-48FC-9810-EDFA2BC5AD4A}"/>
              </a:ext>
            </a:extLst>
          </p:cNvPr>
          <p:cNvSpPr/>
          <p:nvPr/>
        </p:nvSpPr>
        <p:spPr>
          <a:xfrm>
            <a:off x="10994027" y="5237999"/>
            <a:ext cx="1036175" cy="52322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Deprioritize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DCB1D8B-2952-47FD-81FD-BC9F29016631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576333" y="4143881"/>
            <a:ext cx="0" cy="106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CF95D88-7898-4515-887B-D8BC37E750AA}"/>
              </a:ext>
            </a:extLst>
          </p:cNvPr>
          <p:cNvCxnSpPr>
            <a:stCxn id="56" idx="3"/>
          </p:cNvCxnSpPr>
          <p:nvPr/>
        </p:nvCxnSpPr>
        <p:spPr>
          <a:xfrm>
            <a:off x="2562472" y="4143881"/>
            <a:ext cx="0" cy="108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7613477-AA5B-4BBB-BA91-38AEF20001BA}"/>
              </a:ext>
            </a:extLst>
          </p:cNvPr>
          <p:cNvCxnSpPr>
            <a:cxnSpLocks/>
            <a:stCxn id="59" idx="1"/>
          </p:cNvCxnSpPr>
          <p:nvPr/>
        </p:nvCxnSpPr>
        <p:spPr>
          <a:xfrm>
            <a:off x="3683373" y="4119423"/>
            <a:ext cx="0" cy="11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F463F2A-87EF-4561-BCF2-CF3D26BF724B}"/>
              </a:ext>
            </a:extLst>
          </p:cNvPr>
          <p:cNvCxnSpPr>
            <a:stCxn id="59" idx="3"/>
          </p:cNvCxnSpPr>
          <p:nvPr/>
        </p:nvCxnSpPr>
        <p:spPr>
          <a:xfrm>
            <a:off x="5669512" y="4119423"/>
            <a:ext cx="0" cy="11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885DBAE-097F-49DE-B429-9D4CEE782EF7}"/>
              </a:ext>
            </a:extLst>
          </p:cNvPr>
          <p:cNvSpPr txBox="1"/>
          <p:nvPr/>
        </p:nvSpPr>
        <p:spPr>
          <a:xfrm>
            <a:off x="558067" y="474902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25C3DC-F939-4957-92BE-0C9B0FF984CF}"/>
              </a:ext>
            </a:extLst>
          </p:cNvPr>
          <p:cNvSpPr txBox="1"/>
          <p:nvPr/>
        </p:nvSpPr>
        <p:spPr>
          <a:xfrm>
            <a:off x="3663152" y="474721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07FE71-17F0-42D6-B332-662211251D5A}"/>
              </a:ext>
            </a:extLst>
          </p:cNvPr>
          <p:cNvSpPr txBox="1"/>
          <p:nvPr/>
        </p:nvSpPr>
        <p:spPr>
          <a:xfrm>
            <a:off x="1832277" y="4747219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618502-4D0E-422D-9B74-4B433150A121}"/>
              </a:ext>
            </a:extLst>
          </p:cNvPr>
          <p:cNvSpPr txBox="1"/>
          <p:nvPr/>
        </p:nvSpPr>
        <p:spPr>
          <a:xfrm>
            <a:off x="4936570" y="474721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44BA6AC-2367-46A3-A2FE-875975369C9E}"/>
              </a:ext>
            </a:extLst>
          </p:cNvPr>
          <p:cNvCxnSpPr>
            <a:stCxn id="60" idx="1"/>
          </p:cNvCxnSpPr>
          <p:nvPr/>
        </p:nvCxnSpPr>
        <p:spPr>
          <a:xfrm flipH="1">
            <a:off x="6895808" y="4220766"/>
            <a:ext cx="18649" cy="101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D355969-933E-4DFF-AFC0-89A7F627CB25}"/>
              </a:ext>
            </a:extLst>
          </p:cNvPr>
          <p:cNvCxnSpPr>
            <a:cxnSpLocks/>
            <a:stCxn id="60" idx="3"/>
            <a:endCxn id="86" idx="0"/>
          </p:cNvCxnSpPr>
          <p:nvPr/>
        </p:nvCxnSpPr>
        <p:spPr>
          <a:xfrm>
            <a:off x="8900596" y="4220766"/>
            <a:ext cx="0" cy="101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AE78821-4B92-4F98-A126-31A6EE14C496}"/>
              </a:ext>
            </a:extLst>
          </p:cNvPr>
          <p:cNvSpPr txBox="1"/>
          <p:nvPr/>
        </p:nvSpPr>
        <p:spPr>
          <a:xfrm>
            <a:off x="8170254" y="476898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657AFA-4926-4808-B5FE-A46C2B0F194C}"/>
              </a:ext>
            </a:extLst>
          </p:cNvPr>
          <p:cNvSpPr txBox="1"/>
          <p:nvPr/>
        </p:nvSpPr>
        <p:spPr>
          <a:xfrm>
            <a:off x="6840160" y="476898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A202C3-D692-452B-BA15-828D21BCCBD2}"/>
              </a:ext>
            </a:extLst>
          </p:cNvPr>
          <p:cNvSpPr txBox="1"/>
          <p:nvPr/>
        </p:nvSpPr>
        <p:spPr>
          <a:xfrm>
            <a:off x="9628846" y="472725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F55D66-EFB4-4FD1-876C-A604F5EB69B5}"/>
              </a:ext>
            </a:extLst>
          </p:cNvPr>
          <p:cNvSpPr txBox="1"/>
          <p:nvPr/>
        </p:nvSpPr>
        <p:spPr>
          <a:xfrm>
            <a:off x="11314461" y="4768986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7DB4FB4-A818-4FD4-A1FE-6E171DEA05FC}"/>
              </a:ext>
            </a:extLst>
          </p:cNvPr>
          <p:cNvCxnSpPr>
            <a:stCxn id="61" idx="1"/>
            <a:endCxn id="92" idx="0"/>
          </p:cNvCxnSpPr>
          <p:nvPr/>
        </p:nvCxnSpPr>
        <p:spPr>
          <a:xfrm rot="10800000" flipH="1" flipV="1">
            <a:off x="9846214" y="4215858"/>
            <a:ext cx="197944" cy="1037248"/>
          </a:xfrm>
          <a:prstGeom prst="bentConnector4">
            <a:avLst>
              <a:gd name="adj1" fmla="val -115487"/>
              <a:gd name="adj2" fmla="val 87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B688495-D726-4381-B083-119D949A1196}"/>
              </a:ext>
            </a:extLst>
          </p:cNvPr>
          <p:cNvCxnSpPr>
            <a:stCxn id="61" idx="3"/>
            <a:endCxn id="93" idx="0"/>
          </p:cNvCxnSpPr>
          <p:nvPr/>
        </p:nvCxnSpPr>
        <p:spPr>
          <a:xfrm flipH="1">
            <a:off x="11512115" y="4215858"/>
            <a:ext cx="320238" cy="1022141"/>
          </a:xfrm>
          <a:prstGeom prst="bentConnector4">
            <a:avLst>
              <a:gd name="adj1" fmla="val -71384"/>
              <a:gd name="adj2" fmla="val 877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E68B4DE-7C47-43CE-9350-9810DAFC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23C99E90-6792-4339-AC6E-6E673703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36700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ALGORITHM: Retailer Selection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FBB3784-C673-4C42-BDC4-FAEAF034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84863"/>
              </p:ext>
            </p:extLst>
          </p:nvPr>
        </p:nvGraphicFramePr>
        <p:xfrm>
          <a:off x="8382508" y="-442"/>
          <a:ext cx="3810000" cy="868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6678">
                  <a:extLst>
                    <a:ext uri="{9D8B030D-6E8A-4147-A177-3AD203B41FA5}">
                      <a16:colId xmlns:a16="http://schemas.microsoft.com/office/drawing/2014/main" val="2925390561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797533770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202359125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544518321"/>
                    </a:ext>
                  </a:extLst>
                </a:gridCol>
              </a:tblGrid>
              <a:tr h="285143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Early Morning Bite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Breakfast for One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Family Breakfast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08211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Club/Warehouse Store &gt; Sam’s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4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4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783">
              <a:defRPr/>
            </a:pPr>
            <a:fld id="{A26DCA39-FE7E-4B33-9419-C9BB65BD885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783">
                <a:defRPr/>
              </a:pPr>
              <a:t>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04663-7CDA-45A6-BF8B-3C57C812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B4E3CC-7268-4EF6-91D8-D82179829EDE}"/>
              </a:ext>
            </a:extLst>
          </p:cNvPr>
          <p:cNvSpPr txBox="1"/>
          <p:nvPr/>
        </p:nvSpPr>
        <p:spPr>
          <a:xfrm>
            <a:off x="0" y="384465"/>
            <a:ext cx="11929337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051" dirty="0"/>
              <a:t>Selection Summary : 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Q2 2019 | Markets : UK | </a:t>
            </a:r>
            <a:r>
              <a:rPr lang="en-US" sz="1050" dirty="0"/>
              <a:t>Find Opportunity For : Category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1050" dirty="0"/>
              <a:t>Category/Item/Brand : Cereal, Bread/Bakery, Yogurt/Cheese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Benchmark : Previous Period</a:t>
            </a:r>
          </a:p>
          <a:p>
            <a:endParaRPr lang="en-US" sz="1100" dirty="0"/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F5891114-9CB8-466D-970D-C908FDA7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45" y="20123"/>
            <a:ext cx="11842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STRATEGIC POSTURES - CATEGORY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A56C4B-9910-42D5-A1C4-500759B7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49133"/>
              </p:ext>
            </p:extLst>
          </p:nvPr>
        </p:nvGraphicFramePr>
        <p:xfrm>
          <a:off x="251791" y="1064538"/>
          <a:ext cx="11864332" cy="923780"/>
        </p:xfrm>
        <a:graphic>
          <a:graphicData uri="http://schemas.openxmlformats.org/drawingml/2006/table">
            <a:tbl>
              <a:tblPr/>
              <a:tblGrid>
                <a:gridCol w="132385">
                  <a:extLst>
                    <a:ext uri="{9D8B030D-6E8A-4147-A177-3AD203B41FA5}">
                      <a16:colId xmlns:a16="http://schemas.microsoft.com/office/drawing/2014/main" val="688830194"/>
                    </a:ext>
                  </a:extLst>
                </a:gridCol>
                <a:gridCol w="877152">
                  <a:extLst>
                    <a:ext uri="{9D8B030D-6E8A-4147-A177-3AD203B41FA5}">
                      <a16:colId xmlns:a16="http://schemas.microsoft.com/office/drawing/2014/main" val="3119851751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1597954291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560475769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3293292215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4134977239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3715621585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1518818214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884452675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818598931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714305660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1316700355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2428770986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3411489821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919230892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3005395076"/>
                    </a:ext>
                  </a:extLst>
                </a:gridCol>
                <a:gridCol w="723653">
                  <a:extLst>
                    <a:ext uri="{9D8B030D-6E8A-4147-A177-3AD203B41FA5}">
                      <a16:colId xmlns:a16="http://schemas.microsoft.com/office/drawing/2014/main" val="1501222535"/>
                    </a:ext>
                  </a:extLst>
                </a:gridCol>
              </a:tblGrid>
              <a:tr h="2616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DB1348"/>
                          </a:solidFill>
                          <a:effectLst/>
                          <a:latin typeface="Calibri" panose="020F0502020204030204" pitchFamily="34" charset="0"/>
                        </a:rPr>
                        <a:t>% DISTRIBUTION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L/Alt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AW/S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D/Alt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22119"/>
                  </a:ext>
                </a:extLst>
              </a:tr>
              <a:tr h="3425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All Categories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 |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+1.2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 |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+1.2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056291"/>
                  </a:ext>
                </a:extLst>
              </a:tr>
              <a:tr h="3173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Cereal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DB1348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DB1348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|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15396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E7701AF-D65B-48D0-8FC4-B3B28F36D452}"/>
              </a:ext>
            </a:extLst>
          </p:cNvPr>
          <p:cNvGrpSpPr/>
          <p:nvPr/>
        </p:nvGrpSpPr>
        <p:grpSpPr>
          <a:xfrm>
            <a:off x="3564891" y="6499323"/>
            <a:ext cx="6292849" cy="338554"/>
            <a:chOff x="3625851" y="6499323"/>
            <a:chExt cx="6292849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1DB9B8-0BD7-474A-9868-51BA4B569C85}"/>
                </a:ext>
              </a:extLst>
            </p:cNvPr>
            <p:cNvSpPr txBox="1"/>
            <p:nvPr/>
          </p:nvSpPr>
          <p:spPr>
            <a:xfrm>
              <a:off x="3625851" y="6499323"/>
              <a:ext cx="629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Source: Project Landmark || Number indicates: Row Percentage Item Distribution Change PP Vs Benchmark || Significance Vs Total Row @ 95% CL :</a:t>
              </a:r>
            </a:p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High    Low || NA - Data not available || LS: Insufficient sample(&lt; 150) || Low Base Sample    0-250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7F05427B-C9A8-4A5B-8788-2BC7D295975E}"/>
                </a:ext>
              </a:extLst>
            </p:cNvPr>
            <p:cNvSpPr/>
            <p:nvPr/>
          </p:nvSpPr>
          <p:spPr>
            <a:xfrm>
              <a:off x="3996360" y="6703091"/>
              <a:ext cx="48044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617DFDEE-CC91-4870-8A06-AB15393B8E0D}"/>
                </a:ext>
              </a:extLst>
            </p:cNvPr>
            <p:cNvSpPr/>
            <p:nvPr/>
          </p:nvSpPr>
          <p:spPr>
            <a:xfrm>
              <a:off x="3727454" y="6703091"/>
              <a:ext cx="48044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1691B1FD-B30E-4284-9A1C-E2CB42150B37}"/>
                </a:ext>
              </a:extLst>
            </p:cNvPr>
            <p:cNvSpPr/>
            <p:nvPr/>
          </p:nvSpPr>
          <p:spPr>
            <a:xfrm>
              <a:off x="7527866" y="6713212"/>
              <a:ext cx="48044" cy="36381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35481EA0-9E82-4271-8D13-97C10057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5136"/>
              </p:ext>
            </p:extLst>
          </p:nvPr>
        </p:nvGraphicFramePr>
        <p:xfrm>
          <a:off x="7010400" y="765451"/>
          <a:ext cx="510208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01">
                  <a:extLst>
                    <a:ext uri="{9D8B030D-6E8A-4147-A177-3AD203B41FA5}">
                      <a16:colId xmlns:a16="http://schemas.microsoft.com/office/drawing/2014/main" val="4134036118"/>
                    </a:ext>
                  </a:extLst>
                </a:gridCol>
                <a:gridCol w="1110977">
                  <a:extLst>
                    <a:ext uri="{9D8B030D-6E8A-4147-A177-3AD203B41FA5}">
                      <a16:colId xmlns:a16="http://schemas.microsoft.com/office/drawing/2014/main" val="2068797701"/>
                    </a:ext>
                  </a:extLst>
                </a:gridCol>
                <a:gridCol w="1260517">
                  <a:extLst>
                    <a:ext uri="{9D8B030D-6E8A-4147-A177-3AD203B41FA5}">
                      <a16:colId xmlns:a16="http://schemas.microsoft.com/office/drawing/2014/main" val="470120981"/>
                    </a:ext>
                  </a:extLst>
                </a:gridCol>
                <a:gridCol w="780319">
                  <a:extLst>
                    <a:ext uri="{9D8B030D-6E8A-4147-A177-3AD203B41FA5}">
                      <a16:colId xmlns:a16="http://schemas.microsoft.com/office/drawing/2014/main" val="1767098281"/>
                    </a:ext>
                  </a:extLst>
                </a:gridCol>
                <a:gridCol w="915374">
                  <a:extLst>
                    <a:ext uri="{9D8B030D-6E8A-4147-A177-3AD203B41FA5}">
                      <a16:colId xmlns:a16="http://schemas.microsoft.com/office/drawing/2014/main" val="126319734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Take Share</a:t>
                      </a:r>
                    </a:p>
                  </a:txBody>
                  <a:tcPr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Strengthen Core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Grow Relevance</a:t>
                      </a:r>
                    </a:p>
                  </a:txBody>
                  <a:tcPr>
                    <a:lnL w="571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Maintain</a:t>
                      </a:r>
                    </a:p>
                  </a:txBody>
                  <a:tcPr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Deprioritize</a:t>
                      </a:r>
                    </a:p>
                  </a:txBody>
                  <a:tcPr>
                    <a:lnL w="571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3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6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783">
              <a:defRPr/>
            </a:pPr>
            <a:fld id="{A26DCA39-FE7E-4B33-9419-C9BB65BD885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783">
                <a:defRPr/>
              </a:pPr>
              <a:t>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04663-7CDA-45A6-BF8B-3C57C812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sp>
        <p:nvSpPr>
          <p:cNvPr id="19" name="Title 4">
            <a:extLst>
              <a:ext uri="{FF2B5EF4-FFF2-40B4-BE49-F238E27FC236}">
                <a16:creationId xmlns:a16="http://schemas.microsoft.com/office/drawing/2014/main" id="{7AD5276C-853E-40A2-B76C-1D03F04D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45" y="20123"/>
            <a:ext cx="11842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STRATEGIC POSTURES - CATEGORY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53E10D-F2C0-4E43-97AC-74E287ABB596}"/>
              </a:ext>
            </a:extLst>
          </p:cNvPr>
          <p:cNvSpPr txBox="1"/>
          <p:nvPr/>
        </p:nvSpPr>
        <p:spPr>
          <a:xfrm>
            <a:off x="0" y="384465"/>
            <a:ext cx="11929337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051" dirty="0"/>
              <a:t>Selection Summary : 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Q2 2019 | Markets : UK | </a:t>
            </a:r>
            <a:r>
              <a:rPr lang="en-US" sz="1050" dirty="0"/>
              <a:t>Find Opportunity For : Category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1050" dirty="0"/>
              <a:t>Category/Item/Brand : Cereal, Bread/Bakery, Yogurt/Cheese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Benchmark : Previous Period</a:t>
            </a:r>
          </a:p>
          <a:p>
            <a:endParaRPr lang="en-US" sz="11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CF4344-5E86-49E9-936A-A4F2DEE5A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94927"/>
              </p:ext>
            </p:extLst>
          </p:nvPr>
        </p:nvGraphicFramePr>
        <p:xfrm>
          <a:off x="60887" y="1064538"/>
          <a:ext cx="12066593" cy="922240"/>
        </p:xfrm>
        <a:graphic>
          <a:graphicData uri="http://schemas.openxmlformats.org/drawingml/2006/table">
            <a:tbl>
              <a:tblPr/>
              <a:tblGrid>
                <a:gridCol w="190904">
                  <a:extLst>
                    <a:ext uri="{9D8B030D-6E8A-4147-A177-3AD203B41FA5}">
                      <a16:colId xmlns:a16="http://schemas.microsoft.com/office/drawing/2014/main" val="688830194"/>
                    </a:ext>
                  </a:extLst>
                </a:gridCol>
                <a:gridCol w="1009674">
                  <a:extLst>
                    <a:ext uri="{9D8B030D-6E8A-4147-A177-3AD203B41FA5}">
                      <a16:colId xmlns:a16="http://schemas.microsoft.com/office/drawing/2014/main" val="208260850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1597954291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560475769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3293292215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4134977239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3715621585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1518818214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884452675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818598931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714305660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1316700355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2428770986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3411489821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919230892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3005395076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1501222535"/>
                    </a:ext>
                  </a:extLst>
                </a:gridCol>
              </a:tblGrid>
              <a:tr h="2614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DB1348"/>
                          </a:solidFill>
                          <a:effectLst/>
                          <a:latin typeface="Calibri" panose="020F0502020204030204" pitchFamily="34" charset="0"/>
                        </a:rPr>
                        <a:t>Est. Retail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L/Alt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AW/S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D/Alt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22119"/>
                  </a:ext>
                </a:extLst>
              </a:tr>
              <a:tr h="34381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All Categories</a:t>
                      </a:r>
                      <a:endParaRPr lang="en-US" sz="1100" b="1" i="0" u="none" strike="noStrike" dirty="0">
                        <a:solidFill>
                          <a:srgbClr val="DB13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322318"/>
                  </a:ext>
                </a:extLst>
              </a:tr>
              <a:tr h="317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Cereal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$2.72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$0.68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$22.72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$0.68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$0.68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$0.68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15396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8057BF0-7C81-425A-936E-369F8008601F}"/>
              </a:ext>
            </a:extLst>
          </p:cNvPr>
          <p:cNvGrpSpPr/>
          <p:nvPr/>
        </p:nvGrpSpPr>
        <p:grpSpPr>
          <a:xfrm>
            <a:off x="3564891" y="6499323"/>
            <a:ext cx="6292849" cy="338554"/>
            <a:chOff x="3625851" y="6499323"/>
            <a:chExt cx="6292849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C31136-FB6C-4DE8-8D8B-C8F4224AD893}"/>
                </a:ext>
              </a:extLst>
            </p:cNvPr>
            <p:cNvSpPr txBox="1"/>
            <p:nvPr/>
          </p:nvSpPr>
          <p:spPr>
            <a:xfrm>
              <a:off x="3625851" y="6499323"/>
              <a:ext cx="629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Source: Project Landmark || Number indicates: Row Percentage Item Distribution Change PP Vs Benchmark || Significance Vs Total Row @ 95% CL :</a:t>
              </a:r>
            </a:p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High    Low || NA - Data not available || LS: Insufficient sample(&lt; 150) || Low Base Sample    0-250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0748EA92-F2C5-480B-9057-99538AAA5B9D}"/>
                </a:ext>
              </a:extLst>
            </p:cNvPr>
            <p:cNvSpPr/>
            <p:nvPr/>
          </p:nvSpPr>
          <p:spPr>
            <a:xfrm>
              <a:off x="3996360" y="6703091"/>
              <a:ext cx="48044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4C6E659-8D1E-4A02-B4FB-01E286E45B9B}"/>
                </a:ext>
              </a:extLst>
            </p:cNvPr>
            <p:cNvSpPr/>
            <p:nvPr/>
          </p:nvSpPr>
          <p:spPr>
            <a:xfrm>
              <a:off x="3727454" y="6703091"/>
              <a:ext cx="48044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2A5A9135-3705-4469-A848-7718259BA12F}"/>
                </a:ext>
              </a:extLst>
            </p:cNvPr>
            <p:cNvSpPr/>
            <p:nvPr/>
          </p:nvSpPr>
          <p:spPr>
            <a:xfrm>
              <a:off x="7527866" y="6705592"/>
              <a:ext cx="48044" cy="36381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7BFB3971-0A79-4E0A-92BA-168E80DD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49081"/>
              </p:ext>
            </p:extLst>
          </p:nvPr>
        </p:nvGraphicFramePr>
        <p:xfrm>
          <a:off x="7010400" y="765451"/>
          <a:ext cx="510208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01">
                  <a:extLst>
                    <a:ext uri="{9D8B030D-6E8A-4147-A177-3AD203B41FA5}">
                      <a16:colId xmlns:a16="http://schemas.microsoft.com/office/drawing/2014/main" val="4134036118"/>
                    </a:ext>
                  </a:extLst>
                </a:gridCol>
                <a:gridCol w="1110977">
                  <a:extLst>
                    <a:ext uri="{9D8B030D-6E8A-4147-A177-3AD203B41FA5}">
                      <a16:colId xmlns:a16="http://schemas.microsoft.com/office/drawing/2014/main" val="2068797701"/>
                    </a:ext>
                  </a:extLst>
                </a:gridCol>
                <a:gridCol w="1260517">
                  <a:extLst>
                    <a:ext uri="{9D8B030D-6E8A-4147-A177-3AD203B41FA5}">
                      <a16:colId xmlns:a16="http://schemas.microsoft.com/office/drawing/2014/main" val="470120981"/>
                    </a:ext>
                  </a:extLst>
                </a:gridCol>
                <a:gridCol w="780319">
                  <a:extLst>
                    <a:ext uri="{9D8B030D-6E8A-4147-A177-3AD203B41FA5}">
                      <a16:colId xmlns:a16="http://schemas.microsoft.com/office/drawing/2014/main" val="1767098281"/>
                    </a:ext>
                  </a:extLst>
                </a:gridCol>
                <a:gridCol w="915374">
                  <a:extLst>
                    <a:ext uri="{9D8B030D-6E8A-4147-A177-3AD203B41FA5}">
                      <a16:colId xmlns:a16="http://schemas.microsoft.com/office/drawing/2014/main" val="126319734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Take Share</a:t>
                      </a:r>
                    </a:p>
                  </a:txBody>
                  <a:tcPr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Strengthen Core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Grow Relevance</a:t>
                      </a:r>
                    </a:p>
                  </a:txBody>
                  <a:tcPr>
                    <a:lnL w="571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Maintain</a:t>
                      </a:r>
                    </a:p>
                  </a:txBody>
                  <a:tcPr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Deprioritize</a:t>
                      </a:r>
                    </a:p>
                  </a:txBody>
                  <a:tcPr>
                    <a:lnL w="571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3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5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783">
              <a:defRPr/>
            </a:pPr>
            <a:fld id="{A26DCA39-FE7E-4B33-9419-C9BB65BD885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783">
                <a:defRPr/>
              </a:pPr>
              <a:t>4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04663-7CDA-45A6-BF8B-3C57C812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8057BF0-7C81-425A-936E-369F8008601F}"/>
              </a:ext>
            </a:extLst>
          </p:cNvPr>
          <p:cNvGrpSpPr/>
          <p:nvPr/>
        </p:nvGrpSpPr>
        <p:grpSpPr>
          <a:xfrm>
            <a:off x="3564891" y="6499323"/>
            <a:ext cx="6292849" cy="338554"/>
            <a:chOff x="3625851" y="6499323"/>
            <a:chExt cx="6292849" cy="3385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C31136-FB6C-4DE8-8D8B-C8F4224AD893}"/>
                </a:ext>
              </a:extLst>
            </p:cNvPr>
            <p:cNvSpPr txBox="1"/>
            <p:nvPr/>
          </p:nvSpPr>
          <p:spPr>
            <a:xfrm>
              <a:off x="3625851" y="6499323"/>
              <a:ext cx="629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Source: Project Landmark || Number indicates: Row Percentage Item Distribution Change PP Vs Benchmark || Significance Vs Total Row @ 95% CL :</a:t>
              </a:r>
            </a:p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High    Low || NA - Data not available || LS: Insufficient sample(&lt; 150) || Low Base Sample    0-250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0748EA92-F2C5-480B-9057-99538AAA5B9D}"/>
                </a:ext>
              </a:extLst>
            </p:cNvPr>
            <p:cNvSpPr/>
            <p:nvPr/>
          </p:nvSpPr>
          <p:spPr>
            <a:xfrm>
              <a:off x="3996360" y="6703091"/>
              <a:ext cx="48044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4C6E659-8D1E-4A02-B4FB-01E286E45B9B}"/>
                </a:ext>
              </a:extLst>
            </p:cNvPr>
            <p:cNvSpPr/>
            <p:nvPr/>
          </p:nvSpPr>
          <p:spPr>
            <a:xfrm>
              <a:off x="3727454" y="6703091"/>
              <a:ext cx="48044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2A5A9135-3705-4469-A848-7718259BA12F}"/>
                </a:ext>
              </a:extLst>
            </p:cNvPr>
            <p:cNvSpPr/>
            <p:nvPr/>
          </p:nvSpPr>
          <p:spPr>
            <a:xfrm>
              <a:off x="7535486" y="6713212"/>
              <a:ext cx="48044" cy="36381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4A6F3C9-D5E2-40C6-9619-8F9DECBB7605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765451"/>
          <a:ext cx="510208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01">
                  <a:extLst>
                    <a:ext uri="{9D8B030D-6E8A-4147-A177-3AD203B41FA5}">
                      <a16:colId xmlns:a16="http://schemas.microsoft.com/office/drawing/2014/main" val="4134036118"/>
                    </a:ext>
                  </a:extLst>
                </a:gridCol>
                <a:gridCol w="1110977">
                  <a:extLst>
                    <a:ext uri="{9D8B030D-6E8A-4147-A177-3AD203B41FA5}">
                      <a16:colId xmlns:a16="http://schemas.microsoft.com/office/drawing/2014/main" val="2068797701"/>
                    </a:ext>
                  </a:extLst>
                </a:gridCol>
                <a:gridCol w="1260517">
                  <a:extLst>
                    <a:ext uri="{9D8B030D-6E8A-4147-A177-3AD203B41FA5}">
                      <a16:colId xmlns:a16="http://schemas.microsoft.com/office/drawing/2014/main" val="470120981"/>
                    </a:ext>
                  </a:extLst>
                </a:gridCol>
                <a:gridCol w="780319">
                  <a:extLst>
                    <a:ext uri="{9D8B030D-6E8A-4147-A177-3AD203B41FA5}">
                      <a16:colId xmlns:a16="http://schemas.microsoft.com/office/drawing/2014/main" val="1767098281"/>
                    </a:ext>
                  </a:extLst>
                </a:gridCol>
                <a:gridCol w="915374">
                  <a:extLst>
                    <a:ext uri="{9D8B030D-6E8A-4147-A177-3AD203B41FA5}">
                      <a16:colId xmlns:a16="http://schemas.microsoft.com/office/drawing/2014/main" val="126319734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Take Share</a:t>
                      </a:r>
                    </a:p>
                  </a:txBody>
                  <a:tcPr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Strengthen Core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Grow Relevance</a:t>
                      </a:r>
                    </a:p>
                  </a:txBody>
                  <a:tcPr>
                    <a:lnL w="571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Maintain</a:t>
                      </a:r>
                    </a:p>
                  </a:txBody>
                  <a:tcPr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Deprioritize</a:t>
                      </a:r>
                    </a:p>
                  </a:txBody>
                  <a:tcPr>
                    <a:lnL w="571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3385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76C5BF-5AE9-4476-BA56-FE86BB814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8532"/>
              </p:ext>
            </p:extLst>
          </p:nvPr>
        </p:nvGraphicFramePr>
        <p:xfrm>
          <a:off x="88148" y="1063086"/>
          <a:ext cx="12066593" cy="606477"/>
        </p:xfrm>
        <a:graphic>
          <a:graphicData uri="http://schemas.openxmlformats.org/drawingml/2006/table">
            <a:tbl>
              <a:tblPr/>
              <a:tblGrid>
                <a:gridCol w="1200578">
                  <a:extLst>
                    <a:ext uri="{9D8B030D-6E8A-4147-A177-3AD203B41FA5}">
                      <a16:colId xmlns:a16="http://schemas.microsoft.com/office/drawing/2014/main" val="688830194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1597954291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560475769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3293292215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4134977239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3715621585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1518818214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884452675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818598931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714305660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1316700355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2428770986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3411489821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919230892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3005395076"/>
                    </a:ext>
                  </a:extLst>
                </a:gridCol>
                <a:gridCol w="724401">
                  <a:extLst>
                    <a:ext uri="{9D8B030D-6E8A-4147-A177-3AD203B41FA5}">
                      <a16:colId xmlns:a16="http://schemas.microsoft.com/office/drawing/2014/main" val="1501222535"/>
                    </a:ext>
                  </a:extLst>
                </a:gridCol>
              </a:tblGrid>
              <a:tr h="261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DB1348"/>
                          </a:solidFill>
                          <a:effectLst/>
                          <a:latin typeface="Calibri" panose="020F0502020204030204" pitchFamily="34" charset="0"/>
                        </a:rPr>
                        <a:t>Share of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L/Alt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AW/S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D/Alt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22119"/>
                  </a:ext>
                </a:extLst>
              </a:tr>
              <a:tr h="317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&lt;insert Category-Manufacturer&gt;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9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9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9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9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9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C9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304033"/>
                  </a:ext>
                </a:extLst>
              </a:tr>
            </a:tbl>
          </a:graphicData>
        </a:graphic>
      </p:graphicFrame>
      <p:sp>
        <p:nvSpPr>
          <p:cNvPr id="18" name="Title 4">
            <a:extLst>
              <a:ext uri="{FF2B5EF4-FFF2-40B4-BE49-F238E27FC236}">
                <a16:creationId xmlns:a16="http://schemas.microsoft.com/office/drawing/2014/main" id="{A1AE25F1-A218-4C60-B875-8A696F15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45" y="20123"/>
            <a:ext cx="11842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STRATEGIC POSTURES – CATEGORY-MANUFACTURER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1310EF87-F4E2-4846-96AE-4E28102F274E}"/>
              </a:ext>
            </a:extLst>
          </p:cNvPr>
          <p:cNvSpPr txBox="1"/>
          <p:nvPr/>
        </p:nvSpPr>
        <p:spPr>
          <a:xfrm>
            <a:off x="0" y="469103"/>
            <a:ext cx="11929337" cy="254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051" dirty="0"/>
              <a:t>Selection Summary : 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Q1 2019 | Markets : UK | </a:t>
            </a:r>
            <a:r>
              <a:rPr lang="en-US" sz="1050" dirty="0"/>
              <a:t>Find Opportunity For : Category-Manufacturer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1050" dirty="0"/>
              <a:t>Category/Item – Manufacturer: &lt;insert Category-Manufacturer&gt;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2103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783">
              <a:defRPr/>
            </a:pPr>
            <a:fld id="{A26DCA39-FE7E-4B33-9419-C9BB65BD885E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pPr defTabSz="685783">
                <a:defRPr/>
              </a:pPr>
              <a:t>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B04663-7CDA-45A6-BF8B-3C57C812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B4E3CC-7268-4EF6-91D8-D82179829EDE}"/>
              </a:ext>
            </a:extLst>
          </p:cNvPr>
          <p:cNvSpPr txBox="1"/>
          <p:nvPr/>
        </p:nvSpPr>
        <p:spPr>
          <a:xfrm>
            <a:off x="0" y="384465"/>
            <a:ext cx="11929337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051" dirty="0"/>
              <a:t>Selection Summary : 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Period : Q2 2019 | Markets : UK | </a:t>
            </a:r>
            <a:r>
              <a:rPr lang="en-US" sz="1050" dirty="0"/>
              <a:t>Find Opportunity For : Category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1050" dirty="0"/>
              <a:t>Category/Item/Brand : Cereal, Bread/Bakery, Yogurt/Cheese</a:t>
            </a:r>
            <a:r>
              <a:rPr lang="en-US" sz="105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Benchmark : Previous Period</a:t>
            </a:r>
          </a:p>
          <a:p>
            <a:endParaRPr lang="en-US" sz="1100" dirty="0"/>
          </a:p>
        </p:txBody>
      </p:sp>
      <p:sp>
        <p:nvSpPr>
          <p:cNvPr id="33" name="Title 4">
            <a:extLst>
              <a:ext uri="{FF2B5EF4-FFF2-40B4-BE49-F238E27FC236}">
                <a16:creationId xmlns:a16="http://schemas.microsoft.com/office/drawing/2014/main" id="{F5891114-9CB8-466D-970D-C908FDA7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45" y="20123"/>
            <a:ext cx="11842590" cy="4119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STRATEGIC POSTURES - CATEGORY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1F6DC9B-4278-4173-8BD1-FF93EE749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1539"/>
              </p:ext>
            </p:extLst>
          </p:nvPr>
        </p:nvGraphicFramePr>
        <p:xfrm>
          <a:off x="70338" y="1064537"/>
          <a:ext cx="12049530" cy="1211417"/>
        </p:xfrm>
        <a:graphic>
          <a:graphicData uri="http://schemas.openxmlformats.org/drawingml/2006/table">
            <a:tbl>
              <a:tblPr/>
              <a:tblGrid>
                <a:gridCol w="1275452">
                  <a:extLst>
                    <a:ext uri="{9D8B030D-6E8A-4147-A177-3AD203B41FA5}">
                      <a16:colId xmlns:a16="http://schemas.microsoft.com/office/drawing/2014/main" val="688830194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560475769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3293292215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4134977239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3715621585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1518818214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884452675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818598931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714305660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1316700355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2428770986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3411489821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919230892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3005395076"/>
                    </a:ext>
                  </a:extLst>
                </a:gridCol>
                <a:gridCol w="769577">
                  <a:extLst>
                    <a:ext uri="{9D8B030D-6E8A-4147-A177-3AD203B41FA5}">
                      <a16:colId xmlns:a16="http://schemas.microsoft.com/office/drawing/2014/main" val="1501222535"/>
                    </a:ext>
                  </a:extLst>
                </a:gridCol>
              </a:tblGrid>
              <a:tr h="26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DB1348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BFO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L/Alt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AW/S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D/Alt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22119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53966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Bread/Bakery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2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55906"/>
                  </a:ext>
                </a:extLst>
              </a:tr>
              <a:tr h="31673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Yogurt/Cheese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0403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9F2C995-FE42-4A83-B899-A30F2FDFC206}"/>
              </a:ext>
            </a:extLst>
          </p:cNvPr>
          <p:cNvGrpSpPr/>
          <p:nvPr/>
        </p:nvGrpSpPr>
        <p:grpSpPr>
          <a:xfrm>
            <a:off x="3564891" y="6499323"/>
            <a:ext cx="6292849" cy="338554"/>
            <a:chOff x="3625851" y="6499323"/>
            <a:chExt cx="6292849" cy="3385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BA697A-0E0D-447C-94F2-2A580566CD0F}"/>
                </a:ext>
              </a:extLst>
            </p:cNvPr>
            <p:cNvSpPr txBox="1"/>
            <p:nvPr/>
          </p:nvSpPr>
          <p:spPr>
            <a:xfrm>
              <a:off x="3625851" y="6499323"/>
              <a:ext cx="6292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Source: Project Landmark || Number indicates: Row Percentage Item Distribution Change PP Vs Benchmark || Significance Vs Total Row @ 95% CL :</a:t>
              </a:r>
            </a:p>
            <a:p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High    Low || NA - Data not available || LS: Insufficient sample(&lt; 150) || Low Base Sample    0-250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640094F9-53A3-44D7-8C28-3159CD7BE153}"/>
                </a:ext>
              </a:extLst>
            </p:cNvPr>
            <p:cNvSpPr/>
            <p:nvPr/>
          </p:nvSpPr>
          <p:spPr>
            <a:xfrm>
              <a:off x="3996360" y="6703091"/>
              <a:ext cx="48044" cy="36381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E9ACD96A-6268-44D1-B565-84219B35C219}"/>
                </a:ext>
              </a:extLst>
            </p:cNvPr>
            <p:cNvSpPr/>
            <p:nvPr/>
          </p:nvSpPr>
          <p:spPr>
            <a:xfrm>
              <a:off x="3727454" y="6703091"/>
              <a:ext cx="48044" cy="36381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14A0FBD3-4BA1-45BB-90E5-05CDB1507AD7}"/>
                </a:ext>
              </a:extLst>
            </p:cNvPr>
            <p:cNvSpPr/>
            <p:nvPr/>
          </p:nvSpPr>
          <p:spPr>
            <a:xfrm>
              <a:off x="7535486" y="6705592"/>
              <a:ext cx="48044" cy="36381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0670B62-C0F9-4D5F-9CD9-891B17943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5028"/>
              </p:ext>
            </p:extLst>
          </p:nvPr>
        </p:nvGraphicFramePr>
        <p:xfrm>
          <a:off x="7010400" y="752199"/>
          <a:ext cx="510208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01">
                  <a:extLst>
                    <a:ext uri="{9D8B030D-6E8A-4147-A177-3AD203B41FA5}">
                      <a16:colId xmlns:a16="http://schemas.microsoft.com/office/drawing/2014/main" val="4134036118"/>
                    </a:ext>
                  </a:extLst>
                </a:gridCol>
                <a:gridCol w="1110977">
                  <a:extLst>
                    <a:ext uri="{9D8B030D-6E8A-4147-A177-3AD203B41FA5}">
                      <a16:colId xmlns:a16="http://schemas.microsoft.com/office/drawing/2014/main" val="2068797701"/>
                    </a:ext>
                  </a:extLst>
                </a:gridCol>
                <a:gridCol w="1260517">
                  <a:extLst>
                    <a:ext uri="{9D8B030D-6E8A-4147-A177-3AD203B41FA5}">
                      <a16:colId xmlns:a16="http://schemas.microsoft.com/office/drawing/2014/main" val="470120981"/>
                    </a:ext>
                  </a:extLst>
                </a:gridCol>
                <a:gridCol w="780319">
                  <a:extLst>
                    <a:ext uri="{9D8B030D-6E8A-4147-A177-3AD203B41FA5}">
                      <a16:colId xmlns:a16="http://schemas.microsoft.com/office/drawing/2014/main" val="1767098281"/>
                    </a:ext>
                  </a:extLst>
                </a:gridCol>
                <a:gridCol w="915374">
                  <a:extLst>
                    <a:ext uri="{9D8B030D-6E8A-4147-A177-3AD203B41FA5}">
                      <a16:colId xmlns:a16="http://schemas.microsoft.com/office/drawing/2014/main" val="126319734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Take Share</a:t>
                      </a:r>
                    </a:p>
                  </a:txBody>
                  <a:tcPr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Strengthen Core</a:t>
                      </a:r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Grow Relevance</a:t>
                      </a:r>
                    </a:p>
                  </a:txBody>
                  <a:tcPr>
                    <a:lnL w="571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Maintain</a:t>
                      </a:r>
                    </a:p>
                  </a:txBody>
                  <a:tcPr>
                    <a:lnL w="571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Deprioritize</a:t>
                      </a:r>
                    </a:p>
                  </a:txBody>
                  <a:tcPr>
                    <a:lnL w="5715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3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6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235" y="2779078"/>
            <a:ext cx="9144000" cy="1591754"/>
          </a:xfrm>
        </p:spPr>
        <p:txBody>
          <a:bodyPr>
            <a:normAutofit/>
          </a:bodyPr>
          <a:lstStyle/>
          <a:p>
            <a:r>
              <a:rPr lang="en-US" sz="4400" dirty="0"/>
              <a:t>Appendix: </a:t>
            </a:r>
            <a:br>
              <a:rPr lang="en-US" dirty="0"/>
            </a:br>
            <a:r>
              <a:rPr lang="en-US" dirty="0"/>
              <a:t>Strategic Postures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6DCA39-FE7E-4B33-9419-C9BB65BD885E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24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71D-6755-4395-8A13-F7F0759C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36700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ALGORITHM: Category Selection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13CD6A-04A4-4016-885B-5694415DA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0658"/>
              </p:ext>
            </p:extLst>
          </p:nvPr>
        </p:nvGraphicFramePr>
        <p:xfrm>
          <a:off x="8553142" y="4449"/>
          <a:ext cx="3631096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7774">
                  <a:extLst>
                    <a:ext uri="{9D8B030D-6E8A-4147-A177-3AD203B41FA5}">
                      <a16:colId xmlns:a16="http://schemas.microsoft.com/office/drawing/2014/main" val="2925390561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797533770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202359125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544518321"/>
                    </a:ext>
                  </a:extLst>
                </a:gridCol>
              </a:tblGrid>
              <a:tr h="28514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</a:p>
                  </a:txBody>
                  <a:tcPr anchor="ctr"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Early Morning Bite</a:t>
                      </a:r>
                    </a:p>
                  </a:txBody>
                  <a:tcPr anchor="ctr"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Breakfast for One</a:t>
                      </a:r>
                    </a:p>
                  </a:txBody>
                  <a:tcPr anchor="ctr"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Family Breakfast</a:t>
                      </a:r>
                    </a:p>
                  </a:txBody>
                  <a:tcPr anchor="ctr">
                    <a:solidFill>
                      <a:srgbClr val="DB1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08211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Frozen 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40582"/>
                  </a:ext>
                </a:extLst>
              </a:tr>
            </a:tbl>
          </a:graphicData>
        </a:graphic>
      </p:graphicFrame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84935DF-A95F-4333-B69D-0A859429224B}"/>
              </a:ext>
            </a:extLst>
          </p:cNvPr>
          <p:cNvSpPr/>
          <p:nvPr/>
        </p:nvSpPr>
        <p:spPr>
          <a:xfrm>
            <a:off x="5106021" y="112643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Occasion distribution(Item) &gt;5%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50CA3-F373-4068-B391-24BF1AD6F673}"/>
              </a:ext>
            </a:extLst>
          </p:cNvPr>
          <p:cNvSpPr txBox="1"/>
          <p:nvPr/>
        </p:nvSpPr>
        <p:spPr>
          <a:xfrm>
            <a:off x="4000751" y="1410904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757BC2F-C166-44FA-BF19-215BF7E0F530}"/>
              </a:ext>
            </a:extLst>
          </p:cNvPr>
          <p:cNvSpPr/>
          <p:nvPr/>
        </p:nvSpPr>
        <p:spPr>
          <a:xfrm>
            <a:off x="2638909" y="2082018"/>
            <a:ext cx="1658386" cy="129500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 Breakfast (Cat) distribution  (Item) &gt; 5%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84E05BE-6E6B-4C3A-A7B2-F0D2697EFEA9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rot="10800000" flipV="1">
            <a:off x="3468103" y="1717968"/>
            <a:ext cx="1637919" cy="364049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CD5B9D-8CCD-410E-9490-3725874897D8}"/>
              </a:ext>
            </a:extLst>
          </p:cNvPr>
          <p:cNvSpPr txBox="1"/>
          <p:nvPr/>
        </p:nvSpPr>
        <p:spPr>
          <a:xfrm>
            <a:off x="6949449" y="141399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77F805-621C-443B-9D2E-3467E235C72A}"/>
              </a:ext>
            </a:extLst>
          </p:cNvPr>
          <p:cNvSpPr txBox="1"/>
          <p:nvPr/>
        </p:nvSpPr>
        <p:spPr>
          <a:xfrm>
            <a:off x="1909427" y="251864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814F9-98CD-4475-83FA-D109761218DB}"/>
              </a:ext>
            </a:extLst>
          </p:cNvPr>
          <p:cNvSpPr txBox="1"/>
          <p:nvPr/>
        </p:nvSpPr>
        <p:spPr>
          <a:xfrm>
            <a:off x="4268396" y="251864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52D8070C-B007-4B27-8EA0-FAE497039A50}"/>
              </a:ext>
            </a:extLst>
          </p:cNvPr>
          <p:cNvSpPr/>
          <p:nvPr/>
        </p:nvSpPr>
        <p:spPr>
          <a:xfrm>
            <a:off x="8402962" y="2331067"/>
            <a:ext cx="1627596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 Breakfast (Cat) distribution  (Item) &gt; 5%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63D7BFB-742C-4C50-8027-41E758B4C644}"/>
              </a:ext>
            </a:extLst>
          </p:cNvPr>
          <p:cNvCxnSpPr>
            <a:cxnSpLocks/>
            <a:stCxn id="35" idx="3"/>
            <a:endCxn id="51" idx="0"/>
          </p:cNvCxnSpPr>
          <p:nvPr/>
        </p:nvCxnSpPr>
        <p:spPr>
          <a:xfrm>
            <a:off x="6482291" y="1717969"/>
            <a:ext cx="2734469" cy="61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64B292-0B49-42A3-9B4D-92B4C515A963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569409" y="2729523"/>
            <a:ext cx="1069500" cy="641682"/>
          </a:xfrm>
          <a:prstGeom prst="bentConnector3">
            <a:avLst>
              <a:gd name="adj1" fmla="val 99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8973C8-8827-4848-A8EA-BAB9533BD5E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297295" y="2729523"/>
            <a:ext cx="379148" cy="617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91BB8-E7F0-4E08-A734-82B16300C438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7907532" y="2922599"/>
            <a:ext cx="495431" cy="525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11C9866-5790-4A8C-980D-DF6976123267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0030558" y="2922599"/>
            <a:ext cx="808726" cy="520585"/>
          </a:xfrm>
          <a:prstGeom prst="bentConnector3">
            <a:avLst>
              <a:gd name="adj1" fmla="val 100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035FE7-80D5-413F-9678-B607F8A7FA3E}"/>
              </a:ext>
            </a:extLst>
          </p:cNvPr>
          <p:cNvSpPr txBox="1"/>
          <p:nvPr/>
        </p:nvSpPr>
        <p:spPr>
          <a:xfrm>
            <a:off x="7537985" y="261256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CE66E7-6EE9-44B6-BC85-497674BBA9BF}"/>
              </a:ext>
            </a:extLst>
          </p:cNvPr>
          <p:cNvSpPr txBox="1"/>
          <p:nvPr/>
        </p:nvSpPr>
        <p:spPr>
          <a:xfrm>
            <a:off x="9893843" y="261256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6CC011-67FF-4EC6-9BB4-05B9E21F162A}"/>
              </a:ext>
            </a:extLst>
          </p:cNvPr>
          <p:cNvSpPr/>
          <p:nvPr/>
        </p:nvSpPr>
        <p:spPr>
          <a:xfrm>
            <a:off x="1051316" y="3391832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1FB30F-7765-45CC-BCF8-0B2A25C0084A}"/>
              </a:ext>
            </a:extLst>
          </p:cNvPr>
          <p:cNvSpPr/>
          <p:nvPr/>
        </p:nvSpPr>
        <p:spPr>
          <a:xfrm>
            <a:off x="4022937" y="3342576"/>
            <a:ext cx="1376270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D0E24D-116B-4AF7-BC6D-8DFF342ED235}"/>
              </a:ext>
            </a:extLst>
          </p:cNvPr>
          <p:cNvSpPr/>
          <p:nvPr/>
        </p:nvSpPr>
        <p:spPr>
          <a:xfrm>
            <a:off x="7366787" y="3443184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E0522B-52F1-48FC-9810-EDFA2BC5AD4A}"/>
              </a:ext>
            </a:extLst>
          </p:cNvPr>
          <p:cNvSpPr/>
          <p:nvPr/>
        </p:nvSpPr>
        <p:spPr>
          <a:xfrm>
            <a:off x="10323633" y="3443184"/>
            <a:ext cx="1056392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4DB81A6-DD65-47D4-BC2C-61BEEE6D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0D1DAA92-536A-4525-B1EB-887F6BE60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678" y="6532941"/>
            <a:ext cx="444063" cy="275677"/>
          </a:xfrm>
        </p:spPr>
        <p:txBody>
          <a:bodyPr/>
          <a:lstStyle/>
          <a:p>
            <a:fld id="{A26DCA39-FE7E-4B33-9419-C9BB65BD885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3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71D-6755-4395-8A13-F7F0759C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36700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ALGORITHM: Category/Manufacturer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EF4C4-A9E6-47CF-884A-91D7761A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26DCA39-FE7E-4B33-9419-C9BB65BD885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84935DF-A95F-4333-B69D-0A859429224B}"/>
              </a:ext>
            </a:extLst>
          </p:cNvPr>
          <p:cNvSpPr/>
          <p:nvPr/>
        </p:nvSpPr>
        <p:spPr>
          <a:xfrm>
            <a:off x="5020351" y="1138290"/>
            <a:ext cx="173414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Occasion distribution (Item)&gt;5%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50CA3-F373-4068-B391-24BF1AD6F673}"/>
              </a:ext>
            </a:extLst>
          </p:cNvPr>
          <p:cNvSpPr txBox="1"/>
          <p:nvPr/>
        </p:nvSpPr>
        <p:spPr>
          <a:xfrm>
            <a:off x="4000751" y="1410904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757BC2F-C166-44FA-BF19-215BF7E0F530}"/>
              </a:ext>
            </a:extLst>
          </p:cNvPr>
          <p:cNvSpPr/>
          <p:nvPr/>
        </p:nvSpPr>
        <p:spPr>
          <a:xfrm>
            <a:off x="2441904" y="2193963"/>
            <a:ext cx="1632828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 Breakfast (Cat) distribution  (Item) &gt; 5%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84E05BE-6E6B-4C3A-A7B2-F0D2697EFEA9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rot="10800000" flipV="1">
            <a:off x="3258319" y="1729821"/>
            <a:ext cx="1762033" cy="46414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CD5B9D-8CCD-410E-9490-3725874897D8}"/>
              </a:ext>
            </a:extLst>
          </p:cNvPr>
          <p:cNvSpPr txBox="1"/>
          <p:nvPr/>
        </p:nvSpPr>
        <p:spPr>
          <a:xfrm>
            <a:off x="6949449" y="141399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77F805-621C-443B-9D2E-3467E235C72A}"/>
              </a:ext>
            </a:extLst>
          </p:cNvPr>
          <p:cNvSpPr txBox="1"/>
          <p:nvPr/>
        </p:nvSpPr>
        <p:spPr>
          <a:xfrm>
            <a:off x="1773959" y="251864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814F9-98CD-4475-83FA-D109761218DB}"/>
              </a:ext>
            </a:extLst>
          </p:cNvPr>
          <p:cNvSpPr txBox="1"/>
          <p:nvPr/>
        </p:nvSpPr>
        <p:spPr>
          <a:xfrm>
            <a:off x="3902287" y="251864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52D8070C-B007-4B27-8EA0-FAE497039A50}"/>
              </a:ext>
            </a:extLst>
          </p:cNvPr>
          <p:cNvSpPr/>
          <p:nvPr/>
        </p:nvSpPr>
        <p:spPr>
          <a:xfrm>
            <a:off x="8567591" y="2331067"/>
            <a:ext cx="1462967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 Breakfast (Cat) distribution  (Item) &gt; 5%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63D7BFB-742C-4C50-8027-41E758B4C644}"/>
              </a:ext>
            </a:extLst>
          </p:cNvPr>
          <p:cNvCxnSpPr>
            <a:cxnSpLocks/>
            <a:stCxn id="35" idx="3"/>
            <a:endCxn id="51" idx="0"/>
          </p:cNvCxnSpPr>
          <p:nvPr/>
        </p:nvCxnSpPr>
        <p:spPr>
          <a:xfrm>
            <a:off x="6754491" y="1729822"/>
            <a:ext cx="2544584" cy="601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6139BBCD-7C41-4AAB-A9E3-22DC61377B09}"/>
              </a:ext>
            </a:extLst>
          </p:cNvPr>
          <p:cNvSpPr/>
          <p:nvPr/>
        </p:nvSpPr>
        <p:spPr>
          <a:xfrm>
            <a:off x="394659" y="3238819"/>
            <a:ext cx="2401450" cy="1621787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 Breakfast Manufacture item share in Occ. &gt; Frozen Breakfast Manufacture item share across Occasions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D47FCA13-C212-4D6E-94E1-28B3679D1345}"/>
              </a:ext>
            </a:extLst>
          </p:cNvPr>
          <p:cNvSpPr/>
          <p:nvPr/>
        </p:nvSpPr>
        <p:spPr>
          <a:xfrm>
            <a:off x="3471930" y="3294769"/>
            <a:ext cx="2338373" cy="159732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 Breakfast Manufacture item share in Occ. &gt; Frozen Breakfast Manufacture item share across Occasions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612AF9CF-FCBA-46B6-8D2C-634393AEF1FD}"/>
              </a:ext>
            </a:extLst>
          </p:cNvPr>
          <p:cNvSpPr/>
          <p:nvPr/>
        </p:nvSpPr>
        <p:spPr>
          <a:xfrm>
            <a:off x="6731573" y="3294973"/>
            <a:ext cx="2326276" cy="1698468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 Breakfast Manufacture item share in Occ. &gt; Frozen Breakfast Manufacture item share across Occasions</a:t>
            </a:r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A1237359-F0A3-4656-922D-798F38B15B84}"/>
              </a:ext>
            </a:extLst>
          </p:cNvPr>
          <p:cNvSpPr/>
          <p:nvPr/>
        </p:nvSpPr>
        <p:spPr>
          <a:xfrm>
            <a:off x="9846214" y="3251262"/>
            <a:ext cx="1986139" cy="1737270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 Breakfast Manufacture item share in Occ. &gt; Frozen Breakfast Manufacture item share across Occasions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64B292-0B49-42A3-9B4D-92B4C515A963}"/>
              </a:ext>
            </a:extLst>
          </p:cNvPr>
          <p:cNvCxnSpPr>
            <a:cxnSpLocks/>
            <a:stCxn id="40" idx="1"/>
            <a:endCxn id="56" idx="0"/>
          </p:cNvCxnSpPr>
          <p:nvPr/>
        </p:nvCxnSpPr>
        <p:spPr>
          <a:xfrm rot="10800000" flipV="1">
            <a:off x="1595384" y="2785495"/>
            <a:ext cx="846520" cy="453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8973C8-8827-4848-A8EA-BAB9533BD5E8}"/>
              </a:ext>
            </a:extLst>
          </p:cNvPr>
          <p:cNvCxnSpPr>
            <a:cxnSpLocks/>
            <a:stCxn id="40" idx="3"/>
            <a:endCxn id="59" idx="0"/>
          </p:cNvCxnSpPr>
          <p:nvPr/>
        </p:nvCxnSpPr>
        <p:spPr>
          <a:xfrm>
            <a:off x="4074732" y="2785495"/>
            <a:ext cx="566385" cy="509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91BB8-E7F0-4E08-A734-82B16300C438}"/>
              </a:ext>
            </a:extLst>
          </p:cNvPr>
          <p:cNvCxnSpPr>
            <a:cxnSpLocks/>
            <a:stCxn id="51" idx="1"/>
            <a:endCxn id="60" idx="0"/>
          </p:cNvCxnSpPr>
          <p:nvPr/>
        </p:nvCxnSpPr>
        <p:spPr>
          <a:xfrm rot="10800000" flipV="1">
            <a:off x="7894711" y="2922599"/>
            <a:ext cx="672880" cy="372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11C9866-5790-4A8C-980D-DF6976123267}"/>
              </a:ext>
            </a:extLst>
          </p:cNvPr>
          <p:cNvCxnSpPr>
            <a:cxnSpLocks/>
            <a:stCxn id="51" idx="3"/>
            <a:endCxn id="61" idx="0"/>
          </p:cNvCxnSpPr>
          <p:nvPr/>
        </p:nvCxnSpPr>
        <p:spPr>
          <a:xfrm>
            <a:off x="10030558" y="2922599"/>
            <a:ext cx="808726" cy="328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035FE7-80D5-413F-9678-B607F8A7FA3E}"/>
              </a:ext>
            </a:extLst>
          </p:cNvPr>
          <p:cNvSpPr txBox="1"/>
          <p:nvPr/>
        </p:nvSpPr>
        <p:spPr>
          <a:xfrm>
            <a:off x="7650875" y="261256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CE66E7-6EE9-44B6-BC85-497674BBA9BF}"/>
              </a:ext>
            </a:extLst>
          </p:cNvPr>
          <p:cNvSpPr txBox="1"/>
          <p:nvPr/>
        </p:nvSpPr>
        <p:spPr>
          <a:xfrm>
            <a:off x="9961577" y="261256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6CC011-67FF-4EC6-9BB4-05B9E21F162A}"/>
              </a:ext>
            </a:extLst>
          </p:cNvPr>
          <p:cNvSpPr/>
          <p:nvPr/>
        </p:nvSpPr>
        <p:spPr>
          <a:xfrm>
            <a:off x="58245" y="5204397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1FB30F-7765-45CC-BCF8-0B2A25C0084A}"/>
              </a:ext>
            </a:extLst>
          </p:cNvPr>
          <p:cNvSpPr/>
          <p:nvPr/>
        </p:nvSpPr>
        <p:spPr>
          <a:xfrm>
            <a:off x="2044384" y="5236600"/>
            <a:ext cx="1036175" cy="523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Take Share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178028-C3B0-40EF-BD1A-060B4E68082E}"/>
              </a:ext>
            </a:extLst>
          </p:cNvPr>
          <p:cNvSpPr/>
          <p:nvPr/>
        </p:nvSpPr>
        <p:spPr>
          <a:xfrm>
            <a:off x="3165285" y="5232756"/>
            <a:ext cx="1036175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64983B-E62E-44EF-8491-322F682A71BA}"/>
              </a:ext>
            </a:extLst>
          </p:cNvPr>
          <p:cNvSpPr/>
          <p:nvPr/>
        </p:nvSpPr>
        <p:spPr>
          <a:xfrm>
            <a:off x="5151424" y="5232756"/>
            <a:ext cx="1036175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D0E24D-116B-4AF7-BC6D-8DFF342ED235}"/>
              </a:ext>
            </a:extLst>
          </p:cNvPr>
          <p:cNvSpPr/>
          <p:nvPr/>
        </p:nvSpPr>
        <p:spPr>
          <a:xfrm>
            <a:off x="6375075" y="5232756"/>
            <a:ext cx="1036175" cy="523220"/>
          </a:xfrm>
          <a:prstGeom prst="rect">
            <a:avLst/>
          </a:prstGeom>
          <a:solidFill>
            <a:srgbClr val="FF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013D24-9D86-4F85-B5DF-A4387094D977}"/>
              </a:ext>
            </a:extLst>
          </p:cNvPr>
          <p:cNvSpPr/>
          <p:nvPr/>
        </p:nvSpPr>
        <p:spPr>
          <a:xfrm>
            <a:off x="8382508" y="5236600"/>
            <a:ext cx="1036175" cy="523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Take Share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2AF2BA-C447-40FB-BA31-8B3E690391DA}"/>
              </a:ext>
            </a:extLst>
          </p:cNvPr>
          <p:cNvSpPr/>
          <p:nvPr/>
        </p:nvSpPr>
        <p:spPr>
          <a:xfrm>
            <a:off x="9526070" y="5253106"/>
            <a:ext cx="1036175" cy="523220"/>
          </a:xfrm>
          <a:prstGeom prst="rect">
            <a:avLst/>
          </a:prstGeom>
          <a:solidFill>
            <a:srgbClr val="FF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E0522B-52F1-48FC-9810-EDFA2BC5AD4A}"/>
              </a:ext>
            </a:extLst>
          </p:cNvPr>
          <p:cNvSpPr/>
          <p:nvPr/>
        </p:nvSpPr>
        <p:spPr>
          <a:xfrm>
            <a:off x="10994027" y="5237999"/>
            <a:ext cx="1036175" cy="52322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Deprioritize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DCB1D8B-2952-47FD-81FD-BC9F29016631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394659" y="4049713"/>
            <a:ext cx="0" cy="110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CF95D88-7898-4515-887B-D8BC37E750AA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761763" y="4049713"/>
            <a:ext cx="34346" cy="115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7613477-AA5B-4BBB-BA91-38AEF20001BA}"/>
              </a:ext>
            </a:extLst>
          </p:cNvPr>
          <p:cNvCxnSpPr>
            <a:cxnSpLocks/>
            <a:stCxn id="59" idx="1"/>
          </p:cNvCxnSpPr>
          <p:nvPr/>
        </p:nvCxnSpPr>
        <p:spPr>
          <a:xfrm>
            <a:off x="3471930" y="4093434"/>
            <a:ext cx="17108" cy="113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F463F2A-87EF-4561-BCF2-CF3D26BF724B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5810303" y="4093434"/>
            <a:ext cx="0" cy="115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885DBAE-097F-49DE-B429-9D4CEE782EF7}"/>
              </a:ext>
            </a:extLst>
          </p:cNvPr>
          <p:cNvSpPr txBox="1"/>
          <p:nvPr/>
        </p:nvSpPr>
        <p:spPr>
          <a:xfrm>
            <a:off x="558067" y="474902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25C3DC-F939-4957-92BE-0C9B0FF984CF}"/>
              </a:ext>
            </a:extLst>
          </p:cNvPr>
          <p:cNvSpPr txBox="1"/>
          <p:nvPr/>
        </p:nvSpPr>
        <p:spPr>
          <a:xfrm>
            <a:off x="3663152" y="474721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07FE71-17F0-42D6-B332-662211251D5A}"/>
              </a:ext>
            </a:extLst>
          </p:cNvPr>
          <p:cNvSpPr txBox="1"/>
          <p:nvPr/>
        </p:nvSpPr>
        <p:spPr>
          <a:xfrm>
            <a:off x="1832277" y="4747219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618502-4D0E-422D-9B74-4B433150A121}"/>
              </a:ext>
            </a:extLst>
          </p:cNvPr>
          <p:cNvSpPr txBox="1"/>
          <p:nvPr/>
        </p:nvSpPr>
        <p:spPr>
          <a:xfrm>
            <a:off x="4936570" y="474721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44BA6AC-2367-46A3-A2FE-875975369C9E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6712925" y="4144207"/>
            <a:ext cx="18648" cy="108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D355969-933E-4DFF-AFC0-89A7F627CB25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9039201" y="4144207"/>
            <a:ext cx="18648" cy="1060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AE78821-4B92-4F98-A126-31A6EE14C496}"/>
              </a:ext>
            </a:extLst>
          </p:cNvPr>
          <p:cNvSpPr txBox="1"/>
          <p:nvPr/>
        </p:nvSpPr>
        <p:spPr>
          <a:xfrm>
            <a:off x="8310934" y="476898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657AFA-4926-4808-B5FE-A46C2B0F194C}"/>
              </a:ext>
            </a:extLst>
          </p:cNvPr>
          <p:cNvSpPr txBox="1"/>
          <p:nvPr/>
        </p:nvSpPr>
        <p:spPr>
          <a:xfrm>
            <a:off x="6699480" y="476898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A202C3-D692-452B-BA15-828D21BCCBD2}"/>
              </a:ext>
            </a:extLst>
          </p:cNvPr>
          <p:cNvSpPr txBox="1"/>
          <p:nvPr/>
        </p:nvSpPr>
        <p:spPr>
          <a:xfrm>
            <a:off x="9628846" y="472725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F55D66-EFB4-4FD1-876C-A604F5EB69B5}"/>
              </a:ext>
            </a:extLst>
          </p:cNvPr>
          <p:cNvSpPr txBox="1"/>
          <p:nvPr/>
        </p:nvSpPr>
        <p:spPr>
          <a:xfrm>
            <a:off x="11314461" y="4768986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No (Small)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7DB4FB4-A818-4FD4-A1FE-6E171DEA05FC}"/>
              </a:ext>
            </a:extLst>
          </p:cNvPr>
          <p:cNvCxnSpPr>
            <a:cxnSpLocks/>
            <a:stCxn id="61" idx="1"/>
            <a:endCxn id="92" idx="0"/>
          </p:cNvCxnSpPr>
          <p:nvPr/>
        </p:nvCxnSpPr>
        <p:spPr>
          <a:xfrm rot="10800000" flipH="1" flipV="1">
            <a:off x="9846214" y="4119896"/>
            <a:ext cx="197944" cy="1133209"/>
          </a:xfrm>
          <a:prstGeom prst="bentConnector4">
            <a:avLst>
              <a:gd name="adj1" fmla="val -115487"/>
              <a:gd name="adj2" fmla="val 883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B688495-D726-4381-B083-119D949A1196}"/>
              </a:ext>
            </a:extLst>
          </p:cNvPr>
          <p:cNvCxnSpPr>
            <a:cxnSpLocks/>
            <a:stCxn id="61" idx="3"/>
            <a:endCxn id="93" idx="0"/>
          </p:cNvCxnSpPr>
          <p:nvPr/>
        </p:nvCxnSpPr>
        <p:spPr>
          <a:xfrm flipH="1">
            <a:off x="11512115" y="4119897"/>
            <a:ext cx="320238" cy="1118102"/>
          </a:xfrm>
          <a:prstGeom prst="bentConnector4">
            <a:avLst>
              <a:gd name="adj1" fmla="val -71384"/>
              <a:gd name="adj2" fmla="val 888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3BD32DA6-825B-40ED-9B7E-EA7B7D7A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36D04DD-916C-42A6-AE3C-E6673B182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46018"/>
              </p:ext>
            </p:extLst>
          </p:nvPr>
        </p:nvGraphicFramePr>
        <p:xfrm>
          <a:off x="8310522" y="7353"/>
          <a:ext cx="3881068" cy="868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70267">
                  <a:extLst>
                    <a:ext uri="{9D8B030D-6E8A-4147-A177-3AD203B41FA5}">
                      <a16:colId xmlns:a16="http://schemas.microsoft.com/office/drawing/2014/main" val="2925390561"/>
                    </a:ext>
                  </a:extLst>
                </a:gridCol>
                <a:gridCol w="970267">
                  <a:extLst>
                    <a:ext uri="{9D8B030D-6E8A-4147-A177-3AD203B41FA5}">
                      <a16:colId xmlns:a16="http://schemas.microsoft.com/office/drawing/2014/main" val="797533770"/>
                    </a:ext>
                  </a:extLst>
                </a:gridCol>
                <a:gridCol w="970267">
                  <a:extLst>
                    <a:ext uri="{9D8B030D-6E8A-4147-A177-3AD203B41FA5}">
                      <a16:colId xmlns:a16="http://schemas.microsoft.com/office/drawing/2014/main" val="3202359125"/>
                    </a:ext>
                  </a:extLst>
                </a:gridCol>
                <a:gridCol w="970267">
                  <a:extLst>
                    <a:ext uri="{9D8B030D-6E8A-4147-A177-3AD203B41FA5}">
                      <a16:colId xmlns:a16="http://schemas.microsoft.com/office/drawing/2014/main" val="3544518321"/>
                    </a:ext>
                  </a:extLst>
                </a:gridCol>
              </a:tblGrid>
              <a:tr h="285143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Early Morning Bite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Breakfast for One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Family Breakfast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08211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Kellogg’s Frozen 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4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2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71D-6755-4395-8A13-F7F0759C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36700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DB1348"/>
                </a:solidFill>
                <a:latin typeface="Franklin Gothic Medium" panose="020B0603020102020204" pitchFamily="34" charset="0"/>
              </a:rPr>
              <a:t>ALGORITHM: Item Selection</a:t>
            </a: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84935DF-A95F-4333-B69D-0A859429224B}"/>
              </a:ext>
            </a:extLst>
          </p:cNvPr>
          <p:cNvSpPr/>
          <p:nvPr/>
        </p:nvSpPr>
        <p:spPr>
          <a:xfrm>
            <a:off x="5106021" y="1126437"/>
            <a:ext cx="1376270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Occasion distribution(Item) &gt;5%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50CA3-F373-4068-B391-24BF1AD6F673}"/>
              </a:ext>
            </a:extLst>
          </p:cNvPr>
          <p:cNvSpPr txBox="1"/>
          <p:nvPr/>
        </p:nvSpPr>
        <p:spPr>
          <a:xfrm>
            <a:off x="4000751" y="1410904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757BC2F-C166-44FA-BF19-215BF7E0F530}"/>
              </a:ext>
            </a:extLst>
          </p:cNvPr>
          <p:cNvSpPr/>
          <p:nvPr/>
        </p:nvSpPr>
        <p:spPr>
          <a:xfrm>
            <a:off x="2638909" y="2082018"/>
            <a:ext cx="1658386" cy="1295009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distribution (Item) &gt; 5%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84E05BE-6E6B-4C3A-A7B2-F0D2697EFEA9}"/>
              </a:ext>
            </a:extLst>
          </p:cNvPr>
          <p:cNvCxnSpPr>
            <a:cxnSpLocks/>
            <a:stCxn id="35" idx="1"/>
            <a:endCxn id="40" idx="0"/>
          </p:cNvCxnSpPr>
          <p:nvPr/>
        </p:nvCxnSpPr>
        <p:spPr>
          <a:xfrm rot="10800000" flipV="1">
            <a:off x="3468103" y="1717968"/>
            <a:ext cx="1637919" cy="364049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CD5B9D-8CCD-410E-9490-3725874897D8}"/>
              </a:ext>
            </a:extLst>
          </p:cNvPr>
          <p:cNvSpPr txBox="1"/>
          <p:nvPr/>
        </p:nvSpPr>
        <p:spPr>
          <a:xfrm>
            <a:off x="6949449" y="141399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77F805-621C-443B-9D2E-3467E235C72A}"/>
              </a:ext>
            </a:extLst>
          </p:cNvPr>
          <p:cNvSpPr txBox="1"/>
          <p:nvPr/>
        </p:nvSpPr>
        <p:spPr>
          <a:xfrm>
            <a:off x="1909427" y="2518647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814F9-98CD-4475-83FA-D109761218DB}"/>
              </a:ext>
            </a:extLst>
          </p:cNvPr>
          <p:cNvSpPr txBox="1"/>
          <p:nvPr/>
        </p:nvSpPr>
        <p:spPr>
          <a:xfrm>
            <a:off x="4268396" y="251864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52D8070C-B007-4B27-8EA0-FAE497039A50}"/>
              </a:ext>
            </a:extLst>
          </p:cNvPr>
          <p:cNvSpPr/>
          <p:nvPr/>
        </p:nvSpPr>
        <p:spPr>
          <a:xfrm>
            <a:off x="8402962" y="2331067"/>
            <a:ext cx="1627596" cy="1183064"/>
          </a:xfrm>
          <a:prstGeom prst="flowChartDecisi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Cold Cereal distribution (Item) &gt; 5%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63D7BFB-742C-4C50-8027-41E758B4C644}"/>
              </a:ext>
            </a:extLst>
          </p:cNvPr>
          <p:cNvCxnSpPr>
            <a:cxnSpLocks/>
            <a:stCxn id="35" idx="3"/>
            <a:endCxn id="51" idx="0"/>
          </p:cNvCxnSpPr>
          <p:nvPr/>
        </p:nvCxnSpPr>
        <p:spPr>
          <a:xfrm>
            <a:off x="6482291" y="1717969"/>
            <a:ext cx="2734469" cy="613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64B292-0B49-42A3-9B4D-92B4C515A963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569409" y="2729523"/>
            <a:ext cx="1069500" cy="641682"/>
          </a:xfrm>
          <a:prstGeom prst="bentConnector3">
            <a:avLst>
              <a:gd name="adj1" fmla="val 99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8973C8-8827-4848-A8EA-BAB9533BD5E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297295" y="2729523"/>
            <a:ext cx="379148" cy="617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FA91BB8-E7F0-4E08-A734-82B16300C438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7907532" y="2922599"/>
            <a:ext cx="495431" cy="525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11C9866-5790-4A8C-980D-DF6976123267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0030558" y="2922599"/>
            <a:ext cx="808726" cy="520585"/>
          </a:xfrm>
          <a:prstGeom prst="bentConnector3">
            <a:avLst>
              <a:gd name="adj1" fmla="val 100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035FE7-80D5-413F-9678-B607F8A7FA3E}"/>
              </a:ext>
            </a:extLst>
          </p:cNvPr>
          <p:cNvSpPr txBox="1"/>
          <p:nvPr/>
        </p:nvSpPr>
        <p:spPr>
          <a:xfrm>
            <a:off x="7537985" y="261256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Yes (Large)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CE66E7-6EE9-44B6-BC85-497674BBA9BF}"/>
              </a:ext>
            </a:extLst>
          </p:cNvPr>
          <p:cNvSpPr txBox="1"/>
          <p:nvPr/>
        </p:nvSpPr>
        <p:spPr>
          <a:xfrm>
            <a:off x="9893843" y="261256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(Small)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6CC011-67FF-4EC6-9BB4-05B9E21F162A}"/>
              </a:ext>
            </a:extLst>
          </p:cNvPr>
          <p:cNvSpPr/>
          <p:nvPr/>
        </p:nvSpPr>
        <p:spPr>
          <a:xfrm>
            <a:off x="1051316" y="3391832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1FB30F-7765-45CC-BCF8-0B2A25C0084A}"/>
              </a:ext>
            </a:extLst>
          </p:cNvPr>
          <p:cNvSpPr/>
          <p:nvPr/>
        </p:nvSpPr>
        <p:spPr>
          <a:xfrm>
            <a:off x="4022937" y="3342576"/>
            <a:ext cx="1376270" cy="52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Grow Relevance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D0E24D-116B-4AF7-BC6D-8DFF342ED235}"/>
              </a:ext>
            </a:extLst>
          </p:cNvPr>
          <p:cNvSpPr/>
          <p:nvPr/>
        </p:nvSpPr>
        <p:spPr>
          <a:xfrm>
            <a:off x="7366787" y="3443184"/>
            <a:ext cx="1036175" cy="523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Strengthen Core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E0522B-52F1-48FC-9810-EDFA2BC5AD4A}"/>
              </a:ext>
            </a:extLst>
          </p:cNvPr>
          <p:cNvSpPr/>
          <p:nvPr/>
        </p:nvSpPr>
        <p:spPr>
          <a:xfrm>
            <a:off x="10323633" y="3443184"/>
            <a:ext cx="1056392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Maintain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D4C6DA-7DB2-4264-966C-E566C20F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3" y="6483350"/>
            <a:ext cx="3628864" cy="374650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9B0D34F-4FD4-49CD-9155-97AC69C86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76174"/>
              </p:ext>
            </p:extLst>
          </p:nvPr>
        </p:nvGraphicFramePr>
        <p:xfrm>
          <a:off x="8560904" y="3824"/>
          <a:ext cx="3631096" cy="7781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7774">
                  <a:extLst>
                    <a:ext uri="{9D8B030D-6E8A-4147-A177-3AD203B41FA5}">
                      <a16:colId xmlns:a16="http://schemas.microsoft.com/office/drawing/2014/main" val="2925390561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797533770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202359125"/>
                    </a:ext>
                  </a:extLst>
                </a:gridCol>
                <a:gridCol w="907774">
                  <a:extLst>
                    <a:ext uri="{9D8B030D-6E8A-4147-A177-3AD203B41FA5}">
                      <a16:colId xmlns:a16="http://schemas.microsoft.com/office/drawing/2014/main" val="3544518321"/>
                    </a:ext>
                  </a:extLst>
                </a:gridCol>
              </a:tblGrid>
              <a:tr h="389058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Early Morning Bite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Breakfast for One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Family Breakfast</a:t>
                      </a:r>
                    </a:p>
                  </a:txBody>
                  <a:tcPr>
                    <a:solidFill>
                      <a:srgbClr val="DB13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08211"/>
                  </a:ext>
                </a:extLst>
              </a:tr>
              <a:tr h="389058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Cold Cereal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40582"/>
                  </a:ext>
                </a:extLst>
              </a:tr>
            </a:tbl>
          </a:graphicData>
        </a:graphic>
      </p:graphicFrame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17CBEB20-8C33-4BF4-B108-080A4447C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678" y="6532941"/>
            <a:ext cx="444063" cy="275677"/>
          </a:xfrm>
        </p:spPr>
        <p:txBody>
          <a:bodyPr/>
          <a:lstStyle/>
          <a:p>
            <a:fld id="{A26DCA39-FE7E-4B33-9419-C9BB65BD885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2">
      <a:dk1>
        <a:sysClr val="windowText" lastClr="000000"/>
      </a:dk1>
      <a:lt1>
        <a:sysClr val="window" lastClr="FFFFFF"/>
      </a:lt1>
      <a:dk2>
        <a:srgbClr val="DB1348"/>
      </a:dk2>
      <a:lt2>
        <a:srgbClr val="E7E6E6"/>
      </a:lt2>
      <a:accent1>
        <a:srgbClr val="DB1348"/>
      </a:accent1>
      <a:accent2>
        <a:srgbClr val="B68F68"/>
      </a:accent2>
      <a:accent3>
        <a:srgbClr val="003960"/>
      </a:accent3>
      <a:accent4>
        <a:srgbClr val="43BDA0"/>
      </a:accent4>
      <a:accent5>
        <a:srgbClr val="F9B9CA"/>
      </a:accent5>
      <a:accent6>
        <a:srgbClr val="61BBFF"/>
      </a:accent6>
      <a:hlink>
        <a:srgbClr val="0563C1"/>
      </a:hlink>
      <a:folHlink>
        <a:srgbClr val="954F72"/>
      </a:folHlink>
    </a:clrScheme>
    <a:fontScheme name="Custom 3">
      <a:majorFont>
        <a:latin typeface="Franklin Gothic Medium C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11615</TotalTime>
  <Words>1958</Words>
  <Application>Microsoft Office PowerPoint</Application>
  <PresentationFormat>Widescreen</PresentationFormat>
  <Paragraphs>467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Medium</vt:lpstr>
      <vt:lpstr>Franklin Gothic Medium Cond</vt:lpstr>
      <vt:lpstr>Segoe UI</vt:lpstr>
      <vt:lpstr>Office Theme</vt:lpstr>
      <vt:lpstr>1_Office Theme</vt:lpstr>
      <vt:lpstr>LANDMARK OCCASION VISUALIZER</vt:lpstr>
      <vt:lpstr>STRATEGIC POSTURES - CATEGORY</vt:lpstr>
      <vt:lpstr>STRATEGIC POSTURES - CATEGORY</vt:lpstr>
      <vt:lpstr>STRATEGIC POSTURES – CATEGORY-MANUFACTURER</vt:lpstr>
      <vt:lpstr>STRATEGIC POSTURES - CATEGORY</vt:lpstr>
      <vt:lpstr>Appendix:  Strategic Postures Algorithms</vt:lpstr>
      <vt:lpstr>ALGORITHM: Category Selection</vt:lpstr>
      <vt:lpstr>ALGORITHM: Category/Manufacturer Selection</vt:lpstr>
      <vt:lpstr>ALGORITHM: Item Selection</vt:lpstr>
      <vt:lpstr>ALGORITHM: Item/Manufacturer Selection</vt:lpstr>
      <vt:lpstr>ALGORITHM: Brand Selection</vt:lpstr>
      <vt:lpstr>ALGORITHM: Channel Selection</vt:lpstr>
      <vt:lpstr>ALGORITHM: Retailer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Shwetank S Srivastava</dc:creator>
  <cp:lastModifiedBy>Jain, Varsha (ANBAN)</cp:lastModifiedBy>
  <cp:revision>130</cp:revision>
  <dcterms:created xsi:type="dcterms:W3CDTF">2019-07-16T05:58:21Z</dcterms:created>
  <dcterms:modified xsi:type="dcterms:W3CDTF">2020-08-28T06:45:37Z</dcterms:modified>
</cp:coreProperties>
</file>