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"/>
  </p:notesMasterIdLst>
  <p:sldIdLst>
    <p:sldId id="454" r:id="rId2"/>
    <p:sldId id="453" r:id="rId3"/>
    <p:sldId id="45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1348"/>
    <a:srgbClr val="F2BDDA"/>
    <a:srgbClr val="F6C47F"/>
    <a:srgbClr val="D6A6A4"/>
    <a:srgbClr val="5ECCC9"/>
    <a:srgbClr val="FCA587"/>
    <a:srgbClr val="F4C1C0"/>
    <a:srgbClr val="C2DDF2"/>
    <a:srgbClr val="94B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4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34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08BA9-A7FD-429A-BD78-9573E7190BBD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91B7C-1AEC-498D-AC22-4BFE029E1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6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91B7C-1AEC-498D-AC22-4BFE029E192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2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Shopper Mission Statements :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r>
              <a:rPr lang="en-I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Healthy Replenishment</a:t>
            </a:r>
            <a:r>
              <a:rPr lang="en-IN" dirty="0"/>
              <a:t> :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nutritious and healthy food with a specific health benefit or ingredient that I always like to have in stock at home.</a:t>
            </a:r>
            <a:r>
              <a:rPr lang="en-IN" dirty="0"/>
              <a:t> </a:t>
            </a:r>
          </a:p>
          <a:p>
            <a:r>
              <a:rPr lang="en-I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Routine Replenishment</a:t>
            </a:r>
            <a:r>
              <a:rPr lang="en-IN" dirty="0"/>
              <a:t> :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I always like to have in stock at home.</a:t>
            </a:r>
            <a:r>
              <a:rPr lang="en-IN" dirty="0"/>
              <a:t> </a:t>
            </a:r>
          </a:p>
          <a:p>
            <a:r>
              <a:rPr lang="en-I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Grab &amp; Go</a:t>
            </a:r>
            <a:r>
              <a:rPr lang="en-IN" dirty="0"/>
              <a:t> :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right away, while on the go.</a:t>
            </a:r>
            <a:r>
              <a:rPr lang="en-IN" dirty="0"/>
              <a:t> </a:t>
            </a:r>
          </a:p>
          <a:p>
            <a:r>
              <a:rPr lang="en-I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Enjoyment</a:t>
            </a:r>
            <a:r>
              <a:rPr lang="en-IN" dirty="0"/>
              <a:t> :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the whole family would eat. A food that I know my kids will eat and I can share with others.</a:t>
            </a:r>
            <a:r>
              <a:rPr lang="en-IN" dirty="0"/>
              <a:t> </a:t>
            </a:r>
          </a:p>
          <a:p>
            <a:r>
              <a:rPr lang="en-I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Buying</a:t>
            </a:r>
            <a:r>
              <a:rPr lang="en-IN" dirty="0"/>
              <a:t> :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hadn’t planned to buy this item when I started shopping but while shopping for other food saw something to try.</a:t>
            </a:r>
          </a:p>
          <a:p>
            <a:r>
              <a:rPr lang="en-I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Deal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:Saw this item on special offer / promotion and found such a good deal I decided to buy some.</a:t>
            </a:r>
            <a:r>
              <a:rPr lang="en-IN" dirty="0"/>
              <a:t> </a:t>
            </a:r>
          </a:p>
          <a:p>
            <a:r>
              <a:rPr lang="en-I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Planned Deal</a:t>
            </a:r>
            <a:r>
              <a:rPr lang="en-IN" dirty="0"/>
              <a:t> :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product that I knew was on special offer/deal/sale.</a:t>
            </a:r>
            <a:r>
              <a:rPr lang="en-IN" dirty="0"/>
              <a:t> </a:t>
            </a:r>
          </a:p>
          <a:p>
            <a:r>
              <a:rPr lang="en-I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Treat/Reward for Me or my family</a:t>
            </a:r>
            <a:r>
              <a:rPr lang="en-IN" dirty="0"/>
              <a:t> :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as a treat/ reward. Something that is indulgent and would cheer me/my family up.</a:t>
            </a:r>
            <a:r>
              <a:rPr lang="en-IN" dirty="0"/>
              <a:t> </a:t>
            </a:r>
          </a:p>
          <a:p>
            <a:r>
              <a:rPr lang="en-I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 Activity</a:t>
            </a:r>
            <a:r>
              <a:rPr lang="en-IN" dirty="0"/>
              <a:t> :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that could be used for a specific activity (e.g., hike/biking, before/after/during exercise, etc.).</a:t>
            </a:r>
            <a:r>
              <a:rPr lang="en-IN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b="1" u="sng" dirty="0"/>
              <a:t>Activity Statements: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ready for a day 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 about things I need to get done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TV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a movie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Preparing a meal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car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public transport/other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Walking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on/reading email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Browsing the internet/Social networking (e.g., Facebook, Twitter)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Talking/texting on the phone with others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Working/studying 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 a break from work/studying  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Relaxing/doing nothing/hanging out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housework/cleaning 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 the news (watching, reading, listening)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Socializing or talking with others, in person 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Playing sports/working out 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sports or physical activity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sports or physical activity 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casual gathering with friends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celebration/party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Listening to music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Shopping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errands 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labor 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kids ready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Gaming (playing video/online games) 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en-US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751E77-7B73-4490-B29F-A3FDABDDF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99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Shopper Mission Statements :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r>
              <a:rPr lang="en-I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Healthy Replenishment</a:t>
            </a:r>
            <a:r>
              <a:rPr lang="en-IN" dirty="0"/>
              <a:t> :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nutritious and healthy food with a specific health benefit or ingredient that I always like to have in stock at home.</a:t>
            </a:r>
            <a:r>
              <a:rPr lang="en-IN" dirty="0"/>
              <a:t> </a:t>
            </a:r>
          </a:p>
          <a:p>
            <a:r>
              <a:rPr lang="en-I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Routine Replenishment</a:t>
            </a:r>
            <a:r>
              <a:rPr lang="en-IN" dirty="0"/>
              <a:t> :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I always like to have in stock at home.</a:t>
            </a:r>
            <a:r>
              <a:rPr lang="en-IN" dirty="0"/>
              <a:t> </a:t>
            </a:r>
          </a:p>
          <a:p>
            <a:r>
              <a:rPr lang="en-I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Grab &amp; Go</a:t>
            </a:r>
            <a:r>
              <a:rPr lang="en-IN" dirty="0"/>
              <a:t> :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right away, while on the go.</a:t>
            </a:r>
            <a:r>
              <a:rPr lang="en-IN" dirty="0"/>
              <a:t> </a:t>
            </a:r>
          </a:p>
          <a:p>
            <a:r>
              <a:rPr lang="en-I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Enjoyment</a:t>
            </a:r>
            <a:r>
              <a:rPr lang="en-IN" dirty="0"/>
              <a:t> :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food that the whole family would eat. A food that I know my kids will eat and I can share with others.</a:t>
            </a:r>
            <a:r>
              <a:rPr lang="en-IN" dirty="0"/>
              <a:t> </a:t>
            </a:r>
          </a:p>
          <a:p>
            <a:r>
              <a:rPr lang="en-I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Buying</a:t>
            </a:r>
            <a:r>
              <a:rPr lang="en-IN" dirty="0"/>
              <a:t> :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hadn’t planned to buy this item when I started shopping but while shopping for other food saw something to try.</a:t>
            </a:r>
          </a:p>
          <a:p>
            <a:r>
              <a:rPr lang="en-I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Spontaneous Deal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:Saw this item on special offer / promotion and found such a good deal I decided to buy some.</a:t>
            </a:r>
            <a:r>
              <a:rPr lang="en-IN" dirty="0"/>
              <a:t> </a:t>
            </a:r>
          </a:p>
          <a:p>
            <a:r>
              <a:rPr lang="en-I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Planned Deal</a:t>
            </a:r>
            <a:r>
              <a:rPr lang="en-IN" dirty="0"/>
              <a:t> :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 product that I knew was on special offer/deal/sale.</a:t>
            </a:r>
            <a:r>
              <a:rPr lang="en-IN" dirty="0"/>
              <a:t> </a:t>
            </a:r>
          </a:p>
          <a:p>
            <a:r>
              <a:rPr lang="en-I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Treat/Reward for Me or my family</a:t>
            </a:r>
            <a:r>
              <a:rPr lang="en-IN" dirty="0"/>
              <a:t> :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as a treat/ reward. Something that is indulgent and would cheer me/my family up.</a:t>
            </a:r>
            <a:r>
              <a:rPr lang="en-IN" dirty="0"/>
              <a:t> </a:t>
            </a:r>
          </a:p>
          <a:p>
            <a:r>
              <a:rPr lang="en-I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 Activity</a:t>
            </a:r>
            <a:r>
              <a:rPr lang="en-IN" dirty="0"/>
              <a:t> :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an item that could be used for a specific activity (e.g., hike/biking, before/after/during exercise, etc.).</a:t>
            </a:r>
            <a:r>
              <a:rPr lang="en-IN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b="1" u="sng" dirty="0"/>
              <a:t>Activity Statements: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ready for a day 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 about things I need to get done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TV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Watching a movie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Preparing a meal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car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Commuting/traveling by public transport/other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Walking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on/reading email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Browsing the internet/Social networking (e.g., Facebook, Twitter)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Talking/texting on the phone with others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Working/studying 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 a break from work/studying  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Relaxing/doing nothing/hanging out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housework/cleaning 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Catching up on the news (watching, reading, listening)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Socializing or talking with others, in person 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Playing sports/working out 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sports or physical activity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sports or physical activity 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casual gathering with friends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celebration/party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Listening to music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Shopping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errands 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labor 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kids ready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Gaming (playing video/online games) 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751E77-7B73-4490-B29F-A3FDABDDF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94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1610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867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851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2"/>
            <a:ext cx="12192528" cy="6855263"/>
          </a:xfrm>
          <a:prstGeom prst="rect">
            <a:avLst/>
          </a:prstGeom>
          <a:solidFill>
            <a:srgbClr val="DB1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n-lt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 rot="5400000">
            <a:off x="6812698" y="1018570"/>
            <a:ext cx="6139714" cy="4097219"/>
            <a:chOff x="0" y="6488755"/>
            <a:chExt cx="3604717" cy="369245"/>
          </a:xfrm>
        </p:grpSpPr>
        <p:sp>
          <p:nvSpPr>
            <p:cNvPr id="19" name="Rectangle 18"/>
            <p:cNvSpPr/>
            <p:nvPr userDrawn="1"/>
          </p:nvSpPr>
          <p:spPr>
            <a:xfrm>
              <a:off x="0" y="6488755"/>
              <a:ext cx="3604716" cy="369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" name="Isosceles Triangle 19"/>
            <p:cNvSpPr/>
            <p:nvPr userDrawn="1"/>
          </p:nvSpPr>
          <p:spPr>
            <a:xfrm rot="16200000">
              <a:off x="3263520" y="6515062"/>
              <a:ext cx="367503" cy="314890"/>
            </a:xfrm>
            <a:prstGeom prst="triangle">
              <a:avLst/>
            </a:prstGeom>
            <a:solidFill>
              <a:srgbClr val="DB1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237" y="2779078"/>
            <a:ext cx="7087711" cy="82296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237" y="3602038"/>
            <a:ext cx="7087711" cy="82296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4" descr="Image result for kelloggs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055" y="188793"/>
            <a:ext cx="898988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673" y="6532933"/>
            <a:ext cx="444063" cy="275677"/>
          </a:xfrm>
          <a:prstGeom prst="rect">
            <a:avLst/>
          </a:prstGeom>
        </p:spPr>
        <p:txBody>
          <a:bodyPr anchor="ctr"/>
          <a:lstStyle>
            <a:lvl1pPr algn="ctr">
              <a:defRPr sz="525">
                <a:solidFill>
                  <a:schemeClr val="bg1"/>
                </a:solidFill>
                <a:latin typeface="+mn-lt"/>
              </a:defRPr>
            </a:lvl1pPr>
          </a:lstStyle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8068057" y="817563"/>
            <a:ext cx="3642617" cy="441325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2"/>
                </a:solidFill>
              </a:defRPr>
            </a:lvl1pPr>
            <a:lvl2pPr marL="342900" indent="0">
              <a:buNone/>
              <a:defRPr sz="900">
                <a:solidFill>
                  <a:schemeClr val="tx2"/>
                </a:solidFill>
              </a:defRPr>
            </a:lvl2pPr>
            <a:lvl3pPr marL="685800" indent="0">
              <a:buNone/>
              <a:defRPr sz="825">
                <a:solidFill>
                  <a:schemeClr val="tx2"/>
                </a:solidFill>
              </a:defRPr>
            </a:lvl3pPr>
            <a:lvl4pPr marL="1028700" indent="0">
              <a:buNone/>
              <a:defRPr sz="788">
                <a:solidFill>
                  <a:schemeClr val="tx2"/>
                </a:solidFill>
              </a:defRPr>
            </a:lvl4pPr>
            <a:lvl5pPr marL="1371600" indent="0">
              <a:buNone/>
              <a:defRPr sz="788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285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673" y="6532933"/>
            <a:ext cx="444063" cy="275677"/>
          </a:xfrm>
          <a:prstGeom prst="rect">
            <a:avLst/>
          </a:prstGeom>
        </p:spPr>
        <p:txBody>
          <a:bodyPr anchor="ctr"/>
          <a:lstStyle>
            <a:lvl1pPr algn="ctr">
              <a:defRPr sz="525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4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8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108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117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118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984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9913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9676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012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4EADC0-266C-4C1C-8CA2-50B6B6539472}"/>
              </a:ext>
            </a:extLst>
          </p:cNvPr>
          <p:cNvSpPr/>
          <p:nvPr userDrawn="1"/>
        </p:nvSpPr>
        <p:spPr>
          <a:xfrm>
            <a:off x="1" y="6488757"/>
            <a:ext cx="3604716" cy="36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8" name="Picture 4" descr="Image result for kelloggs logo">
            <a:extLst>
              <a:ext uri="{FF2B5EF4-FFF2-40B4-BE49-F238E27FC236}">
                <a16:creationId xmlns:a16="http://schemas.microsoft.com/office/drawing/2014/main" id="{3E0C3DA7-04B1-4AA7-9F36-720E23D5B3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55" y="6521707"/>
            <a:ext cx="898988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5D05C3B-FE1F-430F-99FD-0A3131608B27}"/>
              </a:ext>
            </a:extLst>
          </p:cNvPr>
          <p:cNvSpPr/>
          <p:nvPr userDrawn="1"/>
        </p:nvSpPr>
        <p:spPr>
          <a:xfrm rot="16200000">
            <a:off x="3315472" y="6567014"/>
            <a:ext cx="365760" cy="21272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D424AC-7EEB-4065-83F3-329DE4421559}"/>
              </a:ext>
            </a:extLst>
          </p:cNvPr>
          <p:cNvGrpSpPr/>
          <p:nvPr userDrawn="1"/>
        </p:nvGrpSpPr>
        <p:grpSpPr>
          <a:xfrm>
            <a:off x="9884465" y="6580734"/>
            <a:ext cx="488937" cy="187227"/>
            <a:chOff x="9858336" y="6580732"/>
            <a:chExt cx="488937" cy="187227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D51AF996-B563-4862-9C61-9E5D7E6C475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9843721" y="6599694"/>
              <a:ext cx="182880" cy="153649"/>
            </a:xfrm>
            <a:prstGeom prst="triangle">
              <a:avLst/>
            </a:prstGeom>
            <a:solidFill>
              <a:srgbClr val="DB134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210EDD7B-4C91-47D9-BC82-1C3F94D4F978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9958188" y="6595347"/>
              <a:ext cx="182880" cy="153649"/>
            </a:xfrm>
            <a:prstGeom prst="triangle">
              <a:avLst/>
            </a:prstGeom>
            <a:solidFill>
              <a:srgbClr val="DB134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817D438-AD5C-417F-8B2B-8D3A8DDA122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10072953" y="6595347"/>
              <a:ext cx="182880" cy="153649"/>
            </a:xfrm>
            <a:prstGeom prst="triangle">
              <a:avLst/>
            </a:prstGeom>
            <a:solidFill>
              <a:srgbClr val="DB134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02B092C-AFD1-4203-AD93-45056BDFA1C0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10179009" y="6595347"/>
              <a:ext cx="182880" cy="153649"/>
            </a:xfrm>
            <a:prstGeom prst="triangle">
              <a:avLst/>
            </a:prstGeom>
            <a:solidFill>
              <a:srgbClr val="DB134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C188066-652D-4007-BF88-CF77424BB4D6}"/>
              </a:ext>
            </a:extLst>
          </p:cNvPr>
          <p:cNvSpPr txBox="1"/>
          <p:nvPr userDrawn="1"/>
        </p:nvSpPr>
        <p:spPr>
          <a:xfrm>
            <a:off x="10318343" y="6531038"/>
            <a:ext cx="1476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1348"/>
                </a:solidFill>
                <a:latin typeface="+mj-lt"/>
              </a:rPr>
              <a:t>DEPLOY</a:t>
            </a:r>
            <a:r>
              <a:rPr lang="en-US" sz="900" baseline="0" dirty="0">
                <a:solidFill>
                  <a:srgbClr val="DB1348"/>
                </a:solidFill>
                <a:latin typeface="+mj-lt"/>
              </a:rPr>
              <a:t> FOR GROWTH</a:t>
            </a:r>
            <a:endParaRPr lang="en-US" sz="900" dirty="0">
              <a:solidFill>
                <a:srgbClr val="DB134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472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637" y="1578704"/>
            <a:ext cx="6799722" cy="1895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3600" b="1" dirty="0"/>
              <a:t>LANDMARK OCCASION VISUALIZER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/>
            <a:fld id="{A26DCA39-FE7E-4B33-9419-C9BB65BD885E}" type="slidenum">
              <a:rPr lang="en-US">
                <a:solidFill>
                  <a:prstClr val="white"/>
                </a:solidFill>
                <a:latin typeface="Arial"/>
              </a:rPr>
              <a:pPr defTabSz="685800"/>
              <a:t>1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7854" y="3261017"/>
            <a:ext cx="5660236" cy="159516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lnSpc>
                <a:spcPct val="100000"/>
              </a:lnSpc>
              <a:spcBef>
                <a:spcPts val="0"/>
              </a:spcBef>
            </a:pPr>
            <a:r>
              <a:rPr lang="en-US" sz="4000" dirty="0">
                <a:solidFill>
                  <a:prstClr val="white"/>
                </a:solidFill>
                <a:latin typeface="Franklin Gothic Medium Cond"/>
              </a:rPr>
              <a:t>OCCASION PROFILE</a:t>
            </a:r>
            <a:r>
              <a:rPr lang="en-US" sz="4500" dirty="0">
                <a:solidFill>
                  <a:prstClr val="white"/>
                </a:solidFill>
                <a:latin typeface="Franklin Gothic Medium Cond"/>
              </a:rPr>
              <a:t>	</a:t>
            </a:r>
          </a:p>
        </p:txBody>
      </p:sp>
      <p:sp>
        <p:nvSpPr>
          <p:cNvPr id="9" name="Date"/>
          <p:cNvSpPr txBox="1"/>
          <p:nvPr/>
        </p:nvSpPr>
        <p:spPr>
          <a:xfrm>
            <a:off x="257637" y="5063129"/>
            <a:ext cx="151490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600" dirty="0">
                <a:solidFill>
                  <a:prstClr val="white"/>
                </a:solidFill>
                <a:latin typeface="Arial"/>
              </a:rPr>
              <a:t>INSERT DATE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9029" r="13962"/>
          <a:stretch/>
        </p:blipFill>
        <p:spPr>
          <a:xfrm>
            <a:off x="7819978" y="776641"/>
            <a:ext cx="4112726" cy="40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0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ccasion"/>
          <p:cNvSpPr>
            <a:spLocks noGrp="1"/>
          </p:cNvSpPr>
          <p:nvPr>
            <p:ph type="title"/>
          </p:nvPr>
        </p:nvSpPr>
        <p:spPr>
          <a:xfrm>
            <a:off x="0" y="241462"/>
            <a:ext cx="10120590" cy="41195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DB1348"/>
                </a:solidFill>
              </a:rPr>
              <a:t>EARLY MORNING BITE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A26DCA39-FE7E-4B33-9419-C9BB65BD885E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pPr defTabSz="685800">
                <a:defRPr/>
              </a:pPr>
              <a:t>2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A0786D-CAB7-4FC6-9306-ECC3D11B43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3"/>
          <a:stretch/>
        </p:blipFill>
        <p:spPr>
          <a:xfrm>
            <a:off x="-1" y="858755"/>
            <a:ext cx="12192001" cy="55237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86E317-633A-4FE1-99F8-C6EBB395E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1763"/>
            <a:ext cx="3627434" cy="374480"/>
          </a:xfrm>
          <a:prstGeom prst="rect">
            <a:avLst/>
          </a:prstGeom>
        </p:spPr>
      </p:pic>
      <p:sp>
        <p:nvSpPr>
          <p:cNvPr id="14" name="SelectionSummary">
            <a:extLst>
              <a:ext uri="{FF2B5EF4-FFF2-40B4-BE49-F238E27FC236}">
                <a16:creationId xmlns:a16="http://schemas.microsoft.com/office/drawing/2014/main" id="{F06CDAA8-E3B5-406F-98FF-38AF23835EC6}"/>
              </a:ext>
            </a:extLst>
          </p:cNvPr>
          <p:cNvSpPr txBox="1"/>
          <p:nvPr/>
        </p:nvSpPr>
        <p:spPr>
          <a:xfrm>
            <a:off x="0" y="633383"/>
            <a:ext cx="1215473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900" dirty="0"/>
              <a:t> </a:t>
            </a:r>
            <a:r>
              <a:rPr lang="en-IN" sz="1000" dirty="0"/>
              <a:t>Selection Summary :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Period : Q1 2019 | Markets : Australia  | Occasion : Early Morning Bite | Benchmark : Vs Previous Period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63A491-F434-4917-B87F-3D07357BD179}"/>
              </a:ext>
            </a:extLst>
          </p:cNvPr>
          <p:cNvSpPr txBox="1"/>
          <p:nvPr/>
        </p:nvSpPr>
        <p:spPr>
          <a:xfrm>
            <a:off x="3571163" y="6499725"/>
            <a:ext cx="636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Project Landmark || Number Indicates :Occasion | Item %(Change PP Vs Benchmark) || Significance Vs Total Column@ 95 CL :      High      Low || NA- Data not available || Low Base Sample : LS&lt;150 ,      150-250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9B1A3CE7-83EE-45AC-B48B-4F17261DA04B}"/>
              </a:ext>
            </a:extLst>
          </p:cNvPr>
          <p:cNvSpPr/>
          <p:nvPr/>
        </p:nvSpPr>
        <p:spPr>
          <a:xfrm flipV="1">
            <a:off x="5991472" y="6687215"/>
            <a:ext cx="74819" cy="72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5EDEA57-A00C-4C4F-9C2A-79B6DC6F4246}"/>
              </a:ext>
            </a:extLst>
          </p:cNvPr>
          <p:cNvSpPr/>
          <p:nvPr/>
        </p:nvSpPr>
        <p:spPr>
          <a:xfrm flipV="1">
            <a:off x="9237866" y="6565191"/>
            <a:ext cx="74819" cy="720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289594F-0146-4BBE-AA0D-633C74AAE19E}"/>
              </a:ext>
            </a:extLst>
          </p:cNvPr>
          <p:cNvSpPr/>
          <p:nvPr/>
        </p:nvSpPr>
        <p:spPr>
          <a:xfrm flipV="1">
            <a:off x="9542666" y="6565191"/>
            <a:ext cx="74819" cy="720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55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ccasion">
            <a:extLst>
              <a:ext uri="{FF2B5EF4-FFF2-40B4-BE49-F238E27FC236}">
                <a16:creationId xmlns:a16="http://schemas.microsoft.com/office/drawing/2014/main" id="{001CF3C7-5420-4158-845A-3DC5946C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462"/>
            <a:ext cx="10120590" cy="41195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DB1348"/>
                </a:solidFill>
              </a:rPr>
              <a:t>EARLY MORNING BITE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A26DCA39-FE7E-4B33-9419-C9BB65BD885E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pPr defTabSz="685800">
                <a:defRPr/>
              </a:pPr>
              <a:t>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C2D46E-926D-4A8C-BCB9-858E90FF48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0"/>
          <a:stretch/>
        </p:blipFill>
        <p:spPr>
          <a:xfrm>
            <a:off x="-1" y="836023"/>
            <a:ext cx="12192001" cy="5516584"/>
          </a:xfrm>
          <a:prstGeom prst="rect">
            <a:avLst/>
          </a:prstGeom>
        </p:spPr>
      </p:pic>
      <p:sp>
        <p:nvSpPr>
          <p:cNvPr id="10" name="SelectionSummary">
            <a:extLst>
              <a:ext uri="{FF2B5EF4-FFF2-40B4-BE49-F238E27FC236}">
                <a16:creationId xmlns:a16="http://schemas.microsoft.com/office/drawing/2014/main" id="{F671E914-44B9-4332-BF43-7FFA452BAF83}"/>
              </a:ext>
            </a:extLst>
          </p:cNvPr>
          <p:cNvSpPr txBox="1"/>
          <p:nvPr/>
        </p:nvSpPr>
        <p:spPr>
          <a:xfrm>
            <a:off x="0" y="635678"/>
            <a:ext cx="1215473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900" dirty="0"/>
              <a:t> </a:t>
            </a:r>
            <a:r>
              <a:rPr lang="en-IN" sz="1000" dirty="0"/>
              <a:t>Selection Summary :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Period : Q1 2019 | Markets : Australia  | Occasion : Early Morning Bite | Benchmark : Vs Previous Period</a:t>
            </a:r>
            <a:endParaRPr lang="en-US" sz="1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1EE67C-559B-48CC-837D-4EB2675EE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1762"/>
            <a:ext cx="3627434" cy="3762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0B38C7-5E83-47A9-B760-3DD95797B1F7}"/>
              </a:ext>
            </a:extLst>
          </p:cNvPr>
          <p:cNvSpPr txBox="1"/>
          <p:nvPr/>
        </p:nvSpPr>
        <p:spPr>
          <a:xfrm>
            <a:off x="3571163" y="6499725"/>
            <a:ext cx="636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Project Landmark || Number Indicates :Occasion | Item %(Change PP Vs Benchmark) || Significance Vs Total Column@ 95 CL :      High      Low || NA- Data not available || Low Base Sample : LS&lt;150 ,      150-250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E63D519B-D20F-4B05-9754-F188ECC0219B}"/>
              </a:ext>
            </a:extLst>
          </p:cNvPr>
          <p:cNvSpPr/>
          <p:nvPr/>
        </p:nvSpPr>
        <p:spPr>
          <a:xfrm flipV="1">
            <a:off x="5991472" y="6687215"/>
            <a:ext cx="74819" cy="72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F00F310E-2A13-4996-9AEE-6B59865A85C8}"/>
              </a:ext>
            </a:extLst>
          </p:cNvPr>
          <p:cNvSpPr/>
          <p:nvPr/>
        </p:nvSpPr>
        <p:spPr>
          <a:xfrm flipV="1">
            <a:off x="9237866" y="6565191"/>
            <a:ext cx="74819" cy="720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A3EFEC2B-0F63-485A-9896-F48F4E568185}"/>
              </a:ext>
            </a:extLst>
          </p:cNvPr>
          <p:cNvSpPr/>
          <p:nvPr/>
        </p:nvSpPr>
        <p:spPr>
          <a:xfrm flipV="1">
            <a:off x="9542666" y="6565191"/>
            <a:ext cx="74819" cy="720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6432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779</TotalTime>
  <Words>916</Words>
  <Application>Microsoft Office PowerPoint</Application>
  <PresentationFormat>Widescreen</PresentationFormat>
  <Paragraphs>103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Franklin Gothic Medium Cond</vt:lpstr>
      <vt:lpstr>1_Office Theme</vt:lpstr>
      <vt:lpstr>LANDMARK OCCASION VISUALIZER</vt:lpstr>
      <vt:lpstr>EARLY MORNING BITE</vt:lpstr>
      <vt:lpstr>EARLY MORNING BITE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Shwetank S Srivastava</dc:creator>
  <cp:lastModifiedBy>Jain, Varsha (ANBAN)</cp:lastModifiedBy>
  <cp:revision>79</cp:revision>
  <dcterms:created xsi:type="dcterms:W3CDTF">2019-07-16T05:58:21Z</dcterms:created>
  <dcterms:modified xsi:type="dcterms:W3CDTF">2021-03-03T11:34:21Z</dcterms:modified>
</cp:coreProperties>
</file>