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0" r:id="rId2"/>
    <p:sldId id="26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CCCC"/>
    <a:srgbClr val="C50F6A"/>
    <a:srgbClr val="4F2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77" autoAdjust="0"/>
  </p:normalViewPr>
  <p:slideViewPr>
    <p:cSldViewPr snapToGrid="0">
      <p:cViewPr varScale="1">
        <p:scale>
          <a:sx n="47" d="100"/>
          <a:sy n="47" d="100"/>
        </p:scale>
        <p:origin x="24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GB" b="1" i="1" dirty="0" err="1"/>
              <a:t>Wardah</a:t>
            </a:r>
            <a:r>
              <a:rPr lang="en-GB" b="1" i="1" dirty="0"/>
              <a:t> Penetration</a:t>
            </a:r>
          </a:p>
        </c:rich>
      </c:tx>
      <c:layout>
        <c:manualLayout>
          <c:xMode val="edge"/>
          <c:yMode val="edge"/>
          <c:x val="0.24748998277287457"/>
          <c:y val="1.2285630262506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174156069798594E-2"/>
          <c:y val="0.11766586568226843"/>
          <c:w val="0.91765168786040285"/>
          <c:h val="0.691334180751609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Nutella Spreads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Sheet1!$B$2:$C$2</c:f>
              <c:numCache>
                <c:formatCode>0.00%</c:formatCode>
                <c:ptCount val="2"/>
                <c:pt idx="0">
                  <c:v>5.2999999999999999E-2</c:v>
                </c:pt>
                <c:pt idx="1">
                  <c:v>7.1999999999999995E-2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41-478A-B407-8F13014FB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overlap val="100"/>
        <c:axId val="587732792"/>
        <c:axId val="587733448"/>
      </c:barChart>
      <c:catAx>
        <c:axId val="58773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87733448"/>
        <c:crosses val="autoZero"/>
        <c:auto val="1"/>
        <c:lblAlgn val="ctr"/>
        <c:lblOffset val="100"/>
        <c:noMultiLvlLbl val="0"/>
      </c:catAx>
      <c:valAx>
        <c:axId val="587733448"/>
        <c:scaling>
          <c:orientation val="minMax"/>
          <c:min val="4.0000000000000008E-2"/>
        </c:scaling>
        <c:delete val="1"/>
        <c:axPos val="l"/>
        <c:numFmt formatCode="0.00%" sourceLinked="1"/>
        <c:majorTickMark val="out"/>
        <c:minorTickMark val="none"/>
        <c:tickLblPos val="nextTo"/>
        <c:crossAx val="5877327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4786C-BE46-49F6-82FB-405C7E642F83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6B3C-AD21-4EF2-B727-FB826FD9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4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2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8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3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9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9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7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8A4C9D9-A7DA-433B-82F8-ACFDA46A8CC1}"/>
              </a:ext>
            </a:extLst>
          </p:cNvPr>
          <p:cNvGrpSpPr/>
          <p:nvPr/>
        </p:nvGrpSpPr>
        <p:grpSpPr>
          <a:xfrm>
            <a:off x="-3543" y="-83185"/>
            <a:ext cx="6861543" cy="9984105"/>
            <a:chOff x="-3543" y="-83185"/>
            <a:chExt cx="6861543" cy="998410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EE73463-9D01-48A2-9E8F-B6DAF03982B5}"/>
                </a:ext>
              </a:extLst>
            </p:cNvPr>
            <p:cNvSpPr/>
            <p:nvPr/>
          </p:nvSpPr>
          <p:spPr>
            <a:xfrm>
              <a:off x="0" y="352466"/>
              <a:ext cx="6858000" cy="354397"/>
            </a:xfrm>
            <a:prstGeom prst="rect">
              <a:avLst/>
            </a:prstGeom>
            <a:solidFill>
              <a:srgbClr val="C50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2475BB-4337-4A3F-A9DF-981D94E4B752}"/>
                </a:ext>
              </a:extLst>
            </p:cNvPr>
            <p:cNvSpPr/>
            <p:nvPr/>
          </p:nvSpPr>
          <p:spPr>
            <a:xfrm>
              <a:off x="0" y="0"/>
              <a:ext cx="6858000" cy="354397"/>
            </a:xfrm>
            <a:prstGeom prst="rect">
              <a:avLst/>
            </a:prstGeom>
            <a:solidFill>
              <a:srgbClr val="4F2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F7D78AB-A95F-4D49-8776-82040E9C66CA}"/>
                </a:ext>
              </a:extLst>
            </p:cNvPr>
            <p:cNvSpPr/>
            <p:nvPr/>
          </p:nvSpPr>
          <p:spPr>
            <a:xfrm>
              <a:off x="0" y="706863"/>
              <a:ext cx="6858000" cy="9194057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57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4D84F0-C46D-49A8-9127-7E7BAE6F6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24089" l="805" r="7760">
                          <a14:foregroundMark x1="1537" y1="10417" x2="5564" y2="11589"/>
                          <a14:foregroundMark x1="5564" y1="11589" x2="7540" y2="18880"/>
                          <a14:foregroundMark x1="7540" y1="18880" x2="5198" y2="13021"/>
                          <a14:foregroundMark x1="5198" y1="13021" x2="1318" y2="15365"/>
                          <a14:foregroundMark x1="1318" y1="15365" x2="2196" y2="13932"/>
                          <a14:foregroundMark x1="4978" y1="10547" x2="3001" y2="17057"/>
                          <a14:foregroundMark x1="3001" y1="17057" x2="7028" y2="18750"/>
                          <a14:foregroundMark x1="7028" y1="18750" x2="3734" y2="12109"/>
                          <a14:foregroundMark x1="3734" y1="12109" x2="3660" y2="20964"/>
                          <a14:foregroundMark x1="3660" y1="20964" x2="7540" y2="19010"/>
                          <a14:foregroundMark x1="7540" y1="19010" x2="7394" y2="12891"/>
                          <a14:foregroundMark x1="6662" y1="11328" x2="2489" y2="10547"/>
                          <a14:foregroundMark x1="2489" y1="10547" x2="1025" y2="17318"/>
                          <a14:foregroundMark x1="1025" y1="17318" x2="1830" y2="24349"/>
                          <a14:foregroundMark x1="1830" y1="24349" x2="5930" y2="24349"/>
                          <a14:foregroundMark x1="5930" y1="24349" x2="7833" y2="17969"/>
                          <a14:foregroundMark x1="7833" y1="17969" x2="7906" y2="10677"/>
                          <a14:foregroundMark x1="7906" y1="10677" x2="5271" y2="9635"/>
                          <a14:foregroundMark x1="1171" y1="9635" x2="1025" y2="17188"/>
                          <a14:foregroundMark x1="1025" y1="17188" x2="2562" y2="23828"/>
                          <a14:foregroundMark x1="2562" y1="23828" x2="6442" y2="23307"/>
                          <a14:foregroundMark x1="1318" y1="19141" x2="878" y2="10547"/>
                          <a14:foregroundMark x1="1318" y1="23307" x2="1464" y2="24089"/>
                        </a14:backgroundRemoval>
                      </a14:imgEffect>
                    </a14:imgLayer>
                  </a14:imgProps>
                </a:ext>
              </a:extLst>
            </a:blip>
            <a:srcRect l="601" t="9064" r="91927" b="75173"/>
            <a:stretch/>
          </p:blipFill>
          <p:spPr>
            <a:xfrm>
              <a:off x="-3543" y="-15240"/>
              <a:ext cx="883920" cy="104826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AC44E80-06CE-43CB-9AFE-547F9CF7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62" y="695476"/>
              <a:ext cx="615440" cy="293407"/>
            </a:xfrm>
            <a:prstGeom prst="rect">
              <a:avLst/>
            </a:prstGeom>
          </p:spPr>
        </p:pic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614F96-6999-414D-BE5A-FC820D2C28B8}"/>
                </a:ext>
              </a:extLst>
            </p:cNvPr>
            <p:cNvSpPr/>
            <p:nvPr/>
          </p:nvSpPr>
          <p:spPr>
            <a:xfrm>
              <a:off x="0" y="5080"/>
              <a:ext cx="884448" cy="1015631"/>
            </a:xfrm>
            <a:custGeom>
              <a:avLst/>
              <a:gdLst>
                <a:gd name="connsiteX0" fmla="*/ 0 w 892718"/>
                <a:gd name="connsiteY0" fmla="*/ 1005840 h 1017571"/>
                <a:gd name="connsiteX1" fmla="*/ 543560 w 892718"/>
                <a:gd name="connsiteY1" fmla="*/ 1005840 h 1017571"/>
                <a:gd name="connsiteX2" fmla="*/ 792480 w 892718"/>
                <a:gd name="connsiteY2" fmla="*/ 883920 h 1017571"/>
                <a:gd name="connsiteX3" fmla="*/ 883920 w 892718"/>
                <a:gd name="connsiteY3" fmla="*/ 706120 h 1017571"/>
                <a:gd name="connsiteX4" fmla="*/ 883920 w 892718"/>
                <a:gd name="connsiteY4" fmla="*/ 0 h 1017571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11200 h 1016153"/>
                <a:gd name="connsiteX4" fmla="*/ 883920 w 893437"/>
                <a:gd name="connsiteY4" fmla="*/ 0 h 1016153"/>
                <a:gd name="connsiteX0" fmla="*/ 0 w 886313"/>
                <a:gd name="connsiteY0" fmla="*/ 1005840 h 1016153"/>
                <a:gd name="connsiteX1" fmla="*/ 543560 w 886313"/>
                <a:gd name="connsiteY1" fmla="*/ 1005840 h 1016153"/>
                <a:gd name="connsiteX2" fmla="*/ 782320 w 886313"/>
                <a:gd name="connsiteY2" fmla="*/ 904240 h 1016153"/>
                <a:gd name="connsiteX3" fmla="*/ 883920 w 886313"/>
                <a:gd name="connsiteY3" fmla="*/ 711200 h 1016153"/>
                <a:gd name="connsiteX4" fmla="*/ 883920 w 886313"/>
                <a:gd name="connsiteY4" fmla="*/ 0 h 1016153"/>
                <a:gd name="connsiteX0" fmla="*/ 0 w 883920"/>
                <a:gd name="connsiteY0" fmla="*/ 1005840 h 1016153"/>
                <a:gd name="connsiteX1" fmla="*/ 543560 w 883920"/>
                <a:gd name="connsiteY1" fmla="*/ 1005840 h 1016153"/>
                <a:gd name="connsiteX2" fmla="*/ 782320 w 883920"/>
                <a:gd name="connsiteY2" fmla="*/ 904240 h 1016153"/>
                <a:gd name="connsiteX3" fmla="*/ 883920 w 883920"/>
                <a:gd name="connsiteY3" fmla="*/ 711200 h 1016153"/>
                <a:gd name="connsiteX4" fmla="*/ 883920 w 883920"/>
                <a:gd name="connsiteY4" fmla="*/ 0 h 1016153"/>
                <a:gd name="connsiteX0" fmla="*/ 0 w 884226"/>
                <a:gd name="connsiteY0" fmla="*/ 1005840 h 1016153"/>
                <a:gd name="connsiteX1" fmla="*/ 543560 w 884226"/>
                <a:gd name="connsiteY1" fmla="*/ 1005840 h 1016153"/>
                <a:gd name="connsiteX2" fmla="*/ 782320 w 884226"/>
                <a:gd name="connsiteY2" fmla="*/ 904240 h 1016153"/>
                <a:gd name="connsiteX3" fmla="*/ 883920 w 884226"/>
                <a:gd name="connsiteY3" fmla="*/ 711200 h 1016153"/>
                <a:gd name="connsiteX4" fmla="*/ 883920 w 884226"/>
                <a:gd name="connsiteY4" fmla="*/ 0 h 1016153"/>
                <a:gd name="connsiteX0" fmla="*/ 0 w 884448"/>
                <a:gd name="connsiteY0" fmla="*/ 1005840 h 1016153"/>
                <a:gd name="connsiteX1" fmla="*/ 543560 w 884448"/>
                <a:gd name="connsiteY1" fmla="*/ 1005840 h 1016153"/>
                <a:gd name="connsiteX2" fmla="*/ 782320 w 884448"/>
                <a:gd name="connsiteY2" fmla="*/ 904240 h 1016153"/>
                <a:gd name="connsiteX3" fmla="*/ 883920 w 884448"/>
                <a:gd name="connsiteY3" fmla="*/ 711200 h 1016153"/>
                <a:gd name="connsiteX4" fmla="*/ 883920 w 884448"/>
                <a:gd name="connsiteY4" fmla="*/ 0 h 1016153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631"/>
                <a:gd name="connsiteX1" fmla="*/ 543560 w 884448"/>
                <a:gd name="connsiteY1" fmla="*/ 1005840 h 1015631"/>
                <a:gd name="connsiteX2" fmla="*/ 793750 w 884448"/>
                <a:gd name="connsiteY2" fmla="*/ 911860 h 1015631"/>
                <a:gd name="connsiteX3" fmla="*/ 883920 w 884448"/>
                <a:gd name="connsiteY3" fmla="*/ 711200 h 1015631"/>
                <a:gd name="connsiteX4" fmla="*/ 883920 w 884448"/>
                <a:gd name="connsiteY4" fmla="*/ 0 h 101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48" h="1015631">
                  <a:moveTo>
                    <a:pt x="0" y="1005840"/>
                  </a:moveTo>
                  <a:cubicBezTo>
                    <a:pt x="205740" y="1016000"/>
                    <a:pt x="411268" y="1021503"/>
                    <a:pt x="543560" y="1005840"/>
                  </a:cubicBezTo>
                  <a:cubicBezTo>
                    <a:pt x="675852" y="990177"/>
                    <a:pt x="767503" y="941917"/>
                    <a:pt x="793750" y="911860"/>
                  </a:cubicBezTo>
                  <a:cubicBezTo>
                    <a:pt x="819997" y="881803"/>
                    <a:pt x="865110" y="861684"/>
                    <a:pt x="883920" y="711200"/>
                  </a:cubicBezTo>
                  <a:cubicBezTo>
                    <a:pt x="881803" y="573828"/>
                    <a:pt x="885825" y="285115"/>
                    <a:pt x="883920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1A0F07-0BB6-438B-A132-21803E19186A}"/>
                </a:ext>
              </a:extLst>
            </p:cNvPr>
            <p:cNvSpPr txBox="1"/>
            <p:nvPr/>
          </p:nvSpPr>
          <p:spPr>
            <a:xfrm>
              <a:off x="887991" y="-83185"/>
              <a:ext cx="2308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CONSIDERATION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A457DCF-5A32-42B1-A366-5EE8D76949A5}"/>
              </a:ext>
            </a:extLst>
          </p:cNvPr>
          <p:cNvGrpSpPr/>
          <p:nvPr/>
        </p:nvGrpSpPr>
        <p:grpSpPr>
          <a:xfrm>
            <a:off x="306993" y="1277404"/>
            <a:ext cx="2300744" cy="1149726"/>
            <a:chOff x="278175" y="1497976"/>
            <a:chExt cx="3211120" cy="114972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F0E3E9D-3E1D-4694-8B48-1CFC81D5432A}"/>
                </a:ext>
              </a:extLst>
            </p:cNvPr>
            <p:cNvGrpSpPr/>
            <p:nvPr/>
          </p:nvGrpSpPr>
          <p:grpSpPr>
            <a:xfrm>
              <a:off x="379818" y="1497976"/>
              <a:ext cx="3109477" cy="1149726"/>
              <a:chOff x="913883" y="1833255"/>
              <a:chExt cx="10356616" cy="3829347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02CC185-7D3E-47A9-9F40-B65A93FC3164}"/>
                  </a:ext>
                </a:extLst>
              </p:cNvPr>
              <p:cNvSpPr/>
              <p:nvPr/>
            </p:nvSpPr>
            <p:spPr>
              <a:xfrm>
                <a:off x="916753" y="3750215"/>
                <a:ext cx="5176873" cy="19123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8DD318B-7FD8-4F72-954F-BF1F61F4DBAD}"/>
                  </a:ext>
                </a:extLst>
              </p:cNvPr>
              <p:cNvSpPr/>
              <p:nvPr/>
            </p:nvSpPr>
            <p:spPr>
              <a:xfrm>
                <a:off x="6076568" y="1833255"/>
                <a:ext cx="5176873" cy="19123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13B1447-EE1A-47D6-8144-CC323222AA2E}"/>
                  </a:ext>
                </a:extLst>
              </p:cNvPr>
              <p:cNvSpPr/>
              <p:nvPr/>
            </p:nvSpPr>
            <p:spPr>
              <a:xfrm>
                <a:off x="913883" y="1833255"/>
                <a:ext cx="5176873" cy="19123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FE89521-D726-4C6A-8898-33DA6128CE83}"/>
                  </a:ext>
                </a:extLst>
              </p:cNvPr>
              <p:cNvSpPr/>
              <p:nvPr/>
            </p:nvSpPr>
            <p:spPr>
              <a:xfrm>
                <a:off x="6093626" y="3750215"/>
                <a:ext cx="5176873" cy="19123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177973F-4DA9-4563-ADAE-F1C34707AE79}"/>
                </a:ext>
              </a:extLst>
            </p:cNvPr>
            <p:cNvSpPr txBox="1"/>
            <p:nvPr/>
          </p:nvSpPr>
          <p:spPr>
            <a:xfrm>
              <a:off x="278175" y="2212364"/>
              <a:ext cx="1704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Consideration</a:t>
              </a:r>
            </a:p>
          </p:txBody>
        </p:sp>
      </p:grpSp>
      <p:sp>
        <p:nvSpPr>
          <p:cNvPr id="196" name="Title 1">
            <a:extLst>
              <a:ext uri="{FF2B5EF4-FFF2-40B4-BE49-F238E27FC236}">
                <a16:creationId xmlns:a16="http://schemas.microsoft.com/office/drawing/2014/main" id="{85C8E102-BA61-4918-8BBA-9282EB7B519B}"/>
              </a:ext>
            </a:extLst>
          </p:cNvPr>
          <p:cNvSpPr txBox="1">
            <a:spLocks/>
          </p:cNvSpPr>
          <p:nvPr/>
        </p:nvSpPr>
        <p:spPr>
          <a:xfrm>
            <a:off x="880377" y="343834"/>
            <a:ext cx="5793428" cy="41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D9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Case studies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to learn from successful brands in similar situations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F1DF1E-3C73-4A4F-AE2E-E5F8A4CC67C0}"/>
              </a:ext>
            </a:extLst>
          </p:cNvPr>
          <p:cNvSpPr txBox="1"/>
          <p:nvPr/>
        </p:nvSpPr>
        <p:spPr>
          <a:xfrm>
            <a:off x="2783442" y="1295158"/>
            <a:ext cx="387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Drive desire for the brand, grow penetration and target competition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378157-5C53-4F5B-AE8E-5164E1B2DF6C}"/>
              </a:ext>
            </a:extLst>
          </p:cNvPr>
          <p:cNvSpPr txBox="1"/>
          <p:nvPr/>
        </p:nvSpPr>
        <p:spPr>
          <a:xfrm>
            <a:off x="117360" y="2777861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Innovation: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Ensure you have a unique proposition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52B3D04-6973-4905-B250-61F6C0242955}"/>
              </a:ext>
            </a:extLst>
          </p:cNvPr>
          <p:cNvCxnSpPr/>
          <p:nvPr/>
        </p:nvCxnSpPr>
        <p:spPr>
          <a:xfrm>
            <a:off x="266218" y="2639028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380E373-4D84-4ADC-846C-30A125551AA6}"/>
              </a:ext>
            </a:extLst>
          </p:cNvPr>
          <p:cNvCxnSpPr/>
          <p:nvPr/>
        </p:nvCxnSpPr>
        <p:spPr>
          <a:xfrm>
            <a:off x="266218" y="5791295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08DC096-6C26-4C0E-BE9F-3202AA334059}"/>
              </a:ext>
            </a:extLst>
          </p:cNvPr>
          <p:cNvSpPr txBox="1"/>
          <p:nvPr/>
        </p:nvSpPr>
        <p:spPr>
          <a:xfrm>
            <a:off x="117360" y="5982675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Assortment: Maintain a narrow range executed excellently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8F9C2B6-2915-48CB-BC2A-D194DF267D26}"/>
              </a:ext>
            </a:extLst>
          </p:cNvPr>
          <p:cNvSpPr txBox="1"/>
          <p:nvPr/>
        </p:nvSpPr>
        <p:spPr>
          <a:xfrm>
            <a:off x="117360" y="8798772"/>
            <a:ext cx="664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For the first two years of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Fevertree’s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 growth it maintained 4 key products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 and drove greater distribution. Only once it became a big brand did it start to branch out with its assortment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D18E2D-8B4A-49AE-9C7D-B67ED3E902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60" y="6408141"/>
            <a:ext cx="6539659" cy="231477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58E9129-E192-4BBF-8417-C208834A7EBB}"/>
              </a:ext>
            </a:extLst>
          </p:cNvPr>
          <p:cNvSpPr/>
          <p:nvPr/>
        </p:nvSpPr>
        <p:spPr>
          <a:xfrm>
            <a:off x="2808518" y="4381018"/>
            <a:ext cx="36443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buClr>
                <a:srgbClr val="31796B"/>
              </a:buClr>
              <a:defRPr/>
            </a:pPr>
            <a:r>
              <a:rPr lang="en-US" sz="1400" b="1" dirty="0">
                <a:solidFill>
                  <a:schemeClr val="accent2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Focus on differentiation</a:t>
            </a:r>
          </a:p>
          <a:p>
            <a:pPr marL="285750" lvl="0" indent="-285750" defTabSz="685800">
              <a:buClr>
                <a:srgbClr val="31796B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Packaging stand-out: Golden top</a:t>
            </a:r>
          </a:p>
          <a:p>
            <a:pPr marL="285750" lvl="0" indent="-285750" defTabSz="685800">
              <a:buClr>
                <a:srgbClr val="31796B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Concept: Low calorie simplicity</a:t>
            </a:r>
          </a:p>
          <a:p>
            <a:pPr marL="285750" lvl="0" indent="-285750" defTabSz="685800">
              <a:buClr>
                <a:srgbClr val="31796B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Advertising through Instagram fitness influencers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0E0A48-E80F-4A72-9D98-028255FEF015}"/>
              </a:ext>
            </a:extLst>
          </p:cNvPr>
          <p:cNvGrpSpPr/>
          <p:nvPr/>
        </p:nvGrpSpPr>
        <p:grpSpPr>
          <a:xfrm>
            <a:off x="5770" y="3075564"/>
            <a:ext cx="2695124" cy="2692428"/>
            <a:chOff x="6946318" y="1742405"/>
            <a:chExt cx="4554340" cy="4549785"/>
          </a:xfrm>
        </p:grpSpPr>
        <p:pic>
          <p:nvPicPr>
            <p:cNvPr id="34" name="Picture 2" descr="https://static1.squarespace.com/static/5a46674732601eef5cf638fd/t/5ab004821ae6cf10df7da132/1531952016647/HT18_PackShot-VanillaBean-front-UK030518cg-750px.png">
              <a:extLst>
                <a:ext uri="{FF2B5EF4-FFF2-40B4-BE49-F238E27FC236}">
                  <a16:creationId xmlns:a16="http://schemas.microsoft.com/office/drawing/2014/main" id="{925D2469-C704-473C-8B45-224794378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318" y="1742405"/>
              <a:ext cx="4549785" cy="4549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s://static1.squarespace.com/static/5a46674732601eef5cf638fd/t/5ab004821ae6cf10df7da132/1531952016647/HT18_PackShot-VanillaBean-front-UK030518cg-750px.png">
              <a:extLst>
                <a:ext uri="{FF2B5EF4-FFF2-40B4-BE49-F238E27FC236}">
                  <a16:creationId xmlns:a16="http://schemas.microsoft.com/office/drawing/2014/main" id="{4817E13B-AF52-46A7-8200-88AB4573C6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133" b="19200" l="10000" r="90000">
                          <a14:foregroundMark x1="10800" y1="18933" x2="12400" y2="19200"/>
                          <a14:foregroundMark x1="89467" y1="18933" x2="88400" y2="18933"/>
                          <a14:foregroundMark x1="87867" y1="19200" x2="87867" y2="19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8" b="79091"/>
            <a:stretch/>
          </p:blipFill>
          <p:spPr bwMode="auto">
            <a:xfrm>
              <a:off x="6950873" y="1846045"/>
              <a:ext cx="4549785" cy="847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s://static1.squarespace.com/static/5a46674732601eef5cf638fd/t/5ab004821ae6cf10df7da132/1531952016647/HT18_PackShot-VanillaBean-front-UK030518cg-750px.png">
              <a:extLst>
                <a:ext uri="{FF2B5EF4-FFF2-40B4-BE49-F238E27FC236}">
                  <a16:creationId xmlns:a16="http://schemas.microsoft.com/office/drawing/2014/main" id="{AACF8CC8-E37A-49BF-9BD1-625F73AD0D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backgroundMark x1="18667" y1="25467" x2="77333" y2="33200"/>
                          <a14:backgroundMark x1="49733" y1="24133" x2="72933" y2="24933"/>
                          <a14:backgroundMark x1="72933" y1="24933" x2="81067" y2="48267"/>
                          <a14:backgroundMark x1="81067" y1="48267" x2="80400" y2="71867"/>
                          <a14:backgroundMark x1="80400" y1="71867" x2="76133" y2="85467"/>
                          <a14:backgroundMark x1="18000" y1="25200" x2="19600" y2="69600"/>
                          <a14:backgroundMark x1="19600" y1="69600" x2="26533" y2="81333"/>
                          <a14:backgroundMark x1="26533" y1="81333" x2="33600" y2="84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7" t="39112" r="24277" b="7223"/>
            <a:stretch/>
          </p:blipFill>
          <p:spPr bwMode="auto">
            <a:xfrm>
              <a:off x="8131373" y="3521872"/>
              <a:ext cx="2264735" cy="2441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5B47F7-6A06-41D9-9D38-6E714F0EF7A2}"/>
              </a:ext>
            </a:extLst>
          </p:cNvPr>
          <p:cNvSpPr txBox="1"/>
          <p:nvPr/>
        </p:nvSpPr>
        <p:spPr>
          <a:xfrm>
            <a:off x="2849096" y="3381829"/>
            <a:ext cx="364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Halo top entered the tub ice cream market as a small brand with a very distinctive and unique proposition</a:t>
            </a:r>
          </a:p>
        </p:txBody>
      </p:sp>
    </p:spTree>
    <p:extLst>
      <p:ext uri="{BB962C8B-B14F-4D97-AF65-F5344CB8AC3E}">
        <p14:creationId xmlns:p14="http://schemas.microsoft.com/office/powerpoint/2010/main" val="65048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8A4C9D9-A7DA-433B-82F8-ACFDA46A8CC1}"/>
              </a:ext>
            </a:extLst>
          </p:cNvPr>
          <p:cNvGrpSpPr/>
          <p:nvPr/>
        </p:nvGrpSpPr>
        <p:grpSpPr>
          <a:xfrm>
            <a:off x="-3543" y="-83185"/>
            <a:ext cx="6861543" cy="9984105"/>
            <a:chOff x="-3543" y="-83185"/>
            <a:chExt cx="6861543" cy="998410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EE73463-9D01-48A2-9E8F-B6DAF03982B5}"/>
                </a:ext>
              </a:extLst>
            </p:cNvPr>
            <p:cNvSpPr/>
            <p:nvPr/>
          </p:nvSpPr>
          <p:spPr>
            <a:xfrm>
              <a:off x="0" y="352466"/>
              <a:ext cx="6858000" cy="354397"/>
            </a:xfrm>
            <a:prstGeom prst="rect">
              <a:avLst/>
            </a:prstGeom>
            <a:solidFill>
              <a:srgbClr val="C50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2475BB-4337-4A3F-A9DF-981D94E4B752}"/>
                </a:ext>
              </a:extLst>
            </p:cNvPr>
            <p:cNvSpPr/>
            <p:nvPr/>
          </p:nvSpPr>
          <p:spPr>
            <a:xfrm>
              <a:off x="0" y="0"/>
              <a:ext cx="6858000" cy="354397"/>
            </a:xfrm>
            <a:prstGeom prst="rect">
              <a:avLst/>
            </a:prstGeom>
            <a:solidFill>
              <a:srgbClr val="4F2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F7D78AB-A95F-4D49-8776-82040E9C66CA}"/>
                </a:ext>
              </a:extLst>
            </p:cNvPr>
            <p:cNvSpPr/>
            <p:nvPr/>
          </p:nvSpPr>
          <p:spPr>
            <a:xfrm>
              <a:off x="0" y="706863"/>
              <a:ext cx="6858000" cy="9194057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57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4D84F0-C46D-49A8-9127-7E7BAE6F6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24089" l="805" r="7760">
                          <a14:foregroundMark x1="1537" y1="10417" x2="5564" y2="11589"/>
                          <a14:foregroundMark x1="5564" y1="11589" x2="7540" y2="18880"/>
                          <a14:foregroundMark x1="7540" y1="18880" x2="5198" y2="13021"/>
                          <a14:foregroundMark x1="5198" y1="13021" x2="1318" y2="15365"/>
                          <a14:foregroundMark x1="1318" y1="15365" x2="2196" y2="13932"/>
                          <a14:foregroundMark x1="4978" y1="10547" x2="3001" y2="17057"/>
                          <a14:foregroundMark x1="3001" y1="17057" x2="7028" y2="18750"/>
                          <a14:foregroundMark x1="7028" y1="18750" x2="3734" y2="12109"/>
                          <a14:foregroundMark x1="3734" y1="12109" x2="3660" y2="20964"/>
                          <a14:foregroundMark x1="3660" y1="20964" x2="7540" y2="19010"/>
                          <a14:foregroundMark x1="7540" y1="19010" x2="7394" y2="12891"/>
                          <a14:foregroundMark x1="6662" y1="11328" x2="2489" y2="10547"/>
                          <a14:foregroundMark x1="2489" y1="10547" x2="1025" y2="17318"/>
                          <a14:foregroundMark x1="1025" y1="17318" x2="1830" y2="24349"/>
                          <a14:foregroundMark x1="1830" y1="24349" x2="5930" y2="24349"/>
                          <a14:foregroundMark x1="5930" y1="24349" x2="7833" y2="17969"/>
                          <a14:foregroundMark x1="7833" y1="17969" x2="7906" y2="10677"/>
                          <a14:foregroundMark x1="7906" y1="10677" x2="5271" y2="9635"/>
                          <a14:foregroundMark x1="1171" y1="9635" x2="1025" y2="17188"/>
                          <a14:foregroundMark x1="1025" y1="17188" x2="2562" y2="23828"/>
                          <a14:foregroundMark x1="2562" y1="23828" x2="6442" y2="23307"/>
                          <a14:foregroundMark x1="1318" y1="19141" x2="878" y2="10547"/>
                          <a14:foregroundMark x1="1318" y1="23307" x2="1464" y2="24089"/>
                        </a14:backgroundRemoval>
                      </a14:imgEffect>
                    </a14:imgLayer>
                  </a14:imgProps>
                </a:ext>
              </a:extLst>
            </a:blip>
            <a:srcRect l="601" t="9064" r="91927" b="75173"/>
            <a:stretch/>
          </p:blipFill>
          <p:spPr>
            <a:xfrm>
              <a:off x="-3543" y="-15240"/>
              <a:ext cx="883920" cy="104826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AC44E80-06CE-43CB-9AFE-547F9CF7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62" y="695476"/>
              <a:ext cx="615440" cy="293407"/>
            </a:xfrm>
            <a:prstGeom prst="rect">
              <a:avLst/>
            </a:prstGeom>
          </p:spPr>
        </p:pic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614F96-6999-414D-BE5A-FC820D2C28B8}"/>
                </a:ext>
              </a:extLst>
            </p:cNvPr>
            <p:cNvSpPr/>
            <p:nvPr/>
          </p:nvSpPr>
          <p:spPr>
            <a:xfrm>
              <a:off x="0" y="5080"/>
              <a:ext cx="884448" cy="1015631"/>
            </a:xfrm>
            <a:custGeom>
              <a:avLst/>
              <a:gdLst>
                <a:gd name="connsiteX0" fmla="*/ 0 w 892718"/>
                <a:gd name="connsiteY0" fmla="*/ 1005840 h 1017571"/>
                <a:gd name="connsiteX1" fmla="*/ 543560 w 892718"/>
                <a:gd name="connsiteY1" fmla="*/ 1005840 h 1017571"/>
                <a:gd name="connsiteX2" fmla="*/ 792480 w 892718"/>
                <a:gd name="connsiteY2" fmla="*/ 883920 h 1017571"/>
                <a:gd name="connsiteX3" fmla="*/ 883920 w 892718"/>
                <a:gd name="connsiteY3" fmla="*/ 706120 h 1017571"/>
                <a:gd name="connsiteX4" fmla="*/ 883920 w 892718"/>
                <a:gd name="connsiteY4" fmla="*/ 0 h 1017571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11200 h 1016153"/>
                <a:gd name="connsiteX4" fmla="*/ 883920 w 893437"/>
                <a:gd name="connsiteY4" fmla="*/ 0 h 1016153"/>
                <a:gd name="connsiteX0" fmla="*/ 0 w 886313"/>
                <a:gd name="connsiteY0" fmla="*/ 1005840 h 1016153"/>
                <a:gd name="connsiteX1" fmla="*/ 543560 w 886313"/>
                <a:gd name="connsiteY1" fmla="*/ 1005840 h 1016153"/>
                <a:gd name="connsiteX2" fmla="*/ 782320 w 886313"/>
                <a:gd name="connsiteY2" fmla="*/ 904240 h 1016153"/>
                <a:gd name="connsiteX3" fmla="*/ 883920 w 886313"/>
                <a:gd name="connsiteY3" fmla="*/ 711200 h 1016153"/>
                <a:gd name="connsiteX4" fmla="*/ 883920 w 886313"/>
                <a:gd name="connsiteY4" fmla="*/ 0 h 1016153"/>
                <a:gd name="connsiteX0" fmla="*/ 0 w 883920"/>
                <a:gd name="connsiteY0" fmla="*/ 1005840 h 1016153"/>
                <a:gd name="connsiteX1" fmla="*/ 543560 w 883920"/>
                <a:gd name="connsiteY1" fmla="*/ 1005840 h 1016153"/>
                <a:gd name="connsiteX2" fmla="*/ 782320 w 883920"/>
                <a:gd name="connsiteY2" fmla="*/ 904240 h 1016153"/>
                <a:gd name="connsiteX3" fmla="*/ 883920 w 883920"/>
                <a:gd name="connsiteY3" fmla="*/ 711200 h 1016153"/>
                <a:gd name="connsiteX4" fmla="*/ 883920 w 883920"/>
                <a:gd name="connsiteY4" fmla="*/ 0 h 1016153"/>
                <a:gd name="connsiteX0" fmla="*/ 0 w 884226"/>
                <a:gd name="connsiteY0" fmla="*/ 1005840 h 1016153"/>
                <a:gd name="connsiteX1" fmla="*/ 543560 w 884226"/>
                <a:gd name="connsiteY1" fmla="*/ 1005840 h 1016153"/>
                <a:gd name="connsiteX2" fmla="*/ 782320 w 884226"/>
                <a:gd name="connsiteY2" fmla="*/ 904240 h 1016153"/>
                <a:gd name="connsiteX3" fmla="*/ 883920 w 884226"/>
                <a:gd name="connsiteY3" fmla="*/ 711200 h 1016153"/>
                <a:gd name="connsiteX4" fmla="*/ 883920 w 884226"/>
                <a:gd name="connsiteY4" fmla="*/ 0 h 1016153"/>
                <a:gd name="connsiteX0" fmla="*/ 0 w 884448"/>
                <a:gd name="connsiteY0" fmla="*/ 1005840 h 1016153"/>
                <a:gd name="connsiteX1" fmla="*/ 543560 w 884448"/>
                <a:gd name="connsiteY1" fmla="*/ 1005840 h 1016153"/>
                <a:gd name="connsiteX2" fmla="*/ 782320 w 884448"/>
                <a:gd name="connsiteY2" fmla="*/ 904240 h 1016153"/>
                <a:gd name="connsiteX3" fmla="*/ 883920 w 884448"/>
                <a:gd name="connsiteY3" fmla="*/ 711200 h 1016153"/>
                <a:gd name="connsiteX4" fmla="*/ 883920 w 884448"/>
                <a:gd name="connsiteY4" fmla="*/ 0 h 1016153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631"/>
                <a:gd name="connsiteX1" fmla="*/ 543560 w 884448"/>
                <a:gd name="connsiteY1" fmla="*/ 1005840 h 1015631"/>
                <a:gd name="connsiteX2" fmla="*/ 793750 w 884448"/>
                <a:gd name="connsiteY2" fmla="*/ 911860 h 1015631"/>
                <a:gd name="connsiteX3" fmla="*/ 883920 w 884448"/>
                <a:gd name="connsiteY3" fmla="*/ 711200 h 1015631"/>
                <a:gd name="connsiteX4" fmla="*/ 883920 w 884448"/>
                <a:gd name="connsiteY4" fmla="*/ 0 h 101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48" h="1015631">
                  <a:moveTo>
                    <a:pt x="0" y="1005840"/>
                  </a:moveTo>
                  <a:cubicBezTo>
                    <a:pt x="205740" y="1016000"/>
                    <a:pt x="411268" y="1021503"/>
                    <a:pt x="543560" y="1005840"/>
                  </a:cubicBezTo>
                  <a:cubicBezTo>
                    <a:pt x="675852" y="990177"/>
                    <a:pt x="767503" y="941917"/>
                    <a:pt x="793750" y="911860"/>
                  </a:cubicBezTo>
                  <a:cubicBezTo>
                    <a:pt x="819997" y="881803"/>
                    <a:pt x="865110" y="861684"/>
                    <a:pt x="883920" y="711200"/>
                  </a:cubicBezTo>
                  <a:cubicBezTo>
                    <a:pt x="881803" y="573828"/>
                    <a:pt x="885825" y="285115"/>
                    <a:pt x="883920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1A0F07-0BB6-438B-A132-21803E19186A}"/>
                </a:ext>
              </a:extLst>
            </p:cNvPr>
            <p:cNvSpPr txBox="1"/>
            <p:nvPr/>
          </p:nvSpPr>
          <p:spPr>
            <a:xfrm>
              <a:off x="887991" y="-83185"/>
              <a:ext cx="2308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>
                <a:defRPr/>
              </a:pPr>
              <a:r>
                <a:rPr lang="en-IN" sz="2400" b="1" dirty="0">
                  <a:solidFill>
                    <a:prstClr val="white"/>
                  </a:solidFill>
                  <a:cs typeface="Arial" panose="020B0604020202020204" pitchFamily="34" charset="0"/>
                </a:rPr>
                <a:t>CONSIDERATION</a:t>
              </a:r>
            </a:p>
          </p:txBody>
        </p:sp>
      </p:grpSp>
      <p:sp>
        <p:nvSpPr>
          <p:cNvPr id="196" name="Title 1">
            <a:extLst>
              <a:ext uri="{FF2B5EF4-FFF2-40B4-BE49-F238E27FC236}">
                <a16:creationId xmlns:a16="http://schemas.microsoft.com/office/drawing/2014/main" id="{85C8E102-BA61-4918-8BBA-9282EB7B519B}"/>
              </a:ext>
            </a:extLst>
          </p:cNvPr>
          <p:cNvSpPr txBox="1">
            <a:spLocks/>
          </p:cNvSpPr>
          <p:nvPr/>
        </p:nvSpPr>
        <p:spPr>
          <a:xfrm>
            <a:off x="880377" y="343834"/>
            <a:ext cx="5793428" cy="41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D9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Case studies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to learn from successful brands in similar situations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14D83EF-5358-4742-B1BF-6B266974E0BA}"/>
              </a:ext>
            </a:extLst>
          </p:cNvPr>
          <p:cNvSpPr txBox="1"/>
          <p:nvPr/>
        </p:nvSpPr>
        <p:spPr>
          <a:xfrm>
            <a:off x="117361" y="4990078"/>
            <a:ext cx="664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xx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F1DF1E-3C73-4A4F-AE2E-E5F8A4CC67C0}"/>
              </a:ext>
            </a:extLst>
          </p:cNvPr>
          <p:cNvSpPr txBox="1"/>
          <p:nvPr/>
        </p:nvSpPr>
        <p:spPr>
          <a:xfrm>
            <a:off x="2783442" y="1295158"/>
            <a:ext cx="387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Drive desire for the brand, grow penetration and target competition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378157-5C53-4F5B-AE8E-5164E1B2DF6C}"/>
              </a:ext>
            </a:extLst>
          </p:cNvPr>
          <p:cNvSpPr txBox="1"/>
          <p:nvPr/>
        </p:nvSpPr>
        <p:spPr>
          <a:xfrm>
            <a:off x="117360" y="2777861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Attitudes: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Drive desire for brand and category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52B3D04-6973-4905-B250-61F6C0242955}"/>
              </a:ext>
            </a:extLst>
          </p:cNvPr>
          <p:cNvCxnSpPr/>
          <p:nvPr/>
        </p:nvCxnSpPr>
        <p:spPr>
          <a:xfrm>
            <a:off x="266218" y="2639028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380E373-4D84-4ADC-846C-30A125551AA6}"/>
              </a:ext>
            </a:extLst>
          </p:cNvPr>
          <p:cNvCxnSpPr/>
          <p:nvPr/>
        </p:nvCxnSpPr>
        <p:spPr>
          <a:xfrm>
            <a:off x="266218" y="5791295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A5536E-93DD-48EC-B0B3-6DA7690B3D6A}"/>
              </a:ext>
            </a:extLst>
          </p:cNvPr>
          <p:cNvGrpSpPr/>
          <p:nvPr/>
        </p:nvGrpSpPr>
        <p:grpSpPr>
          <a:xfrm>
            <a:off x="306993" y="1277404"/>
            <a:ext cx="2300744" cy="1149726"/>
            <a:chOff x="278175" y="1497976"/>
            <a:chExt cx="3211120" cy="114972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D7E995-E863-4A9B-A3BA-5D8B97A81360}"/>
                </a:ext>
              </a:extLst>
            </p:cNvPr>
            <p:cNvGrpSpPr/>
            <p:nvPr/>
          </p:nvGrpSpPr>
          <p:grpSpPr>
            <a:xfrm>
              <a:off x="379818" y="1497976"/>
              <a:ext cx="3109477" cy="1149726"/>
              <a:chOff x="913883" y="1833255"/>
              <a:chExt cx="10356616" cy="38293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DECB9AD-8EF8-4F05-9085-486A39BFA9DB}"/>
                  </a:ext>
                </a:extLst>
              </p:cNvPr>
              <p:cNvSpPr/>
              <p:nvPr/>
            </p:nvSpPr>
            <p:spPr>
              <a:xfrm>
                <a:off x="916753" y="3750215"/>
                <a:ext cx="5176873" cy="19123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A96C796-7BF0-4639-AA2C-F0DF808C98C2}"/>
                  </a:ext>
                </a:extLst>
              </p:cNvPr>
              <p:cNvSpPr/>
              <p:nvPr/>
            </p:nvSpPr>
            <p:spPr>
              <a:xfrm>
                <a:off x="6076568" y="1833255"/>
                <a:ext cx="5176873" cy="19123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73871C9-A037-4D84-8CA9-C18F51926A23}"/>
                  </a:ext>
                </a:extLst>
              </p:cNvPr>
              <p:cNvSpPr/>
              <p:nvPr/>
            </p:nvSpPr>
            <p:spPr>
              <a:xfrm>
                <a:off x="913883" y="1833255"/>
                <a:ext cx="5176873" cy="19123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BAEAEB-4CFD-4C5C-826F-5ABA76F2327F}"/>
                  </a:ext>
                </a:extLst>
              </p:cNvPr>
              <p:cNvSpPr/>
              <p:nvPr/>
            </p:nvSpPr>
            <p:spPr>
              <a:xfrm>
                <a:off x="6093626" y="3750215"/>
                <a:ext cx="5176873" cy="19123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5353F7-DB33-4C05-8223-D1BC26F240BB}"/>
                </a:ext>
              </a:extLst>
            </p:cNvPr>
            <p:cNvSpPr txBox="1"/>
            <p:nvPr/>
          </p:nvSpPr>
          <p:spPr>
            <a:xfrm>
              <a:off x="278175" y="2212364"/>
              <a:ext cx="1704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Consideration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A13CF5-6C95-4B72-930E-7F0D91AB6DB7}"/>
              </a:ext>
            </a:extLst>
          </p:cNvPr>
          <p:cNvCxnSpPr/>
          <p:nvPr/>
        </p:nvCxnSpPr>
        <p:spPr>
          <a:xfrm>
            <a:off x="266218" y="5791295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D1F9EC-E741-401F-A52B-3D860C283CAD}"/>
              </a:ext>
            </a:extLst>
          </p:cNvPr>
          <p:cNvSpPr txBox="1"/>
          <p:nvPr/>
        </p:nvSpPr>
        <p:spPr>
          <a:xfrm>
            <a:off x="117360" y="5898451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Advertising</a:t>
            </a:r>
            <a:r>
              <a:rPr lang="en-GB" dirty="0">
                <a:solidFill>
                  <a:prstClr val="black"/>
                </a:solidFill>
              </a:rPr>
              <a:t>: Target category rejecters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10" descr="Related image">
            <a:extLst>
              <a:ext uri="{FF2B5EF4-FFF2-40B4-BE49-F238E27FC236}">
                <a16:creationId xmlns:a16="http://schemas.microsoft.com/office/drawing/2014/main" id="{A49BEA3E-C306-48E5-A60B-4620949E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0" y="6360839"/>
            <a:ext cx="2565984" cy="22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A43B8BE-1DC1-485C-A82E-C11E6F8ADE63}"/>
              </a:ext>
            </a:extLst>
          </p:cNvPr>
          <p:cNvSpPr/>
          <p:nvPr/>
        </p:nvSpPr>
        <p:spPr>
          <a:xfrm>
            <a:off x="117360" y="8756713"/>
            <a:ext cx="2565984" cy="987825"/>
          </a:xfrm>
          <a:prstGeom prst="rect">
            <a:avLst/>
          </a:prstGeom>
          <a:solidFill>
            <a:srgbClr val="4F29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3A8D26-E140-484E-B26D-89A1D79FBB39}"/>
              </a:ext>
            </a:extLst>
          </p:cNvPr>
          <p:cNvGrpSpPr/>
          <p:nvPr/>
        </p:nvGrpSpPr>
        <p:grpSpPr>
          <a:xfrm>
            <a:off x="783176" y="9027091"/>
            <a:ext cx="1234353" cy="451621"/>
            <a:chOff x="8568278" y="374664"/>
            <a:chExt cx="1767594" cy="630238"/>
          </a:xfrm>
          <a:solidFill>
            <a:schemeClr val="bg1"/>
          </a:solidFill>
        </p:grpSpPr>
        <p:sp>
          <p:nvSpPr>
            <p:cNvPr id="37" name="Freeform 184">
              <a:extLst>
                <a:ext uri="{FF2B5EF4-FFF2-40B4-BE49-F238E27FC236}">
                  <a16:creationId xmlns:a16="http://schemas.microsoft.com/office/drawing/2014/main" id="{7EDB3A14-7F23-471A-B264-19144595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0725" y="381014"/>
              <a:ext cx="565147" cy="623888"/>
            </a:xfrm>
            <a:custGeom>
              <a:avLst/>
              <a:gdLst>
                <a:gd name="connsiteX0" fmla="*/ 112460 w 565147"/>
                <a:gd name="connsiteY0" fmla="*/ 381997 h 623888"/>
                <a:gd name="connsiteX1" fmla="*/ 148080 w 565147"/>
                <a:gd name="connsiteY1" fmla="*/ 393172 h 623888"/>
                <a:gd name="connsiteX2" fmla="*/ 282600 w 565147"/>
                <a:gd name="connsiteY2" fmla="*/ 439198 h 623888"/>
                <a:gd name="connsiteX3" fmla="*/ 417030 w 565147"/>
                <a:gd name="connsiteY3" fmla="*/ 393172 h 623888"/>
                <a:gd name="connsiteX4" fmla="*/ 452680 w 565147"/>
                <a:gd name="connsiteY4" fmla="*/ 381997 h 623888"/>
                <a:gd name="connsiteX5" fmla="*/ 557880 w 565147"/>
                <a:gd name="connsiteY5" fmla="*/ 616351 h 623888"/>
                <a:gd name="connsiteX6" fmla="*/ 545452 w 565147"/>
                <a:gd name="connsiteY6" fmla="*/ 623888 h 623888"/>
                <a:gd name="connsiteX7" fmla="*/ 19688 w 565147"/>
                <a:gd name="connsiteY7" fmla="*/ 623888 h 623888"/>
                <a:gd name="connsiteX8" fmla="*/ 7288 w 565147"/>
                <a:gd name="connsiteY8" fmla="*/ 616351 h 623888"/>
                <a:gd name="connsiteX9" fmla="*/ 112460 w 565147"/>
                <a:gd name="connsiteY9" fmla="*/ 381997 h 623888"/>
                <a:gd name="connsiteX10" fmla="*/ 284158 w 565147"/>
                <a:gd name="connsiteY10" fmla="*/ 0 h 623888"/>
                <a:gd name="connsiteX11" fmla="*/ 331034 w 565147"/>
                <a:gd name="connsiteY11" fmla="*/ 34469 h 623888"/>
                <a:gd name="connsiteX12" fmla="*/ 384536 w 565147"/>
                <a:gd name="connsiteY12" fmla="*/ 27550 h 623888"/>
                <a:gd name="connsiteX13" fmla="*/ 407498 w 565147"/>
                <a:gd name="connsiteY13" fmla="*/ 81584 h 623888"/>
                <a:gd name="connsiteX14" fmla="*/ 459366 w 565147"/>
                <a:gd name="connsiteY14" fmla="*/ 98285 h 623888"/>
                <a:gd name="connsiteX15" fmla="*/ 450080 w 565147"/>
                <a:gd name="connsiteY15" fmla="*/ 157565 h 623888"/>
                <a:gd name="connsiteX16" fmla="*/ 491886 w 565147"/>
                <a:gd name="connsiteY16" fmla="*/ 194826 h 623888"/>
                <a:gd name="connsiteX17" fmla="*/ 464010 w 565147"/>
                <a:gd name="connsiteY17" fmla="*/ 238669 h 623888"/>
                <a:gd name="connsiteX18" fmla="*/ 479338 w 565147"/>
                <a:gd name="connsiteY18" fmla="*/ 284094 h 623888"/>
                <a:gd name="connsiteX19" fmla="*/ 429372 w 565147"/>
                <a:gd name="connsiteY19" fmla="*/ 308460 h 623888"/>
                <a:gd name="connsiteX20" fmla="*/ 423874 w 565147"/>
                <a:gd name="connsiteY20" fmla="*/ 308460 h 623888"/>
                <a:gd name="connsiteX21" fmla="*/ 284158 w 565147"/>
                <a:gd name="connsiteY21" fmla="*/ 384175 h 623888"/>
                <a:gd name="connsiteX22" fmla="*/ 144460 w 565147"/>
                <a:gd name="connsiteY22" fmla="*/ 308460 h 623888"/>
                <a:gd name="connsiteX23" fmla="*/ 138944 w 565147"/>
                <a:gd name="connsiteY23" fmla="*/ 308460 h 623888"/>
                <a:gd name="connsiteX24" fmla="*/ 88978 w 565147"/>
                <a:gd name="connsiteY24" fmla="*/ 284058 h 623888"/>
                <a:gd name="connsiteX25" fmla="*/ 104306 w 565147"/>
                <a:gd name="connsiteY25" fmla="*/ 238651 h 623888"/>
                <a:gd name="connsiteX26" fmla="*/ 76428 w 565147"/>
                <a:gd name="connsiteY26" fmla="*/ 194826 h 623888"/>
                <a:gd name="connsiteX27" fmla="*/ 118214 w 565147"/>
                <a:gd name="connsiteY27" fmla="*/ 157565 h 623888"/>
                <a:gd name="connsiteX28" fmla="*/ 108948 w 565147"/>
                <a:gd name="connsiteY28" fmla="*/ 98267 h 623888"/>
                <a:gd name="connsiteX29" fmla="*/ 160818 w 565147"/>
                <a:gd name="connsiteY29" fmla="*/ 81584 h 623888"/>
                <a:gd name="connsiteX30" fmla="*/ 183780 w 565147"/>
                <a:gd name="connsiteY30" fmla="*/ 27550 h 623888"/>
                <a:gd name="connsiteX31" fmla="*/ 237280 w 565147"/>
                <a:gd name="connsiteY31" fmla="*/ 34469 h 623888"/>
                <a:gd name="connsiteX32" fmla="*/ 284158 w 565147"/>
                <a:gd name="connsiteY32" fmla="*/ 0 h 6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65147" h="623888">
                  <a:moveTo>
                    <a:pt x="112460" y="381997"/>
                  </a:moveTo>
                  <a:cubicBezTo>
                    <a:pt x="131742" y="379085"/>
                    <a:pt x="134280" y="382451"/>
                    <a:pt x="148080" y="393172"/>
                  </a:cubicBezTo>
                  <a:cubicBezTo>
                    <a:pt x="185306" y="421948"/>
                    <a:pt x="231896" y="439198"/>
                    <a:pt x="282600" y="439198"/>
                  </a:cubicBezTo>
                  <a:cubicBezTo>
                    <a:pt x="333244" y="439198"/>
                    <a:pt x="379834" y="421948"/>
                    <a:pt x="417030" y="393172"/>
                  </a:cubicBezTo>
                  <a:cubicBezTo>
                    <a:pt x="430888" y="382451"/>
                    <a:pt x="433426" y="379085"/>
                    <a:pt x="452680" y="381997"/>
                  </a:cubicBezTo>
                  <a:cubicBezTo>
                    <a:pt x="597644" y="403690"/>
                    <a:pt x="563016" y="591939"/>
                    <a:pt x="557880" y="616351"/>
                  </a:cubicBezTo>
                  <a:cubicBezTo>
                    <a:pt x="557268" y="622324"/>
                    <a:pt x="553826" y="623888"/>
                    <a:pt x="545452" y="623888"/>
                  </a:cubicBezTo>
                  <a:cubicBezTo>
                    <a:pt x="545452" y="623888"/>
                    <a:pt x="19688" y="623888"/>
                    <a:pt x="19688" y="623888"/>
                  </a:cubicBezTo>
                  <a:cubicBezTo>
                    <a:pt x="11344" y="623888"/>
                    <a:pt x="7902" y="622324"/>
                    <a:pt x="7288" y="616351"/>
                  </a:cubicBezTo>
                  <a:cubicBezTo>
                    <a:pt x="2124" y="591939"/>
                    <a:pt x="-32504" y="403690"/>
                    <a:pt x="112460" y="381997"/>
                  </a:cubicBezTo>
                  <a:close/>
                  <a:moveTo>
                    <a:pt x="284158" y="0"/>
                  </a:moveTo>
                  <a:cubicBezTo>
                    <a:pt x="306148" y="0"/>
                    <a:pt x="324778" y="14495"/>
                    <a:pt x="331034" y="34469"/>
                  </a:cubicBezTo>
                  <a:cubicBezTo>
                    <a:pt x="345196" y="21396"/>
                    <a:pt x="366566" y="17981"/>
                    <a:pt x="384536" y="27550"/>
                  </a:cubicBezTo>
                  <a:cubicBezTo>
                    <a:pt x="404292" y="38079"/>
                    <a:pt x="413404" y="60845"/>
                    <a:pt x="407498" y="81584"/>
                  </a:cubicBezTo>
                  <a:cubicBezTo>
                    <a:pt x="426148" y="74718"/>
                    <a:pt x="447730" y="81032"/>
                    <a:pt x="459366" y="98285"/>
                  </a:cubicBezTo>
                  <a:cubicBezTo>
                    <a:pt x="472344" y="117582"/>
                    <a:pt x="467992" y="143336"/>
                    <a:pt x="450080" y="157565"/>
                  </a:cubicBezTo>
                  <a:cubicBezTo>
                    <a:pt x="471314" y="157423"/>
                    <a:pt x="489614" y="173234"/>
                    <a:pt x="491886" y="194826"/>
                  </a:cubicBezTo>
                  <a:cubicBezTo>
                    <a:pt x="493966" y="214569"/>
                    <a:pt x="481940" y="232444"/>
                    <a:pt x="464010" y="238669"/>
                  </a:cubicBezTo>
                  <a:cubicBezTo>
                    <a:pt x="478424" y="248362"/>
                    <a:pt x="485242" y="266806"/>
                    <a:pt x="479338" y="284094"/>
                  </a:cubicBezTo>
                  <a:cubicBezTo>
                    <a:pt x="472266" y="304601"/>
                    <a:pt x="449886" y="315539"/>
                    <a:pt x="429372" y="308460"/>
                  </a:cubicBezTo>
                  <a:lnTo>
                    <a:pt x="423874" y="308460"/>
                  </a:lnTo>
                  <a:cubicBezTo>
                    <a:pt x="394016" y="354028"/>
                    <a:pt x="342632" y="384175"/>
                    <a:pt x="284158" y="384175"/>
                  </a:cubicBezTo>
                  <a:cubicBezTo>
                    <a:pt x="225702" y="384175"/>
                    <a:pt x="174320" y="354028"/>
                    <a:pt x="144460" y="308460"/>
                  </a:cubicBezTo>
                  <a:lnTo>
                    <a:pt x="138944" y="308460"/>
                  </a:lnTo>
                  <a:cubicBezTo>
                    <a:pt x="118428" y="315539"/>
                    <a:pt x="96050" y="304601"/>
                    <a:pt x="88978" y="284058"/>
                  </a:cubicBezTo>
                  <a:cubicBezTo>
                    <a:pt x="83072" y="266806"/>
                    <a:pt x="89890" y="248362"/>
                    <a:pt x="104306" y="238651"/>
                  </a:cubicBezTo>
                  <a:cubicBezTo>
                    <a:pt x="86374" y="232444"/>
                    <a:pt x="74350" y="214551"/>
                    <a:pt x="76428" y="194826"/>
                  </a:cubicBezTo>
                  <a:cubicBezTo>
                    <a:pt x="78702" y="173234"/>
                    <a:pt x="97020" y="157423"/>
                    <a:pt x="118214" y="157565"/>
                  </a:cubicBezTo>
                  <a:cubicBezTo>
                    <a:pt x="100342" y="143318"/>
                    <a:pt x="95972" y="117582"/>
                    <a:pt x="108948" y="98267"/>
                  </a:cubicBezTo>
                  <a:cubicBezTo>
                    <a:pt x="120566" y="81015"/>
                    <a:pt x="142168" y="74701"/>
                    <a:pt x="160818" y="81584"/>
                  </a:cubicBezTo>
                  <a:cubicBezTo>
                    <a:pt x="154932" y="60828"/>
                    <a:pt x="164022" y="38079"/>
                    <a:pt x="183780" y="27550"/>
                  </a:cubicBezTo>
                  <a:cubicBezTo>
                    <a:pt x="201768" y="17981"/>
                    <a:pt x="223118" y="21396"/>
                    <a:pt x="237280" y="34469"/>
                  </a:cubicBezTo>
                  <a:cubicBezTo>
                    <a:pt x="243556" y="14495"/>
                    <a:pt x="262166" y="0"/>
                    <a:pt x="2841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249">
              <a:extLst>
                <a:ext uri="{FF2B5EF4-FFF2-40B4-BE49-F238E27FC236}">
                  <a16:creationId xmlns:a16="http://schemas.microsoft.com/office/drawing/2014/main" id="{0A48CFF1-8FE5-49C1-9832-C657ECF62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278" y="374664"/>
              <a:ext cx="565145" cy="623888"/>
            </a:xfrm>
            <a:custGeom>
              <a:avLst/>
              <a:gdLst>
                <a:gd name="connsiteX0" fmla="*/ 112458 w 565145"/>
                <a:gd name="connsiteY0" fmla="*/ 381997 h 623888"/>
                <a:gd name="connsiteX1" fmla="*/ 148079 w 565145"/>
                <a:gd name="connsiteY1" fmla="*/ 393172 h 623888"/>
                <a:gd name="connsiteX2" fmla="*/ 282598 w 565145"/>
                <a:gd name="connsiteY2" fmla="*/ 439198 h 623888"/>
                <a:gd name="connsiteX3" fmla="*/ 417030 w 565145"/>
                <a:gd name="connsiteY3" fmla="*/ 393172 h 623888"/>
                <a:gd name="connsiteX4" fmla="*/ 452680 w 565145"/>
                <a:gd name="connsiteY4" fmla="*/ 381997 h 623888"/>
                <a:gd name="connsiteX5" fmla="*/ 557880 w 565145"/>
                <a:gd name="connsiteY5" fmla="*/ 616351 h 623888"/>
                <a:gd name="connsiteX6" fmla="*/ 545452 w 565145"/>
                <a:gd name="connsiteY6" fmla="*/ 623888 h 623888"/>
                <a:gd name="connsiteX7" fmla="*/ 19686 w 565145"/>
                <a:gd name="connsiteY7" fmla="*/ 623888 h 623888"/>
                <a:gd name="connsiteX8" fmla="*/ 7287 w 565145"/>
                <a:gd name="connsiteY8" fmla="*/ 616351 h 623888"/>
                <a:gd name="connsiteX9" fmla="*/ 112458 w 565145"/>
                <a:gd name="connsiteY9" fmla="*/ 381997 h 623888"/>
                <a:gd name="connsiteX10" fmla="*/ 110955 w 565145"/>
                <a:gd name="connsiteY10" fmla="*/ 0 h 623888"/>
                <a:gd name="connsiteX11" fmla="*/ 190593 w 565145"/>
                <a:gd name="connsiteY11" fmla="*/ 54443 h 623888"/>
                <a:gd name="connsiteX12" fmla="*/ 285120 w 565145"/>
                <a:gd name="connsiteY12" fmla="*/ 27319 h 623888"/>
                <a:gd name="connsiteX13" fmla="*/ 463544 w 565145"/>
                <a:gd name="connsiteY13" fmla="*/ 205747 h 623888"/>
                <a:gd name="connsiteX14" fmla="*/ 285120 w 565145"/>
                <a:gd name="connsiteY14" fmla="*/ 384175 h 623888"/>
                <a:gd name="connsiteX15" fmla="*/ 106695 w 565145"/>
                <a:gd name="connsiteY15" fmla="*/ 205765 h 623888"/>
                <a:gd name="connsiteX16" fmla="*/ 110083 w 565145"/>
                <a:gd name="connsiteY16" fmla="*/ 171065 h 623888"/>
                <a:gd name="connsiteX17" fmla="*/ 25394 w 565145"/>
                <a:gd name="connsiteY17" fmla="*/ 85550 h 623888"/>
                <a:gd name="connsiteX18" fmla="*/ 110955 w 565145"/>
                <a:gd name="connsiteY18" fmla="*/ 0 h 6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5145" h="623888">
                  <a:moveTo>
                    <a:pt x="112458" y="381997"/>
                  </a:moveTo>
                  <a:cubicBezTo>
                    <a:pt x="131742" y="379085"/>
                    <a:pt x="134280" y="382451"/>
                    <a:pt x="148079" y="393172"/>
                  </a:cubicBezTo>
                  <a:cubicBezTo>
                    <a:pt x="185304" y="421948"/>
                    <a:pt x="231895" y="439198"/>
                    <a:pt x="282598" y="439198"/>
                  </a:cubicBezTo>
                  <a:cubicBezTo>
                    <a:pt x="333244" y="439198"/>
                    <a:pt x="379834" y="421948"/>
                    <a:pt x="417030" y="393172"/>
                  </a:cubicBezTo>
                  <a:cubicBezTo>
                    <a:pt x="430887" y="382451"/>
                    <a:pt x="433425" y="379085"/>
                    <a:pt x="452680" y="381997"/>
                  </a:cubicBezTo>
                  <a:cubicBezTo>
                    <a:pt x="597643" y="403690"/>
                    <a:pt x="563014" y="591939"/>
                    <a:pt x="557880" y="616351"/>
                  </a:cubicBezTo>
                  <a:cubicBezTo>
                    <a:pt x="557267" y="622324"/>
                    <a:pt x="553825" y="623888"/>
                    <a:pt x="545452" y="623888"/>
                  </a:cubicBezTo>
                  <a:cubicBezTo>
                    <a:pt x="545452" y="623888"/>
                    <a:pt x="19686" y="623888"/>
                    <a:pt x="19686" y="623888"/>
                  </a:cubicBezTo>
                  <a:cubicBezTo>
                    <a:pt x="11342" y="623888"/>
                    <a:pt x="7900" y="622324"/>
                    <a:pt x="7287" y="616351"/>
                  </a:cubicBezTo>
                  <a:cubicBezTo>
                    <a:pt x="2124" y="591939"/>
                    <a:pt x="-32505" y="403690"/>
                    <a:pt x="112458" y="381997"/>
                  </a:cubicBezTo>
                  <a:close/>
                  <a:moveTo>
                    <a:pt x="110955" y="0"/>
                  </a:moveTo>
                  <a:cubicBezTo>
                    <a:pt x="147224" y="0"/>
                    <a:pt x="178138" y="22588"/>
                    <a:pt x="190593" y="54443"/>
                  </a:cubicBezTo>
                  <a:cubicBezTo>
                    <a:pt x="217997" y="37279"/>
                    <a:pt x="250392" y="27319"/>
                    <a:pt x="285120" y="27319"/>
                  </a:cubicBezTo>
                  <a:cubicBezTo>
                    <a:pt x="383663" y="27319"/>
                    <a:pt x="463544" y="107196"/>
                    <a:pt x="463544" y="205747"/>
                  </a:cubicBezTo>
                  <a:cubicBezTo>
                    <a:pt x="463544" y="304299"/>
                    <a:pt x="383663" y="384175"/>
                    <a:pt x="285120" y="384175"/>
                  </a:cubicBezTo>
                  <a:cubicBezTo>
                    <a:pt x="186576" y="384175"/>
                    <a:pt x="106695" y="304299"/>
                    <a:pt x="106695" y="205765"/>
                  </a:cubicBezTo>
                  <a:cubicBezTo>
                    <a:pt x="106695" y="193884"/>
                    <a:pt x="107872" y="182305"/>
                    <a:pt x="110083" y="171065"/>
                  </a:cubicBezTo>
                  <a:cubicBezTo>
                    <a:pt x="63225" y="170602"/>
                    <a:pt x="25394" y="132523"/>
                    <a:pt x="25394" y="85550"/>
                  </a:cubicBezTo>
                  <a:cubicBezTo>
                    <a:pt x="25394" y="38293"/>
                    <a:pt x="63692" y="0"/>
                    <a:pt x="110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83">
              <a:extLst>
                <a:ext uri="{FF2B5EF4-FFF2-40B4-BE49-F238E27FC236}">
                  <a16:creationId xmlns:a16="http://schemas.microsoft.com/office/drawing/2014/main" id="{458B4ED2-C823-4BB1-8418-9101B0180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606" y="387364"/>
              <a:ext cx="557360" cy="611188"/>
            </a:xfrm>
            <a:custGeom>
              <a:avLst/>
              <a:gdLst>
                <a:gd name="connsiteX0" fmla="*/ 472207 w 557360"/>
                <a:gd name="connsiteY0" fmla="*/ 376116 h 611188"/>
                <a:gd name="connsiteX1" fmla="*/ 548569 w 557360"/>
                <a:gd name="connsiteY1" fmla="*/ 603842 h 611188"/>
                <a:gd name="connsiteX2" fmla="*/ 536437 w 557360"/>
                <a:gd name="connsiteY2" fmla="*/ 611188 h 611188"/>
                <a:gd name="connsiteX3" fmla="*/ 23649 w 557360"/>
                <a:gd name="connsiteY3" fmla="*/ 611188 h 611188"/>
                <a:gd name="connsiteX4" fmla="*/ 11545 w 557360"/>
                <a:gd name="connsiteY4" fmla="*/ 603842 h 611188"/>
                <a:gd name="connsiteX5" fmla="*/ 89329 w 557360"/>
                <a:gd name="connsiteY5" fmla="*/ 379011 h 611188"/>
                <a:gd name="connsiteX6" fmla="*/ 278679 w 557360"/>
                <a:gd name="connsiteY6" fmla="*/ 430161 h 611188"/>
                <a:gd name="connsiteX7" fmla="*/ 472207 w 557360"/>
                <a:gd name="connsiteY7" fmla="*/ 376116 h 611188"/>
                <a:gd name="connsiteX8" fmla="*/ 275277 w 557360"/>
                <a:gd name="connsiteY8" fmla="*/ 0 h 611188"/>
                <a:gd name="connsiteX9" fmla="*/ 451417 w 557360"/>
                <a:gd name="connsiteY9" fmla="*/ 173788 h 611188"/>
                <a:gd name="connsiteX10" fmla="*/ 486223 w 557360"/>
                <a:gd name="connsiteY10" fmla="*/ 279621 h 611188"/>
                <a:gd name="connsiteX11" fmla="*/ 453741 w 557360"/>
                <a:gd name="connsiteY11" fmla="*/ 297952 h 611188"/>
                <a:gd name="connsiteX12" fmla="*/ 472239 w 557360"/>
                <a:gd name="connsiteY12" fmla="*/ 330995 h 611188"/>
                <a:gd name="connsiteX13" fmla="*/ 275277 w 557360"/>
                <a:gd name="connsiteY13" fmla="*/ 374260 h 611188"/>
                <a:gd name="connsiteX14" fmla="*/ 78315 w 557360"/>
                <a:gd name="connsiteY14" fmla="*/ 330995 h 611188"/>
                <a:gd name="connsiteX15" fmla="*/ 96811 w 557360"/>
                <a:gd name="connsiteY15" fmla="*/ 297952 h 611188"/>
                <a:gd name="connsiteX16" fmla="*/ 64331 w 557360"/>
                <a:gd name="connsiteY16" fmla="*/ 279621 h 611188"/>
                <a:gd name="connsiteX17" fmla="*/ 99137 w 557360"/>
                <a:gd name="connsiteY17" fmla="*/ 173788 h 611188"/>
                <a:gd name="connsiteX18" fmla="*/ 275277 w 557360"/>
                <a:gd name="connsiteY18" fmla="*/ 0 h 61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360" h="611188">
                  <a:moveTo>
                    <a:pt x="472207" y="376116"/>
                  </a:moveTo>
                  <a:cubicBezTo>
                    <a:pt x="588883" y="389393"/>
                    <a:pt x="553357" y="581053"/>
                    <a:pt x="548569" y="603842"/>
                  </a:cubicBezTo>
                  <a:cubicBezTo>
                    <a:pt x="547959" y="609665"/>
                    <a:pt x="544593" y="611188"/>
                    <a:pt x="536437" y="611188"/>
                  </a:cubicBezTo>
                  <a:lnTo>
                    <a:pt x="23649" y="611188"/>
                  </a:lnTo>
                  <a:cubicBezTo>
                    <a:pt x="15521" y="611188"/>
                    <a:pt x="12155" y="609665"/>
                    <a:pt x="11545" y="603842"/>
                  </a:cubicBezTo>
                  <a:cubicBezTo>
                    <a:pt x="6641" y="580727"/>
                    <a:pt x="-38027" y="405620"/>
                    <a:pt x="89329" y="379011"/>
                  </a:cubicBezTo>
                  <a:cubicBezTo>
                    <a:pt x="110631" y="393213"/>
                    <a:pt x="175877" y="430161"/>
                    <a:pt x="278679" y="430161"/>
                  </a:cubicBezTo>
                  <a:cubicBezTo>
                    <a:pt x="389549" y="430161"/>
                    <a:pt x="456739" y="387184"/>
                    <a:pt x="472207" y="376116"/>
                  </a:cubicBezTo>
                  <a:close/>
                  <a:moveTo>
                    <a:pt x="275277" y="0"/>
                  </a:moveTo>
                  <a:cubicBezTo>
                    <a:pt x="393407" y="0"/>
                    <a:pt x="462453" y="70416"/>
                    <a:pt x="451417" y="173788"/>
                  </a:cubicBezTo>
                  <a:cubicBezTo>
                    <a:pt x="447413" y="211283"/>
                    <a:pt x="457687" y="250979"/>
                    <a:pt x="486223" y="279621"/>
                  </a:cubicBezTo>
                  <a:cubicBezTo>
                    <a:pt x="486223" y="279621"/>
                    <a:pt x="474035" y="291836"/>
                    <a:pt x="453741" y="297952"/>
                  </a:cubicBezTo>
                  <a:cubicBezTo>
                    <a:pt x="457217" y="317532"/>
                    <a:pt x="472239" y="330995"/>
                    <a:pt x="472239" y="330995"/>
                  </a:cubicBezTo>
                  <a:cubicBezTo>
                    <a:pt x="472239" y="330995"/>
                    <a:pt x="402469" y="374260"/>
                    <a:pt x="275277" y="374260"/>
                  </a:cubicBezTo>
                  <a:cubicBezTo>
                    <a:pt x="148065" y="374260"/>
                    <a:pt x="78315" y="330995"/>
                    <a:pt x="78315" y="330995"/>
                  </a:cubicBezTo>
                  <a:cubicBezTo>
                    <a:pt x="78315" y="330995"/>
                    <a:pt x="93335" y="317532"/>
                    <a:pt x="96811" y="297952"/>
                  </a:cubicBezTo>
                  <a:cubicBezTo>
                    <a:pt x="76519" y="291836"/>
                    <a:pt x="64331" y="279621"/>
                    <a:pt x="64331" y="279621"/>
                  </a:cubicBezTo>
                  <a:cubicBezTo>
                    <a:pt x="92867" y="250979"/>
                    <a:pt x="103141" y="211283"/>
                    <a:pt x="99137" y="173788"/>
                  </a:cubicBezTo>
                  <a:cubicBezTo>
                    <a:pt x="88101" y="70416"/>
                    <a:pt x="157147" y="0"/>
                    <a:pt x="275277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square" lIns="0" tIns="0" rIns="0" bIns="0">
              <a:noAutofit/>
            </a:bodyPr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C86DA11-CB16-4F25-9AD8-CA7945831F6B}"/>
              </a:ext>
            </a:extLst>
          </p:cNvPr>
          <p:cNvSpPr/>
          <p:nvPr/>
        </p:nvSpPr>
        <p:spPr>
          <a:xfrm>
            <a:off x="117360" y="8756713"/>
            <a:ext cx="2565984" cy="987825"/>
          </a:xfrm>
          <a:prstGeom prst="rect">
            <a:avLst/>
          </a:prstGeom>
          <a:solidFill>
            <a:srgbClr val="4F297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Wardah</a:t>
            </a:r>
            <a:r>
              <a:rPr lang="en-GB" sz="1400" dirty="0"/>
              <a:t>, unlocked a new buyer segment in Indonesia, focusing on Halal cosmetics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9B33B089-289D-4538-A9E6-336858B89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937461"/>
              </p:ext>
            </p:extLst>
          </p:nvPr>
        </p:nvGraphicFramePr>
        <p:xfrm>
          <a:off x="2851220" y="7773038"/>
          <a:ext cx="3392905" cy="206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B93A6C82-9584-40FD-B10A-5013A0FD7206}"/>
              </a:ext>
            </a:extLst>
          </p:cNvPr>
          <p:cNvSpPr/>
          <p:nvPr/>
        </p:nvSpPr>
        <p:spPr>
          <a:xfrm>
            <a:off x="3023777" y="6476243"/>
            <a:ext cx="3392905" cy="987819"/>
          </a:xfrm>
          <a:prstGeom prst="rect">
            <a:avLst/>
          </a:prstGeom>
          <a:solidFill>
            <a:srgbClr val="4F29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8C39B053-207C-4893-9CC8-ABFCA785D0F0}"/>
              </a:ext>
            </a:extLst>
          </p:cNvPr>
          <p:cNvSpPr>
            <a:spLocks/>
          </p:cNvSpPr>
          <p:nvPr/>
        </p:nvSpPr>
        <p:spPr bwMode="auto">
          <a:xfrm rot="16200000">
            <a:off x="4403523" y="6653446"/>
            <a:ext cx="633413" cy="6334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21088"/>
                </a:moveTo>
                <a:cubicBezTo>
                  <a:pt x="0" y="21369"/>
                  <a:pt x="231" y="21600"/>
                  <a:pt x="512" y="21600"/>
                </a:cubicBezTo>
                <a:lnTo>
                  <a:pt x="21088" y="21600"/>
                </a:lnTo>
                <a:cubicBezTo>
                  <a:pt x="21369" y="21600"/>
                  <a:pt x="21600" y="21369"/>
                  <a:pt x="21600" y="21088"/>
                </a:cubicBezTo>
                <a:lnTo>
                  <a:pt x="21600" y="513"/>
                </a:lnTo>
                <a:cubicBezTo>
                  <a:pt x="21600" y="231"/>
                  <a:pt x="21369" y="0"/>
                  <a:pt x="21088" y="0"/>
                </a:cubicBezTo>
                <a:lnTo>
                  <a:pt x="513" y="0"/>
                </a:lnTo>
                <a:cubicBezTo>
                  <a:pt x="231" y="0"/>
                  <a:pt x="0" y="231"/>
                  <a:pt x="0" y="513"/>
                </a:cubicBezTo>
                <a:lnTo>
                  <a:pt x="0" y="8626"/>
                </a:lnTo>
                <a:cubicBezTo>
                  <a:pt x="0" y="8907"/>
                  <a:pt x="231" y="9138"/>
                  <a:pt x="512" y="9138"/>
                </a:cubicBezTo>
                <a:lnTo>
                  <a:pt x="11409" y="9138"/>
                </a:lnTo>
                <a:lnTo>
                  <a:pt x="7338" y="4050"/>
                </a:lnTo>
                <a:cubicBezTo>
                  <a:pt x="7271" y="3967"/>
                  <a:pt x="7259" y="3853"/>
                  <a:pt x="7305" y="3757"/>
                </a:cubicBezTo>
                <a:cubicBezTo>
                  <a:pt x="7351" y="3661"/>
                  <a:pt x="7448" y="3600"/>
                  <a:pt x="7554" y="3600"/>
                </a:cubicBezTo>
                <a:lnTo>
                  <a:pt x="10723" y="3600"/>
                </a:lnTo>
                <a:cubicBezTo>
                  <a:pt x="10807" y="3600"/>
                  <a:pt x="10886" y="3639"/>
                  <a:pt x="10938" y="3704"/>
                </a:cubicBezTo>
                <a:lnTo>
                  <a:pt x="16477" y="10627"/>
                </a:lnTo>
                <a:cubicBezTo>
                  <a:pt x="16557" y="10728"/>
                  <a:pt x="16557" y="10871"/>
                  <a:pt x="16477" y="10973"/>
                </a:cubicBezTo>
                <a:lnTo>
                  <a:pt x="10938" y="17896"/>
                </a:lnTo>
                <a:cubicBezTo>
                  <a:pt x="10886" y="17963"/>
                  <a:pt x="10807" y="18000"/>
                  <a:pt x="10723" y="18000"/>
                </a:cubicBezTo>
                <a:lnTo>
                  <a:pt x="7554" y="18000"/>
                </a:lnTo>
                <a:cubicBezTo>
                  <a:pt x="7448" y="18000"/>
                  <a:pt x="7351" y="17939"/>
                  <a:pt x="7305" y="17843"/>
                </a:cubicBezTo>
                <a:cubicBezTo>
                  <a:pt x="7259" y="17748"/>
                  <a:pt x="7271" y="17633"/>
                  <a:pt x="7338" y="17550"/>
                </a:cubicBezTo>
                <a:lnTo>
                  <a:pt x="11409" y="12462"/>
                </a:lnTo>
                <a:lnTo>
                  <a:pt x="513" y="12462"/>
                </a:lnTo>
                <a:cubicBezTo>
                  <a:pt x="231" y="12462"/>
                  <a:pt x="0" y="12693"/>
                  <a:pt x="0" y="12975"/>
                </a:cubicBezTo>
                <a:cubicBezTo>
                  <a:pt x="0" y="12975"/>
                  <a:pt x="0" y="21088"/>
                  <a:pt x="0" y="21088"/>
                </a:cubicBezTo>
                <a:close/>
                <a:moveTo>
                  <a:pt x="0" y="21088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63A018-23A6-49B9-A8D0-F1E89A2194D7}"/>
              </a:ext>
            </a:extLst>
          </p:cNvPr>
          <p:cNvSpPr/>
          <p:nvPr/>
        </p:nvSpPr>
        <p:spPr>
          <a:xfrm>
            <a:off x="3023777" y="6476243"/>
            <a:ext cx="3392905" cy="987819"/>
          </a:xfrm>
          <a:prstGeom prst="rect">
            <a:avLst/>
          </a:prstGeom>
          <a:solidFill>
            <a:srgbClr val="4F297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Not only has the brand seen a 2% increase in penetration, but has also managed to increase category frequency by 6.5% </a:t>
            </a:r>
          </a:p>
          <a:p>
            <a:pPr algn="ctr"/>
            <a:r>
              <a:rPr lang="en-GB" sz="1050" dirty="0"/>
              <a:t>(from 3.4 to 3.7)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F1037-A0D6-4B4F-A92C-6DD607A49F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418" t="29753" r="12169" b="20514"/>
          <a:stretch/>
        </p:blipFill>
        <p:spPr>
          <a:xfrm>
            <a:off x="98394" y="3156888"/>
            <a:ext cx="5184806" cy="24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177</Words>
  <Application>Microsoft Office PowerPoint</Application>
  <PresentationFormat>A4 Paper (210x297 mm)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Segoe UI Semilight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Wade, Robert (EPLWG)</dc:creator>
  <cp:lastModifiedBy>Himanshu Sharma</cp:lastModifiedBy>
  <cp:revision>42</cp:revision>
  <dcterms:created xsi:type="dcterms:W3CDTF">2019-05-07T11:47:07Z</dcterms:created>
  <dcterms:modified xsi:type="dcterms:W3CDTF">2019-06-26T12:15:38Z</dcterms:modified>
</cp:coreProperties>
</file>