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CCCCC"/>
    <a:srgbClr val="C50F6A"/>
    <a:srgbClr val="4F2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77" autoAdjust="0"/>
  </p:normalViewPr>
  <p:slideViewPr>
    <p:cSldViewPr snapToGrid="0">
      <p:cViewPr varScale="1">
        <p:scale>
          <a:sx n="47" d="100"/>
          <a:sy n="47" d="100"/>
        </p:scale>
        <p:origin x="24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GB" dirty="0"/>
              <a:t>Purchase Occasions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Nutella Spreads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18009720</c:v>
                </c:pt>
                <c:pt idx="1">
                  <c:v>17258030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8-44E4-B7FD-29EFF8818E2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Nutella &amp; Go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145222</c:v>
                </c:pt>
                <c:pt idx="1">
                  <c:v>2038760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18-44E4-B7FD-29EFF8818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overlap val="100"/>
        <c:axId val="587732792"/>
        <c:axId val="587733448"/>
      </c:barChart>
      <c:catAx>
        <c:axId val="58773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87733448"/>
        <c:crosses val="autoZero"/>
        <c:auto val="1"/>
        <c:lblAlgn val="ctr"/>
        <c:lblOffset val="100"/>
        <c:noMultiLvlLbl val="0"/>
      </c:catAx>
      <c:valAx>
        <c:axId val="587733448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8773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4786C-BE46-49F6-82FB-405C7E642F83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6B3C-AD21-4EF2-B727-FB826FD9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4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RgqiPO1uu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hare link"/>
              </a:rPr>
              <a:t>https://youtu.be/XRgqiPO1uuE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6B3C-AD21-4EF2-B727-FB826FD9C3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0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2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8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3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89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9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79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8A4C9D9-A7DA-433B-82F8-ACFDA46A8CC1}"/>
              </a:ext>
            </a:extLst>
          </p:cNvPr>
          <p:cNvGrpSpPr/>
          <p:nvPr/>
        </p:nvGrpSpPr>
        <p:grpSpPr>
          <a:xfrm>
            <a:off x="-3543" y="-83185"/>
            <a:ext cx="6861543" cy="9984105"/>
            <a:chOff x="-3543" y="-83185"/>
            <a:chExt cx="6861543" cy="998410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EE73463-9D01-48A2-9E8F-B6DAF03982B5}"/>
                </a:ext>
              </a:extLst>
            </p:cNvPr>
            <p:cNvSpPr/>
            <p:nvPr/>
          </p:nvSpPr>
          <p:spPr>
            <a:xfrm>
              <a:off x="0" y="352466"/>
              <a:ext cx="6858000" cy="354397"/>
            </a:xfrm>
            <a:prstGeom prst="rect">
              <a:avLst/>
            </a:prstGeom>
            <a:solidFill>
              <a:srgbClr val="C50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2475BB-4337-4A3F-A9DF-981D94E4B752}"/>
                </a:ext>
              </a:extLst>
            </p:cNvPr>
            <p:cNvSpPr/>
            <p:nvPr/>
          </p:nvSpPr>
          <p:spPr>
            <a:xfrm>
              <a:off x="0" y="0"/>
              <a:ext cx="6858000" cy="354397"/>
            </a:xfrm>
            <a:prstGeom prst="rect">
              <a:avLst/>
            </a:prstGeom>
            <a:solidFill>
              <a:srgbClr val="4F2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F7D78AB-A95F-4D49-8776-82040E9C66CA}"/>
                </a:ext>
              </a:extLst>
            </p:cNvPr>
            <p:cNvSpPr/>
            <p:nvPr/>
          </p:nvSpPr>
          <p:spPr>
            <a:xfrm>
              <a:off x="0" y="706863"/>
              <a:ext cx="6858000" cy="9194057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57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4D84F0-C46D-49A8-9127-7E7BAE6F6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24089" l="805" r="7760">
                          <a14:foregroundMark x1="1537" y1="10417" x2="5564" y2="11589"/>
                          <a14:foregroundMark x1="5564" y1="11589" x2="7540" y2="18880"/>
                          <a14:foregroundMark x1="7540" y1="18880" x2="5198" y2="13021"/>
                          <a14:foregroundMark x1="5198" y1="13021" x2="1318" y2="15365"/>
                          <a14:foregroundMark x1="1318" y1="15365" x2="2196" y2="13932"/>
                          <a14:foregroundMark x1="4978" y1="10547" x2="3001" y2="17057"/>
                          <a14:foregroundMark x1="3001" y1="17057" x2="7028" y2="18750"/>
                          <a14:foregroundMark x1="7028" y1="18750" x2="3734" y2="12109"/>
                          <a14:foregroundMark x1="3734" y1="12109" x2="3660" y2="20964"/>
                          <a14:foregroundMark x1="3660" y1="20964" x2="7540" y2="19010"/>
                          <a14:foregroundMark x1="7540" y1="19010" x2="7394" y2="12891"/>
                          <a14:foregroundMark x1="6662" y1="11328" x2="2489" y2="10547"/>
                          <a14:foregroundMark x1="2489" y1="10547" x2="1025" y2="17318"/>
                          <a14:foregroundMark x1="1025" y1="17318" x2="1830" y2="24349"/>
                          <a14:foregroundMark x1="1830" y1="24349" x2="5930" y2="24349"/>
                          <a14:foregroundMark x1="5930" y1="24349" x2="7833" y2="17969"/>
                          <a14:foregroundMark x1="7833" y1="17969" x2="7906" y2="10677"/>
                          <a14:foregroundMark x1="7906" y1="10677" x2="5271" y2="9635"/>
                          <a14:foregroundMark x1="1171" y1="9635" x2="1025" y2="17188"/>
                          <a14:foregroundMark x1="1025" y1="17188" x2="2562" y2="23828"/>
                          <a14:foregroundMark x1="2562" y1="23828" x2="6442" y2="23307"/>
                          <a14:foregroundMark x1="1318" y1="19141" x2="878" y2="10547"/>
                          <a14:foregroundMark x1="1318" y1="23307" x2="1464" y2="24089"/>
                        </a14:backgroundRemoval>
                      </a14:imgEffect>
                    </a14:imgLayer>
                  </a14:imgProps>
                </a:ext>
              </a:extLst>
            </a:blip>
            <a:srcRect l="601" t="9064" r="91927" b="75173"/>
            <a:stretch/>
          </p:blipFill>
          <p:spPr>
            <a:xfrm>
              <a:off x="-3543" y="-15240"/>
              <a:ext cx="883920" cy="104826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AC44E80-06CE-43CB-9AFE-547F9CF7D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362" y="695476"/>
              <a:ext cx="615440" cy="293407"/>
            </a:xfrm>
            <a:prstGeom prst="rect">
              <a:avLst/>
            </a:prstGeom>
          </p:spPr>
        </p:pic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614F96-6999-414D-BE5A-FC820D2C28B8}"/>
                </a:ext>
              </a:extLst>
            </p:cNvPr>
            <p:cNvSpPr/>
            <p:nvPr/>
          </p:nvSpPr>
          <p:spPr>
            <a:xfrm>
              <a:off x="0" y="5080"/>
              <a:ext cx="884448" cy="1015631"/>
            </a:xfrm>
            <a:custGeom>
              <a:avLst/>
              <a:gdLst>
                <a:gd name="connsiteX0" fmla="*/ 0 w 892718"/>
                <a:gd name="connsiteY0" fmla="*/ 1005840 h 1017571"/>
                <a:gd name="connsiteX1" fmla="*/ 543560 w 892718"/>
                <a:gd name="connsiteY1" fmla="*/ 1005840 h 1017571"/>
                <a:gd name="connsiteX2" fmla="*/ 792480 w 892718"/>
                <a:gd name="connsiteY2" fmla="*/ 883920 h 1017571"/>
                <a:gd name="connsiteX3" fmla="*/ 883920 w 892718"/>
                <a:gd name="connsiteY3" fmla="*/ 706120 h 1017571"/>
                <a:gd name="connsiteX4" fmla="*/ 883920 w 892718"/>
                <a:gd name="connsiteY4" fmla="*/ 0 h 1017571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11200 h 1016153"/>
                <a:gd name="connsiteX4" fmla="*/ 883920 w 893437"/>
                <a:gd name="connsiteY4" fmla="*/ 0 h 1016153"/>
                <a:gd name="connsiteX0" fmla="*/ 0 w 886313"/>
                <a:gd name="connsiteY0" fmla="*/ 1005840 h 1016153"/>
                <a:gd name="connsiteX1" fmla="*/ 543560 w 886313"/>
                <a:gd name="connsiteY1" fmla="*/ 1005840 h 1016153"/>
                <a:gd name="connsiteX2" fmla="*/ 782320 w 886313"/>
                <a:gd name="connsiteY2" fmla="*/ 904240 h 1016153"/>
                <a:gd name="connsiteX3" fmla="*/ 883920 w 886313"/>
                <a:gd name="connsiteY3" fmla="*/ 711200 h 1016153"/>
                <a:gd name="connsiteX4" fmla="*/ 883920 w 886313"/>
                <a:gd name="connsiteY4" fmla="*/ 0 h 1016153"/>
                <a:gd name="connsiteX0" fmla="*/ 0 w 883920"/>
                <a:gd name="connsiteY0" fmla="*/ 1005840 h 1016153"/>
                <a:gd name="connsiteX1" fmla="*/ 543560 w 883920"/>
                <a:gd name="connsiteY1" fmla="*/ 1005840 h 1016153"/>
                <a:gd name="connsiteX2" fmla="*/ 782320 w 883920"/>
                <a:gd name="connsiteY2" fmla="*/ 904240 h 1016153"/>
                <a:gd name="connsiteX3" fmla="*/ 883920 w 883920"/>
                <a:gd name="connsiteY3" fmla="*/ 711200 h 1016153"/>
                <a:gd name="connsiteX4" fmla="*/ 883920 w 883920"/>
                <a:gd name="connsiteY4" fmla="*/ 0 h 1016153"/>
                <a:gd name="connsiteX0" fmla="*/ 0 w 884226"/>
                <a:gd name="connsiteY0" fmla="*/ 1005840 h 1016153"/>
                <a:gd name="connsiteX1" fmla="*/ 543560 w 884226"/>
                <a:gd name="connsiteY1" fmla="*/ 1005840 h 1016153"/>
                <a:gd name="connsiteX2" fmla="*/ 782320 w 884226"/>
                <a:gd name="connsiteY2" fmla="*/ 904240 h 1016153"/>
                <a:gd name="connsiteX3" fmla="*/ 883920 w 884226"/>
                <a:gd name="connsiteY3" fmla="*/ 711200 h 1016153"/>
                <a:gd name="connsiteX4" fmla="*/ 883920 w 884226"/>
                <a:gd name="connsiteY4" fmla="*/ 0 h 1016153"/>
                <a:gd name="connsiteX0" fmla="*/ 0 w 884448"/>
                <a:gd name="connsiteY0" fmla="*/ 1005840 h 1016153"/>
                <a:gd name="connsiteX1" fmla="*/ 543560 w 884448"/>
                <a:gd name="connsiteY1" fmla="*/ 1005840 h 1016153"/>
                <a:gd name="connsiteX2" fmla="*/ 782320 w 884448"/>
                <a:gd name="connsiteY2" fmla="*/ 904240 h 1016153"/>
                <a:gd name="connsiteX3" fmla="*/ 883920 w 884448"/>
                <a:gd name="connsiteY3" fmla="*/ 711200 h 1016153"/>
                <a:gd name="connsiteX4" fmla="*/ 883920 w 884448"/>
                <a:gd name="connsiteY4" fmla="*/ 0 h 1016153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631"/>
                <a:gd name="connsiteX1" fmla="*/ 543560 w 884448"/>
                <a:gd name="connsiteY1" fmla="*/ 1005840 h 1015631"/>
                <a:gd name="connsiteX2" fmla="*/ 793750 w 884448"/>
                <a:gd name="connsiteY2" fmla="*/ 911860 h 1015631"/>
                <a:gd name="connsiteX3" fmla="*/ 883920 w 884448"/>
                <a:gd name="connsiteY3" fmla="*/ 711200 h 1015631"/>
                <a:gd name="connsiteX4" fmla="*/ 883920 w 884448"/>
                <a:gd name="connsiteY4" fmla="*/ 0 h 101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448" h="1015631">
                  <a:moveTo>
                    <a:pt x="0" y="1005840"/>
                  </a:moveTo>
                  <a:cubicBezTo>
                    <a:pt x="205740" y="1016000"/>
                    <a:pt x="411268" y="1021503"/>
                    <a:pt x="543560" y="1005840"/>
                  </a:cubicBezTo>
                  <a:cubicBezTo>
                    <a:pt x="675852" y="990177"/>
                    <a:pt x="767503" y="941917"/>
                    <a:pt x="793750" y="911860"/>
                  </a:cubicBezTo>
                  <a:cubicBezTo>
                    <a:pt x="819997" y="881803"/>
                    <a:pt x="865110" y="861684"/>
                    <a:pt x="883920" y="711200"/>
                  </a:cubicBezTo>
                  <a:cubicBezTo>
                    <a:pt x="881803" y="573828"/>
                    <a:pt x="885825" y="285115"/>
                    <a:pt x="883920" y="0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1A0F07-0BB6-438B-A132-21803E19186A}"/>
                </a:ext>
              </a:extLst>
            </p:cNvPr>
            <p:cNvSpPr txBox="1"/>
            <p:nvPr/>
          </p:nvSpPr>
          <p:spPr>
            <a:xfrm>
              <a:off x="887991" y="-83185"/>
              <a:ext cx="1359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DEVELOP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A457DCF-5A32-42B1-A366-5EE8D76949A5}"/>
              </a:ext>
            </a:extLst>
          </p:cNvPr>
          <p:cNvGrpSpPr/>
          <p:nvPr/>
        </p:nvGrpSpPr>
        <p:grpSpPr>
          <a:xfrm>
            <a:off x="379819" y="1277404"/>
            <a:ext cx="2227918" cy="1149726"/>
            <a:chOff x="379818" y="1497976"/>
            <a:chExt cx="3109477" cy="114972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F0E3E9D-3E1D-4694-8B48-1CFC81D5432A}"/>
                </a:ext>
              </a:extLst>
            </p:cNvPr>
            <p:cNvGrpSpPr/>
            <p:nvPr/>
          </p:nvGrpSpPr>
          <p:grpSpPr>
            <a:xfrm>
              <a:off x="379818" y="1497976"/>
              <a:ext cx="3109477" cy="1149726"/>
              <a:chOff x="913883" y="1833255"/>
              <a:chExt cx="10356616" cy="3829347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02CC185-7D3E-47A9-9F40-B65A93FC3164}"/>
                  </a:ext>
                </a:extLst>
              </p:cNvPr>
              <p:cNvSpPr/>
              <p:nvPr/>
            </p:nvSpPr>
            <p:spPr>
              <a:xfrm>
                <a:off x="916753" y="3750215"/>
                <a:ext cx="5176873" cy="19123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8DD318B-7FD8-4F72-954F-BF1F61F4DBAD}"/>
                  </a:ext>
                </a:extLst>
              </p:cNvPr>
              <p:cNvSpPr/>
              <p:nvPr/>
            </p:nvSpPr>
            <p:spPr>
              <a:xfrm>
                <a:off x="6076568" y="1833255"/>
                <a:ext cx="5176873" cy="19123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13B1447-EE1A-47D6-8144-CC323222AA2E}"/>
                  </a:ext>
                </a:extLst>
              </p:cNvPr>
              <p:cNvSpPr/>
              <p:nvPr/>
            </p:nvSpPr>
            <p:spPr>
              <a:xfrm>
                <a:off x="913883" y="1833255"/>
                <a:ext cx="5176873" cy="19123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FE89521-D726-4C6A-8898-33DA6128CE83}"/>
                  </a:ext>
                </a:extLst>
              </p:cNvPr>
              <p:cNvSpPr/>
              <p:nvPr/>
            </p:nvSpPr>
            <p:spPr>
              <a:xfrm>
                <a:off x="6093626" y="3750215"/>
                <a:ext cx="5176873" cy="19123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177973F-4DA9-4563-ADAE-F1C34707AE79}"/>
                </a:ext>
              </a:extLst>
            </p:cNvPr>
            <p:cNvSpPr txBox="1"/>
            <p:nvPr/>
          </p:nvSpPr>
          <p:spPr>
            <a:xfrm>
              <a:off x="2032520" y="2194060"/>
              <a:ext cx="134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DEVELOP</a:t>
              </a:r>
            </a:p>
          </p:txBody>
        </p:sp>
      </p:grpSp>
      <p:sp>
        <p:nvSpPr>
          <p:cNvPr id="196" name="Title 1">
            <a:extLst>
              <a:ext uri="{FF2B5EF4-FFF2-40B4-BE49-F238E27FC236}">
                <a16:creationId xmlns:a16="http://schemas.microsoft.com/office/drawing/2014/main" id="{85C8E102-BA61-4918-8BBA-9282EB7B519B}"/>
              </a:ext>
            </a:extLst>
          </p:cNvPr>
          <p:cNvSpPr txBox="1">
            <a:spLocks/>
          </p:cNvSpPr>
          <p:nvPr/>
        </p:nvSpPr>
        <p:spPr>
          <a:xfrm>
            <a:off x="880377" y="343834"/>
            <a:ext cx="5793428" cy="41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6D9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Case studies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How to learn from successful brands in similar situations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F1DF1E-3C73-4A4F-AE2E-E5F8A4CC67C0}"/>
              </a:ext>
            </a:extLst>
          </p:cNvPr>
          <p:cNvSpPr txBox="1"/>
          <p:nvPr/>
        </p:nvSpPr>
        <p:spPr>
          <a:xfrm>
            <a:off x="2783442" y="1295158"/>
            <a:ext cx="387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Re-define the category by moving 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the brand into new consumption occasions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Segoe UI Semilight" charset="0"/>
              <a:cs typeface="Segoe UI Light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378157-5C53-4F5B-AE8E-5164E1B2DF6C}"/>
              </a:ext>
            </a:extLst>
          </p:cNvPr>
          <p:cNvSpPr txBox="1"/>
          <p:nvPr/>
        </p:nvSpPr>
        <p:spPr>
          <a:xfrm>
            <a:off x="117360" y="2777861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Innovation: Develop the category, consider adjacent categories 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52B3D04-6973-4905-B250-61F6C0242955}"/>
              </a:ext>
            </a:extLst>
          </p:cNvPr>
          <p:cNvCxnSpPr/>
          <p:nvPr/>
        </p:nvCxnSpPr>
        <p:spPr>
          <a:xfrm>
            <a:off x="266218" y="2639028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380E373-4D84-4ADC-846C-30A125551AA6}"/>
              </a:ext>
            </a:extLst>
          </p:cNvPr>
          <p:cNvCxnSpPr/>
          <p:nvPr/>
        </p:nvCxnSpPr>
        <p:spPr>
          <a:xfrm>
            <a:off x="266218" y="6081582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08DC096-6C26-4C0E-BE9F-3202AA334059}"/>
              </a:ext>
            </a:extLst>
          </p:cNvPr>
          <p:cNvSpPr txBox="1"/>
          <p:nvPr/>
        </p:nvSpPr>
        <p:spPr>
          <a:xfrm>
            <a:off x="117360" y="6272962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Assortment: Cover all category needs, incremental innovation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6BF11A-83C6-4FB7-91F9-EA50160DD177}"/>
              </a:ext>
            </a:extLst>
          </p:cNvPr>
          <p:cNvSpPr txBox="1"/>
          <p:nvPr/>
        </p:nvSpPr>
        <p:spPr>
          <a:xfrm>
            <a:off x="96731" y="5489287"/>
            <a:ext cx="676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Nutella has innovated into the adjacent snacking category, which offers a much higher frequency of purchase opportunity. 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C4ABA324-3BC1-4347-BA55-7B45D482B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01690"/>
              </p:ext>
            </p:extLst>
          </p:nvPr>
        </p:nvGraphicFramePr>
        <p:xfrm>
          <a:off x="448892" y="3031443"/>
          <a:ext cx="2599108" cy="2402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9489186-696A-4B49-A2D8-7210FB8F6770}"/>
              </a:ext>
            </a:extLst>
          </p:cNvPr>
          <p:cNvGrpSpPr/>
          <p:nvPr/>
        </p:nvGrpSpPr>
        <p:grpSpPr>
          <a:xfrm>
            <a:off x="3227453" y="3478813"/>
            <a:ext cx="3265944" cy="1859718"/>
            <a:chOff x="5928626" y="2113735"/>
            <a:chExt cx="5809661" cy="3308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A76BD2-B78F-44AE-B780-895DADA7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8626" y="2113735"/>
              <a:ext cx="1315265" cy="131526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EF6DB28-FF22-48C5-B200-5957AA8CA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8626" y="4057632"/>
              <a:ext cx="1364283" cy="136428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22676-213B-46E4-A8C9-A16FDEADEE10}"/>
                </a:ext>
              </a:extLst>
            </p:cNvPr>
            <p:cNvSpPr txBox="1"/>
            <p:nvPr/>
          </p:nvSpPr>
          <p:spPr>
            <a:xfrm>
              <a:off x="7669232" y="4221585"/>
              <a:ext cx="4069054" cy="103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Semilight" charset="0"/>
                  <a:cs typeface="Segoe UI Light" panose="020B0502040204020203" pitchFamily="34" charset="0"/>
                </a:rPr>
                <a:t>Nutella Spreads</a:t>
              </a: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Semilight" charset="0"/>
                  <a:cs typeface="Segoe UI Light" panose="020B0502040204020203" pitchFamily="34" charset="0"/>
                </a:rPr>
                <a:t>Largest brand within the chocolate spreads category, and hence strong brand awareness and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E5E038-46A5-44BC-8FA4-09747F3B7BC0}"/>
                </a:ext>
              </a:extLst>
            </p:cNvPr>
            <p:cNvSpPr txBox="1"/>
            <p:nvPr/>
          </p:nvSpPr>
          <p:spPr>
            <a:xfrm>
              <a:off x="7669232" y="2309703"/>
              <a:ext cx="4069055" cy="806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Semilight" charset="0"/>
                  <a:cs typeface="Segoe UI Light" panose="020B0502040204020203" pitchFamily="34" charset="0"/>
                </a:rPr>
                <a:t>Nutella &amp; Go</a:t>
              </a: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Semilight" charset="0"/>
                  <a:cs typeface="Segoe UI Light" panose="020B0502040204020203" pitchFamily="34" charset="0"/>
                </a:rPr>
                <a:t>Launch into the more frequently purchased snacks category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64B196-D23C-41B3-8759-70E11DF4C2B9}"/>
              </a:ext>
            </a:extLst>
          </p:cNvPr>
          <p:cNvGrpSpPr/>
          <p:nvPr/>
        </p:nvGrpSpPr>
        <p:grpSpPr>
          <a:xfrm>
            <a:off x="225665" y="6715058"/>
            <a:ext cx="6406669" cy="2401443"/>
            <a:chOff x="2147383" y="2064786"/>
            <a:chExt cx="7112887" cy="266615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9F1131-A472-45CE-9BC2-D708C20B6B3C}"/>
                </a:ext>
              </a:extLst>
            </p:cNvPr>
            <p:cNvSpPr/>
            <p:nvPr/>
          </p:nvSpPr>
          <p:spPr>
            <a:xfrm>
              <a:off x="2147383" y="2064786"/>
              <a:ext cx="7112887" cy="2666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27894B5-29F4-4DBF-84A6-16DDE6921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73817" y="2073642"/>
              <a:ext cx="7060019" cy="2648445"/>
            </a:xfrm>
            <a:prstGeom prst="rect">
              <a:avLst/>
            </a:prstGeom>
          </p:spPr>
        </p:pic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68F9C2B6-2915-48CB-BC2A-D194DF267D26}"/>
              </a:ext>
            </a:extLst>
          </p:cNvPr>
          <p:cNvSpPr txBox="1"/>
          <p:nvPr/>
        </p:nvSpPr>
        <p:spPr>
          <a:xfrm>
            <a:off x="117361" y="9134879"/>
            <a:ext cx="6642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San </a:t>
            </a:r>
            <a:r>
              <a:rPr lang="en-GB" sz="1400" dirty="0" err="1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Pelligrino</a:t>
            </a:r>
            <a:r>
              <a:rPr lang="en-GB" sz="14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 has developed its brand into new consumption occasions by entering soft drinks. This delivers a higher premium and a more frequency category.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Segoe UI Semilight" charset="0"/>
              <a:cs typeface="Segoe UI Light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87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8A4C9D9-A7DA-433B-82F8-ACFDA46A8CC1}"/>
              </a:ext>
            </a:extLst>
          </p:cNvPr>
          <p:cNvGrpSpPr/>
          <p:nvPr/>
        </p:nvGrpSpPr>
        <p:grpSpPr>
          <a:xfrm>
            <a:off x="-3543" y="-83185"/>
            <a:ext cx="6861543" cy="9984105"/>
            <a:chOff x="-3543" y="-83185"/>
            <a:chExt cx="6861543" cy="998410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EE73463-9D01-48A2-9E8F-B6DAF03982B5}"/>
                </a:ext>
              </a:extLst>
            </p:cNvPr>
            <p:cNvSpPr/>
            <p:nvPr/>
          </p:nvSpPr>
          <p:spPr>
            <a:xfrm>
              <a:off x="0" y="352466"/>
              <a:ext cx="6858000" cy="354397"/>
            </a:xfrm>
            <a:prstGeom prst="rect">
              <a:avLst/>
            </a:prstGeom>
            <a:solidFill>
              <a:srgbClr val="C50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2475BB-4337-4A3F-A9DF-981D94E4B752}"/>
                </a:ext>
              </a:extLst>
            </p:cNvPr>
            <p:cNvSpPr/>
            <p:nvPr/>
          </p:nvSpPr>
          <p:spPr>
            <a:xfrm>
              <a:off x="0" y="0"/>
              <a:ext cx="6858000" cy="354397"/>
            </a:xfrm>
            <a:prstGeom prst="rect">
              <a:avLst/>
            </a:prstGeom>
            <a:solidFill>
              <a:srgbClr val="4F2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F7D78AB-A95F-4D49-8776-82040E9C66CA}"/>
                </a:ext>
              </a:extLst>
            </p:cNvPr>
            <p:cNvSpPr/>
            <p:nvPr/>
          </p:nvSpPr>
          <p:spPr>
            <a:xfrm>
              <a:off x="0" y="706863"/>
              <a:ext cx="6858000" cy="9194057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57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4D84F0-C46D-49A8-9127-7E7BAE6F6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24089" l="805" r="7760">
                          <a14:foregroundMark x1="1537" y1="10417" x2="5564" y2="11589"/>
                          <a14:foregroundMark x1="5564" y1="11589" x2="7540" y2="18880"/>
                          <a14:foregroundMark x1="7540" y1="18880" x2="5198" y2="13021"/>
                          <a14:foregroundMark x1="5198" y1="13021" x2="1318" y2="15365"/>
                          <a14:foregroundMark x1="1318" y1="15365" x2="2196" y2="13932"/>
                          <a14:foregroundMark x1="4978" y1="10547" x2="3001" y2="17057"/>
                          <a14:foregroundMark x1="3001" y1="17057" x2="7028" y2="18750"/>
                          <a14:foregroundMark x1="7028" y1="18750" x2="3734" y2="12109"/>
                          <a14:foregroundMark x1="3734" y1="12109" x2="3660" y2="20964"/>
                          <a14:foregroundMark x1="3660" y1="20964" x2="7540" y2="19010"/>
                          <a14:foregroundMark x1="7540" y1="19010" x2="7394" y2="12891"/>
                          <a14:foregroundMark x1="6662" y1="11328" x2="2489" y2="10547"/>
                          <a14:foregroundMark x1="2489" y1="10547" x2="1025" y2="17318"/>
                          <a14:foregroundMark x1="1025" y1="17318" x2="1830" y2="24349"/>
                          <a14:foregroundMark x1="1830" y1="24349" x2="5930" y2="24349"/>
                          <a14:foregroundMark x1="5930" y1="24349" x2="7833" y2="17969"/>
                          <a14:foregroundMark x1="7833" y1="17969" x2="7906" y2="10677"/>
                          <a14:foregroundMark x1="7906" y1="10677" x2="5271" y2="9635"/>
                          <a14:foregroundMark x1="1171" y1="9635" x2="1025" y2="17188"/>
                          <a14:foregroundMark x1="1025" y1="17188" x2="2562" y2="23828"/>
                          <a14:foregroundMark x1="2562" y1="23828" x2="6442" y2="23307"/>
                          <a14:foregroundMark x1="1318" y1="19141" x2="878" y2="10547"/>
                          <a14:foregroundMark x1="1318" y1="23307" x2="1464" y2="24089"/>
                        </a14:backgroundRemoval>
                      </a14:imgEffect>
                    </a14:imgLayer>
                  </a14:imgProps>
                </a:ext>
              </a:extLst>
            </a:blip>
            <a:srcRect l="601" t="9064" r="91927" b="75173"/>
            <a:stretch/>
          </p:blipFill>
          <p:spPr>
            <a:xfrm>
              <a:off x="-3543" y="-15240"/>
              <a:ext cx="883920" cy="104826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AC44E80-06CE-43CB-9AFE-547F9CF7D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362" y="695476"/>
              <a:ext cx="615440" cy="293407"/>
            </a:xfrm>
            <a:prstGeom prst="rect">
              <a:avLst/>
            </a:prstGeom>
          </p:spPr>
        </p:pic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614F96-6999-414D-BE5A-FC820D2C28B8}"/>
                </a:ext>
              </a:extLst>
            </p:cNvPr>
            <p:cNvSpPr/>
            <p:nvPr/>
          </p:nvSpPr>
          <p:spPr>
            <a:xfrm>
              <a:off x="0" y="5080"/>
              <a:ext cx="884448" cy="1015631"/>
            </a:xfrm>
            <a:custGeom>
              <a:avLst/>
              <a:gdLst>
                <a:gd name="connsiteX0" fmla="*/ 0 w 892718"/>
                <a:gd name="connsiteY0" fmla="*/ 1005840 h 1017571"/>
                <a:gd name="connsiteX1" fmla="*/ 543560 w 892718"/>
                <a:gd name="connsiteY1" fmla="*/ 1005840 h 1017571"/>
                <a:gd name="connsiteX2" fmla="*/ 792480 w 892718"/>
                <a:gd name="connsiteY2" fmla="*/ 883920 h 1017571"/>
                <a:gd name="connsiteX3" fmla="*/ 883920 w 892718"/>
                <a:gd name="connsiteY3" fmla="*/ 706120 h 1017571"/>
                <a:gd name="connsiteX4" fmla="*/ 883920 w 892718"/>
                <a:gd name="connsiteY4" fmla="*/ 0 h 1017571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11200 h 1016153"/>
                <a:gd name="connsiteX4" fmla="*/ 883920 w 893437"/>
                <a:gd name="connsiteY4" fmla="*/ 0 h 1016153"/>
                <a:gd name="connsiteX0" fmla="*/ 0 w 886313"/>
                <a:gd name="connsiteY0" fmla="*/ 1005840 h 1016153"/>
                <a:gd name="connsiteX1" fmla="*/ 543560 w 886313"/>
                <a:gd name="connsiteY1" fmla="*/ 1005840 h 1016153"/>
                <a:gd name="connsiteX2" fmla="*/ 782320 w 886313"/>
                <a:gd name="connsiteY2" fmla="*/ 904240 h 1016153"/>
                <a:gd name="connsiteX3" fmla="*/ 883920 w 886313"/>
                <a:gd name="connsiteY3" fmla="*/ 711200 h 1016153"/>
                <a:gd name="connsiteX4" fmla="*/ 883920 w 886313"/>
                <a:gd name="connsiteY4" fmla="*/ 0 h 1016153"/>
                <a:gd name="connsiteX0" fmla="*/ 0 w 883920"/>
                <a:gd name="connsiteY0" fmla="*/ 1005840 h 1016153"/>
                <a:gd name="connsiteX1" fmla="*/ 543560 w 883920"/>
                <a:gd name="connsiteY1" fmla="*/ 1005840 h 1016153"/>
                <a:gd name="connsiteX2" fmla="*/ 782320 w 883920"/>
                <a:gd name="connsiteY2" fmla="*/ 904240 h 1016153"/>
                <a:gd name="connsiteX3" fmla="*/ 883920 w 883920"/>
                <a:gd name="connsiteY3" fmla="*/ 711200 h 1016153"/>
                <a:gd name="connsiteX4" fmla="*/ 883920 w 883920"/>
                <a:gd name="connsiteY4" fmla="*/ 0 h 1016153"/>
                <a:gd name="connsiteX0" fmla="*/ 0 w 884226"/>
                <a:gd name="connsiteY0" fmla="*/ 1005840 h 1016153"/>
                <a:gd name="connsiteX1" fmla="*/ 543560 w 884226"/>
                <a:gd name="connsiteY1" fmla="*/ 1005840 h 1016153"/>
                <a:gd name="connsiteX2" fmla="*/ 782320 w 884226"/>
                <a:gd name="connsiteY2" fmla="*/ 904240 h 1016153"/>
                <a:gd name="connsiteX3" fmla="*/ 883920 w 884226"/>
                <a:gd name="connsiteY3" fmla="*/ 711200 h 1016153"/>
                <a:gd name="connsiteX4" fmla="*/ 883920 w 884226"/>
                <a:gd name="connsiteY4" fmla="*/ 0 h 1016153"/>
                <a:gd name="connsiteX0" fmla="*/ 0 w 884448"/>
                <a:gd name="connsiteY0" fmla="*/ 1005840 h 1016153"/>
                <a:gd name="connsiteX1" fmla="*/ 543560 w 884448"/>
                <a:gd name="connsiteY1" fmla="*/ 1005840 h 1016153"/>
                <a:gd name="connsiteX2" fmla="*/ 782320 w 884448"/>
                <a:gd name="connsiteY2" fmla="*/ 904240 h 1016153"/>
                <a:gd name="connsiteX3" fmla="*/ 883920 w 884448"/>
                <a:gd name="connsiteY3" fmla="*/ 711200 h 1016153"/>
                <a:gd name="connsiteX4" fmla="*/ 883920 w 884448"/>
                <a:gd name="connsiteY4" fmla="*/ 0 h 1016153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631"/>
                <a:gd name="connsiteX1" fmla="*/ 543560 w 884448"/>
                <a:gd name="connsiteY1" fmla="*/ 1005840 h 1015631"/>
                <a:gd name="connsiteX2" fmla="*/ 793750 w 884448"/>
                <a:gd name="connsiteY2" fmla="*/ 911860 h 1015631"/>
                <a:gd name="connsiteX3" fmla="*/ 883920 w 884448"/>
                <a:gd name="connsiteY3" fmla="*/ 711200 h 1015631"/>
                <a:gd name="connsiteX4" fmla="*/ 883920 w 884448"/>
                <a:gd name="connsiteY4" fmla="*/ 0 h 101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448" h="1015631">
                  <a:moveTo>
                    <a:pt x="0" y="1005840"/>
                  </a:moveTo>
                  <a:cubicBezTo>
                    <a:pt x="205740" y="1016000"/>
                    <a:pt x="411268" y="1021503"/>
                    <a:pt x="543560" y="1005840"/>
                  </a:cubicBezTo>
                  <a:cubicBezTo>
                    <a:pt x="675852" y="990177"/>
                    <a:pt x="767503" y="941917"/>
                    <a:pt x="793750" y="911860"/>
                  </a:cubicBezTo>
                  <a:cubicBezTo>
                    <a:pt x="819997" y="881803"/>
                    <a:pt x="865110" y="861684"/>
                    <a:pt x="883920" y="711200"/>
                  </a:cubicBezTo>
                  <a:cubicBezTo>
                    <a:pt x="881803" y="573828"/>
                    <a:pt x="885825" y="285115"/>
                    <a:pt x="883920" y="0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1A0F07-0BB6-438B-A132-21803E19186A}"/>
                </a:ext>
              </a:extLst>
            </p:cNvPr>
            <p:cNvSpPr txBox="1"/>
            <p:nvPr/>
          </p:nvSpPr>
          <p:spPr>
            <a:xfrm>
              <a:off x="887991" y="-83185"/>
              <a:ext cx="1359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>
                <a:defRPr/>
              </a:pPr>
              <a:r>
                <a:rPr lang="en-IN" sz="2400" b="1" dirty="0">
                  <a:solidFill>
                    <a:prstClr val="white"/>
                  </a:solidFill>
                  <a:cs typeface="Arial" panose="020B0604020202020204" pitchFamily="34" charset="0"/>
                </a:rPr>
                <a:t>DEVELOP</a:t>
              </a: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A457DCF-5A32-42B1-A366-5EE8D76949A5}"/>
              </a:ext>
            </a:extLst>
          </p:cNvPr>
          <p:cNvGrpSpPr/>
          <p:nvPr/>
        </p:nvGrpSpPr>
        <p:grpSpPr>
          <a:xfrm>
            <a:off x="379819" y="1277404"/>
            <a:ext cx="2227918" cy="1149726"/>
            <a:chOff x="379818" y="1497976"/>
            <a:chExt cx="3109477" cy="114972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F0E3E9D-3E1D-4694-8B48-1CFC81D5432A}"/>
                </a:ext>
              </a:extLst>
            </p:cNvPr>
            <p:cNvGrpSpPr/>
            <p:nvPr/>
          </p:nvGrpSpPr>
          <p:grpSpPr>
            <a:xfrm>
              <a:off x="379818" y="1497976"/>
              <a:ext cx="3109477" cy="1149726"/>
              <a:chOff x="913883" y="1833255"/>
              <a:chExt cx="10356616" cy="3829347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02CC185-7D3E-47A9-9F40-B65A93FC3164}"/>
                  </a:ext>
                </a:extLst>
              </p:cNvPr>
              <p:cNvSpPr/>
              <p:nvPr/>
            </p:nvSpPr>
            <p:spPr>
              <a:xfrm>
                <a:off x="916753" y="3750215"/>
                <a:ext cx="5176873" cy="19123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8DD318B-7FD8-4F72-954F-BF1F61F4DBAD}"/>
                  </a:ext>
                </a:extLst>
              </p:cNvPr>
              <p:cNvSpPr/>
              <p:nvPr/>
            </p:nvSpPr>
            <p:spPr>
              <a:xfrm>
                <a:off x="6076568" y="1833255"/>
                <a:ext cx="5176873" cy="19123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13B1447-EE1A-47D6-8144-CC323222AA2E}"/>
                  </a:ext>
                </a:extLst>
              </p:cNvPr>
              <p:cNvSpPr/>
              <p:nvPr/>
            </p:nvSpPr>
            <p:spPr>
              <a:xfrm>
                <a:off x="913883" y="1833255"/>
                <a:ext cx="5176873" cy="19123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FE89521-D726-4C6A-8898-33DA6128CE83}"/>
                  </a:ext>
                </a:extLst>
              </p:cNvPr>
              <p:cNvSpPr/>
              <p:nvPr/>
            </p:nvSpPr>
            <p:spPr>
              <a:xfrm>
                <a:off x="6093626" y="3750215"/>
                <a:ext cx="5176873" cy="19123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177973F-4DA9-4563-ADAE-F1C34707AE79}"/>
                </a:ext>
              </a:extLst>
            </p:cNvPr>
            <p:cNvSpPr txBox="1"/>
            <p:nvPr/>
          </p:nvSpPr>
          <p:spPr>
            <a:xfrm>
              <a:off x="2032520" y="2210984"/>
              <a:ext cx="134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DEVELOP</a:t>
              </a:r>
            </a:p>
          </p:txBody>
        </p:sp>
      </p:grpSp>
      <p:sp>
        <p:nvSpPr>
          <p:cNvPr id="196" name="Title 1">
            <a:extLst>
              <a:ext uri="{FF2B5EF4-FFF2-40B4-BE49-F238E27FC236}">
                <a16:creationId xmlns:a16="http://schemas.microsoft.com/office/drawing/2014/main" id="{85C8E102-BA61-4918-8BBA-9282EB7B519B}"/>
              </a:ext>
            </a:extLst>
          </p:cNvPr>
          <p:cNvSpPr txBox="1">
            <a:spLocks/>
          </p:cNvSpPr>
          <p:nvPr/>
        </p:nvSpPr>
        <p:spPr>
          <a:xfrm>
            <a:off x="880377" y="343834"/>
            <a:ext cx="5793428" cy="41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6D9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Case studies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How to learn from successful brands in similar situations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F1DF1E-3C73-4A4F-AE2E-E5F8A4CC67C0}"/>
              </a:ext>
            </a:extLst>
          </p:cNvPr>
          <p:cNvSpPr txBox="1"/>
          <p:nvPr/>
        </p:nvSpPr>
        <p:spPr>
          <a:xfrm>
            <a:off x="2783442" y="1295158"/>
            <a:ext cx="3873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Re-define the category by moving the brand into new consumption occasions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378157-5C53-4F5B-AE8E-5164E1B2DF6C}"/>
              </a:ext>
            </a:extLst>
          </p:cNvPr>
          <p:cNvSpPr txBox="1"/>
          <p:nvPr/>
        </p:nvSpPr>
        <p:spPr>
          <a:xfrm>
            <a:off x="117360" y="2777861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Attitudes: Be more relevant, more often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52B3D04-6973-4905-B250-61F6C0242955}"/>
              </a:ext>
            </a:extLst>
          </p:cNvPr>
          <p:cNvCxnSpPr/>
          <p:nvPr/>
        </p:nvCxnSpPr>
        <p:spPr>
          <a:xfrm>
            <a:off x="266218" y="2639028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380E373-4D84-4ADC-846C-30A125551AA6}"/>
              </a:ext>
            </a:extLst>
          </p:cNvPr>
          <p:cNvCxnSpPr/>
          <p:nvPr/>
        </p:nvCxnSpPr>
        <p:spPr>
          <a:xfrm>
            <a:off x="266218" y="5791295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08DC096-6C26-4C0E-BE9F-3202AA334059}"/>
              </a:ext>
            </a:extLst>
          </p:cNvPr>
          <p:cNvSpPr txBox="1"/>
          <p:nvPr/>
        </p:nvSpPr>
        <p:spPr>
          <a:xfrm>
            <a:off x="117360" y="5982675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Advertising: Target category rejecters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8F9C2B6-2915-48CB-BC2A-D194DF267D26}"/>
              </a:ext>
            </a:extLst>
          </p:cNvPr>
          <p:cNvSpPr txBox="1"/>
          <p:nvPr/>
        </p:nvSpPr>
        <p:spPr>
          <a:xfrm>
            <a:off x="117361" y="8890232"/>
            <a:ext cx="6642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Heineken is looking to grow the alcohol free category by overcoming three barriers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4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Overcome taste and legacy issues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Wider visibility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4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Educate consumers to drive trial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Segoe UI Semilight" charset="0"/>
              <a:cs typeface="Segoe UI Light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heineken 0.0">
            <a:extLst>
              <a:ext uri="{FF2B5EF4-FFF2-40B4-BE49-F238E27FC236}">
                <a16:creationId xmlns:a16="http://schemas.microsoft.com/office/drawing/2014/main" id="{7DD42DE0-A488-403F-92E4-948DF4904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158" y="6543386"/>
            <a:ext cx="2047961" cy="20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eineken 0.0">
            <a:extLst>
              <a:ext uri="{FF2B5EF4-FFF2-40B4-BE49-F238E27FC236}">
                <a16:creationId xmlns:a16="http://schemas.microsoft.com/office/drawing/2014/main" id="{CC861384-0A5B-4832-86EF-5BEEB8E1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7" y="6543385"/>
            <a:ext cx="3638211" cy="20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F48E44-A036-41E1-8044-0A22D176963F}"/>
              </a:ext>
            </a:extLst>
          </p:cNvPr>
          <p:cNvSpPr/>
          <p:nvPr/>
        </p:nvSpPr>
        <p:spPr>
          <a:xfrm>
            <a:off x="117360" y="4802643"/>
            <a:ext cx="6474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dirty="0">
                <a:solidFill>
                  <a:srgbClr val="232323"/>
                </a:solidFill>
                <a:latin typeface="tablet-gothic-condensed"/>
              </a:rPr>
              <a:t>Our strategy is about getting our indulgent product out of the cupboard and into more glasses in many more occasions.</a:t>
            </a:r>
          </a:p>
          <a:p>
            <a:pPr fontAlgn="base"/>
            <a:r>
              <a:rPr lang="en-GB" i="1" dirty="0">
                <a:solidFill>
                  <a:srgbClr val="646464"/>
                </a:solidFill>
                <a:latin typeface="merriweather"/>
              </a:rPr>
              <a:t>Laura Pearce, Baileys</a:t>
            </a:r>
            <a:endParaRPr lang="en-GB" b="0" i="1" dirty="0">
              <a:solidFill>
                <a:srgbClr val="646464"/>
              </a:solidFill>
              <a:effectLst/>
              <a:latin typeface="merriweather"/>
            </a:endParaRPr>
          </a:p>
        </p:txBody>
      </p:sp>
      <p:pic>
        <p:nvPicPr>
          <p:cNvPr id="1030" name="Picture 6" descr="Image result for baileys advertising">
            <a:extLst>
              <a:ext uri="{FF2B5EF4-FFF2-40B4-BE49-F238E27FC236}">
                <a16:creationId xmlns:a16="http://schemas.microsoft.com/office/drawing/2014/main" id="{EA1DC2E7-D75A-4EC1-8435-5FC1DDF5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9" y="3256236"/>
            <a:ext cx="2903510" cy="145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E1A41B-B9AE-4B38-B732-C8CB0842F714}"/>
              </a:ext>
            </a:extLst>
          </p:cNvPr>
          <p:cNvSpPr/>
          <p:nvPr/>
        </p:nvSpPr>
        <p:spPr>
          <a:xfrm>
            <a:off x="3203841" y="3426477"/>
            <a:ext cx="3429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333333"/>
                </a:solidFill>
                <a:latin typeface="AvenirNext"/>
              </a:rPr>
              <a:t>Baileys will focus on associating itself with coffee to take advantage of the 18.5 billion cups of coffee that are consumed each year across Great Britain, a strategy that has already proved fruitful in North America. 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9614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227</Words>
  <Application>Microsoft Office PowerPoint</Application>
  <PresentationFormat>A4 Paper (210x297 mm)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AvenirNext</vt:lpstr>
      <vt:lpstr>Calibri</vt:lpstr>
      <vt:lpstr>Calibri Light</vt:lpstr>
      <vt:lpstr>merriweather</vt:lpstr>
      <vt:lpstr>Segoe UI Light</vt:lpstr>
      <vt:lpstr>Segoe UI Semilight</vt:lpstr>
      <vt:lpstr>Source Sans Pro Light</vt:lpstr>
      <vt:lpstr>tablet-gothic-condensed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Wade, Robert (EPLWG)</dc:creator>
  <cp:lastModifiedBy>Himanshu Sharma</cp:lastModifiedBy>
  <cp:revision>42</cp:revision>
  <dcterms:created xsi:type="dcterms:W3CDTF">2019-05-07T11:47:07Z</dcterms:created>
  <dcterms:modified xsi:type="dcterms:W3CDTF">2019-06-26T12:14:55Z</dcterms:modified>
</cp:coreProperties>
</file>