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CCCCCC"/>
    <a:srgbClr val="C50F6A"/>
    <a:srgbClr val="4F29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77" autoAdjust="0"/>
  </p:normalViewPr>
  <p:slideViewPr>
    <p:cSldViewPr snapToGrid="0">
      <p:cViewPr varScale="1">
        <p:scale>
          <a:sx n="47" d="100"/>
          <a:sy n="47" d="100"/>
        </p:scale>
        <p:origin x="24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4786C-BE46-49F6-82FB-405C7E642F83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6B3C-AD21-4EF2-B727-FB826FD9C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4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62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4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8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33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89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9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69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7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4E28A-9212-44EE-B694-C2D1ED34D4AF}" type="datetimeFigureOut">
              <a:rPr lang="en-GB" smtClean="0"/>
              <a:t>26/06/2019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80290-9137-4DBC-9F66-EBD450AC3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7.jpe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9.jpe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8A4C9D9-A7DA-433B-82F8-ACFDA46A8CC1}"/>
              </a:ext>
            </a:extLst>
          </p:cNvPr>
          <p:cNvGrpSpPr/>
          <p:nvPr/>
        </p:nvGrpSpPr>
        <p:grpSpPr>
          <a:xfrm>
            <a:off x="-3543" y="-83185"/>
            <a:ext cx="6861543" cy="9984105"/>
            <a:chOff x="-3543" y="-83185"/>
            <a:chExt cx="6861543" cy="998410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EE73463-9D01-48A2-9E8F-B6DAF03982B5}"/>
                </a:ext>
              </a:extLst>
            </p:cNvPr>
            <p:cNvSpPr/>
            <p:nvPr/>
          </p:nvSpPr>
          <p:spPr>
            <a:xfrm>
              <a:off x="0" y="352466"/>
              <a:ext cx="6858000" cy="354397"/>
            </a:xfrm>
            <a:prstGeom prst="rect">
              <a:avLst/>
            </a:prstGeom>
            <a:solidFill>
              <a:srgbClr val="C50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2475BB-4337-4A3F-A9DF-981D94E4B752}"/>
                </a:ext>
              </a:extLst>
            </p:cNvPr>
            <p:cNvSpPr/>
            <p:nvPr/>
          </p:nvSpPr>
          <p:spPr>
            <a:xfrm>
              <a:off x="0" y="0"/>
              <a:ext cx="6858000" cy="354397"/>
            </a:xfrm>
            <a:prstGeom prst="rect">
              <a:avLst/>
            </a:prstGeom>
            <a:solidFill>
              <a:srgbClr val="4F2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F7D78AB-A95F-4D49-8776-82040E9C66CA}"/>
                </a:ext>
              </a:extLst>
            </p:cNvPr>
            <p:cNvSpPr/>
            <p:nvPr/>
          </p:nvSpPr>
          <p:spPr>
            <a:xfrm>
              <a:off x="0" y="706863"/>
              <a:ext cx="6858000" cy="9194057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57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4D84F0-C46D-49A8-9127-7E7BAE6F6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24089" l="805" r="7760">
                          <a14:foregroundMark x1="1537" y1="10417" x2="5564" y2="11589"/>
                          <a14:foregroundMark x1="5564" y1="11589" x2="7540" y2="18880"/>
                          <a14:foregroundMark x1="7540" y1="18880" x2="5198" y2="13021"/>
                          <a14:foregroundMark x1="5198" y1="13021" x2="1318" y2="15365"/>
                          <a14:foregroundMark x1="1318" y1="15365" x2="2196" y2="13932"/>
                          <a14:foregroundMark x1="4978" y1="10547" x2="3001" y2="17057"/>
                          <a14:foregroundMark x1="3001" y1="17057" x2="7028" y2="18750"/>
                          <a14:foregroundMark x1="7028" y1="18750" x2="3734" y2="12109"/>
                          <a14:foregroundMark x1="3734" y1="12109" x2="3660" y2="20964"/>
                          <a14:foregroundMark x1="3660" y1="20964" x2="7540" y2="19010"/>
                          <a14:foregroundMark x1="7540" y1="19010" x2="7394" y2="12891"/>
                          <a14:foregroundMark x1="6662" y1="11328" x2="2489" y2="10547"/>
                          <a14:foregroundMark x1="2489" y1="10547" x2="1025" y2="17318"/>
                          <a14:foregroundMark x1="1025" y1="17318" x2="1830" y2="24349"/>
                          <a14:foregroundMark x1="1830" y1="24349" x2="5930" y2="24349"/>
                          <a14:foregroundMark x1="5930" y1="24349" x2="7833" y2="17969"/>
                          <a14:foregroundMark x1="7833" y1="17969" x2="7906" y2="10677"/>
                          <a14:foregroundMark x1="7906" y1="10677" x2="5271" y2="9635"/>
                          <a14:foregroundMark x1="1171" y1="9635" x2="1025" y2="17188"/>
                          <a14:foregroundMark x1="1025" y1="17188" x2="2562" y2="23828"/>
                          <a14:foregroundMark x1="2562" y1="23828" x2="6442" y2="23307"/>
                          <a14:foregroundMark x1="1318" y1="19141" x2="878" y2="10547"/>
                          <a14:foregroundMark x1="1318" y1="23307" x2="1464" y2="24089"/>
                        </a14:backgroundRemoval>
                      </a14:imgEffect>
                    </a14:imgLayer>
                  </a14:imgProps>
                </a:ext>
              </a:extLst>
            </a:blip>
            <a:srcRect l="601" t="9064" r="91927" b="75173"/>
            <a:stretch/>
          </p:blipFill>
          <p:spPr>
            <a:xfrm>
              <a:off x="-3543" y="-15240"/>
              <a:ext cx="883920" cy="104826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AC44E80-06CE-43CB-9AFE-547F9CF7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62" y="695476"/>
              <a:ext cx="615440" cy="293407"/>
            </a:xfrm>
            <a:prstGeom prst="rect">
              <a:avLst/>
            </a:prstGeom>
          </p:spPr>
        </p:pic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614F96-6999-414D-BE5A-FC820D2C28B8}"/>
                </a:ext>
              </a:extLst>
            </p:cNvPr>
            <p:cNvSpPr/>
            <p:nvPr/>
          </p:nvSpPr>
          <p:spPr>
            <a:xfrm>
              <a:off x="0" y="5080"/>
              <a:ext cx="884448" cy="1015631"/>
            </a:xfrm>
            <a:custGeom>
              <a:avLst/>
              <a:gdLst>
                <a:gd name="connsiteX0" fmla="*/ 0 w 892718"/>
                <a:gd name="connsiteY0" fmla="*/ 1005840 h 1017571"/>
                <a:gd name="connsiteX1" fmla="*/ 543560 w 892718"/>
                <a:gd name="connsiteY1" fmla="*/ 1005840 h 1017571"/>
                <a:gd name="connsiteX2" fmla="*/ 792480 w 892718"/>
                <a:gd name="connsiteY2" fmla="*/ 883920 h 1017571"/>
                <a:gd name="connsiteX3" fmla="*/ 883920 w 892718"/>
                <a:gd name="connsiteY3" fmla="*/ 706120 h 1017571"/>
                <a:gd name="connsiteX4" fmla="*/ 883920 w 892718"/>
                <a:gd name="connsiteY4" fmla="*/ 0 h 1017571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11200 h 1016153"/>
                <a:gd name="connsiteX4" fmla="*/ 883920 w 893437"/>
                <a:gd name="connsiteY4" fmla="*/ 0 h 1016153"/>
                <a:gd name="connsiteX0" fmla="*/ 0 w 886313"/>
                <a:gd name="connsiteY0" fmla="*/ 1005840 h 1016153"/>
                <a:gd name="connsiteX1" fmla="*/ 543560 w 886313"/>
                <a:gd name="connsiteY1" fmla="*/ 1005840 h 1016153"/>
                <a:gd name="connsiteX2" fmla="*/ 782320 w 886313"/>
                <a:gd name="connsiteY2" fmla="*/ 904240 h 1016153"/>
                <a:gd name="connsiteX3" fmla="*/ 883920 w 886313"/>
                <a:gd name="connsiteY3" fmla="*/ 711200 h 1016153"/>
                <a:gd name="connsiteX4" fmla="*/ 883920 w 886313"/>
                <a:gd name="connsiteY4" fmla="*/ 0 h 1016153"/>
                <a:gd name="connsiteX0" fmla="*/ 0 w 883920"/>
                <a:gd name="connsiteY0" fmla="*/ 1005840 h 1016153"/>
                <a:gd name="connsiteX1" fmla="*/ 543560 w 883920"/>
                <a:gd name="connsiteY1" fmla="*/ 1005840 h 1016153"/>
                <a:gd name="connsiteX2" fmla="*/ 782320 w 883920"/>
                <a:gd name="connsiteY2" fmla="*/ 904240 h 1016153"/>
                <a:gd name="connsiteX3" fmla="*/ 883920 w 883920"/>
                <a:gd name="connsiteY3" fmla="*/ 711200 h 1016153"/>
                <a:gd name="connsiteX4" fmla="*/ 883920 w 883920"/>
                <a:gd name="connsiteY4" fmla="*/ 0 h 1016153"/>
                <a:gd name="connsiteX0" fmla="*/ 0 w 884226"/>
                <a:gd name="connsiteY0" fmla="*/ 1005840 h 1016153"/>
                <a:gd name="connsiteX1" fmla="*/ 543560 w 884226"/>
                <a:gd name="connsiteY1" fmla="*/ 1005840 h 1016153"/>
                <a:gd name="connsiteX2" fmla="*/ 782320 w 884226"/>
                <a:gd name="connsiteY2" fmla="*/ 904240 h 1016153"/>
                <a:gd name="connsiteX3" fmla="*/ 883920 w 884226"/>
                <a:gd name="connsiteY3" fmla="*/ 711200 h 1016153"/>
                <a:gd name="connsiteX4" fmla="*/ 883920 w 884226"/>
                <a:gd name="connsiteY4" fmla="*/ 0 h 1016153"/>
                <a:gd name="connsiteX0" fmla="*/ 0 w 884448"/>
                <a:gd name="connsiteY0" fmla="*/ 1005840 h 1016153"/>
                <a:gd name="connsiteX1" fmla="*/ 543560 w 884448"/>
                <a:gd name="connsiteY1" fmla="*/ 1005840 h 1016153"/>
                <a:gd name="connsiteX2" fmla="*/ 782320 w 884448"/>
                <a:gd name="connsiteY2" fmla="*/ 904240 h 1016153"/>
                <a:gd name="connsiteX3" fmla="*/ 883920 w 884448"/>
                <a:gd name="connsiteY3" fmla="*/ 711200 h 1016153"/>
                <a:gd name="connsiteX4" fmla="*/ 883920 w 884448"/>
                <a:gd name="connsiteY4" fmla="*/ 0 h 1016153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631"/>
                <a:gd name="connsiteX1" fmla="*/ 543560 w 884448"/>
                <a:gd name="connsiteY1" fmla="*/ 1005840 h 1015631"/>
                <a:gd name="connsiteX2" fmla="*/ 793750 w 884448"/>
                <a:gd name="connsiteY2" fmla="*/ 911860 h 1015631"/>
                <a:gd name="connsiteX3" fmla="*/ 883920 w 884448"/>
                <a:gd name="connsiteY3" fmla="*/ 711200 h 1015631"/>
                <a:gd name="connsiteX4" fmla="*/ 883920 w 884448"/>
                <a:gd name="connsiteY4" fmla="*/ 0 h 101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48" h="1015631">
                  <a:moveTo>
                    <a:pt x="0" y="1005840"/>
                  </a:moveTo>
                  <a:cubicBezTo>
                    <a:pt x="205740" y="1016000"/>
                    <a:pt x="411268" y="1021503"/>
                    <a:pt x="543560" y="1005840"/>
                  </a:cubicBezTo>
                  <a:cubicBezTo>
                    <a:pt x="675852" y="990177"/>
                    <a:pt x="767503" y="941917"/>
                    <a:pt x="793750" y="911860"/>
                  </a:cubicBezTo>
                  <a:cubicBezTo>
                    <a:pt x="819997" y="881803"/>
                    <a:pt x="865110" y="861684"/>
                    <a:pt x="883920" y="711200"/>
                  </a:cubicBezTo>
                  <a:cubicBezTo>
                    <a:pt x="881803" y="573828"/>
                    <a:pt x="885825" y="285115"/>
                    <a:pt x="883920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1A0F07-0BB6-438B-A132-21803E19186A}"/>
                </a:ext>
              </a:extLst>
            </p:cNvPr>
            <p:cNvSpPr txBox="1"/>
            <p:nvPr/>
          </p:nvSpPr>
          <p:spPr>
            <a:xfrm>
              <a:off x="887991" y="-83185"/>
              <a:ext cx="2240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LEAD &amp; EXPAND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A457DCF-5A32-42B1-A366-5EE8D76949A5}"/>
              </a:ext>
            </a:extLst>
          </p:cNvPr>
          <p:cNvGrpSpPr/>
          <p:nvPr/>
        </p:nvGrpSpPr>
        <p:grpSpPr>
          <a:xfrm>
            <a:off x="379819" y="1277404"/>
            <a:ext cx="2227918" cy="1149726"/>
            <a:chOff x="379818" y="1497976"/>
            <a:chExt cx="3109477" cy="114972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F0E3E9D-3E1D-4694-8B48-1CFC81D5432A}"/>
                </a:ext>
              </a:extLst>
            </p:cNvPr>
            <p:cNvGrpSpPr/>
            <p:nvPr/>
          </p:nvGrpSpPr>
          <p:grpSpPr>
            <a:xfrm>
              <a:off x="379818" y="1497976"/>
              <a:ext cx="3109477" cy="1149726"/>
              <a:chOff x="913883" y="1833255"/>
              <a:chExt cx="10356616" cy="3829347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02CC185-7D3E-47A9-9F40-B65A93FC3164}"/>
                  </a:ext>
                </a:extLst>
              </p:cNvPr>
              <p:cNvSpPr/>
              <p:nvPr/>
            </p:nvSpPr>
            <p:spPr>
              <a:xfrm>
                <a:off x="916753" y="3750215"/>
                <a:ext cx="5176873" cy="19123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8DD318B-7FD8-4F72-954F-BF1F61F4DBAD}"/>
                  </a:ext>
                </a:extLst>
              </p:cNvPr>
              <p:cNvSpPr/>
              <p:nvPr/>
            </p:nvSpPr>
            <p:spPr>
              <a:xfrm>
                <a:off x="6076568" y="1833255"/>
                <a:ext cx="5176873" cy="19123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13B1447-EE1A-47D6-8144-CC323222AA2E}"/>
                  </a:ext>
                </a:extLst>
              </p:cNvPr>
              <p:cNvSpPr/>
              <p:nvPr/>
            </p:nvSpPr>
            <p:spPr>
              <a:xfrm>
                <a:off x="913883" y="1833255"/>
                <a:ext cx="5176873" cy="19123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FE89521-D726-4C6A-8898-33DA6128CE83}"/>
                  </a:ext>
                </a:extLst>
              </p:cNvPr>
              <p:cNvSpPr/>
              <p:nvPr/>
            </p:nvSpPr>
            <p:spPr>
              <a:xfrm>
                <a:off x="6093626" y="3750215"/>
                <a:ext cx="5176873" cy="19123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177973F-4DA9-4563-ADAE-F1C34707AE79}"/>
                </a:ext>
              </a:extLst>
            </p:cNvPr>
            <p:cNvSpPr txBox="1"/>
            <p:nvPr/>
          </p:nvSpPr>
          <p:spPr>
            <a:xfrm>
              <a:off x="2093312" y="1528803"/>
              <a:ext cx="12316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LEAD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EXPAND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E7A8186-CB20-4775-888A-0A834FC467B7}"/>
              </a:ext>
            </a:extLst>
          </p:cNvPr>
          <p:cNvGrpSpPr/>
          <p:nvPr/>
        </p:nvGrpSpPr>
        <p:grpSpPr>
          <a:xfrm>
            <a:off x="-3543" y="3165992"/>
            <a:ext cx="6594625" cy="1642800"/>
            <a:chOff x="416627" y="1321240"/>
            <a:chExt cx="9118930" cy="2271633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95497474-19B2-49CF-AE93-D82045B530DC}"/>
                </a:ext>
              </a:extLst>
            </p:cNvPr>
            <p:cNvGrpSpPr/>
            <p:nvPr/>
          </p:nvGrpSpPr>
          <p:grpSpPr>
            <a:xfrm>
              <a:off x="416627" y="1361294"/>
              <a:ext cx="1534653" cy="2194126"/>
              <a:chOff x="-36380" y="2481021"/>
              <a:chExt cx="1534653" cy="2194126"/>
            </a:xfrm>
          </p:grpSpPr>
          <p:pic>
            <p:nvPicPr>
              <p:cNvPr id="194" name="Picture 2" descr="Image result for dettol evolution">
                <a:extLst>
                  <a:ext uri="{FF2B5EF4-FFF2-40B4-BE49-F238E27FC236}">
                    <a16:creationId xmlns:a16="http://schemas.microsoft.com/office/drawing/2014/main" id="{220FBBFD-5915-4CD5-AE3B-768168CBE9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5727" b="95595" l="10000" r="90000">
                            <a14:foregroundMark x1="52000" y1="9251" x2="54800" y2="6167"/>
                            <a14:foregroundMark x1="38400" y1="81498" x2="63200" y2="88546"/>
                            <a14:foregroundMark x1="36400" y1="91630" x2="58800" y2="89868"/>
                            <a14:foregroundMark x1="39600" y1="90749" x2="57200" y2="90308"/>
                            <a14:foregroundMark x1="36000" y1="94273" x2="64000" y2="89868"/>
                            <a14:foregroundMark x1="45200" y1="13656" x2="54800" y2="20705"/>
                            <a14:foregroundMark x1="55600" y1="17621" x2="56000" y2="22907"/>
                            <a14:foregroundMark x1="55200" y1="14537" x2="54800" y2="25110"/>
                            <a14:foregroundMark x1="47600" y1="13216" x2="44800" y2="25551"/>
                            <a14:foregroundMark x1="60800" y1="91630" x2="36800" y2="9559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2481021"/>
                <a:ext cx="1498272" cy="13604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FC6AD32-4288-4CC7-B4FD-77D18521B565}"/>
                  </a:ext>
                </a:extLst>
              </p:cNvPr>
              <p:cNvSpPr txBox="1"/>
              <p:nvPr/>
            </p:nvSpPr>
            <p:spPr>
              <a:xfrm>
                <a:off x="-36380" y="3927327"/>
                <a:ext cx="1498272" cy="74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Semilight" charset="0"/>
                    <a:cs typeface="Segoe UI Light" panose="020B0502040204020203" pitchFamily="34" charset="0"/>
                  </a:rPr>
                  <a:t>Antiseptic for cuts/grazes - 1930’s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770BA23-74E3-4D8E-A654-1FE65EEE682B}"/>
                </a:ext>
              </a:extLst>
            </p:cNvPr>
            <p:cNvGrpSpPr/>
            <p:nvPr/>
          </p:nvGrpSpPr>
          <p:grpSpPr>
            <a:xfrm>
              <a:off x="5339851" y="1430983"/>
              <a:ext cx="1208787" cy="2077903"/>
              <a:chOff x="3118883" y="2550710"/>
              <a:chExt cx="1208787" cy="2077903"/>
            </a:xfrm>
          </p:grpSpPr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39F07D0B-F0AF-4EE6-99BB-D077016933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017" b="97414" l="3030" r="89899">
                            <a14:foregroundMark x1="19192" y1="93103" x2="44444" y2="7759"/>
                            <a14:foregroundMark x1="57576" y1="52155" x2="70707" y2="92672"/>
                            <a14:foregroundMark x1="77778" y1="85776" x2="34343" y2="93966"/>
                            <a14:foregroundMark x1="35354" y1="93966" x2="74747" y2="91379"/>
                            <a14:foregroundMark x1="80808" y1="91810" x2="63636" y2="36638"/>
                            <a14:foregroundMark x1="65657" y1="34052" x2="51515" y2="28017"/>
                            <a14:foregroundMark x1="31313" y1="6897" x2="31313" y2="6897"/>
                            <a14:foregroundMark x1="42424" y1="6034" x2="43434" y2="6034"/>
                            <a14:foregroundMark x1="52525" y1="6034" x2="54545" y2="6897"/>
                            <a14:foregroundMark x1="65657" y1="9914" x2="67677" y2="9914"/>
                            <a14:foregroundMark x1="31313" y1="11638" x2="31313" y2="11638"/>
                            <a14:foregroundMark x1="27273" y1="13793" x2="27273" y2="13793"/>
                            <a14:foregroundMark x1="27273" y1="13362" x2="27273" y2="13362"/>
                            <a14:foregroundMark x1="28283" y1="10776" x2="28283" y2="10776"/>
                            <a14:foregroundMark x1="28283" y1="9483" x2="28283" y2="9483"/>
                            <a14:foregroundMark x1="14141" y1="6466" x2="14141" y2="6466"/>
                            <a14:foregroundMark x1="11111" y1="5603" x2="18182" y2="5603"/>
                            <a14:foregroundMark x1="14141" y1="6034" x2="14141" y2="6034"/>
                            <a14:foregroundMark x1="14141" y1="6034" x2="14141" y2="6034"/>
                            <a14:foregroundMark x1="14141" y1="6034" x2="14141" y2="6034"/>
                            <a14:foregroundMark x1="14141" y1="5603" x2="14141" y2="5603"/>
                            <a14:foregroundMark x1="14141" y1="6034" x2="15152" y2="6034"/>
                            <a14:foregroundMark x1="10101" y1="6034" x2="15152" y2="5603"/>
                            <a14:foregroundMark x1="14141" y1="91810" x2="72727" y2="93103"/>
                            <a14:foregroundMark x1="77778" y1="92672" x2="31313" y2="92241"/>
                            <a14:foregroundMark x1="75758" y1="92672" x2="39394" y2="93534"/>
                            <a14:foregroundMark x1="70707" y1="94828" x2="30303" y2="94828"/>
                            <a14:foregroundMark x1="14141" y1="92241" x2="32323" y2="95690"/>
                            <a14:foregroundMark x1="16162" y1="92241" x2="21212" y2="94828"/>
                            <a14:foregroundMark x1="14141" y1="96552" x2="19192" y2="89224"/>
                            <a14:foregroundMark x1="12121" y1="93534" x2="28283" y2="96121"/>
                            <a14:foregroundMark x1="11111" y1="93966" x2="17172" y2="97414"/>
                            <a14:foregroundMark x1="8081" y1="95259" x2="4040" y2="90517"/>
                            <a14:foregroundMark x1="17172" y1="18534" x2="28283" y2="8190"/>
                            <a14:foregroundMark x1="9091" y1="5172" x2="24242" y2="5172"/>
                            <a14:foregroundMark x1="14141" y1="5172" x2="9091" y2="3448"/>
                            <a14:foregroundMark x1="18182" y1="3448" x2="10101" y2="3017"/>
                            <a14:foregroundMark x1="7071" y1="6897" x2="20202" y2="6897"/>
                            <a14:foregroundMark x1="17172" y1="4741" x2="17172" y2="689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372571" y="2550710"/>
                <a:ext cx="629066" cy="1477826"/>
              </a:xfrm>
              <a:prstGeom prst="rect">
                <a:avLst/>
              </a:prstGeom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24336A66-7045-4D32-8CC8-44F1ABCAFD4A}"/>
                  </a:ext>
                </a:extLst>
              </p:cNvPr>
              <p:cNvSpPr txBox="1"/>
              <p:nvPr/>
            </p:nvSpPr>
            <p:spPr>
              <a:xfrm>
                <a:off x="3118883" y="4088519"/>
                <a:ext cx="1208787" cy="540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Semilight" charset="0"/>
                    <a:cs typeface="Segoe UI Light" panose="020B0502040204020203" pitchFamily="34" charset="0"/>
                  </a:rPr>
                  <a:t>Surface cleanser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3601406-7CDA-49D9-90A6-CFB22E3A0CB9}"/>
                </a:ext>
              </a:extLst>
            </p:cNvPr>
            <p:cNvGrpSpPr/>
            <p:nvPr/>
          </p:nvGrpSpPr>
          <p:grpSpPr>
            <a:xfrm>
              <a:off x="3912575" y="1321240"/>
              <a:ext cx="1208787" cy="1979915"/>
              <a:chOff x="2307912" y="2440967"/>
              <a:chExt cx="1208787" cy="1979915"/>
            </a:xfrm>
          </p:grpSpPr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BE6710AA-D878-4D03-94A9-048F389E07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724" b="95690" l="8911" r="97030">
                            <a14:foregroundMark x1="23762" y1="10345" x2="78218" y2="48276"/>
                            <a14:foregroundMark x1="78218" y1="48276" x2="85149" y2="93534"/>
                            <a14:foregroundMark x1="85149" y1="93534" x2="20792" y2="58190"/>
                            <a14:foregroundMark x1="20792" y1="58190" x2="33663" y2="13362"/>
                            <a14:foregroundMark x1="33663" y1="13362" x2="29703" y2="60776"/>
                            <a14:foregroundMark x1="29703" y1="60776" x2="60396" y2="18103"/>
                            <a14:foregroundMark x1="60396" y1="18103" x2="77228" y2="25000"/>
                            <a14:foregroundMark x1="20792" y1="25000" x2="47525" y2="12500"/>
                            <a14:foregroundMark x1="37624" y1="7759" x2="63366" y2="21983"/>
                            <a14:foregroundMark x1="59406" y1="3879" x2="84158" y2="26724"/>
                            <a14:foregroundMark x1="64356" y1="8190" x2="69307" y2="26293"/>
                            <a14:foregroundMark x1="82178" y1="24138" x2="83168" y2="69397"/>
                            <a14:foregroundMark x1="83168" y1="69397" x2="63366" y2="90086"/>
                            <a14:foregroundMark x1="14851" y1="93534" x2="74257" y2="91379"/>
                            <a14:foregroundMark x1="20792" y1="91810" x2="68317" y2="93103"/>
                            <a14:foregroundMark x1="25743" y1="93966" x2="75248" y2="93103"/>
                            <a14:foregroundMark x1="29703" y1="94828" x2="70297" y2="94828"/>
                            <a14:foregroundMark x1="24752" y1="95259" x2="92079" y2="93103"/>
                            <a14:foregroundMark x1="90099" y1="95259" x2="69307" y2="25431"/>
                            <a14:foregroundMark x1="28713" y1="24138" x2="13861" y2="59483"/>
                            <a14:foregroundMark x1="8911" y1="95690" x2="97030" y2="94828"/>
                            <a14:foregroundMark x1="36634" y1="71552" x2="68317" y2="6163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89520" y="2440967"/>
                <a:ext cx="645571" cy="1477826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29EE036-387C-400B-9B7F-D21007C1CD2B}"/>
                  </a:ext>
                </a:extLst>
              </p:cNvPr>
              <p:cNvSpPr txBox="1"/>
              <p:nvPr/>
            </p:nvSpPr>
            <p:spPr>
              <a:xfrm>
                <a:off x="2307912" y="4088518"/>
                <a:ext cx="1208787" cy="33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Semilight" charset="0"/>
                    <a:cs typeface="Segoe UI Light" panose="020B0502040204020203" pitchFamily="34" charset="0"/>
                  </a:rPr>
                  <a:t>Bodywash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8077F68-D4DB-423C-85B3-0A8CDCDFA68A}"/>
                </a:ext>
              </a:extLst>
            </p:cNvPr>
            <p:cNvGrpSpPr/>
            <p:nvPr/>
          </p:nvGrpSpPr>
          <p:grpSpPr>
            <a:xfrm>
              <a:off x="7917074" y="1590397"/>
              <a:ext cx="1618483" cy="2002476"/>
              <a:chOff x="4149630" y="2581736"/>
              <a:chExt cx="1618483" cy="2002476"/>
            </a:xfrm>
          </p:grpSpPr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BCCD2BCC-D8DA-45ED-8D72-A6F602630A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5310" b="95133" l="0" r="92929">
                            <a14:foregroundMark x1="51515" y1="50885" x2="48485" y2="80973"/>
                            <a14:foregroundMark x1="75758" y1="81858" x2="75758" y2="81858"/>
                            <a14:foregroundMark x1="79798" y1="74779" x2="81818" y2="72566"/>
                            <a14:foregroundMark x1="81818" y1="65929" x2="81818" y2="63717"/>
                            <a14:foregroundMark x1="81818" y1="54867" x2="83838" y2="51770"/>
                            <a14:foregroundMark x1="81818" y1="43363" x2="81818" y2="42035"/>
                            <a14:foregroundMark x1="79798" y1="36726" x2="79798" y2="36726"/>
                            <a14:foregroundMark x1="71717" y1="28761" x2="69697" y2="27434"/>
                            <a14:foregroundMark x1="61616" y1="20354" x2="61616" y2="20354"/>
                            <a14:foregroundMark x1="40404" y1="11947" x2="39394" y2="12389"/>
                            <a14:foregroundMark x1="35354" y1="20354" x2="18182" y2="57522"/>
                            <a14:foregroundMark x1="23232" y1="46018" x2="33333" y2="38496"/>
                            <a14:foregroundMark x1="22222" y1="33628" x2="40404" y2="16814"/>
                            <a14:foregroundMark x1="56566" y1="20354" x2="47475" y2="69027"/>
                            <a14:foregroundMark x1="47475" y1="69027" x2="73737" y2="76991"/>
                            <a14:foregroundMark x1="55556" y1="88053" x2="22222" y2="87611"/>
                            <a14:foregroundMark x1="34343" y1="90265" x2="3030" y2="73894"/>
                            <a14:foregroundMark x1="19192" y1="80088" x2="34343" y2="35398"/>
                            <a14:foregroundMark x1="26263" y1="38496" x2="36364" y2="16814"/>
                            <a14:foregroundMark x1="23232" y1="30973" x2="34343" y2="17257"/>
                            <a14:foregroundMark x1="17172" y1="38053" x2="53535" y2="8850"/>
                            <a14:foregroundMark x1="51515" y1="8850" x2="43434" y2="24336"/>
                            <a14:foregroundMark x1="44444" y1="9292" x2="60606" y2="17699"/>
                            <a14:foregroundMark x1="40404" y1="6195" x2="64646" y2="13274"/>
                            <a14:foregroundMark x1="37374" y1="7080" x2="68687" y2="10177"/>
                            <a14:foregroundMark x1="47475" y1="6637" x2="71717" y2="7965"/>
                            <a14:foregroundMark x1="40404" y1="5310" x2="66667" y2="9735"/>
                            <a14:foregroundMark x1="38384" y1="7080" x2="37374" y2="19912"/>
                            <a14:foregroundMark x1="63636" y1="16372" x2="81818" y2="37611"/>
                            <a14:foregroundMark x1="72727" y1="25664" x2="83838" y2="52212"/>
                            <a14:foregroundMark x1="83838" y1="34956" x2="87879" y2="63717"/>
                            <a14:foregroundMark x1="83838" y1="54425" x2="82828" y2="77434"/>
                            <a14:foregroundMark x1="79798" y1="76106" x2="76768" y2="88053"/>
                            <a14:foregroundMark x1="73737" y1="84956" x2="47475" y2="88938"/>
                            <a14:foregroundMark x1="67677" y1="88938" x2="39394" y2="92478"/>
                            <a14:foregroundMark x1="69697" y1="88938" x2="40404" y2="88496"/>
                            <a14:foregroundMark x1="75758" y1="85398" x2="58586" y2="91593"/>
                            <a14:foregroundMark x1="79798" y1="88938" x2="78788" y2="95133"/>
                            <a14:foregroundMark x1="91919" y1="84513" x2="92929" y2="90708"/>
                            <a14:foregroundMark x1="78788" y1="84956" x2="75758" y2="35398"/>
                            <a14:backgroundMark x1="7071" y1="15044" x2="8081" y2="19912"/>
                            <a14:backgroundMark x1="10101" y1="17257" x2="4040" y2="2345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59290" y="2581736"/>
                <a:ext cx="629066" cy="1441610"/>
              </a:xfrm>
              <a:prstGeom prst="rect">
                <a:avLst/>
              </a:prstGeom>
            </p:spPr>
          </p:pic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A33F9F6-D6F9-49BE-8A50-0228D4506BB4}"/>
                  </a:ext>
                </a:extLst>
              </p:cNvPr>
              <p:cNvSpPr txBox="1"/>
              <p:nvPr/>
            </p:nvSpPr>
            <p:spPr>
              <a:xfrm>
                <a:off x="4149630" y="4023346"/>
                <a:ext cx="1618483" cy="560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Semilight" charset="0"/>
                    <a:cs typeface="Segoe UI Light" panose="020B0502040204020203" pitchFamily="34" charset="0"/>
                  </a:rPr>
                  <a:t>Washing Machine Cleaner - 2015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2BC51C9D-FD82-4E8E-95E9-BE7B4111423C}"/>
                </a:ext>
              </a:extLst>
            </p:cNvPr>
            <p:cNvGrpSpPr/>
            <p:nvPr/>
          </p:nvGrpSpPr>
          <p:grpSpPr>
            <a:xfrm>
              <a:off x="6548638" y="1514869"/>
              <a:ext cx="1208787" cy="1991760"/>
              <a:chOff x="3610366" y="2634596"/>
              <a:chExt cx="1208787" cy="1991760"/>
            </a:xfrm>
          </p:grpSpPr>
          <p:pic>
            <p:nvPicPr>
              <p:cNvPr id="186" name="Picture 2" descr="Image result for dettol wipes">
                <a:extLst>
                  <a:ext uri="{FF2B5EF4-FFF2-40B4-BE49-F238E27FC236}">
                    <a16:creationId xmlns:a16="http://schemas.microsoft.com/office/drawing/2014/main" id="{CF4CDC17-5194-427B-BAB7-8D4A71C062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865868" y="2634596"/>
                <a:ext cx="747991" cy="13977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56E3F02E-C87C-415E-9EF2-63C4E02F7665}"/>
                  </a:ext>
                </a:extLst>
              </p:cNvPr>
              <p:cNvSpPr txBox="1"/>
              <p:nvPr/>
            </p:nvSpPr>
            <p:spPr>
              <a:xfrm>
                <a:off x="3610366" y="4086262"/>
                <a:ext cx="1208787" cy="540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Semilight" charset="0"/>
                    <a:cs typeface="Segoe UI Light" panose="020B0502040204020203" pitchFamily="34" charset="0"/>
                  </a:rPr>
                  <a:t>Cleaning wipes</a:t>
                </a:r>
              </a:p>
            </p:txBody>
          </p:sp>
        </p:grp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7C6588D-0235-4881-9B28-9A6353BF6153}"/>
                </a:ext>
              </a:extLst>
            </p:cNvPr>
            <p:cNvCxnSpPr>
              <a:cxnSpLocks/>
            </p:cNvCxnSpPr>
            <p:nvPr/>
          </p:nvCxnSpPr>
          <p:spPr>
            <a:xfrm>
              <a:off x="3864669" y="1556630"/>
              <a:ext cx="0" cy="162488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D0CAB49-3F9B-4940-B8EC-95252002AB81}"/>
                </a:ext>
              </a:extLst>
            </p:cNvPr>
            <p:cNvCxnSpPr>
              <a:cxnSpLocks/>
            </p:cNvCxnSpPr>
            <p:nvPr/>
          </p:nvCxnSpPr>
          <p:spPr>
            <a:xfrm>
              <a:off x="7933086" y="1503871"/>
              <a:ext cx="0" cy="163110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EC909F7-134F-4E95-8426-65178CECF84A}"/>
                </a:ext>
              </a:extLst>
            </p:cNvPr>
            <p:cNvCxnSpPr>
              <a:cxnSpLocks/>
            </p:cNvCxnSpPr>
            <p:nvPr/>
          </p:nvCxnSpPr>
          <p:spPr>
            <a:xfrm>
              <a:off x="5365750" y="1558681"/>
              <a:ext cx="0" cy="157629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D066B62-554B-4CE3-A554-8FB6C8B845C3}"/>
                </a:ext>
              </a:extLst>
            </p:cNvPr>
            <p:cNvGrpSpPr/>
            <p:nvPr/>
          </p:nvGrpSpPr>
          <p:grpSpPr>
            <a:xfrm>
              <a:off x="2348436" y="1723622"/>
              <a:ext cx="1208786" cy="1624070"/>
              <a:chOff x="1157303" y="2843349"/>
              <a:chExt cx="1208786" cy="1624070"/>
            </a:xfrm>
          </p:grpSpPr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BE9F8357-A445-4222-9376-AD00F70C62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157303" y="2843349"/>
                <a:ext cx="1208786" cy="846488"/>
              </a:xfrm>
              <a:prstGeom prst="rect">
                <a:avLst/>
              </a:prstGeom>
            </p:spPr>
          </p:pic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2D94010F-9C06-4B81-907F-69D77CB2CC0F}"/>
                  </a:ext>
                </a:extLst>
              </p:cNvPr>
              <p:cNvSpPr txBox="1"/>
              <p:nvPr/>
            </p:nvSpPr>
            <p:spPr>
              <a:xfrm>
                <a:off x="1157303" y="3927325"/>
                <a:ext cx="1208786" cy="540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Segoe UI Semilight" charset="0"/>
                    <a:cs typeface="Segoe UI Light" panose="020B0502040204020203" pitchFamily="34" charset="0"/>
                  </a:rPr>
                  <a:t>Antiseptic for skin - 1980’s</a:t>
                </a:r>
              </a:p>
            </p:txBody>
          </p:sp>
        </p:grpSp>
      </p:grpSp>
      <p:sp>
        <p:nvSpPr>
          <p:cNvPr id="196" name="Title 1">
            <a:extLst>
              <a:ext uri="{FF2B5EF4-FFF2-40B4-BE49-F238E27FC236}">
                <a16:creationId xmlns:a16="http://schemas.microsoft.com/office/drawing/2014/main" id="{85C8E102-BA61-4918-8BBA-9282EB7B519B}"/>
              </a:ext>
            </a:extLst>
          </p:cNvPr>
          <p:cNvSpPr txBox="1">
            <a:spLocks/>
          </p:cNvSpPr>
          <p:nvPr/>
        </p:nvSpPr>
        <p:spPr>
          <a:xfrm>
            <a:off x="880377" y="343834"/>
            <a:ext cx="5793428" cy="41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A6D96A"/>
                </a:solidFill>
              </a:rPr>
              <a:t>Case studies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How to learn from successful brands in similar situations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14D83EF-5358-4742-B1BF-6B266974E0BA}"/>
              </a:ext>
            </a:extLst>
          </p:cNvPr>
          <p:cNvSpPr txBox="1"/>
          <p:nvPr/>
        </p:nvSpPr>
        <p:spPr>
          <a:xfrm>
            <a:off x="117361" y="4790887"/>
            <a:ext cx="6642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Dettol has constantly reframed their business boundaries through a series of innovations into immediately adjacent and non-adjacent categories. Only a very small portion of their sales now down to their original core product (0.13% of total sales).</a:t>
            </a:r>
          </a:p>
          <a:p>
            <a:endParaRPr lang="en-GB" sz="14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F1DF1E-3C73-4A4F-AE2E-E5F8A4CC67C0}"/>
              </a:ext>
            </a:extLst>
          </p:cNvPr>
          <p:cNvSpPr txBox="1"/>
          <p:nvPr/>
        </p:nvSpPr>
        <p:spPr>
          <a:xfrm>
            <a:off x="2783442" y="1295158"/>
            <a:ext cx="387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As a leading brand you need to expand category boundaries</a:t>
            </a:r>
          </a:p>
          <a:p>
            <a:endParaRPr lang="en-GB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378157-5C53-4F5B-AE8E-5164E1B2DF6C}"/>
              </a:ext>
            </a:extLst>
          </p:cNvPr>
          <p:cNvSpPr txBox="1"/>
          <p:nvPr/>
        </p:nvSpPr>
        <p:spPr>
          <a:xfrm>
            <a:off x="117360" y="2777861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Innovation: Re-define the universe in which you compete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52B3D04-6973-4905-B250-61F6C0242955}"/>
              </a:ext>
            </a:extLst>
          </p:cNvPr>
          <p:cNvCxnSpPr/>
          <p:nvPr/>
        </p:nvCxnSpPr>
        <p:spPr>
          <a:xfrm>
            <a:off x="266218" y="2639028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380E373-4D84-4ADC-846C-30A125551AA6}"/>
              </a:ext>
            </a:extLst>
          </p:cNvPr>
          <p:cNvCxnSpPr/>
          <p:nvPr/>
        </p:nvCxnSpPr>
        <p:spPr>
          <a:xfrm>
            <a:off x="266218" y="5791295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08DC096-6C26-4C0E-BE9F-3202AA334059}"/>
              </a:ext>
            </a:extLst>
          </p:cNvPr>
          <p:cNvSpPr txBox="1"/>
          <p:nvPr/>
        </p:nvSpPr>
        <p:spPr>
          <a:xfrm>
            <a:off x="117360" y="5982675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Assortment: Cover all category needs</a:t>
            </a:r>
          </a:p>
        </p:txBody>
      </p:sp>
      <p:pic>
        <p:nvPicPr>
          <p:cNvPr id="212" name="Picture 211" descr="Related image">
            <a:extLst>
              <a:ext uri="{FF2B5EF4-FFF2-40B4-BE49-F238E27FC236}">
                <a16:creationId xmlns:a16="http://schemas.microsoft.com/office/drawing/2014/main" id="{58D8B498-291E-4582-8266-CB3A4F3E4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0" y="6522923"/>
            <a:ext cx="2268197" cy="16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13" descr="Image result for moretti radler">
            <a:extLst>
              <a:ext uri="{FF2B5EF4-FFF2-40B4-BE49-F238E27FC236}">
                <a16:creationId xmlns:a16="http://schemas.microsoft.com/office/drawing/2014/main" id="{F241877D-137F-435F-AF02-0BB75AF53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0" t="13671" r="35092" b="11055"/>
          <a:stretch/>
        </p:blipFill>
        <p:spPr bwMode="auto">
          <a:xfrm>
            <a:off x="2385557" y="6593268"/>
            <a:ext cx="573173" cy="149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Rectangle 215">
            <a:extLst>
              <a:ext uri="{FF2B5EF4-FFF2-40B4-BE49-F238E27FC236}">
                <a16:creationId xmlns:a16="http://schemas.microsoft.com/office/drawing/2014/main" id="{D44556B6-2E2F-4D9A-9389-E3278CA7FFA7}"/>
              </a:ext>
            </a:extLst>
          </p:cNvPr>
          <p:cNvSpPr/>
          <p:nvPr/>
        </p:nvSpPr>
        <p:spPr>
          <a:xfrm>
            <a:off x="3025101" y="6938544"/>
            <a:ext cx="3766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Incremental innovation – 50% increase in assortment width through ranges targeted at new buyers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8F9C2B6-2915-48CB-BC2A-D194DF267D26}"/>
              </a:ext>
            </a:extLst>
          </p:cNvPr>
          <p:cNvSpPr txBox="1"/>
          <p:nvPr/>
        </p:nvSpPr>
        <p:spPr>
          <a:xfrm>
            <a:off x="117361" y="8338977"/>
            <a:ext cx="66422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Moretti has taken over as the number 1 beer in Italy by identifying partitions in the market in which they were not playing. Moretti then entered these partitions through a series of regional beers and a </a:t>
            </a:r>
            <a:r>
              <a:rPr lang="en-GB" sz="1400" dirty="0" err="1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Raddler</a:t>
            </a:r>
            <a:r>
              <a:rPr lang="en-GB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. Attracting buyers who didn’t previously purchase Moretti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217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8A4C9D9-A7DA-433B-82F8-ACFDA46A8CC1}"/>
              </a:ext>
            </a:extLst>
          </p:cNvPr>
          <p:cNvGrpSpPr/>
          <p:nvPr/>
        </p:nvGrpSpPr>
        <p:grpSpPr>
          <a:xfrm>
            <a:off x="-3543" y="-83185"/>
            <a:ext cx="6861543" cy="9984105"/>
            <a:chOff x="-3543" y="-83185"/>
            <a:chExt cx="6861543" cy="998410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EE73463-9D01-48A2-9E8F-B6DAF03982B5}"/>
                </a:ext>
              </a:extLst>
            </p:cNvPr>
            <p:cNvSpPr/>
            <p:nvPr/>
          </p:nvSpPr>
          <p:spPr>
            <a:xfrm>
              <a:off x="0" y="352466"/>
              <a:ext cx="6858000" cy="354397"/>
            </a:xfrm>
            <a:prstGeom prst="rect">
              <a:avLst/>
            </a:prstGeom>
            <a:solidFill>
              <a:srgbClr val="C50F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2475BB-4337-4A3F-A9DF-981D94E4B752}"/>
                </a:ext>
              </a:extLst>
            </p:cNvPr>
            <p:cNvSpPr/>
            <p:nvPr/>
          </p:nvSpPr>
          <p:spPr>
            <a:xfrm>
              <a:off x="0" y="0"/>
              <a:ext cx="6858000" cy="354397"/>
            </a:xfrm>
            <a:prstGeom prst="rect">
              <a:avLst/>
            </a:prstGeom>
            <a:solidFill>
              <a:srgbClr val="4F29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F7D78AB-A95F-4D49-8776-82040E9C66CA}"/>
                </a:ext>
              </a:extLst>
            </p:cNvPr>
            <p:cNvSpPr/>
            <p:nvPr/>
          </p:nvSpPr>
          <p:spPr>
            <a:xfrm>
              <a:off x="0" y="706863"/>
              <a:ext cx="6858000" cy="9194057"/>
            </a:xfrm>
            <a:prstGeom prst="rect">
              <a:avLst/>
            </a:prstGeom>
            <a:gradFill>
              <a:gsLst>
                <a:gs pos="0">
                  <a:srgbClr val="CCCCCC"/>
                </a:gs>
                <a:gs pos="57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4D84F0-C46D-49A8-9127-7E7BAE6F6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375" b="24089" l="805" r="7760">
                          <a14:foregroundMark x1="1537" y1="10417" x2="5564" y2="11589"/>
                          <a14:foregroundMark x1="5564" y1="11589" x2="7540" y2="18880"/>
                          <a14:foregroundMark x1="7540" y1="18880" x2="5198" y2="13021"/>
                          <a14:foregroundMark x1="5198" y1="13021" x2="1318" y2="15365"/>
                          <a14:foregroundMark x1="1318" y1="15365" x2="2196" y2="13932"/>
                          <a14:foregroundMark x1="4978" y1="10547" x2="3001" y2="17057"/>
                          <a14:foregroundMark x1="3001" y1="17057" x2="7028" y2="18750"/>
                          <a14:foregroundMark x1="7028" y1="18750" x2="3734" y2="12109"/>
                          <a14:foregroundMark x1="3734" y1="12109" x2="3660" y2="20964"/>
                          <a14:foregroundMark x1="3660" y1="20964" x2="7540" y2="19010"/>
                          <a14:foregroundMark x1="7540" y1="19010" x2="7394" y2="12891"/>
                          <a14:foregroundMark x1="6662" y1="11328" x2="2489" y2="10547"/>
                          <a14:foregroundMark x1="2489" y1="10547" x2="1025" y2="17318"/>
                          <a14:foregroundMark x1="1025" y1="17318" x2="1830" y2="24349"/>
                          <a14:foregroundMark x1="1830" y1="24349" x2="5930" y2="24349"/>
                          <a14:foregroundMark x1="5930" y1="24349" x2="7833" y2="17969"/>
                          <a14:foregroundMark x1="7833" y1="17969" x2="7906" y2="10677"/>
                          <a14:foregroundMark x1="7906" y1="10677" x2="5271" y2="9635"/>
                          <a14:foregroundMark x1="1171" y1="9635" x2="1025" y2="17188"/>
                          <a14:foregroundMark x1="1025" y1="17188" x2="2562" y2="23828"/>
                          <a14:foregroundMark x1="2562" y1="23828" x2="6442" y2="23307"/>
                          <a14:foregroundMark x1="1318" y1="19141" x2="878" y2="10547"/>
                          <a14:foregroundMark x1="1318" y1="23307" x2="1464" y2="24089"/>
                        </a14:backgroundRemoval>
                      </a14:imgEffect>
                    </a14:imgLayer>
                  </a14:imgProps>
                </a:ext>
              </a:extLst>
            </a:blip>
            <a:srcRect l="601" t="9064" r="91927" b="75173"/>
            <a:stretch/>
          </p:blipFill>
          <p:spPr>
            <a:xfrm>
              <a:off x="-3543" y="-15240"/>
              <a:ext cx="883920" cy="104826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AC44E80-06CE-43CB-9AFE-547F9CF7D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62" y="695476"/>
              <a:ext cx="615440" cy="293407"/>
            </a:xfrm>
            <a:prstGeom prst="rect">
              <a:avLst/>
            </a:prstGeom>
          </p:spPr>
        </p:pic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614F96-6999-414D-BE5A-FC820D2C28B8}"/>
                </a:ext>
              </a:extLst>
            </p:cNvPr>
            <p:cNvSpPr/>
            <p:nvPr/>
          </p:nvSpPr>
          <p:spPr>
            <a:xfrm>
              <a:off x="0" y="5080"/>
              <a:ext cx="884448" cy="1015631"/>
            </a:xfrm>
            <a:custGeom>
              <a:avLst/>
              <a:gdLst>
                <a:gd name="connsiteX0" fmla="*/ 0 w 892718"/>
                <a:gd name="connsiteY0" fmla="*/ 1005840 h 1017571"/>
                <a:gd name="connsiteX1" fmla="*/ 543560 w 892718"/>
                <a:gd name="connsiteY1" fmla="*/ 1005840 h 1017571"/>
                <a:gd name="connsiteX2" fmla="*/ 792480 w 892718"/>
                <a:gd name="connsiteY2" fmla="*/ 883920 h 1017571"/>
                <a:gd name="connsiteX3" fmla="*/ 883920 w 892718"/>
                <a:gd name="connsiteY3" fmla="*/ 706120 h 1017571"/>
                <a:gd name="connsiteX4" fmla="*/ 883920 w 892718"/>
                <a:gd name="connsiteY4" fmla="*/ 0 h 1017571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06120 h 1016153"/>
                <a:gd name="connsiteX4" fmla="*/ 883920 w 893437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87193"/>
                <a:gd name="connsiteY0" fmla="*/ 1005840 h 1016153"/>
                <a:gd name="connsiteX1" fmla="*/ 543560 w 887193"/>
                <a:gd name="connsiteY1" fmla="*/ 1005840 h 1016153"/>
                <a:gd name="connsiteX2" fmla="*/ 782320 w 887193"/>
                <a:gd name="connsiteY2" fmla="*/ 904240 h 1016153"/>
                <a:gd name="connsiteX3" fmla="*/ 868680 w 887193"/>
                <a:gd name="connsiteY3" fmla="*/ 706120 h 1016153"/>
                <a:gd name="connsiteX4" fmla="*/ 883920 w 887193"/>
                <a:gd name="connsiteY4" fmla="*/ 0 h 1016153"/>
                <a:gd name="connsiteX0" fmla="*/ 0 w 893437"/>
                <a:gd name="connsiteY0" fmla="*/ 1005840 h 1016153"/>
                <a:gd name="connsiteX1" fmla="*/ 543560 w 893437"/>
                <a:gd name="connsiteY1" fmla="*/ 1005840 h 1016153"/>
                <a:gd name="connsiteX2" fmla="*/ 782320 w 893437"/>
                <a:gd name="connsiteY2" fmla="*/ 904240 h 1016153"/>
                <a:gd name="connsiteX3" fmla="*/ 883920 w 893437"/>
                <a:gd name="connsiteY3" fmla="*/ 711200 h 1016153"/>
                <a:gd name="connsiteX4" fmla="*/ 883920 w 893437"/>
                <a:gd name="connsiteY4" fmla="*/ 0 h 1016153"/>
                <a:gd name="connsiteX0" fmla="*/ 0 w 886313"/>
                <a:gd name="connsiteY0" fmla="*/ 1005840 h 1016153"/>
                <a:gd name="connsiteX1" fmla="*/ 543560 w 886313"/>
                <a:gd name="connsiteY1" fmla="*/ 1005840 h 1016153"/>
                <a:gd name="connsiteX2" fmla="*/ 782320 w 886313"/>
                <a:gd name="connsiteY2" fmla="*/ 904240 h 1016153"/>
                <a:gd name="connsiteX3" fmla="*/ 883920 w 886313"/>
                <a:gd name="connsiteY3" fmla="*/ 711200 h 1016153"/>
                <a:gd name="connsiteX4" fmla="*/ 883920 w 886313"/>
                <a:gd name="connsiteY4" fmla="*/ 0 h 1016153"/>
                <a:gd name="connsiteX0" fmla="*/ 0 w 883920"/>
                <a:gd name="connsiteY0" fmla="*/ 1005840 h 1016153"/>
                <a:gd name="connsiteX1" fmla="*/ 543560 w 883920"/>
                <a:gd name="connsiteY1" fmla="*/ 1005840 h 1016153"/>
                <a:gd name="connsiteX2" fmla="*/ 782320 w 883920"/>
                <a:gd name="connsiteY2" fmla="*/ 904240 h 1016153"/>
                <a:gd name="connsiteX3" fmla="*/ 883920 w 883920"/>
                <a:gd name="connsiteY3" fmla="*/ 711200 h 1016153"/>
                <a:gd name="connsiteX4" fmla="*/ 883920 w 883920"/>
                <a:gd name="connsiteY4" fmla="*/ 0 h 1016153"/>
                <a:gd name="connsiteX0" fmla="*/ 0 w 884226"/>
                <a:gd name="connsiteY0" fmla="*/ 1005840 h 1016153"/>
                <a:gd name="connsiteX1" fmla="*/ 543560 w 884226"/>
                <a:gd name="connsiteY1" fmla="*/ 1005840 h 1016153"/>
                <a:gd name="connsiteX2" fmla="*/ 782320 w 884226"/>
                <a:gd name="connsiteY2" fmla="*/ 904240 h 1016153"/>
                <a:gd name="connsiteX3" fmla="*/ 883920 w 884226"/>
                <a:gd name="connsiteY3" fmla="*/ 711200 h 1016153"/>
                <a:gd name="connsiteX4" fmla="*/ 883920 w 884226"/>
                <a:gd name="connsiteY4" fmla="*/ 0 h 1016153"/>
                <a:gd name="connsiteX0" fmla="*/ 0 w 884448"/>
                <a:gd name="connsiteY0" fmla="*/ 1005840 h 1016153"/>
                <a:gd name="connsiteX1" fmla="*/ 543560 w 884448"/>
                <a:gd name="connsiteY1" fmla="*/ 1005840 h 1016153"/>
                <a:gd name="connsiteX2" fmla="*/ 782320 w 884448"/>
                <a:gd name="connsiteY2" fmla="*/ 904240 h 1016153"/>
                <a:gd name="connsiteX3" fmla="*/ 883920 w 884448"/>
                <a:gd name="connsiteY3" fmla="*/ 711200 h 1016153"/>
                <a:gd name="connsiteX4" fmla="*/ 883920 w 884448"/>
                <a:gd name="connsiteY4" fmla="*/ 0 h 1016153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793750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372"/>
                <a:gd name="connsiteX1" fmla="*/ 543560 w 884448"/>
                <a:gd name="connsiteY1" fmla="*/ 1005840 h 1015372"/>
                <a:gd name="connsiteX2" fmla="*/ 803275 w 884448"/>
                <a:gd name="connsiteY2" fmla="*/ 915670 h 1015372"/>
                <a:gd name="connsiteX3" fmla="*/ 883920 w 884448"/>
                <a:gd name="connsiteY3" fmla="*/ 711200 h 1015372"/>
                <a:gd name="connsiteX4" fmla="*/ 883920 w 884448"/>
                <a:gd name="connsiteY4" fmla="*/ 0 h 1015372"/>
                <a:gd name="connsiteX0" fmla="*/ 0 w 884448"/>
                <a:gd name="connsiteY0" fmla="*/ 1005840 h 1015631"/>
                <a:gd name="connsiteX1" fmla="*/ 543560 w 884448"/>
                <a:gd name="connsiteY1" fmla="*/ 1005840 h 1015631"/>
                <a:gd name="connsiteX2" fmla="*/ 793750 w 884448"/>
                <a:gd name="connsiteY2" fmla="*/ 911860 h 1015631"/>
                <a:gd name="connsiteX3" fmla="*/ 883920 w 884448"/>
                <a:gd name="connsiteY3" fmla="*/ 711200 h 1015631"/>
                <a:gd name="connsiteX4" fmla="*/ 883920 w 884448"/>
                <a:gd name="connsiteY4" fmla="*/ 0 h 101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4448" h="1015631">
                  <a:moveTo>
                    <a:pt x="0" y="1005840"/>
                  </a:moveTo>
                  <a:cubicBezTo>
                    <a:pt x="205740" y="1016000"/>
                    <a:pt x="411268" y="1021503"/>
                    <a:pt x="543560" y="1005840"/>
                  </a:cubicBezTo>
                  <a:cubicBezTo>
                    <a:pt x="675852" y="990177"/>
                    <a:pt x="767503" y="941917"/>
                    <a:pt x="793750" y="911860"/>
                  </a:cubicBezTo>
                  <a:cubicBezTo>
                    <a:pt x="819997" y="881803"/>
                    <a:pt x="865110" y="861684"/>
                    <a:pt x="883920" y="711200"/>
                  </a:cubicBezTo>
                  <a:cubicBezTo>
                    <a:pt x="881803" y="573828"/>
                    <a:pt x="885825" y="285115"/>
                    <a:pt x="883920" y="0"/>
                  </a:cubicBez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91A0F07-0BB6-438B-A132-21803E19186A}"/>
                </a:ext>
              </a:extLst>
            </p:cNvPr>
            <p:cNvSpPr txBox="1"/>
            <p:nvPr/>
          </p:nvSpPr>
          <p:spPr>
            <a:xfrm>
              <a:off x="887991" y="-83185"/>
              <a:ext cx="22406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LEAD &amp; EXPAND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A457DCF-5A32-42B1-A366-5EE8D76949A5}"/>
              </a:ext>
            </a:extLst>
          </p:cNvPr>
          <p:cNvGrpSpPr/>
          <p:nvPr/>
        </p:nvGrpSpPr>
        <p:grpSpPr>
          <a:xfrm>
            <a:off x="379819" y="1277404"/>
            <a:ext cx="2227918" cy="1149726"/>
            <a:chOff x="379818" y="1497976"/>
            <a:chExt cx="3109477" cy="1149726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9F0E3E9D-3E1D-4694-8B48-1CFC81D5432A}"/>
                </a:ext>
              </a:extLst>
            </p:cNvPr>
            <p:cNvGrpSpPr/>
            <p:nvPr/>
          </p:nvGrpSpPr>
          <p:grpSpPr>
            <a:xfrm>
              <a:off x="379818" y="1497976"/>
              <a:ext cx="3109477" cy="1149726"/>
              <a:chOff x="913883" y="1833255"/>
              <a:chExt cx="10356616" cy="3829347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02CC185-7D3E-47A9-9F40-B65A93FC3164}"/>
                  </a:ext>
                </a:extLst>
              </p:cNvPr>
              <p:cNvSpPr/>
              <p:nvPr/>
            </p:nvSpPr>
            <p:spPr>
              <a:xfrm>
                <a:off x="916753" y="3750215"/>
                <a:ext cx="5176873" cy="19123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8DD318B-7FD8-4F72-954F-BF1F61F4DBAD}"/>
                  </a:ext>
                </a:extLst>
              </p:cNvPr>
              <p:cNvSpPr/>
              <p:nvPr/>
            </p:nvSpPr>
            <p:spPr>
              <a:xfrm>
                <a:off x="6076568" y="1833255"/>
                <a:ext cx="5176873" cy="19123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513B1447-EE1A-47D6-8144-CC323222AA2E}"/>
                  </a:ext>
                </a:extLst>
              </p:cNvPr>
              <p:cNvSpPr/>
              <p:nvPr/>
            </p:nvSpPr>
            <p:spPr>
              <a:xfrm>
                <a:off x="913883" y="1833255"/>
                <a:ext cx="5176873" cy="19123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FE89521-D726-4C6A-8898-33DA6128CE83}"/>
                  </a:ext>
                </a:extLst>
              </p:cNvPr>
              <p:cNvSpPr/>
              <p:nvPr/>
            </p:nvSpPr>
            <p:spPr>
              <a:xfrm>
                <a:off x="6093626" y="3750215"/>
                <a:ext cx="5176873" cy="19123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Light"/>
                  <a:ea typeface="+mn-ea"/>
                  <a:cs typeface="+mn-cs"/>
                </a:endParaRP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177973F-4DA9-4563-ADAE-F1C34707AE79}"/>
                </a:ext>
              </a:extLst>
            </p:cNvPr>
            <p:cNvSpPr txBox="1"/>
            <p:nvPr/>
          </p:nvSpPr>
          <p:spPr>
            <a:xfrm>
              <a:off x="2093312" y="1528803"/>
              <a:ext cx="12316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LEAD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rPr>
                <a:t>EXPAND</a:t>
              </a:r>
            </a:p>
          </p:txBody>
        </p:sp>
      </p:grpSp>
      <p:sp>
        <p:nvSpPr>
          <p:cNvPr id="196" name="Title 1">
            <a:extLst>
              <a:ext uri="{FF2B5EF4-FFF2-40B4-BE49-F238E27FC236}">
                <a16:creationId xmlns:a16="http://schemas.microsoft.com/office/drawing/2014/main" id="{85C8E102-BA61-4918-8BBA-9282EB7B519B}"/>
              </a:ext>
            </a:extLst>
          </p:cNvPr>
          <p:cNvSpPr txBox="1">
            <a:spLocks/>
          </p:cNvSpPr>
          <p:nvPr/>
        </p:nvSpPr>
        <p:spPr>
          <a:xfrm>
            <a:off x="880377" y="343834"/>
            <a:ext cx="5793428" cy="4127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6D9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Case studies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to learn from successful brands in similar situations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14D83EF-5358-4742-B1BF-6B266974E0BA}"/>
              </a:ext>
            </a:extLst>
          </p:cNvPr>
          <p:cNvSpPr txBox="1"/>
          <p:nvPr/>
        </p:nvSpPr>
        <p:spPr>
          <a:xfrm>
            <a:off x="117361" y="4990078"/>
            <a:ext cx="6642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Simple has done a great job of building relevance towards a emerging category need. Consumers were looking for more natural products free from chemicals and fragrances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6F1DF1E-3C73-4A4F-AE2E-E5F8A4CC67C0}"/>
              </a:ext>
            </a:extLst>
          </p:cNvPr>
          <p:cNvSpPr txBox="1"/>
          <p:nvPr/>
        </p:nvSpPr>
        <p:spPr>
          <a:xfrm>
            <a:off x="2783442" y="1295158"/>
            <a:ext cx="3873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As a leading brand you need to expand category boundaries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7378157-5C53-4F5B-AE8E-5164E1B2DF6C}"/>
              </a:ext>
            </a:extLst>
          </p:cNvPr>
          <p:cNvSpPr txBox="1"/>
          <p:nvPr/>
        </p:nvSpPr>
        <p:spPr>
          <a:xfrm>
            <a:off x="117360" y="2777861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Attitudes: Strengthen meaning and relevance</a:t>
            </a: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52B3D04-6973-4905-B250-61F6C0242955}"/>
              </a:ext>
            </a:extLst>
          </p:cNvPr>
          <p:cNvCxnSpPr/>
          <p:nvPr/>
        </p:nvCxnSpPr>
        <p:spPr>
          <a:xfrm>
            <a:off x="266218" y="2639028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380E373-4D84-4ADC-846C-30A125551AA6}"/>
              </a:ext>
            </a:extLst>
          </p:cNvPr>
          <p:cNvCxnSpPr/>
          <p:nvPr/>
        </p:nvCxnSpPr>
        <p:spPr>
          <a:xfrm>
            <a:off x="266218" y="5791295"/>
            <a:ext cx="6227179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08DC096-6C26-4C0E-BE9F-3202AA334059}"/>
              </a:ext>
            </a:extLst>
          </p:cNvPr>
          <p:cNvSpPr txBox="1"/>
          <p:nvPr/>
        </p:nvSpPr>
        <p:spPr>
          <a:xfrm>
            <a:off x="117360" y="5982675"/>
            <a:ext cx="612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Advertising: Reinforce at scale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8F9C2B6-2915-48CB-BC2A-D194DF267D26}"/>
              </a:ext>
            </a:extLst>
          </p:cNvPr>
          <p:cNvSpPr txBox="1"/>
          <p:nvPr/>
        </p:nvSpPr>
        <p:spPr>
          <a:xfrm>
            <a:off x="117361" y="8890232"/>
            <a:ext cx="6642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Lurpak</a:t>
            </a:r>
            <a:r>
              <a:rPr lang="en-GB" sz="1400" dirty="0">
                <a:solidFill>
                  <a:srgbClr val="000000"/>
                </a:solidFill>
                <a:latin typeface="Segoe UI Light" panose="020B0502040204020203" pitchFamily="34" charset="0"/>
                <a:ea typeface="Segoe UI Semilight" charset="0"/>
                <a:cs typeface="Segoe UI Light" panose="020B0502040204020203" pitchFamily="34" charset="0"/>
              </a:rPr>
              <a:t> is the category leader in spreads and had focused its advertising on increasing category usage by encouraging scratch cooking and multiple food occasions.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 panose="020B0502040204020203" pitchFamily="34" charset="0"/>
              <a:ea typeface="Segoe UI Semilight" charset="0"/>
              <a:cs typeface="Segoe UI Light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ABB993-0DA3-401D-8FCD-88DAFD84BF77}"/>
              </a:ext>
            </a:extLst>
          </p:cNvPr>
          <p:cNvGrpSpPr/>
          <p:nvPr/>
        </p:nvGrpSpPr>
        <p:grpSpPr>
          <a:xfrm>
            <a:off x="593732" y="6490651"/>
            <a:ext cx="5423610" cy="2308725"/>
            <a:chOff x="98884" y="6475869"/>
            <a:chExt cx="6574921" cy="2798816"/>
          </a:xfrm>
        </p:grpSpPr>
        <p:pic>
          <p:nvPicPr>
            <p:cNvPr id="1026" name="Picture 2" descr="Image result for lurpak advertising">
              <a:extLst>
                <a:ext uri="{FF2B5EF4-FFF2-40B4-BE49-F238E27FC236}">
                  <a16:creationId xmlns:a16="http://schemas.microsoft.com/office/drawing/2014/main" id="{CA648DC3-9283-42DA-907F-68B89420C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4" y="6479255"/>
              <a:ext cx="4188780" cy="2795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lurpak advertising">
              <a:extLst>
                <a:ext uri="{FF2B5EF4-FFF2-40B4-BE49-F238E27FC236}">
                  <a16:creationId xmlns:a16="http://schemas.microsoft.com/office/drawing/2014/main" id="{90CE6950-5889-4A27-94F5-14311F9E7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135" y="6475869"/>
              <a:ext cx="2355670" cy="279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Image result for simple moisturiser advertising">
            <a:extLst>
              <a:ext uri="{FF2B5EF4-FFF2-40B4-BE49-F238E27FC236}">
                <a16:creationId xmlns:a16="http://schemas.microsoft.com/office/drawing/2014/main" id="{9D26A5AA-47C8-4FD9-A3AD-1FFA827C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17" y="3334785"/>
            <a:ext cx="3911090" cy="149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9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234</Words>
  <Application>Microsoft Office PowerPoint</Application>
  <PresentationFormat>A4 Paper (210x297 mm)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Segoe UI Semilight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Wade, Robert (EPLWG)</dc:creator>
  <cp:lastModifiedBy>Himanshu Sharma</cp:lastModifiedBy>
  <cp:revision>42</cp:revision>
  <dcterms:created xsi:type="dcterms:W3CDTF">2019-05-07T11:47:07Z</dcterms:created>
  <dcterms:modified xsi:type="dcterms:W3CDTF">2019-06-26T12:14:11Z</dcterms:modified>
</cp:coreProperties>
</file>