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77" r:id="rId5"/>
    <p:sldMasterId id="2147483802" r:id="rId6"/>
  </p:sldMasterIdLst>
  <p:notesMasterIdLst>
    <p:notesMasterId r:id="rId12"/>
  </p:notesMasterIdLst>
  <p:handoutMasterIdLst>
    <p:handoutMasterId r:id="rId13"/>
  </p:handoutMasterIdLst>
  <p:sldIdLst>
    <p:sldId id="277" r:id="rId7"/>
    <p:sldId id="366" r:id="rId8"/>
    <p:sldId id="2016" r:id="rId9"/>
    <p:sldId id="2014" r:id="rId10"/>
    <p:sldId id="2020" r:id="rId11"/>
  </p:sldIdLst>
  <p:sldSz cx="12192000" cy="6858000"/>
  <p:notesSz cx="6805613" cy="9939338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63" userDrawn="1">
          <p15:clr>
            <a:srgbClr val="A4A3A4"/>
          </p15:clr>
        </p15:guide>
        <p15:guide id="15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33333"/>
    <a:srgbClr val="E6304B"/>
    <a:srgbClr val="E7E7E7"/>
    <a:srgbClr val="C0C0C0"/>
    <a:srgbClr val="989898"/>
    <a:srgbClr val="717171"/>
    <a:srgbClr val="C8D405"/>
    <a:srgbClr val="00A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1FDFC-A1F8-492A-994B-D6530FF3C896}" v="39" dt="2020-12-16T10:46:0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4152"/>
        <p:guide orient="horz" pos="4020"/>
        <p:guide orient="horz" pos="2163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895B6F9-54DB-428E-9A0A-FA1DD7C58F6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F22C1D-496B-4E53-BF19-ED9291DCCF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582AC7-4667-407B-A5E8-45D6349311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93581B-25F6-45F4-A388-25B9169855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7B1331-D3E0-4904-82E5-02B601057E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A444E5-6DCB-4387-82D7-374FBA34E3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23F4F6-B0E8-4724-933C-35F21A7E4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74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EED4C4-55A2-440F-BFEB-B054C51690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12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224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36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44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56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69F7FED-54BA-4C56-83A5-FA86011940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12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12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224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224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36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36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4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44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56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56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26D01CC-3541-4F97-AF97-73FF63520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2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903-71A8-4BD2-B059-6BA4C3AA3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799" y="430717"/>
            <a:ext cx="5626800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CC9C48B-8F01-477C-A429-B5E465F5632C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B29CA-18EE-48E7-B991-4B2578F893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07125" y="1490400"/>
            <a:ext cx="63981" cy="45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903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34447-13E0-43B9-BE1F-C60C03555D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0000" y="432000"/>
            <a:ext cx="5627561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6BD01-6C23-44ED-8363-1C234E2533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2361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ABB0-FC25-4DDA-B141-9861B8EF6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2361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6D4BB-14E1-42DC-832A-2D0CE786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916" y="6849296"/>
            <a:ext cx="12192000" cy="25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248965" y="6597352"/>
            <a:ext cx="1943036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5/15/2013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88" y="6597352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597352"/>
            <a:ext cx="1014679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fld id="{D8A0E0B5-641E-4EAE-AD82-F07A7DFFC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5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-2451" y="48052"/>
            <a:ext cx="1138165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7916" y="6849296"/>
            <a:ext cx="12192000" cy="25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248965" y="6597352"/>
            <a:ext cx="1943036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5/15/2013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88" y="6597352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597352"/>
            <a:ext cx="1014679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4D4D4D"/>
                </a:solidFill>
                <a:latin typeface="+mn-lt"/>
                <a:cs typeface="Arial" pitchFamily="34" charset="0"/>
              </a:defRPr>
            </a:lvl1pPr>
          </a:lstStyle>
          <a:p>
            <a:fld id="{D8A0E0B5-641E-4EAE-AD82-F07A7DFFC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19E3D3-0D4F-48CE-AB93-69E448E9847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0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29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08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88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51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6474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29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29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08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08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88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88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1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51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6474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6474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ex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FF685-0455-410C-BAD6-9C18A6B82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94E6-33EF-41B4-9B8F-14CDAEC3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1B97-D115-41B0-A593-DB194CD06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432000"/>
            <a:ext cx="95364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56DFF0-F399-4C7B-9862-88E481176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62000" y="432000"/>
            <a:ext cx="17640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B29CA-18EE-48E7-B991-4B2578F89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7125" y="1490400"/>
            <a:ext cx="63981" cy="45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87B06F-69A6-4EAD-A196-9FC5E6C0FDA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258559"/>
            <a:ext cx="5643563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1713600"/>
            <a:ext cx="976676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257200"/>
            <a:ext cx="5643927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add text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1D583-D2F5-4206-82FD-3E7E687E57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10800"/>
            <a:ext cx="11466513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FAE1AF-1132-4B0D-8DC6-F52576CE6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9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913023"/>
            <a:chOff x="-1143000" y="-600255"/>
            <a:chExt cx="13680281" cy="6913023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4382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25CEB6-6DDA-49BF-824C-CFA9D8A07E3F}"/>
                </a:ext>
              </a:extLst>
            </p:cNvPr>
            <p:cNvSpPr txBox="1"/>
            <p:nvPr userDrawn="1"/>
          </p:nvSpPr>
          <p:spPr>
            <a:xfrm>
              <a:off x="-747711" y="606654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658A23-15A2-4406-AF7E-89707B5575E7}"/>
                </a:ext>
              </a:extLst>
            </p:cNvPr>
            <p:cNvSpPr txBox="1"/>
            <p:nvPr userDrawn="1"/>
          </p:nvSpPr>
          <p:spPr>
            <a:xfrm>
              <a:off x="-1143000" y="618965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05F70E-6BF1-451B-AC5F-64819FD40883}"/>
              </a:ext>
            </a:extLst>
          </p:cNvPr>
          <p:cNvCxnSpPr>
            <a:cxnSpLocks/>
          </p:cNvCxnSpPr>
          <p:nvPr userDrawn="1">
            <p:custDataLst>
              <p:tags r:id="rId26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2CC2F24E-468A-4212-A014-115B799B0109}"/>
              </a:ext>
            </a:extLst>
          </p:cNvPr>
          <p:cNvPicPr>
            <a:picLocks noChangeAspect="1"/>
          </p:cNvPicPr>
          <p:nvPr userDrawn="1"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819" r:id="rId2"/>
    <p:sldLayoutId id="2147483821" r:id="rId3"/>
    <p:sldLayoutId id="2147483820" r:id="rId4"/>
    <p:sldLayoutId id="2147483697" r:id="rId5"/>
    <p:sldLayoutId id="2147483696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822" r:id="rId23"/>
    <p:sldLayoutId id="214748382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3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  <p15:guide id="39" orient="horz" pos="38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FD9D1B-8E5A-447D-B2D0-15FF23DD7EDA}"/>
              </a:ext>
            </a:extLst>
          </p:cNvPr>
          <p:cNvCxnSpPr>
            <a:cxnSpLocks/>
          </p:cNvCxnSpPr>
          <p:nvPr userDrawn="1">
            <p:custDataLst>
              <p:tags r:id="rId15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7AF91A0-A869-4C9D-8D84-C843E57FF9C6}"/>
              </a:ext>
            </a:extLst>
          </p:cNvPr>
          <p:cNvGrpSpPr/>
          <p:nvPr userDrawn="1"/>
        </p:nvGrpSpPr>
        <p:grpSpPr>
          <a:xfrm>
            <a:off x="-1143000" y="-600255"/>
            <a:ext cx="13680281" cy="6916199"/>
            <a:chOff x="-1143000" y="-600255"/>
            <a:chExt cx="13680281" cy="6916199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819980-719E-42BA-84AA-491FF69717D9}"/>
                </a:ext>
              </a:extLst>
            </p:cNvPr>
            <p:cNvCxnSpPr/>
            <p:nvPr userDrawn="1"/>
          </p:nvCxnSpPr>
          <p:spPr>
            <a:xfrm>
              <a:off x="-256200" y="6145408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636BE3-4FEE-45BA-A183-BCB80C007E10}"/>
                </a:ext>
              </a:extLst>
            </p:cNvPr>
            <p:cNvSpPr txBox="1"/>
            <p:nvPr userDrawn="1"/>
          </p:nvSpPr>
          <p:spPr>
            <a:xfrm>
              <a:off x="-747711" y="606972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FC16A6-CA4F-4B0F-B25C-7772D09D7351}"/>
                </a:ext>
              </a:extLst>
            </p:cNvPr>
            <p:cNvSpPr txBox="1"/>
            <p:nvPr userDrawn="1"/>
          </p:nvSpPr>
          <p:spPr>
            <a:xfrm>
              <a:off x="-1143000" y="6192833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BDB25C72-3FD4-461E-BCBE-96F525FA2297}"/>
              </a:ext>
            </a:extLst>
          </p:cNvPr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80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  <p15:guide id="39" orient="horz" pos="387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75DB98-1BD1-4926-8750-16657B153BE4}"/>
              </a:ext>
            </a:extLst>
          </p:cNvPr>
          <p:cNvCxnSpPr>
            <a:cxnSpLocks/>
          </p:cNvCxnSpPr>
          <p:nvPr userDrawn="1"/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D3E635D0-BA07-4485-8050-85E8C801F8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Taking Price &amp; Package Architect into Cloud (</a:t>
            </a:r>
            <a:r>
              <a:rPr lang="en-GB" err="1"/>
              <a:t>PaPA</a:t>
            </a:r>
            <a:r>
              <a:rPr lang="en-GB"/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B891F2-2E3E-4391-B63E-3256845DB9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14 Dec 2020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92C396B-4560-4910-841E-2FEC255B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3708000"/>
            <a:ext cx="3615652" cy="1022713"/>
          </a:xfrm>
        </p:spPr>
        <p:txBody>
          <a:bodyPr/>
          <a:lstStyle/>
          <a:p>
            <a:r>
              <a:rPr lang="en-US"/>
              <a:t>Compliance Discussion (Follow-up)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A89B985-19C8-4640-984B-A185E7A9943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3" b="18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59999" y="2258559"/>
            <a:ext cx="10042958" cy="1980000"/>
          </a:xfrm>
        </p:spPr>
        <p:txBody>
          <a:bodyPr/>
          <a:lstStyle/>
          <a:p>
            <a:r>
              <a:rPr lang="en-US" sz="4000">
                <a:latin typeface="+mn-lt"/>
              </a:rPr>
              <a:t>Login to website and Upload file manually</a:t>
            </a:r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59998" y="1713600"/>
            <a:ext cx="2701253" cy="313983"/>
          </a:xfrm>
        </p:spPr>
        <p:txBody>
          <a:bodyPr/>
          <a:lstStyle/>
          <a:p>
            <a:r>
              <a:rPr lang="en-GB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18768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4A003-193B-49AF-B737-13652E02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0E0B5-641E-4EAE-AD82-F07A7DFFCC8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0C0257B2-2219-4D7A-A2AD-C61CA174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23" y="2589266"/>
            <a:ext cx="1834360" cy="123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zure API Management (@AzureApiMgmt) | Twitter">
            <a:extLst>
              <a:ext uri="{FF2B5EF4-FFF2-40B4-BE49-F238E27FC236}">
                <a16:creationId xmlns:a16="http://schemas.microsoft.com/office/drawing/2014/main" id="{6402DBF7-1FB1-4951-82A9-B004E65C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54" y="2487067"/>
            <a:ext cx="1361257" cy="136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B2BBB54-72BB-49B4-B51A-B8F74510E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660" y="2421959"/>
            <a:ext cx="1464380" cy="17675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8E03A-A385-4522-B937-91C028E1E0CF}"/>
              </a:ext>
            </a:extLst>
          </p:cNvPr>
          <p:cNvCxnSpPr>
            <a:cxnSpLocks/>
          </p:cNvCxnSpPr>
          <p:nvPr/>
        </p:nvCxnSpPr>
        <p:spPr>
          <a:xfrm>
            <a:off x="4766511" y="3167695"/>
            <a:ext cx="50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A1795F-CC4C-4E80-885C-A64ED14B61EC}"/>
              </a:ext>
            </a:extLst>
          </p:cNvPr>
          <p:cNvCxnSpPr>
            <a:cxnSpLocks/>
          </p:cNvCxnSpPr>
          <p:nvPr/>
        </p:nvCxnSpPr>
        <p:spPr>
          <a:xfrm flipH="1">
            <a:off x="8359406" y="3205181"/>
            <a:ext cx="175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660E14-6533-4C49-8670-0BED234CE892}"/>
              </a:ext>
            </a:extLst>
          </p:cNvPr>
          <p:cNvSpPr/>
          <p:nvPr/>
        </p:nvSpPr>
        <p:spPr>
          <a:xfrm>
            <a:off x="319525" y="1941539"/>
            <a:ext cx="11487234" cy="2676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DB70C9-A7A4-46A5-92D8-E87997853C9C}"/>
              </a:ext>
            </a:extLst>
          </p:cNvPr>
          <p:cNvCxnSpPr>
            <a:cxnSpLocks/>
          </p:cNvCxnSpPr>
          <p:nvPr/>
        </p:nvCxnSpPr>
        <p:spPr>
          <a:xfrm>
            <a:off x="1192696" y="3205181"/>
            <a:ext cx="4920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D23B04-6AEC-4A5E-B979-753A49199CD9}"/>
              </a:ext>
            </a:extLst>
          </p:cNvPr>
          <p:cNvCxnSpPr>
            <a:cxnSpLocks/>
          </p:cNvCxnSpPr>
          <p:nvPr/>
        </p:nvCxnSpPr>
        <p:spPr>
          <a:xfrm>
            <a:off x="6710613" y="3167695"/>
            <a:ext cx="475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6763BB-B5A9-4390-957A-74BC021192DB}"/>
              </a:ext>
            </a:extLst>
          </p:cNvPr>
          <p:cNvSpPr/>
          <p:nvPr/>
        </p:nvSpPr>
        <p:spPr>
          <a:xfrm>
            <a:off x="7186379" y="2421961"/>
            <a:ext cx="1173027" cy="17675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4FCDED-E27C-4953-988E-BD47FCB31E26}"/>
              </a:ext>
            </a:extLst>
          </p:cNvPr>
          <p:cNvSpPr/>
          <p:nvPr/>
        </p:nvSpPr>
        <p:spPr>
          <a:xfrm>
            <a:off x="1713906" y="2421960"/>
            <a:ext cx="4996707" cy="17675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1C668-FD1D-493F-A19B-F9197382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733" y="2783894"/>
            <a:ext cx="774700" cy="774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9CBE2-5C87-4910-81DC-EDF8D38BAA7E}"/>
              </a:ext>
            </a:extLst>
          </p:cNvPr>
          <p:cNvSpPr txBox="1"/>
          <p:nvPr/>
        </p:nvSpPr>
        <p:spPr>
          <a:xfrm>
            <a:off x="660192" y="4770111"/>
            <a:ext cx="9994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User will create scenarios and run macro which will convert data to string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Client will upload Data to Dashboard.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Dashboard will internally call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APIM which will call relevant Azure functions and moves the data to Azure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Power BI user will visualise the data.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0526CE-476C-44AD-B9F6-6FB90E91E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458" y="2515198"/>
            <a:ext cx="1007166" cy="118621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537E1-0DAF-4F91-92E6-9C5BCE22E9AE}"/>
              </a:ext>
            </a:extLst>
          </p:cNvPr>
          <p:cNvCxnSpPr>
            <a:cxnSpLocks/>
          </p:cNvCxnSpPr>
          <p:nvPr/>
        </p:nvCxnSpPr>
        <p:spPr>
          <a:xfrm>
            <a:off x="2941433" y="3213401"/>
            <a:ext cx="45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EEDBE4-A1CD-446B-A9EB-37DD4E88F8E7}"/>
              </a:ext>
            </a:extLst>
          </p:cNvPr>
          <p:cNvSpPr txBox="1"/>
          <p:nvPr/>
        </p:nvSpPr>
        <p:spPr>
          <a:xfrm>
            <a:off x="288658" y="3712938"/>
            <a:ext cx="149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Client with Excel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561B09-3DA1-47EA-BD18-5E8073D8231A}"/>
              </a:ext>
            </a:extLst>
          </p:cNvPr>
          <p:cNvSpPr txBox="1"/>
          <p:nvPr/>
        </p:nvSpPr>
        <p:spPr>
          <a:xfrm>
            <a:off x="2095916" y="3708879"/>
            <a:ext cx="137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Dashboard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A5A975-60C7-404D-9A4A-543FDF533EFB}"/>
              </a:ext>
            </a:extLst>
          </p:cNvPr>
          <p:cNvSpPr txBox="1"/>
          <p:nvPr/>
        </p:nvSpPr>
        <p:spPr>
          <a:xfrm>
            <a:off x="3500283" y="3713942"/>
            <a:ext cx="163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API Management 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D20306-131F-4B7A-BA9D-C596E5BAAE58}"/>
              </a:ext>
            </a:extLst>
          </p:cNvPr>
          <p:cNvSpPr txBox="1"/>
          <p:nvPr/>
        </p:nvSpPr>
        <p:spPr>
          <a:xfrm>
            <a:off x="5303435" y="3717943"/>
            <a:ext cx="137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Azure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7CB6F0-DE03-4AFD-A8D3-C2399C5BE808}"/>
              </a:ext>
            </a:extLst>
          </p:cNvPr>
          <p:cNvSpPr txBox="1"/>
          <p:nvPr/>
        </p:nvSpPr>
        <p:spPr>
          <a:xfrm>
            <a:off x="7331627" y="3708879"/>
            <a:ext cx="137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Azure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B97B5-82FB-4E78-A056-7E88572E149B}"/>
              </a:ext>
            </a:extLst>
          </p:cNvPr>
          <p:cNvSpPr txBox="1"/>
          <p:nvPr/>
        </p:nvSpPr>
        <p:spPr>
          <a:xfrm>
            <a:off x="8368491" y="3167695"/>
            <a:ext cx="17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Data accessed Direct Query mode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B37D2AC-B88E-4FDD-AD16-0B3C6BEEB0A2}"/>
              </a:ext>
            </a:extLst>
          </p:cNvPr>
          <p:cNvSpPr txBox="1">
            <a:spLocks/>
          </p:cNvSpPr>
          <p:nvPr/>
        </p:nvSpPr>
        <p:spPr>
          <a:xfrm>
            <a:off x="0" y="48060"/>
            <a:ext cx="11381651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>
                <a:latin typeface="+mn-lt"/>
              </a:rPr>
              <a:t>Option 1 – Data Flow diagram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6D1E3DF-12D2-4CE4-9252-1BCFC8F7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088" y="6631725"/>
            <a:ext cx="3860800" cy="18288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Confidential. All rights reserved. Analytics Quotient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D6F9F6-80D4-409F-83C4-F2F571B1C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45" y="2873326"/>
            <a:ext cx="663710" cy="6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536274F-EEED-43F6-B498-515CA9D5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60"/>
            <a:ext cx="11381651" cy="457200"/>
          </a:xfrm>
        </p:spPr>
        <p:txBody>
          <a:bodyPr>
            <a:normAutofit/>
          </a:bodyPr>
          <a:lstStyle/>
          <a:p>
            <a:r>
              <a:rPr lang="en-IN" sz="2200">
                <a:latin typeface="+mn-lt"/>
              </a:rPr>
              <a:t>  Option 1: Hosting</a:t>
            </a:r>
            <a:r>
              <a:rPr lang="en-US" sz="2200">
                <a:latin typeface="+mn-lt"/>
              </a:rPr>
              <a:t> architecture: Login to website and Upload file manually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9D9AC-4432-408F-9399-9B7BED13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ABF98-5970-48DD-AD1B-DECE464E8D19}" type="slidenum">
              <a:rPr lang="en-US" smtClean="0"/>
              <a:t>4</a:t>
            </a:fld>
            <a:endParaRPr lang="en-US"/>
          </a:p>
        </p:txBody>
      </p:sp>
      <p:sp>
        <p:nvSpPr>
          <p:cNvPr id="112" name="Footer Placeholder 4">
            <a:extLst>
              <a:ext uri="{FF2B5EF4-FFF2-40B4-BE49-F238E27FC236}">
                <a16:creationId xmlns:a16="http://schemas.microsoft.com/office/drawing/2014/main" id="{E82BB000-3AD8-4C7E-A286-51EF2175F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088" y="6631725"/>
            <a:ext cx="3860800" cy="18288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Confidential. All rights reserved. Analytics Quotient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5C22B3E-0868-4EF1-B2A9-CBDFD9733D61}"/>
              </a:ext>
            </a:extLst>
          </p:cNvPr>
          <p:cNvGrpSpPr/>
          <p:nvPr/>
        </p:nvGrpSpPr>
        <p:grpSpPr>
          <a:xfrm>
            <a:off x="8175278" y="1550078"/>
            <a:ext cx="2215802" cy="3445467"/>
            <a:chOff x="7229119" y="1378197"/>
            <a:chExt cx="3738623" cy="3201093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F8A38A6-2550-4FB9-AE6A-860F3DC13E55}"/>
                </a:ext>
              </a:extLst>
            </p:cNvPr>
            <p:cNvSpPr/>
            <p:nvPr/>
          </p:nvSpPr>
          <p:spPr>
            <a:xfrm>
              <a:off x="7229119" y="1378197"/>
              <a:ext cx="3738623" cy="320109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Azure SQL</a:t>
              </a:r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861455E2-523A-4014-A46C-DF87D0A3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7756" y="1839393"/>
              <a:ext cx="774700" cy="774700"/>
            </a:xfrm>
            <a:prstGeom prst="rect">
              <a:avLst/>
            </a:prstGeom>
          </p:spPr>
        </p:pic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A8691B5-D87C-4F74-869F-335C23E91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0532" y="2289797"/>
              <a:ext cx="1" cy="2038413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BB12FD1-CB99-4412-9DDB-7B9EDEA956A8}"/>
                </a:ext>
              </a:extLst>
            </p:cNvPr>
            <p:cNvCxnSpPr/>
            <p:nvPr/>
          </p:nvCxnSpPr>
          <p:spPr>
            <a:xfrm>
              <a:off x="7680532" y="2289797"/>
              <a:ext cx="1111170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F0E7A39-801A-41CB-97F4-E30723C7D0A4}"/>
                </a:ext>
              </a:extLst>
            </p:cNvPr>
            <p:cNvCxnSpPr/>
            <p:nvPr/>
          </p:nvCxnSpPr>
          <p:spPr>
            <a:xfrm>
              <a:off x="9338281" y="2291721"/>
              <a:ext cx="1111170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C0B1C9A-4669-4655-9B14-D04B45A7E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449451" y="2289796"/>
              <a:ext cx="0" cy="203841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A3FBC25-D8CC-4FF9-8802-BD9E428CD8E2}"/>
                </a:ext>
              </a:extLst>
            </p:cNvPr>
            <p:cNvCxnSpPr>
              <a:cxnSpLocks/>
            </p:cNvCxnSpPr>
            <p:nvPr/>
          </p:nvCxnSpPr>
          <p:spPr>
            <a:xfrm>
              <a:off x="7680532" y="4328210"/>
              <a:ext cx="2768919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FFE64F4-507D-4D7B-9597-5F6A2770D4A4}"/>
                </a:ext>
              </a:extLst>
            </p:cNvPr>
            <p:cNvGrpSpPr/>
            <p:nvPr/>
          </p:nvGrpSpPr>
          <p:grpSpPr>
            <a:xfrm>
              <a:off x="8143882" y="3155526"/>
              <a:ext cx="1483487" cy="1073781"/>
              <a:chOff x="6829426" y="2812613"/>
              <a:chExt cx="1483487" cy="1073781"/>
            </a:xfrm>
          </p:grpSpPr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A7296B11-373D-40C6-9649-6A24DD660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5038" y="2812613"/>
                <a:ext cx="1057875" cy="774700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60E53AA5-22EA-4F4A-99AD-D4D6222C8418}"/>
                  </a:ext>
                </a:extLst>
              </p:cNvPr>
              <p:cNvSpPr txBox="1"/>
              <p:nvPr/>
            </p:nvSpPr>
            <p:spPr>
              <a:xfrm>
                <a:off x="6829426" y="3600447"/>
                <a:ext cx="1459929" cy="28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</a:rPr>
                  <a:t>Database</a:t>
                </a:r>
              </a:p>
            </p:txBody>
          </p: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028A3E1-5C8D-4555-8664-FEE32724D590}"/>
                </a:ext>
              </a:extLst>
            </p:cNvPr>
            <p:cNvSpPr txBox="1"/>
            <p:nvPr/>
          </p:nvSpPr>
          <p:spPr>
            <a:xfrm>
              <a:off x="8543496" y="2634014"/>
              <a:ext cx="1243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</a:rPr>
                <a:t>Logical Server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38981CD-0003-4364-A4AC-FC3F64CE99D1}"/>
              </a:ext>
            </a:extLst>
          </p:cNvPr>
          <p:cNvGrpSpPr/>
          <p:nvPr/>
        </p:nvGrpSpPr>
        <p:grpSpPr>
          <a:xfrm>
            <a:off x="1307300" y="1627036"/>
            <a:ext cx="1849665" cy="4256893"/>
            <a:chOff x="1405551" y="1377536"/>
            <a:chExt cx="1849665" cy="4256893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80157B5A-3A53-481A-B7FB-FA877958C04E}"/>
                </a:ext>
              </a:extLst>
            </p:cNvPr>
            <p:cNvGrpSpPr/>
            <p:nvPr/>
          </p:nvGrpSpPr>
          <p:grpSpPr>
            <a:xfrm>
              <a:off x="1405551" y="1377536"/>
              <a:ext cx="1849665" cy="1148403"/>
              <a:chOff x="1405551" y="1620427"/>
              <a:chExt cx="1849665" cy="1148403"/>
            </a:xfrm>
          </p:grpSpPr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99687470-0BE5-4CBA-8C6E-0D2D19D34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1905" y="1620427"/>
                <a:ext cx="774700" cy="774700"/>
              </a:xfrm>
              <a:prstGeom prst="rect">
                <a:avLst/>
              </a:prstGeom>
            </p:spPr>
          </p:pic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FB1B63CD-F3B4-4B1B-AE6E-4894F02EB4D9}"/>
                  </a:ext>
                </a:extLst>
              </p:cNvPr>
              <p:cNvSpPr txBox="1"/>
              <p:nvPr/>
            </p:nvSpPr>
            <p:spPr>
              <a:xfrm>
                <a:off x="1405551" y="2461053"/>
                <a:ext cx="1849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</a:rPr>
                  <a:t>Azure Active Directory</a:t>
                </a: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B1188BF7-1E66-44EF-8ABA-F177A5684BCF}"/>
                </a:ext>
              </a:extLst>
            </p:cNvPr>
            <p:cNvGrpSpPr/>
            <p:nvPr/>
          </p:nvGrpSpPr>
          <p:grpSpPr>
            <a:xfrm>
              <a:off x="1708369" y="4673711"/>
              <a:ext cx="1251304" cy="960718"/>
              <a:chOff x="1708369" y="4073623"/>
              <a:chExt cx="1251304" cy="960718"/>
            </a:xfrm>
          </p:grpSpPr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CBA8CBAD-5807-4445-B079-F9DDAFEB3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7112" y="4073623"/>
                <a:ext cx="652941" cy="652941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DCA591F-CD0B-4AE3-9143-B94FDE15FD03}"/>
                  </a:ext>
                </a:extLst>
              </p:cNvPr>
              <p:cNvSpPr txBox="1"/>
              <p:nvPr/>
            </p:nvSpPr>
            <p:spPr>
              <a:xfrm>
                <a:off x="1708369" y="4726564"/>
                <a:ext cx="1251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</a:rPr>
                  <a:t>Azure DNS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5240B42F-6005-4750-9C6E-141E68844A4D}"/>
                </a:ext>
              </a:extLst>
            </p:cNvPr>
            <p:cNvGrpSpPr/>
            <p:nvPr/>
          </p:nvGrpSpPr>
          <p:grpSpPr>
            <a:xfrm>
              <a:off x="1746233" y="3038902"/>
              <a:ext cx="1304143" cy="931732"/>
              <a:chOff x="1746233" y="2881735"/>
              <a:chExt cx="1304143" cy="931732"/>
            </a:xfrm>
          </p:grpSpPr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11194AA3-9825-41D6-9E12-48739AF27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233" y="2881735"/>
                <a:ext cx="774700" cy="774700"/>
              </a:xfrm>
              <a:prstGeom prst="rect">
                <a:avLst/>
              </a:prstGeom>
            </p:spPr>
          </p:pic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E1EE2CE-E715-48F0-9676-283F7A4D6B62}"/>
                  </a:ext>
                </a:extLst>
              </p:cNvPr>
              <p:cNvSpPr txBox="1"/>
              <p:nvPr/>
            </p:nvSpPr>
            <p:spPr>
              <a:xfrm>
                <a:off x="1799072" y="3505690"/>
                <a:ext cx="1251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</a:rPr>
                  <a:t>Internet</a:t>
                </a:r>
              </a:p>
            </p:txBody>
          </p:sp>
        </p:grp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DBB587C-981A-408B-A419-6C40E4E47095}"/>
                </a:ext>
              </a:extLst>
            </p:cNvPr>
            <p:cNvCxnSpPr>
              <a:cxnSpLocks/>
            </p:cNvCxnSpPr>
            <p:nvPr/>
          </p:nvCxnSpPr>
          <p:spPr>
            <a:xfrm>
              <a:off x="2105443" y="3962936"/>
              <a:ext cx="0" cy="6265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dash"/>
              <a:tailEnd type="triangle"/>
            </a:ln>
            <a:effectLst/>
          </p:spPr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2336B3AA-864B-437C-83B2-F957417D2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659" y="2484594"/>
              <a:ext cx="16333" cy="611680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dash"/>
              <a:tailEnd type="triangle"/>
            </a:ln>
            <a:effectLst/>
          </p:spPr>
        </p:cxnSp>
      </p:grpSp>
      <p:pic>
        <p:nvPicPr>
          <p:cNvPr id="271" name="Picture 270">
            <a:extLst>
              <a:ext uri="{FF2B5EF4-FFF2-40B4-BE49-F238E27FC236}">
                <a16:creationId xmlns:a16="http://schemas.microsoft.com/office/drawing/2014/main" id="{D8F9A6DE-94EC-43BC-A38B-359C45E00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02" y="3501548"/>
            <a:ext cx="663710" cy="663710"/>
          </a:xfrm>
          <a:prstGeom prst="rect">
            <a:avLst/>
          </a:prstGeom>
        </p:spPr>
      </p:pic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1BB3324-78A2-4F37-AAAC-40DF8D002E23}"/>
              </a:ext>
            </a:extLst>
          </p:cNvPr>
          <p:cNvCxnSpPr>
            <a:cxnSpLocks/>
          </p:cNvCxnSpPr>
          <p:nvPr/>
        </p:nvCxnSpPr>
        <p:spPr>
          <a:xfrm>
            <a:off x="948907" y="3750308"/>
            <a:ext cx="648000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1ADC30B-393F-41EF-9653-EC3B29E8AD42}"/>
              </a:ext>
            </a:extLst>
          </p:cNvPr>
          <p:cNvCxnSpPr>
            <a:cxnSpLocks/>
          </p:cNvCxnSpPr>
          <p:nvPr/>
        </p:nvCxnSpPr>
        <p:spPr>
          <a:xfrm>
            <a:off x="2491480" y="3750308"/>
            <a:ext cx="1152000" cy="1119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8997CC6-510D-4BB8-8BDC-8DEB7302C21F}"/>
              </a:ext>
            </a:extLst>
          </p:cNvPr>
          <p:cNvCxnSpPr>
            <a:cxnSpLocks/>
            <a:stCxn id="292" idx="3"/>
          </p:cNvCxnSpPr>
          <p:nvPr/>
        </p:nvCxnSpPr>
        <p:spPr>
          <a:xfrm flipV="1">
            <a:off x="7397375" y="3534124"/>
            <a:ext cx="805829" cy="528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6EA4D25-5C65-4E69-9C11-8EE374324CDF}"/>
              </a:ext>
            </a:extLst>
          </p:cNvPr>
          <p:cNvSpPr/>
          <p:nvPr/>
        </p:nvSpPr>
        <p:spPr>
          <a:xfrm>
            <a:off x="5028906" y="2194608"/>
            <a:ext cx="1228406" cy="28015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Service</a:t>
            </a:r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2DA4F83A-6B80-40E4-83B6-3C57A120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491" y="2520939"/>
            <a:ext cx="774700" cy="774700"/>
          </a:xfrm>
          <a:prstGeom prst="rect">
            <a:avLst/>
          </a:prstGeom>
        </p:spPr>
      </p:pic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C322029-D54D-4707-A503-5AEC33200501}"/>
              </a:ext>
            </a:extLst>
          </p:cNvPr>
          <p:cNvGrpSpPr>
            <a:grpSpLocks noChangeAspect="1"/>
          </p:cNvGrpSpPr>
          <p:nvPr/>
        </p:nvGrpSpPr>
        <p:grpSpPr>
          <a:xfrm>
            <a:off x="5330765" y="4002388"/>
            <a:ext cx="734278" cy="716400"/>
            <a:chOff x="4992575" y="3383128"/>
            <a:chExt cx="1101684" cy="1074861"/>
          </a:xfrm>
        </p:grpSpPr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5390DB31-1F38-4B28-9AA3-93BBBC28C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4023" y="3383128"/>
              <a:ext cx="774700" cy="774700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2A94CE75-4893-42DC-95D6-477714DDFC34}"/>
                </a:ext>
              </a:extLst>
            </p:cNvPr>
            <p:cNvSpPr txBox="1"/>
            <p:nvPr/>
          </p:nvSpPr>
          <p:spPr>
            <a:xfrm>
              <a:off x="4992575" y="4150212"/>
              <a:ext cx="110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806EF-0BDA-470D-B356-4DD27F84759B}"/>
              </a:ext>
            </a:extLst>
          </p:cNvPr>
          <p:cNvSpPr txBox="1"/>
          <p:nvPr/>
        </p:nvSpPr>
        <p:spPr>
          <a:xfrm>
            <a:off x="2383748" y="3372287"/>
            <a:ext cx="141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70C0"/>
                </a:solidFill>
                <a:latin typeface="Calibri"/>
              </a:rPr>
              <a:t>Protocol: HTTPS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F39D4E-1E94-46E9-9A45-D1A0887D2A16}"/>
              </a:ext>
            </a:extLst>
          </p:cNvPr>
          <p:cNvSpPr txBox="1"/>
          <p:nvPr/>
        </p:nvSpPr>
        <p:spPr>
          <a:xfrm>
            <a:off x="7396318" y="2941485"/>
            <a:ext cx="135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70C0"/>
                </a:solidFill>
                <a:latin typeface="Calibri"/>
              </a:rPr>
              <a:t>Protocol:</a:t>
            </a:r>
            <a:br>
              <a:rPr lang="en-US" sz="1400" b="1">
                <a:solidFill>
                  <a:srgbClr val="0070C0"/>
                </a:solidFill>
                <a:latin typeface="Calibri"/>
              </a:rPr>
            </a:br>
            <a:r>
              <a:rPr lang="en-US" sz="1400" b="1">
                <a:solidFill>
                  <a:srgbClr val="0070C0"/>
                </a:solidFill>
                <a:latin typeface="Calibri"/>
              </a:rPr>
              <a:t>TLS 1.2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83CA5F8-3850-417E-AAB7-F4DE6C7E3A43}"/>
              </a:ext>
            </a:extLst>
          </p:cNvPr>
          <p:cNvSpPr txBox="1"/>
          <p:nvPr/>
        </p:nvSpPr>
        <p:spPr>
          <a:xfrm>
            <a:off x="7362409" y="3596700"/>
            <a:ext cx="102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70C0"/>
                </a:solidFill>
                <a:latin typeface="Calibri"/>
              </a:rPr>
              <a:t>Port: 1433 </a:t>
            </a:r>
          </a:p>
        </p:txBody>
      </p: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CA02A223-E1DA-4EE3-AEF3-FF31F8FCC30E}"/>
              </a:ext>
            </a:extLst>
          </p:cNvPr>
          <p:cNvCxnSpPr>
            <a:cxnSpLocks/>
            <a:endCxn id="269" idx="1"/>
          </p:cNvCxnSpPr>
          <p:nvPr/>
        </p:nvCxnSpPr>
        <p:spPr>
          <a:xfrm rot="5400000" flipH="1" flipV="1">
            <a:off x="504146" y="2169499"/>
            <a:ext cx="1374621" cy="1064396"/>
          </a:xfrm>
          <a:prstGeom prst="bentConnector2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7BCD7F2-D9E3-4078-9CCB-423455C7AFD2}"/>
              </a:ext>
            </a:extLst>
          </p:cNvPr>
          <p:cNvSpPr txBox="1"/>
          <p:nvPr/>
        </p:nvSpPr>
        <p:spPr>
          <a:xfrm>
            <a:off x="2414912" y="3782619"/>
            <a:ext cx="125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70C0"/>
                </a:solidFill>
                <a:latin typeface="Calibri"/>
              </a:rPr>
              <a:t>Port: 443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8A2299B-1D68-4BB0-A003-2CBE7D821EB0}"/>
              </a:ext>
            </a:extLst>
          </p:cNvPr>
          <p:cNvSpPr txBox="1"/>
          <p:nvPr/>
        </p:nvSpPr>
        <p:spPr>
          <a:xfrm>
            <a:off x="1437809" y="955801"/>
            <a:ext cx="184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Calibri"/>
              </a:rPr>
              <a:t>Kantar Azure ADFS Tenant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F7E833E-9EDF-42A1-A8E6-FBDB8BBE61DC}"/>
              </a:ext>
            </a:extLst>
          </p:cNvPr>
          <p:cNvSpPr/>
          <p:nvPr/>
        </p:nvSpPr>
        <p:spPr>
          <a:xfrm>
            <a:off x="3825247" y="2315228"/>
            <a:ext cx="988094" cy="24377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Gateway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3865ACD-9892-4205-BA4A-7229E242C0C8}"/>
              </a:ext>
            </a:extLst>
          </p:cNvPr>
          <p:cNvSpPr/>
          <p:nvPr/>
        </p:nvSpPr>
        <p:spPr>
          <a:xfrm>
            <a:off x="5270844" y="3627068"/>
            <a:ext cx="778981" cy="1183823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err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AF3AB70E-82C0-4A05-8A58-174417CEBC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70" y="2753834"/>
            <a:ext cx="780290" cy="780290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9715A27C-035B-48C5-AD7B-1E308539AA4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97" y="3892643"/>
            <a:ext cx="711023" cy="719521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290" name="TextBox 289">
            <a:extLst>
              <a:ext uri="{FF2B5EF4-FFF2-40B4-BE49-F238E27FC236}">
                <a16:creationId xmlns:a16="http://schemas.microsoft.com/office/drawing/2014/main" id="{FB706753-99C2-4455-9EAD-2C5AF4C59089}"/>
              </a:ext>
            </a:extLst>
          </p:cNvPr>
          <p:cNvSpPr txBox="1"/>
          <p:nvPr/>
        </p:nvSpPr>
        <p:spPr>
          <a:xfrm>
            <a:off x="4072032" y="3551791"/>
            <a:ext cx="530530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WAF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748C0CF4-6EB8-453F-8C84-EB40A90B4AB5}"/>
              </a:ext>
            </a:extLst>
          </p:cNvPr>
          <p:cNvCxnSpPr>
            <a:cxnSpLocks/>
          </p:cNvCxnSpPr>
          <p:nvPr/>
        </p:nvCxnSpPr>
        <p:spPr>
          <a:xfrm>
            <a:off x="4774203" y="3750308"/>
            <a:ext cx="273764" cy="14219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70875FA-0F6E-4073-93BB-DAF451A74D58}"/>
              </a:ext>
            </a:extLst>
          </p:cNvPr>
          <p:cNvSpPr/>
          <p:nvPr/>
        </p:nvSpPr>
        <p:spPr>
          <a:xfrm>
            <a:off x="3743713" y="1331478"/>
            <a:ext cx="3653662" cy="4415864"/>
          </a:xfrm>
          <a:prstGeom prst="rect">
            <a:avLst/>
          </a:prstGeom>
          <a:noFill/>
          <a:ln w="12700" cap="flat" cmpd="dbl" algn="ctr">
            <a:solidFill>
              <a:srgbClr val="0070C0"/>
            </a:solidFill>
            <a:prstDash val="lg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err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74050E3-ADBE-47E5-B6EC-9F8CB27B4528}"/>
              </a:ext>
            </a:extLst>
          </p:cNvPr>
          <p:cNvSpPr txBox="1"/>
          <p:nvPr/>
        </p:nvSpPr>
        <p:spPr>
          <a:xfrm>
            <a:off x="7041864" y="551395"/>
            <a:ext cx="1849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Calibri"/>
              </a:rPr>
              <a:t>AQ Azure Tenant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E3EE117-EC20-4121-8F89-4200A1EBB7F6}"/>
              </a:ext>
            </a:extLst>
          </p:cNvPr>
          <p:cNvSpPr/>
          <p:nvPr/>
        </p:nvSpPr>
        <p:spPr>
          <a:xfrm>
            <a:off x="8301380" y="924267"/>
            <a:ext cx="1871202" cy="62581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err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5" name="Picture 294">
            <a:extLst>
              <a:ext uri="{FF2B5EF4-FFF2-40B4-BE49-F238E27FC236}">
                <a16:creationId xmlns:a16="http://schemas.microsoft.com/office/drawing/2014/main" id="{977FD995-FF2D-4184-8A6F-3B22EB35E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792" y="1116553"/>
            <a:ext cx="493022" cy="493022"/>
          </a:xfrm>
          <a:prstGeom prst="rect">
            <a:avLst/>
          </a:prstGeom>
        </p:spPr>
      </p:pic>
      <p:sp>
        <p:nvSpPr>
          <p:cNvPr id="296" name="TextBox 295">
            <a:extLst>
              <a:ext uri="{FF2B5EF4-FFF2-40B4-BE49-F238E27FC236}">
                <a16:creationId xmlns:a16="http://schemas.microsoft.com/office/drawing/2014/main" id="{0AE0A46F-5302-4A5E-9353-AA06EE2BD070}"/>
              </a:ext>
            </a:extLst>
          </p:cNvPr>
          <p:cNvSpPr txBox="1"/>
          <p:nvPr/>
        </p:nvSpPr>
        <p:spPr>
          <a:xfrm>
            <a:off x="5035349" y="1135656"/>
            <a:ext cx="1388906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WebApps - PaaS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9EF015D-0AEA-4D61-A945-49C25C101651}"/>
              </a:ext>
            </a:extLst>
          </p:cNvPr>
          <p:cNvSpPr/>
          <p:nvPr/>
        </p:nvSpPr>
        <p:spPr>
          <a:xfrm>
            <a:off x="3681924" y="924267"/>
            <a:ext cx="6719880" cy="4929476"/>
          </a:xfrm>
          <a:prstGeom prst="rect">
            <a:avLst/>
          </a:prstGeom>
          <a:noFill/>
          <a:ln w="12700" cap="flat" cmpd="dbl" algn="ctr">
            <a:solidFill>
              <a:srgbClr val="0070C0"/>
            </a:solidFill>
            <a:prstDash val="lg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err="1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EF38E60-11F0-45A4-ABE7-389E3798735E}"/>
              </a:ext>
            </a:extLst>
          </p:cNvPr>
          <p:cNvSpPr txBox="1"/>
          <p:nvPr/>
        </p:nvSpPr>
        <p:spPr>
          <a:xfrm>
            <a:off x="186505" y="2878632"/>
            <a:ext cx="1251304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Authenticate</a:t>
            </a:r>
          </a:p>
        </p:txBody>
      </p:sp>
      <p:sp>
        <p:nvSpPr>
          <p:cNvPr id="299" name="Arrow: Left 298">
            <a:extLst>
              <a:ext uri="{FF2B5EF4-FFF2-40B4-BE49-F238E27FC236}">
                <a16:creationId xmlns:a16="http://schemas.microsoft.com/office/drawing/2014/main" id="{4F461236-8E89-41C1-9FA3-3EF6E135ED7B}"/>
              </a:ext>
            </a:extLst>
          </p:cNvPr>
          <p:cNvSpPr/>
          <p:nvPr/>
        </p:nvSpPr>
        <p:spPr>
          <a:xfrm rot="10800000">
            <a:off x="10393955" y="3463090"/>
            <a:ext cx="592954" cy="242590"/>
          </a:xfrm>
          <a:prstGeom prst="leftArrow">
            <a:avLst/>
          </a:prstGeom>
          <a:solidFill>
            <a:sysClr val="window" lastClr="FFFFFF"/>
          </a:solidFill>
          <a:ln w="3175" cap="flat" cmpd="sng" algn="ctr">
            <a:solidFill>
              <a:srgbClr val="0070C0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6C24C091-F44B-4B84-BED6-4DA98B631920}"/>
              </a:ext>
            </a:extLst>
          </p:cNvPr>
          <p:cNvSpPr/>
          <p:nvPr/>
        </p:nvSpPr>
        <p:spPr>
          <a:xfrm>
            <a:off x="6397500" y="2100769"/>
            <a:ext cx="988094" cy="28015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APIM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207636F-454D-4D59-97D9-991E33C615BE}"/>
              </a:ext>
            </a:extLst>
          </p:cNvPr>
          <p:cNvCxnSpPr>
            <a:cxnSpLocks/>
          </p:cNvCxnSpPr>
          <p:nvPr/>
        </p:nvCxnSpPr>
        <p:spPr>
          <a:xfrm>
            <a:off x="6132362" y="3655857"/>
            <a:ext cx="364567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dash"/>
            <a:tailEnd type="triangle"/>
          </a:ln>
          <a:effectLst/>
        </p:spPr>
      </p:cxnSp>
      <p:pic>
        <p:nvPicPr>
          <p:cNvPr id="302" name="Picture 301" descr="Icon&#10;&#10;Description automatically generated">
            <a:extLst>
              <a:ext uri="{FF2B5EF4-FFF2-40B4-BE49-F238E27FC236}">
                <a16:creationId xmlns:a16="http://schemas.microsoft.com/office/drawing/2014/main" id="{82CBFAAC-249F-4AEF-9F5A-B1B418586B9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59" y="2603415"/>
            <a:ext cx="650902" cy="650902"/>
          </a:xfrm>
          <a:prstGeom prst="rect">
            <a:avLst/>
          </a:prstGeom>
        </p:spPr>
      </p:pic>
      <p:pic>
        <p:nvPicPr>
          <p:cNvPr id="303" name="Picture 302" descr="Icon&#10;&#10;Description automatically generated">
            <a:extLst>
              <a:ext uri="{FF2B5EF4-FFF2-40B4-BE49-F238E27FC236}">
                <a16:creationId xmlns:a16="http://schemas.microsoft.com/office/drawing/2014/main" id="{F0290D34-9FEF-4D6C-B986-CF52770AD8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8" y="3768638"/>
            <a:ext cx="662848" cy="662848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393364E7-22AD-4CAD-BA64-CABC0D184B76}"/>
              </a:ext>
            </a:extLst>
          </p:cNvPr>
          <p:cNvSpPr txBox="1"/>
          <p:nvPr/>
        </p:nvSpPr>
        <p:spPr>
          <a:xfrm>
            <a:off x="5110665" y="3381257"/>
            <a:ext cx="1070389" cy="5232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Web Apps/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Dashboard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D0C7B63-925D-4B23-9DD8-DB580A88D782}"/>
              </a:ext>
            </a:extLst>
          </p:cNvPr>
          <p:cNvSpPr txBox="1"/>
          <p:nvPr/>
        </p:nvSpPr>
        <p:spPr>
          <a:xfrm>
            <a:off x="6423649" y="4540004"/>
            <a:ext cx="961945" cy="5232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</a:rPr>
              <a:t>Azure Function</a:t>
            </a:r>
          </a:p>
        </p:txBody>
      </p:sp>
      <p:pic>
        <p:nvPicPr>
          <p:cNvPr id="306" name="Picture 305" descr="Logo&#10;&#10;Description automatically generated">
            <a:extLst>
              <a:ext uri="{FF2B5EF4-FFF2-40B4-BE49-F238E27FC236}">
                <a16:creationId xmlns:a16="http://schemas.microsoft.com/office/drawing/2014/main" id="{8ED5FE4D-5732-493D-8A86-DDAA4D6982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09" y="2803135"/>
            <a:ext cx="1193370" cy="13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536274F-EEED-43F6-B498-515CA9D5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60"/>
            <a:ext cx="11381651" cy="457200"/>
          </a:xfrm>
        </p:spPr>
        <p:txBody>
          <a:bodyPr>
            <a:normAutofit/>
          </a:bodyPr>
          <a:lstStyle/>
          <a:p>
            <a:r>
              <a:rPr lang="en-IN" sz="2200">
                <a:latin typeface="+mn-lt"/>
              </a:rPr>
              <a:t> Security</a:t>
            </a:r>
            <a:r>
              <a:rPr lang="en-US" sz="2200">
                <a:latin typeface="+mn-lt"/>
              </a:rPr>
              <a:t> Checkpoints Overview: Option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9D9AC-4432-408F-9399-9B7BED13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ABF98-5970-48DD-AD1B-DECE464E8D19}" type="slidenum">
              <a:rPr lang="en-US" smtClean="0"/>
              <a:t>5</a:t>
            </a:fld>
            <a:endParaRPr lang="en-US"/>
          </a:p>
        </p:txBody>
      </p:sp>
      <p:sp>
        <p:nvSpPr>
          <p:cNvPr id="112" name="Footer Placeholder 4">
            <a:extLst>
              <a:ext uri="{FF2B5EF4-FFF2-40B4-BE49-F238E27FC236}">
                <a16:creationId xmlns:a16="http://schemas.microsoft.com/office/drawing/2014/main" id="{E82BB000-3AD8-4C7E-A286-51EF2175F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088" y="6631725"/>
            <a:ext cx="3860800" cy="18288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Confidential. All rights reserved. Analytics Quotient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8099F9-310F-43DB-9554-E02434B3BEC0}"/>
              </a:ext>
            </a:extLst>
          </p:cNvPr>
          <p:cNvSpPr txBox="1"/>
          <p:nvPr/>
        </p:nvSpPr>
        <p:spPr>
          <a:xfrm>
            <a:off x="693547" y="1167835"/>
            <a:ext cx="99945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Azure WAF :- 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centralized protection of web Endpoints from common exploits and vulnerabilities such as SQL injection and cross-site scripting are among the most common attacks. IP will be Whitelisted for Coke and AQ WAN IP.</a:t>
            </a:r>
          </a:p>
          <a:p>
            <a:endParaRPr lang="en-US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Dashboard :- Secure Login with OpenID Connect Protocol using Kantar Azure AD B2B for Secure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Azure APIM :- Only Dashboard IP will be Whitelisted. Will be Secured with API-Key and </a:t>
            </a:r>
            <a:r>
              <a:rPr lang="en-US"/>
              <a:t>Limited call rate by key to avoid any excess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Azure Function :- Only Azure APIM IP will be Whitelisted, Will be Secured at function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Azure SQL :- Only Azure Services and AQ WAN IP will have access. Will be secured with Standard connection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Power BI :- </a:t>
            </a:r>
            <a:r>
              <a:rPr lang="en-US"/>
              <a:t>Power BI uses Azure Active Directory (AAD) to authenticate users who sign in to the Power BI service.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99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heme/theme1.xml><?xml version="1.0" encoding="utf-8"?>
<a:theme xmlns:a="http://schemas.openxmlformats.org/drawingml/2006/main" name="Kantar template master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94F64FA6-D845-4A53-8DC8-BAD38E3B909D}" vid="{0D7E2A5D-B599-4075-862E-1E389FDC9942}"/>
    </a:ext>
  </a:extLst>
</a:theme>
</file>

<file path=ppt/theme/theme2.xml><?xml version="1.0" encoding="utf-8"?>
<a:theme xmlns:a="http://schemas.openxmlformats.org/drawingml/2006/main" name="Content slides - no sub heading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94F64FA6-D845-4A53-8DC8-BAD38E3B909D}" vid="{737B2CE8-FF85-4553-ADAD-964935662D2A}"/>
    </a:ext>
  </a:extLst>
</a:theme>
</file>

<file path=ppt/theme/theme3.xml><?xml version="1.0" encoding="utf-8"?>
<a:theme xmlns:a="http://schemas.openxmlformats.org/drawingml/2006/main" name="Technical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94F64FA6-D845-4A53-8DC8-BAD38E3B909D}" vid="{E5B6D092-ED8D-414A-9E4C-B112446B32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9" ma:contentTypeDescription="Create a new document." ma:contentTypeScope="" ma:versionID="09c2a4b0508b627c0c149fad733da5c6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64704655ee80b2c7907e5f3b989bd232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349d2e48-d219-423f-a60f-a81395996a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B92A-BA2B-4BCB-B5C9-BBBE953642B7}">
  <ds:schemaRefs>
    <ds:schemaRef ds:uri="151f8561-6f96-4f27-8d07-5866307680bb"/>
    <ds:schemaRef ds:uri="349d2e48-d219-423f-a60f-a81395996a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Kantar presentation template 16x9</Template>
  <TotalTime>5</TotalTime>
  <Words>342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Kantar template master</vt:lpstr>
      <vt:lpstr>Content slides - no sub heading</vt:lpstr>
      <vt:lpstr>Technical</vt:lpstr>
      <vt:lpstr>Taking Price &amp; Package Architect into Cloud (PaPA)</vt:lpstr>
      <vt:lpstr>PowerPoint Presentation</vt:lpstr>
      <vt:lpstr>PowerPoint Presentation</vt:lpstr>
      <vt:lpstr>  Option 1: Hosting architecture: Login to website and Upload file manually</vt:lpstr>
      <vt:lpstr> Security Checkpoints Overview: Option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Price &amp; Package Architect into Cloud (PaPA)</dc:title>
  <dc:subject>Sub-heading</dc:subject>
  <dc:creator>Srividhya Petchimuthu</dc:creator>
  <cp:keywords>Project reference</cp:keywords>
  <dc:description>Date</dc:description>
  <cp:lastModifiedBy>Rahul Kumar</cp:lastModifiedBy>
  <cp:revision>2</cp:revision>
  <cp:lastPrinted>2017-03-24T13:40:26Z</cp:lastPrinted>
  <dcterms:created xsi:type="dcterms:W3CDTF">2020-12-14T14:09:12Z</dcterms:created>
  <dcterms:modified xsi:type="dcterms:W3CDTF">2021-01-10T08:21:28Z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