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71" r:id="rId11"/>
    <p:sldId id="272" r:id="rId12"/>
    <p:sldId id="265" r:id="rId13"/>
    <p:sldId id="267" r:id="rId14"/>
    <p:sldId id="268" r:id="rId15"/>
    <p:sldId id="266" r:id="rId16"/>
    <p:sldId id="263" r:id="rId17"/>
    <p:sldId id="264" r:id="rId18"/>
    <p:sldId id="273" r:id="rId19"/>
  </p:sldIdLst>
  <p:sldSz cx="9144000" cy="6858000" type="screen4x3"/>
  <p:notesSz cx="7315200" cy="9601200"/>
  <p:custDataLst>
    <p:tags r:id="rId20"/>
  </p:custDataLst>
  <p:defaultTextStyle>
    <a:defPPr algn="l" rtl="0" eaLnBrk="1" hangingPunct="1">
      <a:defRPr kumimoji="0" smtId="4294967295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tags" Target="tags/tag1.xml" /><Relationship Id="rId21" Type="http://schemas.openxmlformats.org/officeDocument/2006/relationships/presProps" Target="presProps.xml" /><Relationship Id="rId22" Type="http://schemas.openxmlformats.org/officeDocument/2006/relationships/viewProps" Target="viewProps.xml" /><Relationship Id="rId23" Type="http://schemas.openxmlformats.org/officeDocument/2006/relationships/theme" Target="theme/theme1.xml" /><Relationship Id="rId24" Type="http://schemas.openxmlformats.org/officeDocument/2006/relationships/tableStyles" Target="tableStyle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/Relationships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sz="12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 smtId="4294967295"/>
              <a:t>1</a:t>
            </a:fld>
            <a:endParaRPr lang="en-US" smtId="4294967295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40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40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Slide Number Placeholder 2"/>
          <p:cNvSpPr>
            <a:spLocks noGrp="1"/>
          </p:cNvSpPr>
          <p:nvPr>
            <p:ph type="sldNum" sz="quarter" idx="1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40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0" name=""/>
          <p:cNvSpPr/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 eaLnBrk="1" hangingPunct="1"/>
            <a:fld id="{BC22241C-FBD8-4B94-A55D-FB22E6E8B2F2}" type="slidenum">
              <a:rPr sz="1400" smtId="4294967295"/>
              <a:t>*</a:t>
            </a:fld>
            <a:endParaRPr sz="1400" smtId="4294967295"/>
          </a:p>
        </p:txBody>
      </p:sp>
      <p:cxnSp>
        <p:nvCxnSpPr>
          <p:cNvPr id="1031" name=""/>
          <p:cNvCxnSpPr/>
          <p:nvPr/>
        </p:nvCxnSpPr>
        <p:spPr>
          <a:xfrm>
            <a:off x="685800" y="1447800"/>
            <a:ext cx="5943600" cy="0"/>
          </a:xfrm>
          <a:prstGeom prst="line">
            <a:avLst/>
          </a:prstGeom>
          <a:noFill/>
          <a:ln w="76200">
            <a:solidFill>
              <a:schemeClr val="accent2"/>
            </a:solidFill>
            <a:miter lim="800000"/>
          </a:ln>
        </p:spPr>
      </p:cxnSp>
      <p:sp>
        <p:nvSpPr>
          <p:cNvPr id="1034" name=""/>
          <p:cNvSpPr/>
          <p:nvPr/>
        </p:nvSpPr>
        <p:spPr>
          <a:xfrm>
            <a:off x="609600" y="6248400"/>
            <a:ext cx="4191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algn="ctr" eaLnBrk="1" hangingPunct="1"/>
            <a:r>
              <a:rPr sz="1200" b="1" smtId="4294967295">
                <a:latin typeface="Verdana" pitchFamily="34" charset="0"/>
              </a:rPr>
              <a:t>CS 299 – Web Programming and Design</a:t>
            </a:r>
            <a:endParaRPr sz="1200" b="1" smtId="4294967295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timing/>
  <p:hf hdr="0" ft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2800" b="0" i="0" u="none" smtId="4294967295">
          <a:solidFill>
            <a:srgbClr val="003399"/>
          </a:solidFill>
          <a:latin typeface="Verdan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3399"/>
        </a:buClr>
        <a:buSzTx/>
        <a:buFontTx/>
        <a:buChar char="•"/>
        <a:defRPr kumimoji="0" sz="2400" b="0" i="0" u="none" smtId="4294967295">
          <a:solidFill>
            <a:schemeClr val="tx1"/>
          </a:solidFill>
          <a:latin typeface="Verdan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3399"/>
        </a:buClr>
        <a:buSzTx/>
        <a:buFontTx/>
        <a:buChar char="–"/>
        <a:defRPr kumimoji="0" sz="2000" b="0" i="0" u="none" smtId="4294967295">
          <a:solidFill>
            <a:schemeClr val="tx2"/>
          </a:solidFill>
          <a:latin typeface="Verdan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3399"/>
        </a:buClr>
        <a:buSzTx/>
        <a:buFontTx/>
        <a:buChar char="•"/>
        <a:defRPr kumimoji="0" sz="1800" b="0" i="0" u="none" smtId="4294967295">
          <a:solidFill>
            <a:schemeClr val="tx1"/>
          </a:solidFill>
          <a:latin typeface="Verdan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3399"/>
        </a:buClr>
        <a:buSzTx/>
        <a:buFontTx/>
        <a:buChar char="–"/>
        <a:defRPr kumimoji="0" sz="1600" b="0" i="0" u="none" smtId="4294967295">
          <a:solidFill>
            <a:schemeClr val="tx1"/>
          </a:solidFill>
          <a:latin typeface="Verdan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3399"/>
        </a:buClr>
        <a:buSzTx/>
        <a:buFontTx/>
        <a:buChar char="»"/>
        <a:defRPr kumimoji="0" sz="1400" b="0" i="0" u="none" smtId="4294967295">
          <a:solidFill>
            <a:schemeClr val="tx1"/>
          </a:solidFill>
          <a:latin typeface="Verdana" pitchFamily="34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1.png" /><Relationship Id="rId4" Type="http://schemas.openxmlformats.org/officeDocument/2006/relationships/vmlDrawing" Target="../drawings/vmlDrawing1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4098" name=""/>
          <p:cNvSpPr/>
          <p:nvPr>
            <p:ph type="ctrTitle"/>
          </p:nvPr>
        </p:nvSpPr>
        <p:spPr>
          <a:xfrm>
            <a:off x="609600" y="1828800"/>
            <a:ext cx="7924800" cy="33528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 algn="ctr"/>
            <a:r>
              <a:rPr sz="3600" smtId="4294967295"/>
              <a:t>Overview of JavaScript and DOM</a:t>
            </a:r>
            <a:br/>
            <a:br/>
            <a:br>
              <a:rPr sz="1800" smtId="4294967295"/>
            </a:br>
            <a:br>
              <a:rPr sz="1800" smtId="4294967295"/>
            </a:br>
            <a:r>
              <a:rPr sz="1800" smtId="4294967295"/>
              <a:t>Instructor: Dr. Fang (Daisy) Tang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A1E78E33-A742-4747-9593-B21358C58604}" type="slidenum">
              <a:rPr sz="1400" smtId="4294967295"/>
              <a:t>1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4914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More </a:t>
            </a:r>
            <a:r>
              <a:t>RegExp </a:t>
            </a:r>
            <a:r>
              <a:t>Examples</a:t>
            </a:r>
          </a:p>
        </p:txBody>
      </p:sp>
      <p:sp>
        <p:nvSpPr>
          <p:cNvPr id="294915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2000" smtId="4294967295">
                <a:latin typeface="Arial Unicode MS"/>
              </a:rPr>
              <a:t>Example 1:</a:t>
            </a:r>
            <a:endParaRPr sz="2000" smtId="4294967295">
              <a:latin typeface="Arial Unicode MS"/>
            </a:endParaRPr>
          </a:p>
          <a:p>
            <a:pPr lvl="1">
              <a:lnSpc>
                <a:spcPct val="90000"/>
              </a:lnSpc>
            </a:pPr>
            <a:r>
              <a:rPr sz="1800" smtId="4294967295">
                <a:latin typeface="Arial Unicode MS"/>
              </a:rPr>
              <a:t>var</a:t>
            </a:r>
            <a:r>
              <a:rPr sz="1800" smtId="4294967295">
                <a:latin typeface="Arial Unicode MS"/>
              </a:rPr>
              <a:t> string1="Peter has 8 dollars and Jane has 15"</a:t>
            </a:r>
            <a:r>
              <a:rPr sz="1800" smtId="4294967295"/>
              <a:t> </a:t>
            </a:r>
            <a:endParaRPr sz="1800" smtId="4294967295"/>
          </a:p>
          <a:p>
            <a:pPr lvl="1">
              <a:lnSpc>
                <a:spcPct val="90000"/>
              </a:lnSpc>
            </a:pPr>
            <a:r>
              <a:rPr sz="1800" smtId="4294967295">
                <a:latin typeface="Arial Unicode MS"/>
              </a:rPr>
              <a:t>parsestring1=string1.match(/\d+/g)</a:t>
            </a:r>
            <a:r>
              <a:rPr sz="1800" smtId="4294967295"/>
              <a:t> </a:t>
            </a:r>
            <a:endParaRPr sz="1800" smtId="4294967295"/>
          </a:p>
          <a:p>
            <a:pPr lvl="1">
              <a:lnSpc>
                <a:spcPct val="90000"/>
              </a:lnSpc>
            </a:pPr>
            <a:r>
              <a:rPr sz="1800" smtId="4294967295">
                <a:solidFill>
                  <a:schemeClr val="accent2"/>
                </a:solidFill>
                <a:latin typeface="Arial Unicode MS"/>
              </a:rPr>
              <a:t>returns the array [8,15]</a:t>
            </a:r>
            <a:r>
              <a:rPr sz="1800" smtId="4294967295"/>
              <a:t> </a:t>
            </a:r>
            <a:endParaRPr sz="1800" smtId="4294967295"/>
          </a:p>
          <a:p>
            <a:pPr lvl="0">
              <a:lnSpc>
                <a:spcPct val="90000"/>
              </a:lnSpc>
            </a:pP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>
                <a:latin typeface="Arial Unicode MS"/>
              </a:rPr>
              <a:t>Example 2:</a:t>
            </a:r>
            <a:endParaRPr sz="2000" smtId="4294967295">
              <a:latin typeface="Arial Unicode MS"/>
            </a:endParaRPr>
          </a:p>
          <a:p>
            <a:pPr lvl="1">
              <a:lnSpc>
                <a:spcPct val="90000"/>
              </a:lnSpc>
            </a:pPr>
            <a:r>
              <a:rPr sz="1800" smtId="4294967295">
                <a:latin typeface="Arial Unicode MS"/>
              </a:rPr>
              <a:t>var</a:t>
            </a:r>
            <a:r>
              <a:rPr sz="1800" smtId="4294967295">
                <a:latin typeface="Arial Unicode MS"/>
              </a:rPr>
              <a:t> string2="(304)434-5454"</a:t>
            </a:r>
            <a:r>
              <a:rPr sz="1800" smtId="4294967295"/>
              <a:t> </a:t>
            </a:r>
            <a:endParaRPr sz="1800" smtId="4294967295"/>
          </a:p>
          <a:p>
            <a:pPr lvl="1">
              <a:lnSpc>
                <a:spcPct val="90000"/>
              </a:lnSpc>
            </a:pPr>
            <a:r>
              <a:rPr sz="1800" smtId="4294967295">
                <a:latin typeface="Arial Unicode MS"/>
              </a:rPr>
              <a:t>parsestring2=string2.replace(/[\(\)-]/g, "")</a:t>
            </a:r>
            <a:r>
              <a:rPr sz="1800" smtId="4294967295"/>
              <a:t> </a:t>
            </a:r>
            <a:endParaRPr sz="1800" smtId="4294967295"/>
          </a:p>
          <a:p>
            <a:pPr lvl="1">
              <a:lnSpc>
                <a:spcPct val="90000"/>
              </a:lnSpc>
            </a:pPr>
            <a:r>
              <a:rPr sz="1800" smtId="4294967295">
                <a:solidFill>
                  <a:schemeClr val="accent2"/>
                </a:solidFill>
                <a:latin typeface="Arial Unicode MS"/>
              </a:rPr>
              <a:t>Returns "3044345454" (removes "(", ")", and "-")</a:t>
            </a:r>
            <a:r>
              <a:rPr sz="1800" smtId="4294967295"/>
              <a:t> </a:t>
            </a:r>
            <a:endParaRPr sz="1800" smtId="4294967295"/>
          </a:p>
          <a:p>
            <a:pPr lvl="0">
              <a:lnSpc>
                <a:spcPct val="90000"/>
              </a:lnSpc>
            </a:pP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>
                <a:latin typeface="Arial Unicode MS"/>
              </a:rPr>
              <a:t>Example 3:</a:t>
            </a:r>
            <a:endParaRPr sz="2000" smtId="4294967295"/>
          </a:p>
          <a:p>
            <a:pPr lvl="1">
              <a:lnSpc>
                <a:spcPct val="90000"/>
              </a:lnSpc>
            </a:pPr>
            <a:r>
              <a:rPr sz="1800" smtId="4294967295">
                <a:latin typeface="Arial Unicode MS"/>
              </a:rPr>
              <a:t>var</a:t>
            </a:r>
            <a:r>
              <a:rPr sz="1800" smtId="4294967295">
                <a:latin typeface="Arial Unicode MS"/>
              </a:rPr>
              <a:t> string3="1,2, 3, 4, 5"</a:t>
            </a:r>
            <a:r>
              <a:rPr sz="1800" smtId="4294967295"/>
              <a:t> </a:t>
            </a:r>
            <a:endParaRPr sz="1800" smtId="4294967295"/>
          </a:p>
          <a:p>
            <a:pPr lvl="1">
              <a:lnSpc>
                <a:spcPct val="90000"/>
              </a:lnSpc>
            </a:pPr>
            <a:r>
              <a:rPr sz="1800" smtId="4294967295">
                <a:latin typeface="Arial Unicode MS"/>
              </a:rPr>
              <a:t>parsestring3=string3.split(/\s*,\s*/)</a:t>
            </a:r>
            <a:r>
              <a:rPr sz="1800" smtId="4294967295"/>
              <a:t> </a:t>
            </a:r>
            <a:endParaRPr sz="1800" smtId="4294967295"/>
          </a:p>
          <a:p>
            <a:pPr lvl="1">
              <a:lnSpc>
                <a:spcPct val="90000"/>
              </a:lnSpc>
            </a:pPr>
            <a:r>
              <a:rPr sz="1800" smtId="4294967295">
                <a:solidFill>
                  <a:schemeClr val="accent2"/>
                </a:solidFill>
                <a:latin typeface="Arial Unicode MS"/>
              </a:rPr>
              <a:t>Returns the array ["1","2","3","4","5"]</a:t>
            </a:r>
            <a:r>
              <a:rPr sz="1800" smtId="4294967295">
                <a:solidFill>
                  <a:schemeClr val="accent2"/>
                </a:solidFill>
              </a:rPr>
              <a:t> </a:t>
            </a:r>
            <a:endParaRPr sz="1800" smtId="4294967295">
              <a:solidFill>
                <a:schemeClr val="accent2"/>
              </a:solidFill>
            </a:endParaRPr>
          </a:p>
        </p:txBody>
      </p:sp>
      <p:sp>
        <p:nvSpPr>
          <p:cNvPr id="294916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AE0D8617-27C6-40E3-BAAB-8CE5F9F79065}" type="slidenum">
              <a:rPr sz="1400" smtId="4294967295"/>
              <a:t>10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5938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More</a:t>
            </a:r>
            <a:r>
              <a:t> RegExp</a:t>
            </a:r>
            <a:r>
              <a:t> Examples</a:t>
            </a:r>
          </a:p>
        </p:txBody>
      </p:sp>
      <p:sp>
        <p:nvSpPr>
          <p:cNvPr id="295939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Valid number: contains only an optional minus sign, followed by digits, followed by an optional dot (.) to signal decimals</a:t>
            </a:r>
          </a:p>
          <a:p>
            <a:pPr lvl="0"/>
          </a:p>
          <a:p>
            <a:pPr lvl="0"/>
            <a:r>
              <a:t>Valid date format</a:t>
            </a:r>
          </a:p>
          <a:p>
            <a:pPr lvl="1"/>
            <a:r>
              <a:t>2-digit month, date separator, 2-digit day, date separator, and a 4-digit year</a:t>
            </a:r>
          </a:p>
          <a:p>
            <a:pPr lvl="1"/>
            <a:r>
              <a:t>e.g., 02/02/2000, 02-02-2000, 02.02.2000</a:t>
            </a:r>
          </a:p>
          <a:p>
            <a:pPr lvl="0"/>
          </a:p>
          <a:p>
            <a:pPr lvl="0"/>
            <a:r>
              <a:rPr sz="2000" smtId="4294967295">
                <a:hlinkClick invalidUrl="" action="ppaction://noaction" tgtFrame="" tooltip=""/>
              </a:rPr>
              <a:t>http://www.javascriptkit.com/javatutors/re4.shtml</a:t>
            </a:r>
            <a:r>
              <a:rPr sz="2000" smtId="4294967295"/>
              <a:t> </a:t>
            </a:r>
            <a:endParaRPr sz="2000" smtId="4294967295"/>
          </a:p>
        </p:txBody>
      </p:sp>
      <p:sp>
        <p:nvSpPr>
          <p:cNvPr id="295940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860AA97B-45DD-4BBC-B6CC-FE344C96A62A}" type="slidenum">
              <a:rPr sz="1400" smtId="4294967295"/>
              <a:t>11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8770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HTML DOM</a:t>
            </a:r>
          </a:p>
        </p:txBody>
      </p:sp>
      <p:sp>
        <p:nvSpPr>
          <p:cNvPr id="288771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What is the DOM?</a:t>
            </a:r>
          </a:p>
          <a:p>
            <a:pPr lvl="1"/>
            <a:r>
              <a:t>It stands for </a:t>
            </a:r>
            <a:r>
              <a:rPr b="1" smtId="4294967295"/>
              <a:t>D</a:t>
            </a:r>
            <a:r>
              <a:t>ocument </a:t>
            </a:r>
            <a:r>
              <a:rPr b="1" smtId="4294967295"/>
              <a:t>O</a:t>
            </a:r>
            <a:r>
              <a:t>bject </a:t>
            </a:r>
            <a:r>
              <a:rPr b="1" smtId="4294967295"/>
              <a:t>M</a:t>
            </a:r>
            <a:r>
              <a:t>odel</a:t>
            </a:r>
          </a:p>
          <a:p>
            <a:pPr lvl="1"/>
            <a:r>
              <a:t>With JavaScript, we can restructure an entire HTML document by adding, removing, changing, or reordering items on a page</a:t>
            </a:r>
          </a:p>
          <a:p>
            <a:pPr lvl="1"/>
            <a:r>
              <a:t>JavaScript gains access to all HTML elements through the DOM</a:t>
            </a:r>
          </a:p>
        </p:txBody>
      </p:sp>
      <p:sp>
        <p:nvSpPr>
          <p:cNvPr id="288772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87E9F2FD-5867-4105-8704-4FD86EB2EAC2}" type="slidenum">
              <a:rPr sz="1400" smtId="4294967295"/>
              <a:t>12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0818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Using JavaScript Objects</a:t>
            </a:r>
          </a:p>
        </p:txBody>
      </p:sp>
      <p:sp>
        <p:nvSpPr>
          <p:cNvPr id="290819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When you load a document in your web browser, it creates a number of JavaScript objects</a:t>
            </a:r>
          </a:p>
          <a:p>
            <a:pPr lvl="0"/>
            <a:r>
              <a:t>These objects exist in a hierarchy that reflects the structure of the HTML page</a:t>
            </a:r>
          </a:p>
        </p:txBody>
      </p:sp>
      <p:sp>
        <p:nvSpPr>
          <p:cNvPr id="290820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2112C6B7-A4E8-45E8-96E4-3C8C029B1B38}" type="slidenum">
              <a:rPr sz="1400" smtId="4294967295"/>
              <a:t>13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1842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HTML DOM Structure</a:t>
            </a:r>
          </a:p>
        </p:txBody>
      </p:sp>
      <p:graphicFrame>
        <p:nvGraphicFramePr>
          <p:cNvPr id="291843" name=""/>
          <p:cNvGraphicFramePr>
            <a:graphicFrameLocks noChangeAspect="1"/>
          </p:cNvGraphicFramePr>
          <p:nvPr/>
        </p:nvGraphicFramePr>
        <p:xfrm>
          <a:off x="990600" y="1512888"/>
          <a:ext cx="6248400" cy="528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itmap Image" r:id="rId2" progId="Paint.Picture">
                  <p:embed/>
                </p:oleObj>
              </mc:Choice>
              <mc:Fallback>
                <p:oleObj spid="_x0000_s1038" name="Bitmap Image" r:id="rId2" progId="Paint.Picture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1512888"/>
                        <a:ext cx="6248400" cy="5281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44" name="Slide Number Placeholder 2"/>
          <p:cNvSpPr>
            <a:spLocks noGrp="1"/>
          </p:cNvSpPr>
          <p:nvPr>
            <p:ph type="sldNum" sz="quarter" idx="1"/>
          </p:nvPr>
        </p:nvSpPr>
        <p:spPr/>
        <p:txBody>
          <a:bodyPr/>
          <a:lstStyle/>
          <a:p>
            <a:pPr lvl="0" algn="r" eaLnBrk="1" hangingPunct="1"/>
            <a:fld id="{039FB8C9-BD3B-4765-8685-50C655747135}" type="slidenum">
              <a:rPr sz="1400" smtId="4294967295"/>
              <a:t>14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9794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DOM Resources</a:t>
            </a:r>
          </a:p>
        </p:txBody>
      </p:sp>
      <p:sp>
        <p:nvSpPr>
          <p:cNvPr id="289795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sz="1800" smtId="4294967295"/>
              <a:t>Tutorials:</a:t>
            </a:r>
            <a:endParaRPr sz="1800" smtId="4294967295"/>
          </a:p>
          <a:p>
            <a:pPr lvl="1"/>
            <a:r>
              <a:rPr sz="1600" smtId="4294967295">
                <a:hlinkClick invalidUrl="" action="ppaction://noaction" tgtFrame="" tooltip=""/>
              </a:rPr>
              <a:t>http://www.w3schools.com/htmldom/default.asp</a:t>
            </a:r>
            <a:r>
              <a:rPr sz="1600" smtId="4294967295"/>
              <a:t> </a:t>
            </a:r>
            <a:endParaRPr sz="1600" smtId="4294967295"/>
          </a:p>
          <a:p>
            <a:pPr lvl="0"/>
            <a:endParaRPr sz="1800" smtId="4294967295"/>
          </a:p>
          <a:p>
            <a:pPr lvl="0"/>
            <a:r>
              <a:rPr sz="1800" smtId="4294967295"/>
              <a:t>DOM examples:</a:t>
            </a:r>
            <a:endParaRPr sz="1800" smtId="4294967295"/>
          </a:p>
          <a:p>
            <a:pPr lvl="1"/>
            <a:r>
              <a:rPr sz="1600" smtId="4294967295">
                <a:hlinkClick invalidUrl="" action="ppaction://noaction" tgtFrame="" tooltip=""/>
              </a:rPr>
              <a:t>http://www.w3schools.com/htmldom/dom_examples.asp</a:t>
            </a:r>
            <a:r>
              <a:t> </a:t>
            </a:r>
          </a:p>
        </p:txBody>
      </p:sp>
      <p:sp>
        <p:nvSpPr>
          <p:cNvPr id="289796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B5B2E6FA-6212-4228-BCC7-40E8F83F35D4}" type="slidenum">
              <a:rPr sz="1400" smtId="4294967295"/>
              <a:t>15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6722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Java Advanced </a:t>
            </a:r>
          </a:p>
        </p:txBody>
      </p:sp>
      <p:sp>
        <p:nvSpPr>
          <p:cNvPr id="286723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Browser</a:t>
            </a:r>
          </a:p>
          <a:p>
            <a:pPr lvl="0"/>
            <a:r>
              <a:t>Cookies</a:t>
            </a:r>
          </a:p>
          <a:p>
            <a:pPr lvl="0"/>
            <a:r>
              <a:t>Validation</a:t>
            </a:r>
          </a:p>
          <a:p>
            <a:pPr lvl="0"/>
            <a:r>
              <a:t>Animation</a:t>
            </a:r>
          </a:p>
          <a:p>
            <a:pPr lvl="0"/>
            <a:r>
              <a:t>Timing</a:t>
            </a:r>
          </a:p>
          <a:p>
            <a:pPr lvl="0"/>
            <a:r>
              <a:t>Create your own object</a:t>
            </a:r>
          </a:p>
        </p:txBody>
      </p:sp>
      <p:sp>
        <p:nvSpPr>
          <p:cNvPr id="28672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3E7387DA-B2E6-49B6-A1D5-372C0C0AD145}" type="slidenum">
              <a:rPr sz="1400" smtId="4294967295"/>
              <a:t>16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7746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Some Dynamic HTML Examples</a:t>
            </a:r>
          </a:p>
        </p:txBody>
      </p:sp>
      <p:sp>
        <p:nvSpPr>
          <p:cNvPr id="287747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sz="2000" smtId="4294967295">
                <a:hlinkClick invalidUrl="" action="ppaction://noaction" tgtFrame="" tooltip=""/>
              </a:rPr>
              <a:t>http://www.w3schools.com/dhtml/dhtml_examples.asp</a:t>
            </a:r>
            <a:r>
              <a:rPr sz="2000" smtId="4294967295"/>
              <a:t> </a:t>
            </a:r>
          </a:p>
        </p:txBody>
      </p:sp>
      <p:sp>
        <p:nvSpPr>
          <p:cNvPr id="287748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0E606BE3-9C60-426B-A80F-F2051BD7949B}" type="slidenum">
              <a:rPr sz="1400" smtId="4294967295"/>
              <a:t>17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6962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Case Study</a:t>
            </a:r>
          </a:p>
        </p:txBody>
      </p:sp>
      <p:sp>
        <p:nvSpPr>
          <p:cNvPr id="296963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More Examples:</a:t>
            </a:r>
          </a:p>
          <a:p>
            <a:pPr lvl="1"/>
            <a:r>
              <a:rPr smtId="4294967295">
                <a:hlinkClick invalidUrl="" action="ppaction://noaction" tgtFrame="" tooltip=""/>
              </a:rPr>
              <a:t>http://www.pages.org/javascript/index.html</a:t>
            </a:r>
            <a:r>
              <a:t> </a:t>
            </a:r>
          </a:p>
          <a:p>
            <a:pPr lvl="1"/>
            <a:r>
              <a:rPr smtId="4294967295">
                <a:hlinkClick invalidUrl="" action="ppaction://noaction" tgtFrame="" tooltip=""/>
              </a:rPr>
              <a:t>http://www.csupomona.edu/~ftang/www/courses/CS299-S09/examples/changestyle.html</a:t>
            </a:r>
            <a:r>
              <a:t> </a:t>
            </a:r>
          </a:p>
          <a:p>
            <a:pPr lvl="0"/>
          </a:p>
          <a:p>
            <a:pPr lvl="0"/>
            <a:r>
              <a:t>Form validation:</a:t>
            </a:r>
          </a:p>
          <a:p>
            <a:pPr lvl="1"/>
            <a:r>
              <a:rPr sz="1800" smtId="4294967295">
                <a:hlinkClick invalidUrl="" action="ppaction://noaction" tgtFrame="" tooltip=""/>
              </a:rPr>
              <a:t>http://www.xs4all.nl/~sbpoley/webmatters/formval.html</a:t>
            </a:r>
            <a:endParaRPr sz="1800" smtId="4294967295"/>
          </a:p>
          <a:p>
            <a:pPr lvl="0"/>
          </a:p>
          <a:p>
            <a:pPr lvl="0"/>
          </a:p>
        </p:txBody>
      </p:sp>
      <p:sp>
        <p:nvSpPr>
          <p:cNvPr id="29696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0C0E0825-9E7A-439E-B0E3-0B8229884710}" type="slidenum">
              <a:rPr sz="1400" smtId="4294967295"/>
              <a:t>18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0578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Introduction to JavaScript</a:t>
            </a:r>
          </a:p>
        </p:txBody>
      </p:sp>
      <p:sp>
        <p:nvSpPr>
          <p:cNvPr id="280579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What is JavaScript?</a:t>
            </a:r>
          </a:p>
          <a:p>
            <a:pPr lvl="1"/>
            <a:r>
              <a:t>It is designed to add interactivity to HTML pages</a:t>
            </a:r>
          </a:p>
          <a:p>
            <a:pPr lvl="1"/>
            <a:r>
              <a:t>It is a scripting language (a lightweight programming language)</a:t>
            </a:r>
          </a:p>
          <a:p>
            <a:pPr lvl="1"/>
            <a:r>
              <a:t>It is an interpreted language (it executes without preliminary compilation)</a:t>
            </a:r>
          </a:p>
          <a:p>
            <a:pPr lvl="1"/>
            <a:r>
              <a:t>Usually embedded directly into HTML pages</a:t>
            </a:r>
          </a:p>
          <a:p>
            <a:pPr lvl="1"/>
            <a:r>
              <a:t>And, Java and JavaScript are different</a:t>
            </a:r>
          </a:p>
          <a:p>
            <a:pPr lvl="1"/>
          </a:p>
        </p:txBody>
      </p:sp>
      <p:sp>
        <p:nvSpPr>
          <p:cNvPr id="280580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BC145537-7E8D-482A-849C-D86D3EF1A081}" type="slidenum">
              <a:rPr sz="1400" smtId="4294967295"/>
              <a:t>2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1602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What can a JavaScript Do?</a:t>
            </a:r>
          </a:p>
        </p:txBody>
      </p:sp>
      <p:sp>
        <p:nvSpPr>
          <p:cNvPr id="281603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sz="2000" smtId="4294967295"/>
              <a:t>JavaScript gives HTML designers a programming tool: </a:t>
            </a:r>
            <a:endParaRPr sz="2000" smtId="4294967295"/>
          </a:p>
          <a:p>
            <a:pPr lvl="1"/>
            <a:r>
              <a:rPr sz="1800" smtId="4294967295"/>
              <a:t>simple syntax</a:t>
            </a:r>
            <a:endParaRPr sz="1800" smtId="4294967295"/>
          </a:p>
          <a:p>
            <a:pPr lvl="0"/>
            <a:r>
              <a:rPr sz="2000" smtId="4294967295"/>
              <a:t>JavaScript can put dynamic text into an HTML page</a:t>
            </a:r>
            <a:endParaRPr sz="2000" smtId="4294967295"/>
          </a:p>
          <a:p>
            <a:pPr lvl="0"/>
            <a:r>
              <a:rPr sz="2000" smtId="4294967295"/>
              <a:t>JavaScript can react to events</a:t>
            </a:r>
            <a:endParaRPr sz="2000" smtId="4294967295"/>
          </a:p>
          <a:p>
            <a:pPr lvl="0"/>
            <a:r>
              <a:rPr sz="2000" smtId="4294967295"/>
              <a:t>JavaScript can read and write HTML elements</a:t>
            </a:r>
            <a:endParaRPr sz="2000" smtId="4294967295"/>
          </a:p>
          <a:p>
            <a:pPr lvl="0"/>
            <a:r>
              <a:rPr sz="2000" smtId="4294967295"/>
              <a:t>JavaScript can be used to validate data</a:t>
            </a:r>
            <a:endParaRPr sz="2000" smtId="4294967295"/>
          </a:p>
          <a:p>
            <a:pPr lvl="0"/>
            <a:r>
              <a:rPr sz="2000" smtId="4294967295"/>
              <a:t>JavaScript can be used to detect the visitor’s browser</a:t>
            </a:r>
            <a:endParaRPr sz="2000" smtId="4294967295"/>
          </a:p>
          <a:p>
            <a:pPr lvl="0"/>
            <a:r>
              <a:rPr sz="2000" smtId="4294967295"/>
              <a:t>JavaScript can be used to create cookies</a:t>
            </a:r>
            <a:endParaRPr sz="2000" smtId="4294967295"/>
          </a:p>
          <a:p>
            <a:pPr lvl="1"/>
            <a:r>
              <a:rPr sz="1800" smtId="4294967295"/>
              <a:t>Store and retrieve information on the visitor’s computer</a:t>
            </a:r>
            <a:endParaRPr sz="1800" smtId="4294967295"/>
          </a:p>
        </p:txBody>
      </p:sp>
      <p:sp>
        <p:nvSpPr>
          <p:cNvPr id="28160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0C9F50CA-7987-4DCB-B560-48066208FFA4}" type="slidenum">
              <a:rPr sz="1400" smtId="4294967295"/>
              <a:t>3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2626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JavaScript How To </a:t>
            </a:r>
          </a:p>
        </p:txBody>
      </p:sp>
      <p:sp>
        <p:nvSpPr>
          <p:cNvPr id="282627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1800" smtId="4294967295"/>
              <a:t>The HTML &lt;script&gt; tag is used to insert a JavaScript into an HTML page</a:t>
            </a:r>
            <a:endParaRPr sz="1800" smtId="4294967295"/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&lt;script type=“text/</a:t>
            </a:r>
            <a:r>
              <a:rPr sz="1600" smtId="4294967295">
                <a:solidFill>
                  <a:schemeClr val="accent2"/>
                </a:solidFill>
              </a:rPr>
              <a:t>javascript</a:t>
            </a:r>
            <a:r>
              <a:rPr sz="1600" smtId="4294967295">
                <a:solidFill>
                  <a:schemeClr val="accent2"/>
                </a:solidFill>
              </a:rPr>
              <a:t>”&gt;</a:t>
            </a:r>
            <a:endParaRPr sz="1600" smtId="4294967295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document.write(“Hello World!”)</a:t>
            </a:r>
            <a:endParaRPr sz="1600" smtId="4294967295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&lt;/script&gt;</a:t>
            </a:r>
            <a:endParaRPr sz="1600" smtId="4294967295">
              <a:solidFill>
                <a:schemeClr val="accent2"/>
              </a:solidFill>
            </a:endParaRPr>
          </a:p>
          <a:p>
            <a:pPr lvl="0">
              <a:lnSpc>
                <a:spcPct val="90000"/>
              </a:lnSpc>
            </a:pPr>
            <a:r>
              <a:rPr sz="1800" smtId="4294967295"/>
              <a:t>Ending statements with a semicolon?</a:t>
            </a:r>
            <a:endParaRPr sz="1800" smtId="4294967295"/>
          </a:p>
          <a:p>
            <a:pPr lvl="1">
              <a:lnSpc>
                <a:spcPct val="90000"/>
              </a:lnSpc>
            </a:pPr>
            <a:r>
              <a:rPr sz="1600" smtId="4294967295"/>
              <a:t>Optional; required when you want to put multiple statements on a single line</a:t>
            </a:r>
            <a:endParaRPr sz="1600" smtId="4294967295"/>
          </a:p>
          <a:p>
            <a:pPr lvl="0">
              <a:lnSpc>
                <a:spcPct val="90000"/>
              </a:lnSpc>
            </a:pPr>
            <a:r>
              <a:rPr sz="1800" smtId="4294967295"/>
              <a:t>JavaScript can be inserted within the head, the body, or use external JavaScript file</a:t>
            </a:r>
            <a:endParaRPr sz="1800" smtId="4294967295"/>
          </a:p>
          <a:p>
            <a:pPr lvl="0">
              <a:lnSpc>
                <a:spcPct val="90000"/>
              </a:lnSpc>
            </a:pPr>
            <a:r>
              <a:rPr sz="1800" smtId="4294967295"/>
              <a:t>How to handle older browsers?</a:t>
            </a:r>
            <a:endParaRPr sz="1800" smtId="4294967295"/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&lt;script type=“text/</a:t>
            </a:r>
            <a:r>
              <a:rPr sz="1600" smtId="4294967295">
                <a:solidFill>
                  <a:schemeClr val="accent2"/>
                </a:solidFill>
              </a:rPr>
              <a:t>javascript</a:t>
            </a:r>
            <a:r>
              <a:rPr sz="1600" smtId="4294967295">
                <a:solidFill>
                  <a:schemeClr val="accent2"/>
                </a:solidFill>
              </a:rPr>
              <a:t>”&gt;</a:t>
            </a:r>
            <a:endParaRPr sz="1600" smtId="4294967295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&lt;!—</a:t>
            </a:r>
            <a:endParaRPr sz="1600" smtId="4294967295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document.write(“Hello World!”)</a:t>
            </a:r>
            <a:endParaRPr sz="1600" smtId="4294967295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//</a:t>
            </a:r>
            <a:r>
              <a:rPr sz="1600" smtId="4294967295">
                <a:solidFill>
                  <a:schemeClr val="accent2"/>
                </a:solidFill>
                <a:sym typeface="Wingdings" pitchFamily="2" charset="2"/>
              </a:rPr>
              <a:t> --&gt;</a:t>
            </a:r>
            <a:endParaRPr sz="1600" smtId="4294967295">
              <a:solidFill>
                <a:schemeClr val="accent2"/>
              </a:solidFill>
              <a:sym typeface="Wingdings" pitchFamily="2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sz="1600" smtId="4294967295">
                <a:solidFill>
                  <a:schemeClr val="accent2"/>
                </a:solidFill>
              </a:rPr>
              <a:t>&lt;/script&gt;</a:t>
            </a:r>
            <a:endParaRPr sz="1600" smtId="4294967295">
              <a:solidFill>
                <a:schemeClr val="accent2"/>
              </a:solidFill>
            </a:endParaRPr>
          </a:p>
        </p:txBody>
      </p:sp>
      <p:sp>
        <p:nvSpPr>
          <p:cNvPr id="282628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0CE1F45F-7816-4793-B0C9-0EC8F2C505E0}" type="slidenum">
              <a:rPr sz="1400" smtId="4294967295"/>
              <a:t>4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3650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JavaScript Where To</a:t>
            </a:r>
          </a:p>
        </p:txBody>
      </p:sp>
      <p:sp>
        <p:nvSpPr>
          <p:cNvPr id="283651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You can include </a:t>
            </a:r>
            <a:r>
              <a:t>JavaScripts </a:t>
            </a:r>
            <a:r>
              <a:t>in head, body, or simply use external JavaScript file (.</a:t>
            </a:r>
            <a:r>
              <a:t>js</a:t>
            </a:r>
            <a:r>
              <a:t>)</a:t>
            </a:r>
          </a:p>
          <a:p>
            <a:pPr lvl="0"/>
            <a:r>
              <a:t>JavaScripts</a:t>
            </a:r>
            <a:r>
              <a:t> in the body section will be executed while the page loads</a:t>
            </a:r>
          </a:p>
          <a:p>
            <a:pPr lvl="0"/>
            <a:r>
              <a:t>JavaScripts </a:t>
            </a:r>
            <a:r>
              <a:t>in the head section will be executed when called</a:t>
            </a:r>
          </a:p>
          <a:p>
            <a:pPr lvl="0"/>
            <a:r>
              <a:t>Examples:</a:t>
            </a:r>
          </a:p>
          <a:p>
            <a:pPr lvl="1"/>
            <a:r>
              <a:rPr smtId="4294967295">
                <a:hlinkClick invalidUrl="" action="ppaction://noaction" tgtFrame="" tooltip=""/>
              </a:rPr>
              <a:t>http://www.w3schools.com/js/js_whereto.asp</a:t>
            </a:r>
            <a:r>
              <a:t> </a:t>
            </a:r>
          </a:p>
          <a:p>
            <a:pPr lvl="0"/>
          </a:p>
        </p:txBody>
      </p:sp>
      <p:sp>
        <p:nvSpPr>
          <p:cNvPr id="283652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5E6EF811-C1A3-47AE-926D-0D0FBD46DE1E}" type="slidenum">
              <a:rPr sz="1400" smtId="4294967295"/>
              <a:t>5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4674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JavaScript Basics</a:t>
            </a:r>
          </a:p>
        </p:txBody>
      </p:sp>
      <p:sp>
        <p:nvSpPr>
          <p:cNvPr id="284675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2000" smtId="4294967295"/>
              <a:t>Variables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If … Else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Switch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Operators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Popup Boxes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Functions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Loops (for, while)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Events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Try … Catch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Throw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onerror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Special Text</a:t>
            </a:r>
            <a:endParaRPr sz="2000" smtId="4294967295"/>
          </a:p>
          <a:p>
            <a:pPr lvl="0">
              <a:lnSpc>
                <a:spcPct val="90000"/>
              </a:lnSpc>
            </a:pPr>
            <a:r>
              <a:rPr sz="2000" smtId="4294967295"/>
              <a:t>Guidelines</a:t>
            </a:r>
            <a:endParaRPr sz="2000" smtId="4294967295"/>
          </a:p>
          <a:p>
            <a:pPr lvl="0">
              <a:lnSpc>
                <a:spcPct val="90000"/>
              </a:lnSpc>
              <a:buNone/>
            </a:pPr>
            <a:endParaRPr sz="2000" smtId="4294967295"/>
          </a:p>
        </p:txBody>
      </p:sp>
      <p:sp>
        <p:nvSpPr>
          <p:cNvPr id="284676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CDBE0763-B499-48FA-9A16-A74A7D9D68B5}" type="slidenum">
              <a:rPr sz="1400" smtId="4294967295"/>
              <a:t>6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5698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Java Objects</a:t>
            </a:r>
          </a:p>
        </p:txBody>
      </p:sp>
      <p:sp>
        <p:nvSpPr>
          <p:cNvPr id="285699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String</a:t>
            </a:r>
          </a:p>
          <a:p>
            <a:pPr lvl="0"/>
            <a:r>
              <a:t>Date</a:t>
            </a:r>
          </a:p>
          <a:p>
            <a:pPr lvl="0"/>
            <a:r>
              <a:t>Array</a:t>
            </a:r>
          </a:p>
          <a:p>
            <a:pPr lvl="0"/>
            <a:r>
              <a:t>Boolean</a:t>
            </a:r>
          </a:p>
          <a:p>
            <a:pPr lvl="0"/>
            <a:r>
              <a:t>Math</a:t>
            </a:r>
          </a:p>
          <a:p>
            <a:pPr lvl="0"/>
            <a:r>
              <a:t>RegExp</a:t>
            </a:r>
          </a:p>
          <a:p>
            <a:pPr lvl="0"/>
            <a:r>
              <a:t>HTML DOM </a:t>
            </a:r>
          </a:p>
        </p:txBody>
      </p:sp>
      <p:sp>
        <p:nvSpPr>
          <p:cNvPr id="285700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35C733FB-300F-42B6-AA6B-CB3E3DEF83FB}" type="slidenum">
              <a:rPr sz="1400" smtId="4294967295"/>
              <a:t>7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3890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RegExp</a:t>
            </a:r>
            <a:r>
              <a:t>: Regular Expression</a:t>
            </a:r>
          </a:p>
        </p:txBody>
      </p:sp>
      <p:sp>
        <p:nvSpPr>
          <p:cNvPr id="293891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Two ways to define regular expression:</a:t>
            </a:r>
          </a:p>
          <a:p>
            <a:pPr lvl="1"/>
            <a:r>
              <a:t>new </a:t>
            </a:r>
            <a:r>
              <a:t>RegExp</a:t>
            </a:r>
            <a:r>
              <a:t>(“[xyz]”) </a:t>
            </a:r>
          </a:p>
          <a:p>
            <a:pPr lvl="1"/>
            <a:r>
              <a:t>or, /[xyz]/</a:t>
            </a:r>
          </a:p>
          <a:p>
            <a:pPr lvl="1"/>
          </a:p>
          <a:p>
            <a:pPr lvl="0"/>
            <a:r>
              <a:t>String object methods that supports regular expressions:</a:t>
            </a:r>
          </a:p>
          <a:p>
            <a:pPr lvl="1"/>
            <a:r>
              <a:rPr smtId="4294967295">
                <a:solidFill>
                  <a:schemeClr val="accent2"/>
                </a:solidFill>
              </a:rPr>
              <a:t>search</a:t>
            </a:r>
            <a:r>
              <a:t>: search a string for a specified value. Returns the position of the value</a:t>
            </a:r>
          </a:p>
          <a:p>
            <a:pPr lvl="1"/>
            <a:r>
              <a:rPr smtId="4294967295">
                <a:solidFill>
                  <a:schemeClr val="accent2"/>
                </a:solidFill>
              </a:rPr>
              <a:t>match</a:t>
            </a:r>
            <a:r>
              <a:t>: search a string for a specified value. Returns an array of the found value(s)</a:t>
            </a:r>
          </a:p>
          <a:p>
            <a:pPr lvl="1"/>
            <a:r>
              <a:rPr smtId="4294967295">
                <a:solidFill>
                  <a:schemeClr val="accent2"/>
                </a:solidFill>
              </a:rPr>
              <a:t>replace</a:t>
            </a:r>
            <a:r>
              <a:t>: replace characters with other characters</a:t>
            </a:r>
          </a:p>
          <a:p>
            <a:pPr lvl="1"/>
            <a:r>
              <a:rPr smtId="4294967295">
                <a:solidFill>
                  <a:schemeClr val="accent2"/>
                </a:solidFill>
              </a:rPr>
              <a:t>split</a:t>
            </a:r>
            <a:r>
              <a:t>: split a string into an array of strings</a:t>
            </a:r>
          </a:p>
        </p:txBody>
      </p:sp>
      <p:sp>
        <p:nvSpPr>
          <p:cNvPr id="293892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0D6C77A0-082F-4A5B-849F-BD319C83470B}" type="slidenum">
              <a:rPr sz="1400" smtId="4294967295"/>
              <a:t>8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2866" name=""/>
          <p:cNvSpPr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800" b="0" i="0" u="none" smtId="4294967295">
                <a:solidFill>
                  <a:srgbClr val="003399"/>
                </a:solidFill>
                <a:latin typeface="Verdana" pitchFamily="34" charset="0"/>
              </a:defRPr>
            </a:lvl1pPr>
          </a:lstStyle>
          <a:p>
            <a:pPr lvl="0"/>
            <a:r>
              <a:t>JavaScript Regular Expression Examples</a:t>
            </a:r>
          </a:p>
        </p:txBody>
      </p:sp>
      <p:sp>
        <p:nvSpPr>
          <p:cNvPr id="292867" name=""/>
          <p:cNvSpPr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2400" b="0" i="0" u="none" smtId="4294967295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2000" b="0" i="0" u="none" smtId="4294967295">
                <a:solidFill>
                  <a:schemeClr val="tx2"/>
                </a:solidFill>
                <a:latin typeface="Verdan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•"/>
              <a:defRPr kumimoji="0" sz="1800" b="0" i="0" u="none" smtId="4294967295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–"/>
              <a:defRPr kumimoji="0" sz="1600" b="0" i="0" u="none" smtId="4294967295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Tx/>
              <a:buFontTx/>
              <a:buChar char="»"/>
              <a:defRPr kumimoji="0" sz="1400" b="0" i="0" u="none" smtId="4294967295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t>Check input for 5 digit number</a:t>
            </a:r>
          </a:p>
          <a:p>
            <a:pPr lvl="1"/>
            <a:r>
              <a:rPr smtId="4294967295">
                <a:hlinkClick invalidUrl="" action="ppaction://noaction" tgtFrame="" tooltip=""/>
              </a:rPr>
              <a:t>http://www.javascriptkit.com/javatutors/re.shtml</a:t>
            </a:r>
            <a:r>
              <a:t> </a:t>
            </a:r>
          </a:p>
          <a:p>
            <a:pPr lvl="1"/>
          </a:p>
          <a:p>
            <a:pPr lvl="0"/>
            <a:r>
              <a:t>Different categories of pattern matching:</a:t>
            </a:r>
          </a:p>
          <a:p>
            <a:pPr lvl="1"/>
            <a:r>
              <a:rPr smtId="4294967295">
                <a:hlinkClick invalidUrl="" action="ppaction://noaction" tgtFrame="" tooltip=""/>
              </a:rPr>
              <a:t>http://www.javascriptkit.com/javatutors/re2.shtml</a:t>
            </a:r>
            <a:r>
              <a:t> </a:t>
            </a:r>
          </a:p>
          <a:p>
            <a:pPr lvl="0"/>
          </a:p>
          <a:p>
            <a:pPr lvl="0"/>
          </a:p>
          <a:p>
            <a:pPr lvl="0"/>
          </a:p>
          <a:p>
            <a:pPr lvl="0"/>
          </a:p>
        </p:txBody>
      </p:sp>
      <p:sp>
        <p:nvSpPr>
          <p:cNvPr id="292868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CF6C0540-22E4-4B34-9F9D-66B30B0DC2F0}" type="slidenum">
              <a:rPr sz="1400" smtId="4294967295"/>
              <a:t>9</a:t>
            </a:fld>
            <a:endParaRPr lang="en-US" smtId="4294967295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009900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B2B2B2"/>
        </a:folHlink>
      </a:clrScheme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969696"/>
        </a:folHlink>
      </a:clrScheme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FFCC66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D4D4D"/>
        </a:hlink>
        <a:folHlink>
          <a:srgbClr val="EAEAEA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C0C0C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0000"/>
        </a:hlink>
        <a:folHlink>
          <a:srgbClr val="009900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00CC"/>
        </a:hlink>
        <a:folHlink>
          <a:srgbClr val="B2B2B2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>C:\Program Files\Microsoft Office\Templates\Presentation Designs\Bold Stripes.pot</Template>
  <Manager/>
  <Company/>
  <PresentationFormat/>
  <TotalTime>4983</TotalTime>
  <SharedDoc>0</SharedDoc>
  <Application>Microsoft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Daisy</cp:lastModifiedBy>
  <cp:revision>1425</cp:revision>
  <cp:lastPrinted>1601-01-01T00:00:00.000</cp:lastPrinted>
  <dcterms:created xsi:type="dcterms:W3CDTF">1601-01-01T00:00:00Z</dcterms:created>
  <dcterms:modified xsi:type="dcterms:W3CDTF">2009-04-27T21:15:35Z</dcterms:modified>
</cp:coreProperties>
</file>