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5.6.0.0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custDataLst>
    <p:tags r:id="rId27"/>
  </p:custDataLst>
  <p:defaultTextStyle>
    <a:defPPr algn="l" rtl="0" eaLnBrk="1" hangingPunct="1">
      <a:defRPr kumimoji="0" smtId="4294967295">
        <a:latin typeface="Tahoma" pitchFamily="34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1pPr>
    <a:lvl2pPr marL="4572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2pPr>
    <a:lvl3pPr marL="9144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3pPr>
    <a:lvl4pPr marL="13716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4pPr>
    <a:lvl5pPr marL="182880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smtId="4294967295">
        <a:solidFill>
          <a:schemeClr val="tx1"/>
        </a:solidFill>
        <a:latin typeface="Arial" pitchFamily="34" charset="0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 varScale="1">
        <p:scale>
          <a:sx n="78" d="100"/>
          <a:sy n="78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" Type="http://schemas.openxmlformats.org/officeDocument/2006/relationships/slide" Target="slides/slide1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tags" Target="tags/tag44.xml" /><Relationship Id="rId28" Type="http://schemas.openxmlformats.org/officeDocument/2006/relationships/presProps" Target="presProps.xml" /><Relationship Id="rId29" Type="http://schemas.openxmlformats.org/officeDocument/2006/relationships/viewProps" Target="viewProps.xml" /><Relationship Id="rId3" Type="http://schemas.openxmlformats.org/officeDocument/2006/relationships/slide" Target="slides/slide2.xml" /><Relationship Id="rId30" Type="http://schemas.openxmlformats.org/officeDocument/2006/relationships/theme" Target="theme/theme1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5122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123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5124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5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6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7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8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29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0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1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2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3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4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5135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5136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5137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5138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39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0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1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2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3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4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5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6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7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8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49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0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1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2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3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4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5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6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7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8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59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0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1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2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3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4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5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6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7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8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69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0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1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2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3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4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5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6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7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8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79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0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1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2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3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4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5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6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7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8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89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0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1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2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3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4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5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6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7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8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199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0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1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2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3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4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5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6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7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8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09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0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1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2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3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4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5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6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7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8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19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0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1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2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3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4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5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6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7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8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29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0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1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2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3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4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5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6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7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8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39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0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1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2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3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4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5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6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7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8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49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0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1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2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3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4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5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6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7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8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59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0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1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2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3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4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5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6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7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8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69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0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5271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5272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5273" name=""/>
          <p:cNvSpPr/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1">
            <a:noAutofit/>
          </a:bodyPr>
          <a:lstStyle>
            <a:lvl1pPr>
              <a:defRPr sz="5400" smtId="4294967295"/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5274" name="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0" indent="0" algn="ctr">
              <a:buNone/>
            </a:lvl1pPr>
            <a:lvl2pPr marL="457200" indent="-457200" algn="ctr">
              <a:buNone/>
            </a:lvl2pPr>
            <a:lvl3pPr marL="914400" indent="-914400" algn="ctr">
              <a:buNone/>
            </a:lvl3pPr>
            <a:lvl4pPr marL="1371600" indent="-1371600" algn="ctr">
              <a:buNone/>
            </a:lvl4pPr>
            <a:lvl5pPr marL="1828800" indent="-1828800" algn="ctr">
              <a:buNone/>
            </a:lvl5pPr>
          </a:lstStyle>
          <a:p>
            <a:pPr lvl="0"/>
            <a:r>
              <a:t>Asıl alt başlık stilini düzenlemek için tıklatın</a:t>
            </a:r>
          </a:p>
        </p:txBody>
      </p:sp>
      <p:sp>
        <p:nvSpPr>
          <p:cNvPr id="5275" name=""/>
          <p:cNvSpPr/>
          <p:nvPr>
            <p:ph type="dt" sz="quarter" idx="2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6" name=""/>
          <p:cNvSpPr/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5277" name=""/>
          <p:cNvSpPr/>
          <p:nvPr>
            <p:ph type="sldNum" sz="quarter" idx="4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6656F470-A2DD-41A6-AEF0-8947F3D34B2E}" type="slidenum">
              <a:rPr sz="1000" smtId="4294967295"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rPr>
              <a:t>*</a:t>
            </a:fld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3AE1883-0942-4AA3-9DB2-9C7C3A0314B1}" type="slidenum">
              <a:rPr sz="100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/>
      <p:grpSp>
        <p:nvGrpSpPr>
          <p:cNvPr id="4098" name=""/>
          <p:cNvGrpSpPr/>
          <p:nvPr/>
        </p:nvGrpSpPr>
        <p:grpSpPr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4099" name="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4100" name=""/>
              <p:cNvSpPr/>
              <p:nvPr/>
            </p:nvSpPr>
            <p:spPr bwMode="hidden">
              <a:xfrm>
                <a:off x="1399" y="1116"/>
                <a:ext cx="2815" cy="2110"/>
              </a:xfrm>
              <a:custGeom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1" name=""/>
              <p:cNvSpPr/>
              <p:nvPr/>
            </p:nvSpPr>
            <p:spPr bwMode="hidden">
              <a:xfrm>
                <a:off x="672" y="1116"/>
                <a:ext cx="3966" cy="2366"/>
              </a:xfrm>
              <a:custGeom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2" name=""/>
              <p:cNvSpPr/>
              <p:nvPr/>
            </p:nvSpPr>
            <p:spPr bwMode="hidden">
              <a:xfrm>
                <a:off x="20" y="1069"/>
                <a:ext cx="5732" cy="3107"/>
              </a:xfrm>
              <a:custGeom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3" name=""/>
              <p:cNvSpPr/>
              <p:nvPr/>
            </p:nvSpPr>
            <p:spPr bwMode="hidden">
              <a:xfrm>
                <a:off x="242" y="1145"/>
                <a:ext cx="5512" cy="2760"/>
              </a:xfrm>
              <a:custGeom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4" name=""/>
              <p:cNvSpPr/>
              <p:nvPr/>
            </p:nvSpPr>
            <p:spPr bwMode="hidden">
              <a:xfrm>
                <a:off x="4840" y="984"/>
                <a:ext cx="790" cy="1189"/>
              </a:xfrm>
              <a:custGeom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5" name=""/>
              <p:cNvSpPr/>
              <p:nvPr/>
            </p:nvSpPr>
            <p:spPr bwMode="hidden">
              <a:xfrm>
                <a:off x="5173" y="896"/>
                <a:ext cx="579" cy="1117"/>
              </a:xfrm>
              <a:custGeom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6" name=""/>
              <p:cNvSpPr/>
              <p:nvPr/>
            </p:nvSpPr>
            <p:spPr bwMode="hidden">
              <a:xfrm>
                <a:off x="3291" y="968"/>
                <a:ext cx="2471" cy="2396"/>
              </a:xfrm>
              <a:custGeom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7" name=""/>
              <p:cNvSpPr/>
              <p:nvPr/>
            </p:nvSpPr>
            <p:spPr bwMode="hidden">
              <a:xfrm>
                <a:off x="2366" y="1067"/>
                <a:ext cx="1399" cy="1349"/>
              </a:xfrm>
              <a:custGeom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08" name=""/>
              <p:cNvSpPr/>
              <p:nvPr/>
            </p:nvSpPr>
            <p:spPr bwMode="hidden">
              <a:xfrm>
                <a:off x="4275" y="2031"/>
                <a:ext cx="1256" cy="810"/>
              </a:xfrm>
              <a:custGeom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09" name=""/>
              <p:cNvSpPr/>
              <p:nvPr/>
            </p:nvSpPr>
            <p:spPr bwMode="hidden">
              <a:xfrm>
                <a:off x="2914" y="3476"/>
                <a:ext cx="2848" cy="788"/>
              </a:xfrm>
              <a:custGeom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0" name=""/>
              <p:cNvSpPr/>
              <p:nvPr/>
            </p:nvSpPr>
            <p:spPr bwMode="hidden">
              <a:xfrm>
                <a:off x="5443" y="922"/>
                <a:ext cx="319" cy="854"/>
              </a:xfrm>
              <a:custGeom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sp>
            <p:nvSpPr>
              <p:cNvPr id="4111" name=""/>
              <p:cNvSpPr/>
              <p:nvPr/>
            </p:nvSpPr>
            <p:spPr bwMode="hidden">
              <a:xfrm>
                <a:off x="4954" y="3568"/>
                <a:ext cx="646" cy="392"/>
              </a:xfrm>
              <a:custGeom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  <p:sp>
            <p:nvSpPr>
              <p:cNvPr id="4112" name=""/>
              <p:cNvSpPr/>
              <p:nvPr/>
            </p:nvSpPr>
            <p:spPr bwMode="hidden">
              <a:xfrm>
                <a:off x="50" y="2400"/>
                <a:ext cx="2736" cy="1920"/>
              </a:xfrm>
              <a:custGeom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miter lim="800000"/>
              </a:ln>
            </p:spPr>
          </p:sp>
        </p:grpSp>
        <p:grpSp>
          <p:nvGrpSpPr>
            <p:cNvPr id="4113" name=""/>
            <p:cNvGrpSpPr/>
            <p:nvPr/>
          </p:nvGrpSpPr>
          <p:grpSpPr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4114" name=""/>
              <p:cNvSpPr/>
              <p:nvPr/>
            </p:nvSpPr>
            <p:spPr bwMode="ltGray">
              <a:xfrm rot="6780000">
                <a:off x="62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5" name=""/>
              <p:cNvSpPr/>
              <p:nvPr/>
            </p:nvSpPr>
            <p:spPr bwMode="ltGray"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6" name=""/>
              <p:cNvSpPr/>
              <p:nvPr/>
            </p:nvSpPr>
            <p:spPr bwMode="ltGray">
              <a:xfrm rot="6780000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7" name=""/>
              <p:cNvSpPr/>
              <p:nvPr/>
            </p:nvSpPr>
            <p:spPr bwMode="ltGray">
              <a:xfrm rot="5940000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8" name=""/>
              <p:cNvSpPr/>
              <p:nvPr/>
            </p:nvSpPr>
            <p:spPr bwMode="ltGray">
              <a:xfrm rot="5940000">
                <a:off x="183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19" name=""/>
              <p:cNvSpPr/>
              <p:nvPr/>
            </p:nvSpPr>
            <p:spPr bwMode="ltGray">
              <a:xfrm rot="6240000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0" name=""/>
              <p:cNvSpPr/>
              <p:nvPr/>
            </p:nvSpPr>
            <p:spPr bwMode="ltGray">
              <a:xfrm rot="6180000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1" name=""/>
              <p:cNvSpPr/>
              <p:nvPr/>
            </p:nvSpPr>
            <p:spPr bwMode="ltGray">
              <a:xfrm rot="5340000">
                <a:off x="364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2" name=""/>
              <p:cNvSpPr/>
              <p:nvPr/>
            </p:nvSpPr>
            <p:spPr bwMode="ltGray">
              <a:xfrm rot="5340000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3" name=""/>
              <p:cNvSpPr/>
              <p:nvPr/>
            </p:nvSpPr>
            <p:spPr bwMode="ltGray">
              <a:xfrm rot="5580000">
                <a:off x="302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4" name=""/>
              <p:cNvSpPr/>
              <p:nvPr/>
            </p:nvSpPr>
            <p:spPr bwMode="ltGray"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5" name=""/>
              <p:cNvSpPr/>
              <p:nvPr/>
            </p:nvSpPr>
            <p:spPr bwMode="ltGray">
              <a:xfrm rot="4680000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6" name=""/>
              <p:cNvSpPr/>
              <p:nvPr/>
            </p:nvSpPr>
            <p:spPr bwMode="ltGray">
              <a:xfrm rot="4920000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7" name=""/>
              <p:cNvSpPr/>
              <p:nvPr/>
            </p:nvSpPr>
            <p:spPr bwMode="ltGray">
              <a:xfrm rot="4920000">
                <a:off x="457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8" name=""/>
              <p:cNvSpPr/>
              <p:nvPr/>
            </p:nvSpPr>
            <p:spPr bwMode="ltGray">
              <a:xfrm rot="5040000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29" name=""/>
              <p:cNvSpPr/>
              <p:nvPr/>
            </p:nvSpPr>
            <p:spPr bwMode="ltGray">
              <a:xfrm rot="3780000">
                <a:off x="665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0" name=""/>
              <p:cNvSpPr/>
              <p:nvPr/>
            </p:nvSpPr>
            <p:spPr bwMode="ltGray"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1" name=""/>
              <p:cNvSpPr/>
              <p:nvPr/>
            </p:nvSpPr>
            <p:spPr bwMode="ltGray">
              <a:xfrm rot="4080000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2" name=""/>
              <p:cNvSpPr/>
              <p:nvPr/>
            </p:nvSpPr>
            <p:spPr bwMode="ltGray"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3" name=""/>
              <p:cNvSpPr/>
              <p:nvPr/>
            </p:nvSpPr>
            <p:spPr bwMode="ltGray">
              <a:xfrm rot="3360000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4" name=""/>
              <p:cNvSpPr/>
              <p:nvPr/>
            </p:nvSpPr>
            <p:spPr bwMode="ltGray">
              <a:xfrm rot="3360000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5" name=""/>
              <p:cNvSpPr/>
              <p:nvPr/>
            </p:nvSpPr>
            <p:spPr bwMode="ltGray">
              <a:xfrm rot="3360000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6" name=""/>
              <p:cNvSpPr/>
              <p:nvPr/>
            </p:nvSpPr>
            <p:spPr bwMode="ltGray"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7" name=""/>
              <p:cNvSpPr/>
              <p:nvPr/>
            </p:nvSpPr>
            <p:spPr bwMode="ltGray"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8" name=""/>
              <p:cNvSpPr/>
              <p:nvPr/>
            </p:nvSpPr>
            <p:spPr bwMode="ltGray"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39" name=""/>
              <p:cNvSpPr/>
              <p:nvPr/>
            </p:nvSpPr>
            <p:spPr bwMode="ltGray">
              <a:xfrm rot="2700000">
                <a:off x="877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0" name=""/>
              <p:cNvSpPr/>
              <p:nvPr/>
            </p:nvSpPr>
            <p:spPr bwMode="ltGray">
              <a:xfrm rot="2700000">
                <a:off x="850" y="364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1" name=""/>
              <p:cNvSpPr/>
              <p:nvPr/>
            </p:nvSpPr>
            <p:spPr bwMode="ltGray"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2" name=""/>
              <p:cNvSpPr/>
              <p:nvPr/>
            </p:nvSpPr>
            <p:spPr bwMode="ltGray"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3" name=""/>
              <p:cNvSpPr/>
              <p:nvPr/>
            </p:nvSpPr>
            <p:spPr bwMode="ltGray"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4" name=""/>
              <p:cNvSpPr/>
              <p:nvPr/>
            </p:nvSpPr>
            <p:spPr bwMode="ltGray"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5" name=""/>
              <p:cNvSpPr/>
              <p:nvPr/>
            </p:nvSpPr>
            <p:spPr bwMode="ltGray"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6" name=""/>
              <p:cNvSpPr/>
              <p:nvPr/>
            </p:nvSpPr>
            <p:spPr bwMode="ltGray"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7" name=""/>
              <p:cNvSpPr/>
              <p:nvPr/>
            </p:nvSpPr>
            <p:spPr bwMode="ltGray"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8" name=""/>
              <p:cNvSpPr/>
              <p:nvPr/>
            </p:nvSpPr>
            <p:spPr bwMode="ltGray"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49" name=""/>
              <p:cNvSpPr/>
              <p:nvPr/>
            </p:nvSpPr>
            <p:spPr bwMode="ltGray"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0" name=""/>
              <p:cNvSpPr/>
              <p:nvPr/>
            </p:nvSpPr>
            <p:spPr bwMode="ltGray"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1" name=""/>
              <p:cNvSpPr/>
              <p:nvPr/>
            </p:nvSpPr>
            <p:spPr bwMode="ltGray"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2" name=""/>
              <p:cNvSpPr/>
              <p:nvPr/>
            </p:nvSpPr>
            <p:spPr bwMode="ltGray"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3" name=""/>
              <p:cNvSpPr/>
              <p:nvPr/>
            </p:nvSpPr>
            <p:spPr bwMode="ltGray">
              <a:xfrm rot="21300000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4" name=""/>
              <p:cNvSpPr/>
              <p:nvPr/>
            </p:nvSpPr>
            <p:spPr bwMode="ltGray">
              <a:xfrm rot="21540000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5" name=""/>
              <p:cNvSpPr/>
              <p:nvPr/>
            </p:nvSpPr>
            <p:spPr bwMode="ltGray">
              <a:xfrm rot="21540000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6" name=""/>
              <p:cNvSpPr/>
              <p:nvPr/>
            </p:nvSpPr>
            <p:spPr bwMode="ltGray"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7" name=""/>
              <p:cNvSpPr/>
              <p:nvPr/>
            </p:nvSpPr>
            <p:spPr bwMode="ltGray">
              <a:xfrm rot="20880000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8" name=""/>
              <p:cNvSpPr/>
              <p:nvPr/>
            </p:nvSpPr>
            <p:spPr bwMode="ltGray">
              <a:xfrm rot="210600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59" name=""/>
              <p:cNvSpPr/>
              <p:nvPr/>
            </p:nvSpPr>
            <p:spPr bwMode="ltGray">
              <a:xfrm rot="210600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0" name=""/>
              <p:cNvSpPr/>
              <p:nvPr/>
            </p:nvSpPr>
            <p:spPr bwMode="ltGray">
              <a:xfrm rot="21300000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1" name=""/>
              <p:cNvSpPr/>
              <p:nvPr/>
            </p:nvSpPr>
            <p:spPr bwMode="ltGray">
              <a:xfrm rot="20460000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2" name=""/>
              <p:cNvSpPr/>
              <p:nvPr/>
            </p:nvSpPr>
            <p:spPr bwMode="ltGray">
              <a:xfrm rot="20580000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3" name=""/>
              <p:cNvSpPr/>
              <p:nvPr/>
            </p:nvSpPr>
            <p:spPr bwMode="ltGray">
              <a:xfrm rot="20580000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4" name=""/>
              <p:cNvSpPr/>
              <p:nvPr/>
            </p:nvSpPr>
            <p:spPr bwMode="ltGray">
              <a:xfrm rot="20760000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5" name=""/>
              <p:cNvSpPr/>
              <p:nvPr/>
            </p:nvSpPr>
            <p:spPr bwMode="ltGray">
              <a:xfrm rot="20040000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6" name=""/>
              <p:cNvSpPr/>
              <p:nvPr/>
            </p:nvSpPr>
            <p:spPr bwMode="ltGray">
              <a:xfrm rot="20220000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7" name=""/>
              <p:cNvSpPr/>
              <p:nvPr/>
            </p:nvSpPr>
            <p:spPr bwMode="ltGray">
              <a:xfrm rot="20220000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8" name=""/>
              <p:cNvSpPr/>
              <p:nvPr/>
            </p:nvSpPr>
            <p:spPr bwMode="ltGray">
              <a:xfrm rot="20220000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69" name=""/>
              <p:cNvSpPr/>
              <p:nvPr/>
            </p:nvSpPr>
            <p:spPr bwMode="ltGray">
              <a:xfrm rot="19620000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0" name=""/>
              <p:cNvSpPr/>
              <p:nvPr/>
            </p:nvSpPr>
            <p:spPr bwMode="ltGray">
              <a:xfrm rot="19740000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1" name=""/>
              <p:cNvSpPr/>
              <p:nvPr/>
            </p:nvSpPr>
            <p:spPr bwMode="ltGray">
              <a:xfrm rot="19800000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2" name=""/>
              <p:cNvSpPr/>
              <p:nvPr/>
            </p:nvSpPr>
            <p:spPr bwMode="ltGray">
              <a:xfrm rot="19800000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3" name=""/>
              <p:cNvSpPr/>
              <p:nvPr/>
            </p:nvSpPr>
            <p:spPr bwMode="ltGray">
              <a:xfrm rot="19080000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4" name=""/>
              <p:cNvSpPr/>
              <p:nvPr/>
            </p:nvSpPr>
            <p:spPr bwMode="ltGray">
              <a:xfrm rot="19080000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5" name=""/>
              <p:cNvSpPr/>
              <p:nvPr/>
            </p:nvSpPr>
            <p:spPr bwMode="ltGray">
              <a:xfrm rot="19080000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6" name=""/>
              <p:cNvSpPr/>
              <p:nvPr/>
            </p:nvSpPr>
            <p:spPr bwMode="ltGray">
              <a:xfrm rot="19200000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7" name=""/>
              <p:cNvSpPr/>
              <p:nvPr/>
            </p:nvSpPr>
            <p:spPr bwMode="ltGray">
              <a:xfrm>
                <a:off x="486" y="2563"/>
                <a:ext cx="180" cy="151"/>
              </a:xfrm>
              <a:custGeom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8" name=""/>
              <p:cNvSpPr/>
              <p:nvPr/>
            </p:nvSpPr>
            <p:spPr bwMode="ltGray"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79" name=""/>
              <p:cNvSpPr/>
              <p:nvPr/>
            </p:nvSpPr>
            <p:spPr bwMode="ltGray"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0" name=""/>
              <p:cNvSpPr/>
              <p:nvPr/>
            </p:nvSpPr>
            <p:spPr bwMode="ltGray">
              <a:xfrm rot="18600000">
                <a:off x="908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1" name=""/>
              <p:cNvSpPr/>
              <p:nvPr/>
            </p:nvSpPr>
            <p:spPr bwMode="ltGray">
              <a:xfrm rot="18600000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2" name=""/>
              <p:cNvSpPr/>
              <p:nvPr/>
            </p:nvSpPr>
            <p:spPr bwMode="ltGray">
              <a:xfrm rot="18600000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3" name=""/>
              <p:cNvSpPr/>
              <p:nvPr/>
            </p:nvSpPr>
            <p:spPr bwMode="ltGray">
              <a:xfrm rot="18900000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4" name=""/>
              <p:cNvSpPr/>
              <p:nvPr/>
            </p:nvSpPr>
            <p:spPr bwMode="ltGray">
              <a:xfrm rot="17940000">
                <a:off x="789" y="242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5" name=""/>
              <p:cNvSpPr/>
              <p:nvPr/>
            </p:nvSpPr>
            <p:spPr bwMode="ltGray">
              <a:xfrm rot="17940000">
                <a:off x="815" y="243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6" name=""/>
              <p:cNvSpPr/>
              <p:nvPr/>
            </p:nvSpPr>
            <p:spPr bwMode="ltGray">
              <a:xfrm rot="18060000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7" name=""/>
              <p:cNvSpPr/>
              <p:nvPr/>
            </p:nvSpPr>
            <p:spPr bwMode="ltGray">
              <a:xfrm rot="18360000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8" name=""/>
              <p:cNvSpPr/>
              <p:nvPr/>
            </p:nvSpPr>
            <p:spPr bwMode="ltGray">
              <a:xfrm rot="17220000">
                <a:off x="649" y="239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89" name=""/>
              <p:cNvSpPr/>
              <p:nvPr/>
            </p:nvSpPr>
            <p:spPr bwMode="ltGray">
              <a:xfrm rot="17340000">
                <a:off x="677" y="240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0" name=""/>
              <p:cNvSpPr/>
              <p:nvPr/>
            </p:nvSpPr>
            <p:spPr bwMode="ltGray">
              <a:xfrm rot="17340000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1" name=""/>
              <p:cNvSpPr/>
              <p:nvPr/>
            </p:nvSpPr>
            <p:spPr bwMode="ltGray">
              <a:xfrm rot="17580000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2" name=""/>
              <p:cNvSpPr/>
              <p:nvPr/>
            </p:nvSpPr>
            <p:spPr bwMode="ltGray">
              <a:xfrm rot="16680000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3" name=""/>
              <p:cNvSpPr/>
              <p:nvPr/>
            </p:nvSpPr>
            <p:spPr bwMode="ltGray">
              <a:xfrm rot="16920000">
                <a:off x="534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4" name=""/>
              <p:cNvSpPr/>
              <p:nvPr/>
            </p:nvSpPr>
            <p:spPr bwMode="ltGray">
              <a:xfrm rot="16920000">
                <a:off x="563" y="2389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5" name=""/>
              <p:cNvSpPr/>
              <p:nvPr/>
            </p:nvSpPr>
            <p:spPr bwMode="ltGray">
              <a:xfrm rot="16980000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6" name=""/>
              <p:cNvSpPr/>
              <p:nvPr/>
            </p:nvSpPr>
            <p:spPr bwMode="ltGray">
              <a:xfrm rot="16380000">
                <a:off x="355" y="241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7" name=""/>
              <p:cNvSpPr/>
              <p:nvPr/>
            </p:nvSpPr>
            <p:spPr bwMode="ltGray">
              <a:xfrm rot="16200000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8" name=""/>
              <p:cNvSpPr/>
              <p:nvPr/>
            </p:nvSpPr>
            <p:spPr bwMode="ltGray">
              <a:xfrm rot="16260000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199" name=""/>
              <p:cNvSpPr/>
              <p:nvPr/>
            </p:nvSpPr>
            <p:spPr bwMode="ltGray">
              <a:xfrm rot="16380000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0" name=""/>
              <p:cNvSpPr/>
              <p:nvPr/>
            </p:nvSpPr>
            <p:spPr bwMode="ltGray">
              <a:xfrm rot="15420000">
                <a:off x="206" y="245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1" name=""/>
              <p:cNvSpPr/>
              <p:nvPr/>
            </p:nvSpPr>
            <p:spPr bwMode="ltGray">
              <a:xfrm rot="15360000">
                <a:off x="238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2" name=""/>
              <p:cNvSpPr/>
              <p:nvPr/>
            </p:nvSpPr>
            <p:spPr bwMode="ltGray">
              <a:xfrm rot="15480000">
                <a:off x="266" y="243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3" name=""/>
              <p:cNvSpPr/>
              <p:nvPr/>
            </p:nvSpPr>
            <p:spPr bwMode="ltGray">
              <a:xfrm rot="15660000">
                <a:off x="292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4" name=""/>
              <p:cNvSpPr/>
              <p:nvPr/>
            </p:nvSpPr>
            <p:spPr bwMode="ltGray">
              <a:xfrm rot="14220000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5" name=""/>
              <p:cNvSpPr/>
              <p:nvPr/>
            </p:nvSpPr>
            <p:spPr bwMode="ltGray">
              <a:xfrm rot="14400000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6" name=""/>
              <p:cNvSpPr/>
              <p:nvPr/>
            </p:nvSpPr>
            <p:spPr bwMode="ltGray">
              <a:xfrm rot="14760000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7" name=""/>
              <p:cNvSpPr/>
              <p:nvPr/>
            </p:nvSpPr>
            <p:spPr bwMode="ltGray">
              <a:xfrm rot="14760000">
                <a:off x="120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8" name=""/>
              <p:cNvSpPr/>
              <p:nvPr/>
            </p:nvSpPr>
            <p:spPr bwMode="ltGray">
              <a:xfrm rot="15120000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09" name=""/>
              <p:cNvSpPr/>
              <p:nvPr/>
            </p:nvSpPr>
            <p:spPr bwMode="ltGray">
              <a:xfrm rot="19680000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0" name=""/>
              <p:cNvSpPr/>
              <p:nvPr/>
            </p:nvSpPr>
            <p:spPr bwMode="ltGray"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1" name=""/>
              <p:cNvSpPr/>
              <p:nvPr/>
            </p:nvSpPr>
            <p:spPr bwMode="ltGray"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2" name=""/>
              <p:cNvSpPr/>
              <p:nvPr/>
            </p:nvSpPr>
            <p:spPr bwMode="ltGray">
              <a:xfrm rot="19680000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3" name=""/>
              <p:cNvSpPr/>
              <p:nvPr/>
            </p:nvSpPr>
            <p:spPr bwMode="ltGray"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4" name=""/>
              <p:cNvSpPr/>
              <p:nvPr/>
            </p:nvSpPr>
            <p:spPr bwMode="ltGray"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5" name=""/>
              <p:cNvSpPr/>
              <p:nvPr/>
            </p:nvSpPr>
            <p:spPr bwMode="ltGray"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6" name=""/>
              <p:cNvSpPr/>
              <p:nvPr/>
            </p:nvSpPr>
            <p:spPr bwMode="ltGray"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7" name=""/>
              <p:cNvSpPr/>
              <p:nvPr/>
            </p:nvSpPr>
            <p:spPr bwMode="ltGray"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8" name=""/>
              <p:cNvSpPr/>
              <p:nvPr/>
            </p:nvSpPr>
            <p:spPr bwMode="ltGray"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19" name=""/>
              <p:cNvSpPr/>
              <p:nvPr/>
            </p:nvSpPr>
            <p:spPr bwMode="ltGray"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0" name=""/>
              <p:cNvSpPr/>
              <p:nvPr/>
            </p:nvSpPr>
            <p:spPr bwMode="ltGray">
              <a:xfrm rot="14400000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1" name=""/>
              <p:cNvSpPr/>
              <p:nvPr/>
            </p:nvSpPr>
            <p:spPr bwMode="ltGray">
              <a:xfrm rot="15180000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2" name=""/>
              <p:cNvSpPr/>
              <p:nvPr/>
            </p:nvSpPr>
            <p:spPr bwMode="ltGray">
              <a:xfrm rot="1662000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3" name=""/>
              <p:cNvSpPr/>
              <p:nvPr/>
            </p:nvSpPr>
            <p:spPr bwMode="ltGray">
              <a:xfrm rot="17280000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4" name=""/>
              <p:cNvSpPr/>
              <p:nvPr/>
            </p:nvSpPr>
            <p:spPr bwMode="ltGray">
              <a:xfrm rot="17880000">
                <a:off x="740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5" name=""/>
              <p:cNvSpPr/>
              <p:nvPr/>
            </p:nvSpPr>
            <p:spPr bwMode="ltGray">
              <a:xfrm rot="18360000">
                <a:off x="870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6" name=""/>
              <p:cNvSpPr/>
              <p:nvPr/>
            </p:nvSpPr>
            <p:spPr bwMode="ltGray">
              <a:xfrm rot="18960000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7" name=""/>
              <p:cNvSpPr/>
              <p:nvPr/>
            </p:nvSpPr>
            <p:spPr bwMode="ltGray">
              <a:xfrm rot="19380000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8" name=""/>
              <p:cNvSpPr/>
              <p:nvPr/>
            </p:nvSpPr>
            <p:spPr bwMode="ltGray">
              <a:xfrm rot="19860000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29" name=""/>
              <p:cNvSpPr/>
              <p:nvPr/>
            </p:nvSpPr>
            <p:spPr bwMode="ltGray">
              <a:xfrm rot="20400000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0" name=""/>
              <p:cNvSpPr/>
              <p:nvPr/>
            </p:nvSpPr>
            <p:spPr bwMode="ltGray">
              <a:xfrm rot="20820000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1" name=""/>
              <p:cNvSpPr/>
              <p:nvPr/>
            </p:nvSpPr>
            <p:spPr bwMode="ltGray">
              <a:xfrm rot="21300000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2" name=""/>
              <p:cNvSpPr/>
              <p:nvPr/>
            </p:nvSpPr>
            <p:spPr bwMode="ltGray"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3" name=""/>
              <p:cNvSpPr/>
              <p:nvPr/>
            </p:nvSpPr>
            <p:spPr bwMode="ltGray"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4" name=""/>
              <p:cNvSpPr/>
              <p:nvPr/>
            </p:nvSpPr>
            <p:spPr bwMode="ltGray">
              <a:xfrm>
                <a:off x="850" y="3136"/>
                <a:ext cx="204" cy="120"/>
              </a:xfrm>
              <a:custGeom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5" name=""/>
              <p:cNvSpPr/>
              <p:nvPr/>
            </p:nvSpPr>
            <p:spPr bwMode="ltGray">
              <a:xfrm>
                <a:off x="19" y="2722"/>
                <a:ext cx="90" cy="78"/>
              </a:xfrm>
              <a:custGeom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6" name=""/>
              <p:cNvSpPr/>
              <p:nvPr/>
            </p:nvSpPr>
            <p:spPr bwMode="ltGray">
              <a:xfrm>
                <a:off x="97" y="2651"/>
                <a:ext cx="101" cy="89"/>
              </a:xfrm>
              <a:custGeom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7" name=""/>
              <p:cNvSpPr/>
              <p:nvPr/>
            </p:nvSpPr>
            <p:spPr bwMode="ltGray">
              <a:xfrm>
                <a:off x="677" y="3502"/>
                <a:ext cx="83" cy="78"/>
              </a:xfrm>
              <a:custGeom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8" name=""/>
              <p:cNvSpPr/>
              <p:nvPr/>
            </p:nvSpPr>
            <p:spPr bwMode="ltGray">
              <a:xfrm>
                <a:off x="940" y="2782"/>
                <a:ext cx="90" cy="72"/>
              </a:xfrm>
              <a:custGeom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39" name=""/>
              <p:cNvSpPr/>
              <p:nvPr/>
            </p:nvSpPr>
            <p:spPr bwMode="ltGray">
              <a:xfrm>
                <a:off x="898" y="2716"/>
                <a:ext cx="90" cy="84"/>
              </a:xfrm>
              <a:custGeom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0" name=""/>
              <p:cNvSpPr/>
              <p:nvPr/>
            </p:nvSpPr>
            <p:spPr bwMode="ltGray">
              <a:xfrm>
                <a:off x="7" y="3837"/>
                <a:ext cx="6" cy="12"/>
              </a:xfrm>
              <a:custGeom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1" name=""/>
              <p:cNvSpPr/>
              <p:nvPr/>
            </p:nvSpPr>
            <p:spPr bwMode="ltGray">
              <a:xfrm>
                <a:off x="7" y="2555"/>
                <a:ext cx="30" cy="48"/>
              </a:xfrm>
              <a:custGeom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2" name=""/>
              <p:cNvSpPr/>
              <p:nvPr/>
            </p:nvSpPr>
            <p:spPr bwMode="ltGray">
              <a:xfrm>
                <a:off x="7" y="3843"/>
                <a:ext cx="36" cy="66"/>
              </a:xfrm>
              <a:custGeom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3" name=""/>
              <p:cNvSpPr/>
              <p:nvPr/>
            </p:nvSpPr>
            <p:spPr bwMode="ltGray"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4" name=""/>
              <p:cNvSpPr/>
              <p:nvPr/>
            </p:nvSpPr>
            <p:spPr bwMode="ltGray">
              <a:xfrm rot="15960000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5" name=""/>
              <p:cNvSpPr/>
              <p:nvPr/>
            </p:nvSpPr>
            <p:spPr bwMode="ltGray">
              <a:xfrm>
                <a:off x="139" y="3573"/>
                <a:ext cx="144" cy="154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6" name=""/>
              <p:cNvSpPr/>
              <p:nvPr/>
            </p:nvSpPr>
            <p:spPr bwMode="ltGray">
              <a:xfrm rot="18720000">
                <a:off x="618" y="3551"/>
                <a:ext cx="68" cy="69"/>
              </a:xfrm>
              <a:custGeom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  <a:miter lim="800000"/>
              </a:ln>
            </p:spPr>
          </p:sp>
          <p:sp>
            <p:nvSpPr>
              <p:cNvPr id="4247" name=""/>
              <p:cNvSpPr/>
              <p:nvPr/>
            </p:nvSpPr>
            <p:spPr bwMode="ltGray">
              <a:xfrm>
                <a:off x="235" y="2503"/>
                <a:ext cx="348" cy="1272"/>
              </a:xfrm>
              <a:custGeom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8100000" scaled="1"/>
                <a:tileRect/>
              </a:gradFill>
              <a:ln w="9525" cap="flat" cmpd="sng">
                <a:noFill/>
                <a:prstDash val="solid"/>
                <a:miter lim="800000"/>
              </a:ln>
            </p:spPr>
          </p:sp>
          <p:sp>
            <p:nvSpPr>
              <p:cNvPr id="4248" name=""/>
              <p:cNvSpPr/>
              <p:nvPr/>
            </p:nvSpPr>
            <p:spPr bwMode="ltGray">
              <a:xfrm rot="19860000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5000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8100000" scaled="1"/>
                <a:tileRect/>
              </a:gradFill>
              <a:ln>
                <a:noFill/>
                <a:miter lim="800000"/>
              </a:ln>
            </p:spPr>
          </p:sp>
        </p:grpSp>
      </p:grpSp>
      <p:sp>
        <p:nvSpPr>
          <p:cNvPr id="4249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Asıl başlık stili için tıklatın</a:t>
            </a:r>
          </a:p>
        </p:txBody>
      </p:sp>
      <p:sp>
        <p:nvSpPr>
          <p:cNvPr id="4250" name=""/>
          <p:cNvSpPr/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/>
            <a:endParaRPr sz="1000" smtId="4294967295"/>
          </a:p>
        </p:txBody>
      </p:sp>
      <p:sp>
        <p:nvSpPr>
          <p:cNvPr id="4251" name="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ctr"/>
            <a:endParaRPr sz="1000" smtId="4294967295"/>
          </a:p>
        </p:txBody>
      </p:sp>
      <p:sp>
        <p:nvSpPr>
          <p:cNvPr id="4252" name=""/>
          <p:cNvSpPr/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algn="r"/>
            <a:fld id="{CF2D5DE8-BF26-4438-92ED-15DC4D7B7D9E}" type="slidenum">
              <a:rPr sz="1000" smtId="4294967295"/>
              <a:t>*</a:t>
            </a:fld>
            <a:endParaRPr sz="1000" smtId="4294967295"/>
          </a:p>
        </p:txBody>
      </p:sp>
      <p:sp>
        <p:nvSpPr>
          <p:cNvPr id="425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Asıl metin stillerini düzenlemek için tıklatın</a:t>
            </a:r>
          </a:p>
          <a:p>
            <a:pPr lvl="1"/>
            <a:r>
              <a:t>İkinci düzey</a:t>
            </a:r>
          </a:p>
          <a:p>
            <a:pPr lvl="2"/>
            <a:r>
              <a:t>Üçüncü düzey</a:t>
            </a:r>
          </a:p>
          <a:p>
            <a:pPr lvl="3"/>
            <a:r>
              <a:t>Dördüncü düzey</a:t>
            </a:r>
          </a:p>
          <a:p>
            <a:pPr lvl="4"/>
            <a:r>
              <a:t>Beşinci düzey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iming/>
  <p:hf sldNum="0" hdr="0"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smtId="4294967295">
          <a:solidFill>
            <a:schemeClr val="tx2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32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8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4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Tx/>
        <a:buFont typeface="Wingdings" pitchFamily="2" charset="2"/>
        <a:buChar char="§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kumimoji="0" sz="2000" b="0" i="0" u="none" smtId="4294967295">
          <a:solidFill>
            <a:schemeClr val="tx1"/>
          </a:solidFill>
          <a:effectLst>
            <a:outerShdw blurRad="38100" dist="38100" dir="2700000" algn="tl">
              <a:schemeClr val="bg2"/>
            </a:outerShdw>
          </a:effectLst>
          <a:latin typeface="Tahoma" pitchFamily="34" charset="0"/>
        </a:defRPr>
      </a:lvl5pPr>
    </p:bodyStyle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.xml" /><Relationship Id="rId3" Type="http://schemas.openxmlformats.org/officeDocument/2006/relationships/tags" Target="../tags/tag2.xml" /><Relationship Id="rId4" Type="http://schemas.openxmlformats.org/officeDocument/2006/relationships/tags" Target="../tags/tag3.xml" /><Relationship Id="rId5" Type="http://schemas.openxmlformats.org/officeDocument/2006/relationships/tags" Target="../tags/tag4.xml" /><Relationship Id="rId6" Type="http://schemas.openxmlformats.org/officeDocument/2006/relationships/tags" Target="../tags/tag5.xml" /><Relationship Id="rId7" Type="http://schemas.openxmlformats.org/officeDocument/2006/relationships/tags" Target="../tags/tag6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tags" Target="../tags/tag1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tags" Target="../tags/tag16.xml" /><Relationship Id="rId7" Type="http://schemas.openxmlformats.org/officeDocument/2006/relationships/tags" Target="../tags/tag1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8.xml" /><Relationship Id="rId3" Type="http://schemas.openxmlformats.org/officeDocument/2006/relationships/tags" Target="../tags/tag19.xml" /><Relationship Id="rId4" Type="http://schemas.openxmlformats.org/officeDocument/2006/relationships/tags" Target="../tags/tag20.xml" /><Relationship Id="rId5" Type="http://schemas.openxmlformats.org/officeDocument/2006/relationships/tags" Target="../tags/tag21.xml" /><Relationship Id="rId6" Type="http://schemas.openxmlformats.org/officeDocument/2006/relationships/tags" Target="../tags/tag2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9.xml" /><Relationship Id="rId3" Type="http://schemas.openxmlformats.org/officeDocument/2006/relationships/tags" Target="../tags/tag30.xml" /><Relationship Id="rId4" Type="http://schemas.openxmlformats.org/officeDocument/2006/relationships/tags" Target="../tags/tag31.xml" /><Relationship Id="rId5" Type="http://schemas.openxmlformats.org/officeDocument/2006/relationships/tags" Target="../tags/tag32.xml" /><Relationship Id="rId6" Type="http://schemas.openxmlformats.org/officeDocument/2006/relationships/tags" Target="../tags/tag33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4.xml" /><Relationship Id="rId3" Type="http://schemas.openxmlformats.org/officeDocument/2006/relationships/tags" Target="../tags/tag35.xml" /><Relationship Id="rId4" Type="http://schemas.openxmlformats.org/officeDocument/2006/relationships/tags" Target="../tags/tag36.xml" /><Relationship Id="rId5" Type="http://schemas.openxmlformats.org/officeDocument/2006/relationships/tags" Target="../tags/tag37.xml" /><Relationship Id="rId6" Type="http://schemas.openxmlformats.org/officeDocument/2006/relationships/tags" Target="../tags/tag38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39.xml" /><Relationship Id="rId3" Type="http://schemas.openxmlformats.org/officeDocument/2006/relationships/tags" Target="../tags/tag40.xml" /><Relationship Id="rId4" Type="http://schemas.openxmlformats.org/officeDocument/2006/relationships/tags" Target="../tags/tag41.xml" /><Relationship Id="rId5" Type="http://schemas.openxmlformats.org/officeDocument/2006/relationships/tags" Target="../tags/tag42.xml" /><Relationship Id="rId6" Type="http://schemas.openxmlformats.org/officeDocument/2006/relationships/tags" Target="../tags/tag4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50" name=""/>
          <p:cNvSpPr/>
          <p:nvPr>
            <p:ph type="ctrTitle"/>
          </p:nvPr>
        </p:nvSpPr>
        <p:spPr>
          <a:xfrm>
            <a:off x="685800" y="1768475"/>
            <a:ext cx="7772400" cy="2308225"/>
          </a:xfrm>
          <a:prstGeom prst="rect">
            <a:avLst/>
          </a:prstGeom>
          <a:noFill/>
          <a:ln>
            <a:miter lim="800000"/>
          </a:ln>
        </p:spPr>
        <p:txBody>
          <a:bodyPr anchor="b" anchorCtr="1"/>
          <a:lstStyle/>
          <a:p>
            <a:pPr lvl="0"/>
            <a:r>
              <a:rPr sz="6000" b="1" smtId="4294967295"/>
              <a:t>INTRODUCTION TO JAVASCRIPT</a:t>
            </a:r>
            <a:endParaRPr sz="6000" b="1" smtId="4294967295"/>
          </a:p>
        </p:txBody>
      </p:sp>
      <p:sp>
        <p:nvSpPr>
          <p:cNvPr id="2051" name="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pPr lvl="0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  <p:sp>
        <p:nvSpPr>
          <p:cNvPr id="2052" nam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>
              <a:effectLst>
                <a:outerShdw blurRad="38100" dist="38100" dir="2700000" algn="tl">
                  <a:schemeClr val="bg2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638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- 3</a:t>
            </a:r>
          </a:p>
        </p:txBody>
      </p:sp>
      <p:sp>
        <p:nvSpPr>
          <p:cNvPr id="16387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Comparison Operators</a:t>
            </a:r>
          </a:p>
          <a:p>
            <a:pPr lvl="0">
              <a:buNone/>
            </a:pPr>
            <a:r>
              <a:rPr sz="2000" smtId="4294967295"/>
              <a:t>(Karşılaştırma işleci, iki ya da daha çok değeri birbiriyle karşılaştırarak True ya da False olarak mantıksal bir değer döndürür.)</a:t>
            </a:r>
            <a:endParaRPr sz="2000" smtId="4294967295"/>
          </a:p>
          <a:p>
            <a:pPr lvl="0">
              <a:buNone/>
            </a:pPr>
          </a:p>
        </p:txBody>
      </p:sp>
      <p:graphicFrame>
        <p:nvGraphicFramePr>
          <p:cNvPr id="16590" name=""/>
          <p:cNvGraphicFramePr/>
          <p:nvPr/>
        </p:nvGraphicFramePr>
        <p:xfrm>
          <a:off x="4648200" y="1600200"/>
          <a:ext cx="4194175" cy="4321175"/>
        </p:xfrm>
        <a:graphic>
          <a:graphicData uri="http://schemas.openxmlformats.org/drawingml/2006/table">
            <a:tbl>
              <a:tblPr/>
              <a:tblGrid>
                <a:gridCol w="931862"/>
                <a:gridCol w="1812925"/>
                <a:gridCol w="1449388"/>
              </a:tblGrid>
              <a:tr h="388938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362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5==8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===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equal to (checks for both value and type)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8416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y="5"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857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x==y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6355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x===y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not equal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5!=8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7338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&gt;=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greater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5&gt;=8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3550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&lt;=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less than or equal to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5&lt;=8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591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6592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843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- 4</a:t>
            </a:r>
          </a:p>
        </p:txBody>
      </p:sp>
      <p:sp>
        <p:nvSpPr>
          <p:cNvPr id="18435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Logical Operators</a:t>
            </a:r>
          </a:p>
          <a:p>
            <a:pPr lvl="0">
              <a:buNone/>
            </a:pPr>
            <a:r>
              <a:rPr sz="2000" smtId="4294967295"/>
              <a:t>(İkili işleçler birden çok karşılaştırma işlemini tek bir koşul ifadesi olarak birleştirirler.)</a:t>
            </a:r>
          </a:p>
          <a:p>
            <a:pPr lvl="0">
              <a:buNone/>
            </a:pPr>
          </a:p>
        </p:txBody>
      </p:sp>
      <p:graphicFrame>
        <p:nvGraphicFramePr>
          <p:cNvPr id="18623" name=""/>
          <p:cNvGraphicFramePr/>
          <p:nvPr/>
        </p:nvGraphicFramePr>
        <p:xfrm>
          <a:off x="0" y="0"/>
          <a:ext cx="3771900" cy="4498975"/>
        </p:xfrm>
        <a:graphic>
          <a:graphicData uri="http://schemas.openxmlformats.org/drawingml/2006/table">
            <a:tbl>
              <a:tblPr/>
              <a:tblGrid>
                <a:gridCol w="1282700"/>
                <a:gridCol w="1193800"/>
                <a:gridCol w="1295400"/>
              </a:tblGrid>
              <a:tr h="303212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&amp;&amp;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and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 &lt; 10 &amp;&amp; y &gt; 1)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||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(x==5 || y==5) returns false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3212"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not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03212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16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latin typeface="Arial Tur" charset="-94"/>
                        </a:rPr>
                        <a:t> 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49053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!(x==y) returns true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62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862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048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Basic Examples</a:t>
            </a:r>
          </a:p>
        </p:txBody>
      </p:sp>
      <p:sp>
        <p:nvSpPr>
          <p:cNvPr id="2048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 </a:t>
            </a:r>
            <a:r>
              <a:rPr smtId="4294967295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smtId="4294967295">
                <a:sym typeface="Symbol" pitchFamily="18" charset="2"/>
              </a:rPr>
              <a:t>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format text with HTML code - heading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  <a:p>
            <a:pPr lvl="0">
              <a:buNone/>
            </a:pP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cxnSp>
        <p:nvCxnSpPr>
          <p:cNvPr id="20484" name=""/>
          <p:cNvCxnSpPr/>
          <p:nvPr/>
        </p:nvCxnSpPr>
        <p:spPr>
          <a:xfrm>
            <a:off x="539750" y="364490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</p:spPr>
      </p:cxnSp>
      <p:sp>
        <p:nvSpPr>
          <p:cNvPr id="20485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150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</a:t>
            </a:r>
          </a:p>
        </p:txBody>
      </p:sp>
      <p:sp>
        <p:nvSpPr>
          <p:cNvPr id="2150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x=“Hello World!”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&lt;script&gt;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x=“İsminizi Yazın….”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document.write(“Merhaba” +x)</a:t>
            </a:r>
            <a:endParaRPr sz="2800" smtId="4294967295"/>
          </a:p>
          <a:p>
            <a:pPr lvl="0">
              <a:lnSpc>
                <a:spcPct val="90000"/>
              </a:lnSpc>
              <a:buNone/>
            </a:pPr>
            <a:r>
              <a:rPr sz="2800" smtId="4294967295"/>
              <a:t>&lt;/script&gt; </a:t>
            </a:r>
            <a:r>
              <a:rPr sz="2000" smtId="4294967295">
                <a:solidFill>
                  <a:srgbClr val="FF0000"/>
                </a:solidFill>
                <a:sym typeface="Symbol" pitchFamily="18" charset="2"/>
              </a:rPr>
              <a:t> use line break html code</a:t>
            </a:r>
            <a:endParaRPr sz="2000" smtId="4294967295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253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</a:t>
            </a:r>
          </a:p>
        </p:txBody>
      </p:sp>
      <p:sp>
        <p:nvSpPr>
          <p:cNvPr id="2253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Alert Box</a:t>
            </a:r>
          </a:p>
          <a:p>
            <a:pPr lvl="1"/>
            <a:r>
              <a:t>An alert box is often used if you want to make sure information comes through to the user.</a:t>
            </a:r>
          </a:p>
          <a:p>
            <a:pPr lvl="1"/>
            <a:r>
              <a:t>When an alert box pops up, the user will have to click "OK" to proceed. </a:t>
            </a:r>
          </a:p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alert("Hello World!")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355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- 2</a:t>
            </a:r>
          </a:p>
        </p:txBody>
      </p:sp>
      <p:sp>
        <p:nvSpPr>
          <p:cNvPr id="2355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Confirm Box </a:t>
            </a:r>
          </a:p>
          <a:p>
            <a:pPr lvl="1"/>
            <a:r>
              <a:t>A confirm box is often used if you want the user to verify or accept something.</a:t>
            </a:r>
          </a:p>
          <a:p>
            <a:pPr lvl="1"/>
            <a:r>
              <a:t>When a confirm box pops up, the user will have to click either "OK" or "Cancel" to proceed. </a:t>
            </a:r>
          </a:p>
          <a:p>
            <a:pPr lvl="1"/>
            <a:r>
              <a:t>If the user clicks "OK", the box returns true. If the user clicks "Cancel", the box returns false.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457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Popup Boxes - 3</a:t>
            </a:r>
          </a:p>
        </p:txBody>
      </p:sp>
      <p:sp>
        <p:nvSpPr>
          <p:cNvPr id="2457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Prompt Box</a:t>
            </a:r>
          </a:p>
          <a:p>
            <a:pPr lvl="1"/>
            <a:r>
              <a:t>A prompt box is often used if you want the user to input a value before entering a page.</a:t>
            </a:r>
          </a:p>
          <a:p>
            <a:pPr lvl="1"/>
            <a:r>
              <a:t>When a prompt box pops up, the user will have to click either "OK" or "Cancel" to proceed after entering an input value. </a:t>
            </a:r>
          </a:p>
          <a:p>
            <a:pPr lvl="1"/>
            <a:r>
              <a:t>If the user clicks "OK“, the box returns the input value. If the user clicks "Cancel“, the box returns null.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2867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Prompt Box Example</a:t>
            </a:r>
          </a:p>
        </p:txBody>
      </p:sp>
      <p:sp>
        <p:nvSpPr>
          <p:cNvPr id="2867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x=prompt (“Adınızı Yazınız”, “ ”)</a:t>
            </a:r>
          </a:p>
          <a:p>
            <a:pPr lvl="0">
              <a:buNone/>
            </a:pPr>
            <a:r>
              <a:t>document.write(“Merhaba &lt;br&gt;”,+x)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560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JS Examples -1</a:t>
            </a:r>
          </a:p>
        </p:txBody>
      </p:sp>
      <p:sp>
        <p:nvSpPr>
          <p:cNvPr id="2560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11811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Y=20x+12 ve x=3 ise, sonucu açılan pencerede gösteren kod nasıl yazılmalıdır?</a:t>
            </a:r>
          </a:p>
        </p:txBody>
      </p:sp>
      <p:sp>
        <p:nvSpPr>
          <p:cNvPr id="25604" name=""/>
          <p:cNvSpPr/>
          <p:nvPr>
            <p:custDataLst>
              <p:tags r:id="rId5"/>
            </p:custDataLst>
          </p:nvPr>
        </p:nvSpPr>
        <p:spPr>
          <a:xfrm>
            <a:off x="323850" y="2997200"/>
            <a:ext cx="854075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x=3</a:t>
            </a:r>
          </a:p>
          <a:p>
            <a:pPr lvl="0">
              <a:buNone/>
            </a:pPr>
            <a:r>
              <a:t>y=20*x+12</a:t>
            </a:r>
          </a:p>
          <a:p>
            <a:pPr lvl="0">
              <a:buNone/>
            </a:pPr>
            <a:r>
              <a:t>alert(y)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5605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5606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662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-2</a:t>
            </a:r>
          </a:p>
        </p:txBody>
      </p:sp>
      <p:sp>
        <p:nvSpPr>
          <p:cNvPr id="2662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37004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&lt;script&gt;</a:t>
            </a:r>
          </a:p>
          <a:p>
            <a:pPr lvl="0">
              <a:buNone/>
            </a:pPr>
            <a:r>
              <a:t>s1=12</a:t>
            </a:r>
          </a:p>
          <a:p>
            <a:pPr lvl="0">
              <a:buNone/>
            </a:pPr>
            <a:r>
              <a:t>s2=28</a:t>
            </a:r>
          </a:p>
          <a:p>
            <a:pPr lvl="0">
              <a:buNone/>
            </a:pPr>
            <a:r>
              <a:t>toplam=s1+s2</a:t>
            </a:r>
          </a:p>
          <a:p>
            <a:pPr lvl="0">
              <a:buNone/>
            </a:pPr>
            <a:r>
              <a:t>document.write("Sayıların toplamı: "+toplam)</a:t>
            </a:r>
          </a:p>
          <a:p>
            <a:pPr lvl="0">
              <a:buNone/>
            </a:pPr>
            <a:r>
              <a:t>&lt;/script&gt;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</a:t>
            </a:r>
          </a:p>
        </p:txBody>
      </p:sp>
      <p:sp>
        <p:nvSpPr>
          <p:cNvPr id="614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b="1" smtId="4294967295"/>
              <a:t>JavaScript is used in millions of Web pages to improve the design, validate forms, detect browsers, create cookies, and much more.</a:t>
            </a:r>
            <a:endParaRPr b="1" smtId="4294967295"/>
          </a:p>
          <a:p>
            <a:pPr lvl="0">
              <a:lnSpc>
                <a:spcPct val="90000"/>
              </a:lnSpc>
            </a:pPr>
            <a:r>
              <a:rPr b="1" smtId="4294967295"/>
              <a:t>JavaScript is the most popular scripting language on the internet, and works in all major browsers, such as Internet Explorer, Mozilla, Firefox, Netscape, Opera.</a:t>
            </a:r>
            <a:endParaRPr b="1" smtId="4294967295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2969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Examples -3</a:t>
            </a:r>
          </a:p>
        </p:txBody>
      </p:sp>
      <p:sp>
        <p:nvSpPr>
          <p:cNvPr id="2969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179388" y="2493962"/>
            <a:ext cx="8785225" cy="41036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900" smtId="4294967295"/>
              <a:t>&lt;script&gt;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s1=12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s2=28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toplam=s1+s2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fark=s1-s2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carp=s1*s2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bol=s1/s2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document.write("&lt;br&gt;Değişkenlerdeki sayılarla ilgili aritmetik işlemler...&lt;br&gt;")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toplamı: "+toplam)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farkı: "+fark)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document.write("&lt;br&gt;Sayıların çarpımı: "+carp)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document.write("&lt;br&gt;1.sayının 2.sayıya bölümü: "+bol)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alert("Hesaplamalar sona erdi!")</a:t>
            </a:r>
            <a:endParaRPr sz="1900" smtId="4294967295"/>
          </a:p>
          <a:p>
            <a:pPr lvl="0">
              <a:lnSpc>
                <a:spcPct val="80000"/>
              </a:lnSpc>
              <a:buNone/>
            </a:pPr>
            <a:r>
              <a:rPr sz="1900" smtId="4294967295"/>
              <a:t>&lt;/script &gt;</a:t>
            </a:r>
            <a:endParaRPr sz="1900" smtId="4294967295"/>
          </a:p>
        </p:txBody>
      </p:sp>
      <p:sp>
        <p:nvSpPr>
          <p:cNvPr id="29700" name=""/>
          <p:cNvSpPr/>
          <p:nvPr>
            <p:custDataLst>
              <p:tags r:id="rId5"/>
            </p:custDataLst>
          </p:nvPr>
        </p:nvSpPr>
        <p:spPr>
          <a:xfrm>
            <a:off x="179388" y="1196975"/>
            <a:ext cx="8785225" cy="1223962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rPr sz="1800" smtId="4294967295"/>
              <a:t>s1=12, s2=28</a:t>
            </a:r>
            <a:endParaRPr sz="1800" smtId="4294967295"/>
          </a:p>
          <a:p>
            <a:pPr lvl="0">
              <a:buNone/>
            </a:pPr>
            <a:r>
              <a:rPr sz="1800" smtId="4294967295"/>
              <a:t>Bu değişkenlere ait sayıların toplamlarını, farklarını, çarpımlarını ve bölümlerini ayrı satırlarda gösteren ve son olarak ekrana “Hesaplamalar sona erdi” yazısını çıkaran js kodunu oluşturunuz.</a:t>
            </a:r>
            <a:endParaRPr sz="1800" smtId="4294967295"/>
          </a:p>
        </p:txBody>
      </p:sp>
      <p:sp>
        <p:nvSpPr>
          <p:cNvPr id="29701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29702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9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699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9">
                                            <p:txEl>
                                              <p:charRg st="5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9">
                                            <p:txEl>
                                              <p:charRg st="6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9">
                                            <p:txEl>
                                              <p:charRg st="14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9">
                                            <p:txEl>
                                              <p:charRg st="19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9">
                                            <p:txEl>
                                              <p:charRg st="241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9">
                                            <p:txEl>
                                              <p:charRg st="288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9">
                                            <p:txEl>
                                              <p:charRg st="342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8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699">
                                            <p:txEl>
                                              <p:charRg st="375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0722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</a:t>
            </a:r>
          </a:p>
        </p:txBody>
      </p:sp>
      <p:sp>
        <p:nvSpPr>
          <p:cNvPr id="30723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sz="2000" smtId="4294967295"/>
              <a:t>Very often when you write code, you want to perform different actions for different decisions. You can use conditional statements in your code to do this.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In JavaScript we have the following conditional statements: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 statement</a:t>
            </a:r>
            <a:r>
              <a:rPr sz="2000" smtId="4294967295"/>
              <a:t> - use this statement if you want to execute some code only if a specified condition is true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statement</a:t>
            </a:r>
            <a:r>
              <a:rPr sz="2000" smtId="4294967295"/>
              <a:t> - use this statement if you want to execute some code if the condition is true and another code if the condition is false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if...else if....else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r>
              <a:rPr sz="2000" b="1" smtId="4294967295"/>
              <a:t>switch statement</a:t>
            </a:r>
            <a:r>
              <a:rPr sz="2000" smtId="4294967295"/>
              <a:t> - use this statement if you want to select one of many blocks of code to be executed </a:t>
            </a:r>
            <a:endParaRPr sz="2000" smtId="4294967295"/>
          </a:p>
          <a:p>
            <a:pPr lvl="0">
              <a:lnSpc>
                <a:spcPct val="80000"/>
              </a:lnSpc>
            </a:pPr>
            <a:endParaRPr sz="2000" smtId="4294967295"/>
          </a:p>
        </p:txBody>
      </p:sp>
      <p:sp>
        <p:nvSpPr>
          <p:cNvPr id="3072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1746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- 2</a:t>
            </a:r>
          </a:p>
        </p:txBody>
      </p:sp>
      <p:sp>
        <p:nvSpPr>
          <p:cNvPr id="31747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1800" smtId="4294967295"/>
              <a:t>if (</a:t>
            </a:r>
            <a:r>
              <a:rPr sz="1800" i="1" smtId="4294967295"/>
              <a:t>condition</a:t>
            </a:r>
            <a:r>
              <a:rPr sz="1800" smtId="4294967295"/>
              <a:t>)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{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i="1" smtId="4294967295"/>
              <a:t>code to be executed if condition is true</a:t>
            </a:r>
            <a:endParaRPr sz="1800" smtId="4294967295"/>
          </a:p>
          <a:p>
            <a:pPr lvl="0">
              <a:lnSpc>
                <a:spcPct val="80000"/>
              </a:lnSpc>
              <a:buNone/>
            </a:pPr>
            <a:r>
              <a:rPr sz="1800" smtId="4294967295"/>
              <a:t>}</a:t>
            </a:r>
            <a:r>
              <a:rPr sz="2800" smtId="4294967295"/>
              <a:t> </a:t>
            </a: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800" smtId="4294967295"/>
          </a:p>
          <a:p>
            <a:pPr lvl="0">
              <a:lnSpc>
                <a:spcPct val="80000"/>
              </a:lnSpc>
              <a:buNone/>
            </a:pP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if (</a:t>
            </a:r>
            <a:r>
              <a:rPr sz="2000" i="1" smtId="4294967295"/>
              <a:t>condition</a:t>
            </a:r>
            <a:r>
              <a:rPr sz="2000" smtId="4294967295"/>
              <a:t>)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else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{</a:t>
            </a:r>
            <a:endParaRPr sz="2000" smtId="4294967295"/>
          </a:p>
          <a:p>
            <a:pPr lvl="0">
              <a:lnSpc>
                <a:spcPct val="80000"/>
              </a:lnSpc>
              <a:buNone/>
            </a:pPr>
            <a:r>
              <a:rPr sz="2000" i="1" smtId="4294967295"/>
              <a:t>code to be executed if condition is not true</a:t>
            </a:r>
            <a:endParaRPr sz="2000" i="1" smtId="4294967295"/>
          </a:p>
          <a:p>
            <a:pPr lvl="0">
              <a:lnSpc>
                <a:spcPct val="80000"/>
              </a:lnSpc>
              <a:buNone/>
            </a:pPr>
            <a:r>
              <a:rPr sz="2000" smtId="4294967295"/>
              <a:t>} </a:t>
            </a:r>
            <a:endParaRPr sz="2000" smtId="4294967295"/>
          </a:p>
        </p:txBody>
      </p:sp>
      <p:cxnSp>
        <p:nvCxnSpPr>
          <p:cNvPr id="31748" name=""/>
          <p:cNvCxnSpPr/>
          <p:nvPr>
            <p:custDataLst>
              <p:tags r:id="rId5"/>
            </p:custDataLst>
          </p:nvPr>
        </p:nvCxnSpPr>
        <p:spPr>
          <a:xfrm>
            <a:off x="395288" y="3213100"/>
            <a:ext cx="81375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</p:spPr>
      </p:cxnSp>
      <p:sp>
        <p:nvSpPr>
          <p:cNvPr id="31749" name="Date Placeholder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1750" name="Footer Placeholder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2770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Conditional Statements Examples</a:t>
            </a:r>
          </a:p>
        </p:txBody>
      </p:sp>
      <p:sp>
        <p:nvSpPr>
          <p:cNvPr id="32771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71638"/>
            <a:ext cx="8540750" cy="434975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x=3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if(x&lt;0)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(“negatif”)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(“pozitif”)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600" smtId="4294967295"/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3794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- 2</a:t>
            </a:r>
            <a:endParaRPr sz="4000" smtId="4294967295"/>
          </a:p>
        </p:txBody>
      </p:sp>
      <p:sp>
        <p:nvSpPr>
          <p:cNvPr id="33795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276725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80000"/>
              </a:lnSpc>
              <a:buNone/>
            </a:pPr>
            <a:r>
              <a:rPr sz="2600" smtId="4294967295"/>
              <a:t>&lt;script&gt;</a:t>
            </a:r>
            <a:endParaRPr sz="26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c=confirm(“Kitap Okuyor musunuz?”)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if(c)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(“tebrikler walla”)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alert (“ayıp ettiniz ama”)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80000"/>
              </a:lnSpc>
              <a:buNone/>
            </a:pPr>
            <a:r>
              <a:rPr sz="2600" smtId="4294967295"/>
              <a:t>&lt;/script&gt;</a:t>
            </a:r>
            <a:endParaRPr sz="2400" smtId="4294967295"/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/>
      <p:sp>
        <p:nvSpPr>
          <p:cNvPr id="34818" name=""/>
          <p:cNvSpPr/>
          <p:nvPr>
            <p:ph type="title"/>
            <p:custDataLst>
              <p:tags r:id="rId3"/>
            </p:custDataLst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Conditional Statements Examples - 3</a:t>
            </a:r>
            <a:endParaRPr sz="4000" smtId="4294967295"/>
          </a:p>
        </p:txBody>
      </p:sp>
      <p:sp>
        <p:nvSpPr>
          <p:cNvPr id="34819" name=""/>
          <p:cNvSpPr/>
          <p:nvPr>
            <p:ph type="body" idx="1"/>
            <p:custDataLst>
              <p:tags r:id="rId4"/>
            </p:custDataLst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sz="2400" smtId="4294967295"/>
              <a:t>&lt;script&gt;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p=prompt("Ankara'nın plaka numarası nedir?", " 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if(p=="06")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alert("Doğru")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else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{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alert("Yanlış")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}</a:t>
            </a:r>
            <a:endParaRPr sz="2400" smtId="4294967295"/>
          </a:p>
          <a:p>
            <a:pPr lvl="0">
              <a:lnSpc>
                <a:spcPct val="90000"/>
              </a:lnSpc>
              <a:buNone/>
            </a:pPr>
            <a:r>
              <a:rPr sz="2400" smtId="4294967295"/>
              <a:t>&lt;/script&gt;</a:t>
            </a:r>
            <a:endParaRPr sz="2400" smtId="4294967295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717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WHAT IS JAVASCRIPT?</a:t>
            </a:r>
          </a:p>
        </p:txBody>
      </p:sp>
      <p:sp>
        <p:nvSpPr>
          <p:cNvPr id="7171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sz="2600" smtId="4294967295"/>
              <a:t>JavaScript was designed to add interactivity 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 scripting language (a scripting language is a lightweight programming language)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consists of lines of executable computer code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A JavaScript is usually embedded directly into HTML pages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JavaScript is an interpreted language (means that scripts execute without preliminary compilation) </a:t>
            </a:r>
            <a:endParaRPr sz="2600" smtId="4294967295"/>
          </a:p>
          <a:p>
            <a:pPr lvl="0">
              <a:lnSpc>
                <a:spcPct val="90000"/>
              </a:lnSpc>
            </a:pPr>
            <a:r>
              <a:rPr sz="2600" smtId="4294967295"/>
              <a:t>Everyone can use JavaScript without purchasing a license </a:t>
            </a:r>
            <a:endParaRPr sz="2600" smtId="4294967295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8194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Are Java and JavaScript the Same? </a:t>
            </a:r>
            <a:endParaRPr sz="4000" smtId="4294967295"/>
          </a:p>
        </p:txBody>
      </p:sp>
      <p:sp>
        <p:nvSpPr>
          <p:cNvPr id="8195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NO!</a:t>
            </a:r>
          </a:p>
          <a:p>
            <a:pPr lvl="0"/>
            <a:r>
              <a:t>Java and JavaScript are two completely different languages in both concept and design!</a:t>
            </a:r>
          </a:p>
          <a:p>
            <a:pPr lvl="0"/>
            <a:r>
              <a:t>Java (developed by Sun Microsystems) is a powerful and much more complex programming language - in the same category as C and C++.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921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How to Put a JavaScript Into an HTML Page?</a:t>
            </a:r>
            <a:endParaRPr sz="4000" smtId="4294967295"/>
          </a:p>
        </p:txBody>
      </p:sp>
      <p:sp>
        <p:nvSpPr>
          <p:cNvPr id="9219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>
              <a:buNone/>
            </a:pPr>
            <a:r>
              <a:t>&lt;html&gt;</a:t>
            </a:r>
          </a:p>
          <a:p>
            <a:pPr lvl="0">
              <a:buNone/>
            </a:pPr>
            <a:r>
              <a:t>&lt;body&gt;</a:t>
            </a:r>
          </a:p>
          <a:p>
            <a:pPr lvl="0">
              <a:buNone/>
            </a:pPr>
            <a:r>
              <a:t>&lt;script type="text/javascript"&gt;</a:t>
            </a:r>
          </a:p>
          <a:p>
            <a:pPr lvl="0">
              <a:buNone/>
            </a:pPr>
            <a:r>
              <a:t>document.write("Hello World!")</a:t>
            </a:r>
          </a:p>
          <a:p>
            <a:pPr lvl="0">
              <a:buNone/>
            </a:pPr>
            <a:r>
              <a:t>&lt;/script&gt;</a:t>
            </a:r>
          </a:p>
          <a:p>
            <a:pPr lvl="0">
              <a:buNone/>
            </a:pPr>
            <a:r>
              <a:t>&lt;/body&gt;</a:t>
            </a:r>
          </a:p>
          <a:p>
            <a:pPr lvl="0">
              <a:buNone/>
            </a:pPr>
            <a:r>
              <a:t>&lt;/html&gt;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0242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rPr sz="4000" smtId="4294967295"/>
              <a:t>Ending Statements With a Semicolon? </a:t>
            </a:r>
            <a:endParaRPr sz="4000" smtId="4294967295"/>
          </a:p>
        </p:txBody>
      </p:sp>
      <p:sp>
        <p:nvSpPr>
          <p:cNvPr id="10243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t>With traditional programming languages, like C++ and Java, each code statement has to end with a semicolon (;).</a:t>
            </a:r>
          </a:p>
          <a:p>
            <a:pPr lvl="0"/>
            <a:r>
              <a:t>Many programmers continue this habit when writing JavaScript, but in general, semicolons are </a:t>
            </a:r>
            <a:r>
              <a:rPr b="1" smtId="4294967295"/>
              <a:t>optional</a:t>
            </a:r>
            <a:r>
              <a:t>! However, semicolons are required if you want to put more than one statement on a single line.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1266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Variables </a:t>
            </a:r>
          </a:p>
        </p:txBody>
      </p:sp>
      <p:sp>
        <p:nvSpPr>
          <p:cNvPr id="11267" name=""/>
          <p:cNvSpPr/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32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8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4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itchFamily="2" charset="2"/>
              <a:buChar char="§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kumimoji="0" sz="2000" b="0" i="0" u="none" smtId="4294967295">
                <a:solidFill>
                  <a:schemeClr val="tx1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5pPr>
          </a:lstStyle>
          <a:p>
            <a:pPr lvl="0"/>
            <a:r>
              <a:rPr sz="2800" smtId="4294967295"/>
              <a:t>Variables are used to store data. </a:t>
            </a:r>
            <a:endParaRPr sz="2800" smtId="4294967295"/>
          </a:p>
          <a:p>
            <a:pPr lvl="0"/>
            <a:r>
              <a:rPr sz="2800" smtId="4294967295"/>
              <a:t>A variable is a "container" for information you want to store. A variable's value can change during the script. You can refer to a variable by name to see its value or to change its value.</a:t>
            </a:r>
            <a:endParaRPr sz="2800" smtId="4294967295"/>
          </a:p>
          <a:p>
            <a:pPr lvl="0"/>
            <a:r>
              <a:rPr sz="2800" smtId="4294967295"/>
              <a:t>Rules for variable names:</a:t>
            </a:r>
            <a:endParaRPr sz="2800" smtId="4294967295"/>
          </a:p>
          <a:p>
            <a:pPr lvl="1"/>
            <a:r>
              <a:rPr sz="2400" smtId="4294967295"/>
              <a:t>Variable names are case sensitive </a:t>
            </a:r>
            <a:endParaRPr sz="2400" smtId="4294967295"/>
          </a:p>
          <a:p>
            <a:pPr lvl="1"/>
            <a:r>
              <a:rPr sz="2400" smtId="4294967295"/>
              <a:t>They must begin with a letter or the underscore character </a:t>
            </a:r>
            <a:endParaRPr sz="2400" smtId="4294967295"/>
          </a:p>
          <a:p>
            <a:pPr lvl="2"/>
            <a:r>
              <a:rPr sz="2000" smtId="4294967295"/>
              <a:t>strname – STRNAME (not same)</a:t>
            </a:r>
            <a:endParaRPr sz="2000" smtId="4294967295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2290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</a:t>
            </a:r>
          </a:p>
        </p:txBody>
      </p:sp>
      <p:sp>
        <p:nvSpPr>
          <p:cNvPr id="12291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Arithmetic Operators</a:t>
            </a:r>
          </a:p>
          <a:p>
            <a:pPr lvl="0">
              <a:buNone/>
            </a:pPr>
            <a:r>
              <a:rPr sz="2000" smtId="4294967295"/>
              <a:t>(İşleçler, iki ya da daha fazla değer üzerinde işlem yapılmasını sağlar. JavaScript içinde aritmetik ve hesaplama işleçleri olmak üzere iki tür işleç kullanılır</a:t>
            </a:r>
            <a:r>
              <a:rPr sz="1200" smtId="4294967295"/>
              <a:t>)</a:t>
            </a:r>
            <a:endParaRPr sz="1200" smtId="4294967295"/>
          </a:p>
          <a:p>
            <a:pPr lvl="0">
              <a:buNone/>
            </a:pPr>
            <a:endParaRPr sz="1200" smtId="4294967295"/>
          </a:p>
        </p:txBody>
      </p:sp>
      <p:graphicFrame>
        <p:nvGraphicFramePr>
          <p:cNvPr id="12673" name=""/>
          <p:cNvGraphicFramePr/>
          <p:nvPr/>
        </p:nvGraphicFramePr>
        <p:xfrm>
          <a:off x="4648200" y="1600200"/>
          <a:ext cx="4194175" cy="3965575"/>
        </p:xfrm>
        <a:graphic>
          <a:graphicData uri="http://schemas.openxmlformats.org/drawingml/2006/table">
            <a:tbl>
              <a:tblPr/>
              <a:tblGrid>
                <a:gridCol w="876300"/>
                <a:gridCol w="1423988"/>
                <a:gridCol w="1252538"/>
                <a:gridCol w="641350"/>
              </a:tblGrid>
              <a:tr h="37147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Description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Result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Addition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Subtraction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28600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Multiplication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y=4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Division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15/5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3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5/2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2,5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Modulus (division remainder)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5%2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230188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10%8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10%2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0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Increment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x=6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x++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  <a:tr h="230188"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Decrement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x=5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algn="ctr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x=4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25"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0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x--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26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26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14338" name=""/>
          <p:cNvSpPr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miter lim="800000"/>
          </a:ln>
        </p:spPr>
        <p:txBody>
          <a:bodyPr anchor="ctr" anchorCtr="0"/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mtId="4294967295">
                <a:solidFill>
                  <a:schemeClr val="tx2"/>
                </a:solidFill>
                <a:effectLst>
                  <a:outerShdw blurRad="38100" dist="38100" dir="2700000" algn="tl">
                    <a:schemeClr val="bg2"/>
                  </a:outerShdw>
                </a:effectLst>
                <a:latin typeface="Tahoma" pitchFamily="34" charset="0"/>
              </a:defRPr>
            </a:lvl1pPr>
          </a:lstStyle>
          <a:p>
            <a:pPr lvl="0"/>
            <a:r>
              <a:t>JavaScript Operators – 2</a:t>
            </a:r>
          </a:p>
        </p:txBody>
      </p:sp>
      <p:sp>
        <p:nvSpPr>
          <p:cNvPr id="14339" name=""/>
          <p:cNvSpPr/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</a:lstStyle>
          <a:p>
            <a:pPr lvl="0">
              <a:buNone/>
            </a:pPr>
            <a:r>
              <a:t>Assignment Operators</a:t>
            </a:r>
          </a:p>
          <a:p>
            <a:pPr lvl="0">
              <a:buNone/>
            </a:pPr>
            <a:r>
              <a:rPr sz="2000" smtId="4294967295"/>
              <a:t>(Atama deyimi (=), bir değişkene bir değerin atanmasını sağlar. Değişkenlere türlerine ve tanımlamalarına uygun olan herhangi bir değer atanabilir.)</a:t>
            </a:r>
            <a:endParaRPr sz="2000" smtId="4294967295"/>
          </a:p>
        </p:txBody>
      </p:sp>
      <p:graphicFrame>
        <p:nvGraphicFramePr>
          <p:cNvPr id="14473" name=""/>
          <p:cNvGraphicFramePr/>
          <p:nvPr/>
        </p:nvGraphicFramePr>
        <p:xfrm>
          <a:off x="0" y="0"/>
          <a:ext cx="3060700" cy="4498975"/>
        </p:xfrm>
        <a:graphic>
          <a:graphicData uri="http://schemas.openxmlformats.org/drawingml/2006/table">
            <a:tbl>
              <a:tblPr/>
              <a:tblGrid>
                <a:gridCol w="863600"/>
                <a:gridCol w="800100"/>
                <a:gridCol w="1397000"/>
              </a:tblGrid>
              <a:tr h="974725"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Operator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Example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 anchorCtr="0"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b="1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Is The Same As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+=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x+=y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x=x+y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-=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x-=y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x=x-y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*=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x*=y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x=x*y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/=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x/=y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x=x/y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7375"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%=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x%=y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>
                      <a:lvl1pPr>
                        <a:defRPr sz="2800" smtId="4294967295"/>
                      </a:lvl1pPr>
                      <a:lvl2pPr>
                        <a:defRPr sz="2400" smtId="4294967295"/>
                      </a:lvl2pPr>
                      <a:lvl3pPr>
                        <a:defRPr sz="2000" smtId="4294967295"/>
                      </a:lvl3pPr>
                      <a:lvl4pPr>
                        <a:defRPr sz="1800" smtId="4294967295"/>
                      </a:lvl4pPr>
                      <a:lvl5pPr>
                        <a:defRPr sz="1800" smtId="4294967295"/>
                      </a:lvl5pPr>
                    </a:lstStyle>
                    <a:p>
                      <a:pPr lvl="0" fontAlgn="t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sz="1200" smtId="4294967295">
                          <a:solidFill>
                            <a:srgbClr val="000000"/>
                          </a:solidFill>
                          <a:latin typeface="Verdana" pitchFamily="34" charset="0"/>
                        </a:rPr>
                        <a:t>x=x%y</a:t>
                      </a:r>
                      <a:endParaRPr sz="1800" smtId="4294967295">
                        <a:latin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7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 lvl="0"/>
            <a:endParaRPr lang="en-US" smtId="4294967295"/>
          </a:p>
        </p:txBody>
      </p:sp>
      <p:sp>
        <p:nvSpPr>
          <p:cNvPr id="1447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ctr"/>
            <a:endParaRPr sz="1000" smtId="4294967295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UNIQUEID" val="1"/>
</p:tagLst>
</file>

<file path=ppt/tags/tag10.xml><?xml version="1.0" encoding="utf-8"?>
<p:tagLst xmlns:p="http://schemas.openxmlformats.org/presentationml/2006/main">
  <p:tag name="AS_UNIQUEID" val="9"/>
</p:tagLst>
</file>

<file path=ppt/tags/tag11.xml><?xml version="1.0" encoding="utf-8"?>
<p:tagLst xmlns:p="http://schemas.openxmlformats.org/presentationml/2006/main">
  <p:tag name="AS_UNIQUEID" val="10"/>
</p:tagLst>
</file>

<file path=ppt/tags/tag12.xml><?xml version="1.0" encoding="utf-8"?>
<p:tagLst xmlns:p="http://schemas.openxmlformats.org/presentationml/2006/main">
  <p:tag name="AS_UNIQUEID" val="12"/>
</p:tagLst>
</file>

<file path=ppt/tags/tag13.xml><?xml version="1.0" encoding="utf-8"?>
<p:tagLst xmlns:p="http://schemas.openxmlformats.org/presentationml/2006/main">
  <p:tag name="AS_UNIQUEID" val="13"/>
</p:tagLst>
</file>

<file path=ppt/tags/tag14.xml><?xml version="1.0" encoding="utf-8"?>
<p:tagLst xmlns:p="http://schemas.openxmlformats.org/presentationml/2006/main">
  <p:tag name="AS_UNIQUEID" val="11"/>
</p:tagLst>
</file>

<file path=ppt/tags/tag15.xml><?xml version="1.0" encoding="utf-8"?>
<p:tagLst xmlns:p="http://schemas.openxmlformats.org/presentationml/2006/main">
  <p:tag name="AS_UNIQUEID" val="14"/>
</p:tagLst>
</file>

<file path=ppt/tags/tag16.xml><?xml version="1.0" encoding="utf-8"?>
<p:tagLst xmlns:p="http://schemas.openxmlformats.org/presentationml/2006/main">
  <p:tag name="AS_UNIQUEID" val="15"/>
</p:tagLst>
</file>

<file path=ppt/tags/tag17.xml><?xml version="1.0" encoding="utf-8"?>
<p:tagLst xmlns:p="http://schemas.openxmlformats.org/presentationml/2006/main">
  <p:tag name="AS_UNIQUEID" val="16"/>
</p:tagLst>
</file>

<file path=ppt/tags/tag18.xml><?xml version="1.0" encoding="utf-8"?>
<p:tagLst xmlns:p="http://schemas.openxmlformats.org/presentationml/2006/main">
  <p:tag name="AS_UNIQUEID" val="17"/>
</p:tagLst>
</file>

<file path=ppt/tags/tag19.xml><?xml version="1.0" encoding="utf-8"?>
<p:tagLst xmlns:p="http://schemas.openxmlformats.org/presentationml/2006/main">
  <p:tag name="AS_UNIQUEID" val="18"/>
</p:tagLst>
</file>

<file path=ppt/tags/tag2.xml><?xml version="1.0" encoding="utf-8"?>
<p:tagLst xmlns:p="http://schemas.openxmlformats.org/presentationml/2006/main">
  <p:tag name="AS_UNIQUEID" val="2"/>
</p:tagLst>
</file>

<file path=ppt/tags/tag20.xml><?xml version="1.0" encoding="utf-8"?>
<p:tagLst xmlns:p="http://schemas.openxmlformats.org/presentationml/2006/main">
  <p:tag name="AS_UNIQUEID" val="19"/>
</p:tagLst>
</file>

<file path=ppt/tags/tag21.xml><?xml version="1.0" encoding="utf-8"?>
<p:tagLst xmlns:p="http://schemas.openxmlformats.org/presentationml/2006/main">
  <p:tag name="AS_UNIQUEID" val="20"/>
</p:tagLst>
</file>

<file path=ppt/tags/tag22.xml><?xml version="1.0" encoding="utf-8"?>
<p:tagLst xmlns:p="http://schemas.openxmlformats.org/presentationml/2006/main">
  <p:tag name="AS_UNIQUEID" val="21"/>
</p:tagLst>
</file>

<file path=ppt/tags/tag23.xml><?xml version="1.0" encoding="utf-8"?>
<p:tagLst xmlns:p="http://schemas.openxmlformats.org/presentationml/2006/main">
  <p:tag name="AS_UNIQUEID" val="22"/>
</p:tagLst>
</file>

<file path=ppt/tags/tag24.xml><?xml version="1.0" encoding="utf-8"?>
<p:tagLst xmlns:p="http://schemas.openxmlformats.org/presentationml/2006/main">
  <p:tag name="AS_UNIQUEID" val="23"/>
</p:tagLst>
</file>

<file path=ppt/tags/tag25.xml><?xml version="1.0" encoding="utf-8"?>
<p:tagLst xmlns:p="http://schemas.openxmlformats.org/presentationml/2006/main">
  <p:tag name="AS_UNIQUEID" val="24"/>
</p:tagLst>
</file>

<file path=ppt/tags/tag26.xml><?xml version="1.0" encoding="utf-8"?>
<p:tagLst xmlns:p="http://schemas.openxmlformats.org/presentationml/2006/main">
  <p:tag name="AS_UNIQUEID" val="25"/>
</p:tagLst>
</file>

<file path=ppt/tags/tag27.xml><?xml version="1.0" encoding="utf-8"?>
<p:tagLst xmlns:p="http://schemas.openxmlformats.org/presentationml/2006/main">
  <p:tag name="AS_UNIQUEID" val="26"/>
</p:tagLst>
</file>

<file path=ppt/tags/tag28.xml><?xml version="1.0" encoding="utf-8"?>
<p:tagLst xmlns:p="http://schemas.openxmlformats.org/presentationml/2006/main">
  <p:tag name="AS_UNIQUEID" val="27"/>
</p:tagLst>
</file>

<file path=ppt/tags/tag29.xml><?xml version="1.0" encoding="utf-8"?>
<p:tagLst xmlns:p="http://schemas.openxmlformats.org/presentationml/2006/main">
  <p:tag name="AS_UNIQUEID" val="28"/>
</p:tagLst>
</file>

<file path=ppt/tags/tag3.xml><?xml version="1.0" encoding="utf-8"?>
<p:tagLst xmlns:p="http://schemas.openxmlformats.org/presentationml/2006/main">
  <p:tag name="AS_UNIQUEID" val="3"/>
</p:tagLst>
</file>

<file path=ppt/tags/tag30.xml><?xml version="1.0" encoding="utf-8"?>
<p:tagLst xmlns:p="http://schemas.openxmlformats.org/presentationml/2006/main">
  <p:tag name="AS_UNIQUEID" val="29"/>
</p:tagLst>
</file>

<file path=ppt/tags/tag31.xml><?xml version="1.0" encoding="utf-8"?>
<p:tagLst xmlns:p="http://schemas.openxmlformats.org/presentationml/2006/main">
  <p:tag name="AS_UNIQUEID" val="30"/>
</p:tagLst>
</file>

<file path=ppt/tags/tag32.xml><?xml version="1.0" encoding="utf-8"?>
<p:tagLst xmlns:p="http://schemas.openxmlformats.org/presentationml/2006/main">
  <p:tag name="AS_UNIQUEID" val="31"/>
</p:tagLst>
</file>

<file path=ppt/tags/tag33.xml><?xml version="1.0" encoding="utf-8"?>
<p:tagLst xmlns:p="http://schemas.openxmlformats.org/presentationml/2006/main">
  <p:tag name="AS_UNIQUEID" val="32"/>
</p:tagLst>
</file>

<file path=ppt/tags/tag34.xml><?xml version="1.0" encoding="utf-8"?>
<p:tagLst xmlns:p="http://schemas.openxmlformats.org/presentationml/2006/main">
  <p:tag name="AS_UNIQUEID" val="33"/>
</p:tagLst>
</file>

<file path=ppt/tags/tag35.xml><?xml version="1.0" encoding="utf-8"?>
<p:tagLst xmlns:p="http://schemas.openxmlformats.org/presentationml/2006/main">
  <p:tag name="AS_UNIQUEID" val="34"/>
</p:tagLst>
</file>

<file path=ppt/tags/tag36.xml><?xml version="1.0" encoding="utf-8"?>
<p:tagLst xmlns:p="http://schemas.openxmlformats.org/presentationml/2006/main">
  <p:tag name="AS_UNIQUEID" val="35"/>
</p:tagLst>
</file>

<file path=ppt/tags/tag37.xml><?xml version="1.0" encoding="utf-8"?>
<p:tagLst xmlns:p="http://schemas.openxmlformats.org/presentationml/2006/main">
  <p:tag name="AS_UNIQUEID" val="36"/>
</p:tagLst>
</file>

<file path=ppt/tags/tag38.xml><?xml version="1.0" encoding="utf-8"?>
<p:tagLst xmlns:p="http://schemas.openxmlformats.org/presentationml/2006/main">
  <p:tag name="AS_UNIQUEID" val="37"/>
</p:tagLst>
</file>

<file path=ppt/tags/tag39.xml><?xml version="1.0" encoding="utf-8"?>
<p:tagLst xmlns:p="http://schemas.openxmlformats.org/presentationml/2006/main">
  <p:tag name="AS_UNIQUEID" val="38"/>
</p:tagLst>
</file>

<file path=ppt/tags/tag4.xml><?xml version="1.0" encoding="utf-8"?>
<p:tagLst xmlns:p="http://schemas.openxmlformats.org/presentationml/2006/main">
  <p:tag name="AS_UNIQUEID" val="0"/>
</p:tagLst>
</file>

<file path=ppt/tags/tag40.xml><?xml version="1.0" encoding="utf-8"?>
<p:tagLst xmlns:p="http://schemas.openxmlformats.org/presentationml/2006/main">
  <p:tag name="AS_UNIQUEID" val="39"/>
</p:tagLst>
</file>

<file path=ppt/tags/tag41.xml><?xml version="1.0" encoding="utf-8"?>
<p:tagLst xmlns:p="http://schemas.openxmlformats.org/presentationml/2006/main">
  <p:tag name="AS_UNIQUEID" val="40"/>
</p:tagLst>
</file>

<file path=ppt/tags/tag42.xml><?xml version="1.0" encoding="utf-8"?>
<p:tagLst xmlns:p="http://schemas.openxmlformats.org/presentationml/2006/main">
  <p:tag name="AS_UNIQUEID" val="41"/>
</p:tagLst>
</file>

<file path=ppt/tags/tag43.xml><?xml version="1.0" encoding="utf-8"?>
<p:tagLst xmlns:p="http://schemas.openxmlformats.org/presentationml/2006/main">
  <p:tag name="AS_UNIQUEID" val="42"/>
</p:tagLst>
</file>

<file path=ppt/tags/tag44.xml><?xml version="1.0" encoding="utf-8"?>
<p:tagLst xmlns:p="http://schemas.openxmlformats.org/presentationml/2006/main">
  <p:tag name="AS_NET" val="4.0.30319.42000"/>
  <p:tag name="AS_OS" val="Microsoft Windows NT 10.0.17763.0"/>
  <p:tag name="AS_RELEASE_DATE" val="2015.07.22"/>
  <p:tag name="AS_TITLE" val="Aspose.Slides for .NET 4.0"/>
  <p:tag name="AS_VERSION" val="15.6.0.0"/>
</p:tagLst>
</file>

<file path=ppt/tags/tag5.xml><?xml version="1.0" encoding="utf-8"?>
<p:tagLst xmlns:p="http://schemas.openxmlformats.org/presentationml/2006/main">
  <p:tag name="AS_UNIQUEID" val="4"/>
</p:tagLst>
</file>

<file path=ppt/tags/tag6.xml><?xml version="1.0" encoding="utf-8"?>
<p:tagLst xmlns:p="http://schemas.openxmlformats.org/presentationml/2006/main">
  <p:tag name="AS_UNIQUEID" val="5"/>
</p:tagLst>
</file>

<file path=ppt/tags/tag7.xml><?xml version="1.0" encoding="utf-8"?>
<p:tagLst xmlns:p="http://schemas.openxmlformats.org/presentationml/2006/main">
  <p:tag name="AS_UNIQUEID" val="6"/>
</p:tagLst>
</file>

<file path=ppt/tags/tag8.xml><?xml version="1.0" encoding="utf-8"?>
<p:tagLst xmlns:p="http://schemas.openxmlformats.org/presentationml/2006/main">
  <p:tag name="AS_UNIQUEID" val="7"/>
</p:tagLst>
</file>

<file path=ppt/tags/tag9.xml><?xml version="1.0" encoding="utf-8"?>
<p:tagLst xmlns:p="http://schemas.openxmlformats.org/presentationml/2006/main">
  <p:tag name="AS_UNIQUEID" val="8"/>
</p:tagLst>
</file>

<file path=ppt/theme/theme1.xml><?xml version="1.0" encoding="utf-8"?>
<a:theme xmlns:r="http://schemas.openxmlformats.org/officeDocument/2006/relationships" xmlns:a="http://schemas.openxmlformats.org/drawingml/2006/main" name="Pusula">
  <a:themeElements>
    <a:clrScheme name="">
      <a:dk1>
        <a:srgbClr val="FFFFFF"/>
      </a:dk1>
      <a:lt1>
        <a:srgbClr val="5A5C6C"/>
      </a:lt1>
      <a:dk2>
        <a:srgbClr val="FFFFCC"/>
      </a:dk2>
      <a:lt2>
        <a:srgbClr val="5B5D6B"/>
      </a:lt2>
      <a:accent1>
        <a:srgbClr val="9966FF"/>
      </a:accent1>
      <a:accent2>
        <a:srgbClr val="9383B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3C145"/>
      </a:hlink>
      <a:folHlink>
        <a:srgbClr val="6FA9B7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00007A"/>
        </a:lt2>
        <a:accent1>
          <a:srgbClr val="6F64C2"/>
        </a:accent1>
        <a:accent2>
          <a:srgbClr val="0089BA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66CCFF"/>
        </a:hlink>
        <a:folHlink>
          <a:srgbClr val="00CC99"/>
        </a:folHlink>
      </a:clrScheme>
    </a:extraClrScheme>
    <a:extraClrScheme>
      <a:clrScheme name="">
        <a:dk1>
          <a:srgbClr val="FFFFFF"/>
        </a:dk1>
        <a:lt1>
          <a:srgbClr val="5A5C6C"/>
        </a:lt1>
        <a:dk2>
          <a:srgbClr val="FFFFCC"/>
        </a:dk2>
        <a:lt2>
          <a:srgbClr val="5B5D6B"/>
        </a:lt2>
        <a:accent1>
          <a:srgbClr val="9966FF"/>
        </a:accent1>
        <a:accent2>
          <a:srgbClr val="9383B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A3C145"/>
        </a:hlink>
        <a:folHlink>
          <a:srgbClr val="6FA9B7"/>
        </a:folHlink>
      </a:clrScheme>
    </a:extraClrScheme>
    <a:extraClrScheme>
      <a:clrScheme name="">
        <a:dk1>
          <a:srgbClr val="FFFFFF"/>
        </a:dk1>
        <a:lt1>
          <a:srgbClr val="800000"/>
        </a:lt1>
        <a:dk2>
          <a:srgbClr val="FFFFCC"/>
        </a:dk2>
        <a:lt2>
          <a:srgbClr val="860000"/>
        </a:lt2>
        <a:accent1>
          <a:srgbClr val="FF6600"/>
        </a:accent1>
        <a:accent2>
          <a:srgbClr val="FF9933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9900"/>
        </a:folHlink>
      </a:clrScheme>
    </a:extraClrScheme>
    <a:extraClrScheme>
      <a:clrScheme name="">
        <a:dk1>
          <a:srgbClr val="FFFFFF"/>
        </a:dk1>
        <a:lt1>
          <a:srgbClr val="686B5D"/>
        </a:lt1>
        <a:dk2>
          <a:srgbClr val="FFFFCC"/>
        </a:dk2>
        <a:lt2>
          <a:srgbClr val="676A5C"/>
        </a:lt2>
        <a:accent1>
          <a:srgbClr val="CC6600"/>
        </a:accent1>
        <a:accent2>
          <a:srgbClr val="809EA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DDBF4F"/>
        </a:hlink>
        <a:folHlink>
          <a:srgbClr val="B7B6A3"/>
        </a:folHlink>
      </a:clrScheme>
    </a:extraClrScheme>
    <a:extraClrScheme>
      <a:clrScheme name="">
        <a:dk1>
          <a:srgbClr val="FFFFFF"/>
        </a:dk1>
        <a:lt1>
          <a:srgbClr val="AE8764"/>
        </a:lt1>
        <a:dk2>
          <a:srgbClr val="FFFFCC"/>
        </a:dk2>
        <a:lt2>
          <a:srgbClr val="AC835E"/>
        </a:lt2>
        <a:accent1>
          <a:srgbClr val="CC6600"/>
        </a:accent1>
        <a:accent2>
          <a:srgbClr val="FF5050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99"/>
        </a:hlink>
        <a:folHlink>
          <a:srgbClr val="FF9966"/>
        </a:folHlink>
      </a:clrScheme>
    </a:extraClrScheme>
    <a:extraClrScheme>
      <a:clrScheme name="">
        <a:dk1>
          <a:srgbClr val="FFFFFF"/>
        </a:dk1>
        <a:lt1>
          <a:srgbClr val="4E5D31"/>
        </a:lt1>
        <a:dk2>
          <a:srgbClr val="FFFFCC"/>
        </a:dk2>
        <a:lt2>
          <a:srgbClr val="526133"/>
        </a:lt2>
        <a:accent1>
          <a:srgbClr val="99CC00"/>
        </a:accent1>
        <a:accent2>
          <a:srgbClr val="7A9505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FFCC00"/>
        </a:hlink>
        <a:folHlink>
          <a:srgbClr val="CCCC00"/>
        </a:folHlink>
      </a:clrScheme>
    </a:extraClrScheme>
    <a:extraClrScheme>
      <a:clrScheme name="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9900"/>
        </a:hlink>
        <a:folHlink>
          <a:srgbClr val="808000"/>
        </a:folHlink>
      </a:clrScheme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7E7B"/>
        </a:lt2>
        <a:accent1>
          <a:srgbClr val="33CCCC"/>
        </a:accent1>
        <a:accent2>
          <a:srgbClr val="00CC66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CCFFCC"/>
        </a:hlink>
        <a:folHlink>
          <a:srgbClr val="FFFFCC"/>
        </a:folHlink>
      </a:clrScheme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9966FF"/>
        </a:hlink>
        <a:folHlink>
          <a:srgbClr val="666699"/>
        </a:folHlink>
      </a:clrScheme>
    </a:extraClrScheme>
  </a:extraClrSchemeLst>
</a:theme>
</file>

<file path=docProps/app.xml><?xml version="1.0" encoding="utf-8"?>
<Properties xmlns="http://schemas.openxmlformats.org/officeDocument/2006/extended-properties">
  <Template>Compass</Template>
  <Manager/>
  <Company/>
  <PresentationFormat/>
  <TotalTime>140</TotalTime>
  <SharedDoc>0</SharedDoc>
  <Application>Microsoft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INTRODUCTION TO JAVASCRIPT</dc:title>
  <dc:creator>Elif&amp;Mete Yaman</dc:creator>
  <cp:lastModifiedBy>Mete Yaman</cp:lastModifiedBy>
  <cp:revision>24</cp:revision>
  <cp:lastPrinted>1601-01-01T00:00:00.000</cp:lastPrinted>
  <dcterms:created xsi:type="dcterms:W3CDTF">2006-05-11T15:58:21Z</dcterms:created>
  <dcterms:modified xsi:type="dcterms:W3CDTF">2007-04-30T10:44:14Z</dcterms:modified>
</cp:coreProperties>
</file>