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sz="1400" dirty="0">
                <a:solidFill>
                  <a:srgbClr val="000000"/>
                </a:solidFill>
                <a:effectLst/>
              </a:rPr>
              <a:t>Age</a:t>
            </a:r>
            <a:endParaRPr lang="en-IN" sz="1200" dirty="0">
              <a:solidFill>
                <a:srgbClr val="000000"/>
              </a:solidFill>
              <a:effectLst/>
            </a:endParaRPr>
          </a:p>
          <a:p>
            <a:pPr>
              <a:defRPr/>
            </a:pPr>
            <a:r>
              <a:rPr lang="en-IN" sz="900" b="1" dirty="0">
                <a:solidFill>
                  <a:srgbClr val="000000"/>
                </a:solidFill>
                <a:effectLst/>
              </a:rPr>
              <a:t> Monthly+, Filter</a:t>
            </a:r>
            <a:r>
              <a:rPr lang="en-IN" sz="900" b="1" baseline="0" dirty="0">
                <a:solidFill>
                  <a:srgbClr val="000000"/>
                </a:solidFill>
                <a:effectLst/>
              </a:rPr>
              <a:t> – </a:t>
            </a:r>
            <a:r>
              <a:rPr lang="en-IN" sz="900" b="1" baseline="0" dirty="0" err="1">
                <a:solidFill>
                  <a:srgbClr val="000000"/>
                </a:solidFill>
                <a:effectLst/>
              </a:rPr>
              <a:t>Iphone</a:t>
            </a:r>
            <a:endParaRPr lang="en-IN" sz="900" b="1" dirty="0">
              <a:solidFill>
                <a:srgbClr val="000000"/>
              </a:solidFill>
              <a:effectLst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9596398518704768E-2"/>
          <c:y val="0.10491885158670881"/>
          <c:w val="0.89646930969921002"/>
          <c:h val="0.73504171037158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0000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497-4002-BDF7-FEB3FBC168E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00FF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97-4002-BDF7-FEB3FBC168E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C497-4002-BDF7-FEB3FBC168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8000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497-4002-BDF7-FEB3FBC168E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00FF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497-4002-BDF7-FEB3FBC168E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C497-4002-BDF7-FEB3FBC168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8000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497-4002-BDF7-FEB3FBC168E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00FF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497-4002-BDF7-FEB3FBC168E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C497-4002-BDF7-FEB3FBC168E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8000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497-4002-BDF7-FEB3FBC168E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00FF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497-4002-BDF7-FEB3FBC168E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C497-4002-BDF7-FEB3FBC168E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FF0000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497-4002-BDF7-FEB3FBC168E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00FF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497-4002-BDF7-FEB3FBC168E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C497-4002-BDF7-FEB3FBC168E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FF0000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497-4002-BDF7-FEB3FBC168E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00FF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497-4002-BDF7-FEB3FBC168E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8.6735039263050595E-2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C497-4002-BDF7-FEB3FBC16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638336"/>
        <c:axId val="148640128"/>
      </c:barChart>
      <c:catAx>
        <c:axId val="1486383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 smtId="4294967295">
                <a:effectLst/>
                <a:latin typeface="Arial (Body)"/>
              </a:defRPr>
            </a:pPr>
            <a:endParaRPr lang="en-US"/>
          </a:p>
        </c:txPr>
        <c:crossAx val="148640128"/>
        <c:crosses val="autoZero"/>
        <c:auto val="0"/>
        <c:lblAlgn val="ctr"/>
        <c:lblOffset val="100"/>
        <c:noMultiLvlLbl val="0"/>
      </c:catAx>
      <c:valAx>
        <c:axId val="148640128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1486383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544258315971431"/>
          <c:w val="0.99896614772958348"/>
          <c:h val="0.11034167125727701"/>
        </c:manualLayout>
      </c:layout>
      <c:overlay val="0"/>
      <c:txPr>
        <a:bodyPr/>
        <a:lstStyle/>
        <a:p>
          <a:pPr>
            <a:defRPr sz="800" smtId="4294967295">
              <a:effectLst/>
              <a:latin typeface="Arial (Body)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1800">
          <a:effectLst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3657639436451027"/>
          <c:w val="0.96857142857142853"/>
          <c:h val="0.68343797614435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C1-485D-8EC2-42DFE04977F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C1-485D-8EC2-42DFE04977F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B8C1-485D-8EC2-42DFE04977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C1-485D-8EC2-42DFE04977F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8C1-485D-8EC2-42DFE04977F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B8C1-485D-8EC2-42DFE04977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8C1-485D-8EC2-42DFE04977F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8C1-485D-8EC2-42DFE04977F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B8C1-485D-8EC2-42DFE04977F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8C1-485D-8EC2-42DFE04977F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8C1-485D-8EC2-42DFE04977F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B8C1-485D-8EC2-42DFE04977F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8C1-485D-8EC2-42DFE04977F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8C1-485D-8EC2-42DFE04977F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B8C1-485D-8EC2-42DFE04977F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8C1-485D-8EC2-42DFE04977F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8C1-485D-8EC2-42DFE04977F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B8C1-485D-8EC2-42DFE04977F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8888576"/>
        <c:axId val="148968192"/>
      </c:barChart>
      <c:catAx>
        <c:axId val="148888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8968192"/>
        <c:crosses val="autoZero"/>
        <c:auto val="0"/>
        <c:lblAlgn val="ctr"/>
        <c:lblOffset val="100"/>
        <c:noMultiLvlLbl val="0"/>
      </c:catAx>
      <c:valAx>
        <c:axId val="148968192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488885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4983053192808821E-2"/>
          <c:y val="0.86932740090594385"/>
          <c:w val="0.96574753686995807"/>
          <c:h val="9.4528762276364461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Footer Placeholder 4"/>
          <p:cNvSpPr txBox="1"/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041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effectLst/>
              </a:rPr>
              <a:t>Click to edit Master text styles</a:t>
            </a:r>
          </a:p>
          <a:p>
            <a:pPr lvl="1"/>
            <a:r>
              <a:rPr lang="en-US" dirty="0">
                <a:effectLst/>
              </a:rPr>
              <a:t>Second level</a:t>
            </a:r>
          </a:p>
          <a:p>
            <a:pPr lvl="2"/>
            <a:r>
              <a:rPr lang="en-US" dirty="0">
                <a:effectLst/>
              </a:rPr>
              <a:t>Third level</a:t>
            </a:r>
          </a:p>
          <a:p>
            <a:pPr lvl="3"/>
            <a:r>
              <a:rPr lang="en-US" dirty="0">
                <a:effectLst/>
              </a:rPr>
              <a:t>Fourth level</a:t>
            </a:r>
          </a:p>
          <a:p>
            <a:pPr lvl="4"/>
            <a:r>
              <a:rPr lang="en-US" dirty="0">
                <a:effectLst/>
              </a:rPr>
              <a:t>Fifth level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Classified -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</p:spPr>
      </p:pic>
      <p:sp>
        <p:nvSpPr>
          <p:cNvPr id="24" name="Text Placeholder 6"/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(30-99), Blank = Sample &lt; 30</a:t>
            </a:r>
          </a:p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NA = Not Applicable</a:t>
            </a:r>
          </a:p>
        </p:txBody>
      </p:sp>
      <p:sp>
        <p:nvSpPr>
          <p:cNvPr id="25" name="Text Placeholder 6"/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26" name="Text Placeholder 6"/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C7CBC1F-ED2C-4519-A031-E558E19ACF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Franklin Gothic Book" panose="020B0503020102020204" pitchFamily="34" charset="0"/>
          <a:ea typeface="MS PGothic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Franklin Gothic Book" panose="020B0503020102020204" pitchFamily="34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" name="ChartDataBar"/>
          <p:cNvGraphicFramePr/>
          <p:nvPr>
            <p:extLst>
              <p:ext uri="{D42A27DB-BD31-4B8C-83A1-F6EECF244321}">
                <p14:modId xmlns:p14="http://schemas.microsoft.com/office/powerpoint/2010/main" val="3407144378"/>
              </p:ext>
            </p:extLst>
          </p:nvPr>
        </p:nvGraphicFramePr>
        <p:xfrm>
          <a:off x="169312" y="562918"/>
          <a:ext cx="11851790" cy="562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DataCol"/>
          <p:cNvGraphicFramePr/>
          <p:nvPr>
            <p:extLst>
              <p:ext uri="{D42A27DB-BD31-4B8C-83A1-F6EECF244321}">
                <p14:modId xmlns:p14="http://schemas.microsoft.com/office/powerpoint/2010/main" val="2401396476"/>
              </p:ext>
            </p:extLst>
          </p:nvPr>
        </p:nvGraphicFramePr>
        <p:xfrm>
          <a:off x="169312" y="562918"/>
          <a:ext cx="11851790" cy="562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me_period"/>
          <p:cNvSpPr/>
          <p:nvPr/>
        </p:nvSpPr>
        <p:spPr>
          <a:xfrm>
            <a:off x="169311" y="5877272"/>
            <a:ext cx="5925895" cy="30762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Time Period - Nov 16 3MMT</a:t>
            </a:r>
          </a:p>
        </p:txBody>
      </p:sp>
      <p:sp>
        <p:nvSpPr>
          <p:cNvPr id="6" name="stat"/>
          <p:cNvSpPr/>
          <p:nvPr/>
        </p:nvSpPr>
        <p:spPr>
          <a:xfrm>
            <a:off x="6095207" y="5877272"/>
            <a:ext cx="5925895" cy="30762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Stat tested at 95% CL against - RTD Tea</a:t>
            </a:r>
          </a:p>
        </p:txBody>
      </p:sp>
      <p:sp>
        <p:nvSpPr>
          <p:cNvPr id="7" name="Comment"/>
          <p:cNvSpPr txBox="1"/>
          <p:nvPr/>
        </p:nvSpPr>
        <p:spPr>
          <a:xfrm>
            <a:off x="169312" y="181273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dirty="0">
              <a:solidFill>
                <a:srgbClr val="FF0000"/>
              </a:solidFill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8" name="chart_title"/>
          <p:cNvSpPr txBox="1"/>
          <p:nvPr/>
        </p:nvSpPr>
        <p:spPr>
          <a:xfrm>
            <a:off x="1337568" y="521786"/>
            <a:ext cx="9599817" cy="502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970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Arial</vt:lpstr>
      <vt:lpstr>Arial (Body)</vt:lpstr>
      <vt:lpstr>Arial Narrow</vt:lpstr>
      <vt:lpstr>Franklin Gothic Book</vt:lpstr>
      <vt:lpstr>Times New Roman</vt:lpstr>
      <vt:lpstr>1_BUPM 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Swarnabha Sarkar</dc:creator>
  <cp:lastModifiedBy>Praveen Kumar Rai</cp:lastModifiedBy>
  <cp:revision>15</cp:revision>
  <dcterms:created xsi:type="dcterms:W3CDTF">2017-03-02T13:10:25Z</dcterms:created>
  <dcterms:modified xsi:type="dcterms:W3CDTF">2017-09-15T09:11:48Z</dcterms:modified>
</cp:coreProperties>
</file>