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7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9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10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1.xml" ContentType="application/vnd.openxmlformats-officedocument.presentationml.notesSlide+xml"/>
  <Override PartName="/ppt/charts/chart23.xml" ContentType="application/vnd.openxmlformats-officedocument.drawingml.chart+xml"/>
  <Override PartName="/ppt/notesSlides/notesSlide12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13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16.xml" ContentType="application/vnd.openxmlformats-officedocument.presentationml.notesSlide+xml"/>
  <Override PartName="/ppt/charts/chart30.xml" ContentType="application/vnd.openxmlformats-officedocument.drawingml.chart+xml"/>
  <Override PartName="/ppt/notesSlides/notesSlide17.xml" ContentType="application/vnd.openxmlformats-officedocument.presentationml.notesSlide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notesSlides/notesSlide18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notesSlides/notesSlide19.xml" ContentType="application/vnd.openxmlformats-officedocument.presentationml.notesSlide+xml"/>
  <Override PartName="/ppt/charts/chart36.xml" ContentType="application/vnd.openxmlformats-officedocument.drawingml.chart+xml"/>
  <Override PartName="/ppt/notesSlides/notesSlide20.xml" ContentType="application/vnd.openxmlformats-officedocument.presentationml.notesSlide+xml"/>
  <Override PartName="/ppt/charts/chart37.xml" ContentType="application/vnd.openxmlformats-officedocument.drawingml.chart+xml"/>
  <Override PartName="/ppt/notesSlides/notesSlide21.xml" ContentType="application/vnd.openxmlformats-officedocument.presentationml.notesSlide+xml"/>
  <Override PartName="/ppt/charts/chart38.xml" ContentType="application/vnd.openxmlformats-officedocument.drawingml.chart+xml"/>
  <Override PartName="/ppt/notesSlides/notesSlide22.xml" ContentType="application/vnd.openxmlformats-officedocument.presentationml.notesSlide+xml"/>
  <Override PartName="/ppt/charts/chart39.xml" ContentType="application/vnd.openxmlformats-officedocument.drawingml.chart+xml"/>
  <Override PartName="/ppt/notesSlides/notesSlide23.xml" ContentType="application/vnd.openxmlformats-officedocument.presentationml.notesSlide+xml"/>
  <Override PartName="/ppt/charts/chart40.xml" ContentType="application/vnd.openxmlformats-officedocument.drawingml.chart+xml"/>
  <Override PartName="/ppt/notesSlides/notesSlide24.xml" ContentType="application/vnd.openxmlformats-officedocument.presentationml.notesSlide+xml"/>
  <Override PartName="/ppt/charts/chart41.xml" ContentType="application/vnd.openxmlformats-officedocument.drawingml.chart+xml"/>
  <Override PartName="/ppt/notesSlides/notesSlide25.xml" ContentType="application/vnd.openxmlformats-officedocument.presentationml.notesSlide+xml"/>
  <Override PartName="/ppt/charts/chart42.xml" ContentType="application/vnd.openxmlformats-officedocument.drawingml.chart+xml"/>
  <Override PartName="/ppt/notesSlides/notesSlide26.xml" ContentType="application/vnd.openxmlformats-officedocument.presentationml.notesSlid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8.xml" ContentType="application/vnd.openxmlformats-officedocument.drawingml.chart+xml"/>
  <Override PartName="/ppt/notesSlides/notesSlide27.xml" ContentType="application/vnd.openxmlformats-officedocument.presentationml.notesSlide+xml"/>
  <Override PartName="/ppt/charts/chart49.xml" ContentType="application/vnd.openxmlformats-officedocument.drawingml.chart+xml"/>
  <Override PartName="/ppt/notesSlides/notesSlide28.xml" ContentType="application/vnd.openxmlformats-officedocument.presentationml.notesSlide+xml"/>
  <Override PartName="/ppt/charts/chart50.xml" ContentType="application/vnd.openxmlformats-officedocument.drawingml.chart+xml"/>
  <Override PartName="/ppt/notesSlides/notesSlide29.xml" ContentType="application/vnd.openxmlformats-officedocument.presentationml.notesSlide+xml"/>
  <Override PartName="/ppt/charts/chart51.xml" ContentType="application/vnd.openxmlformats-officedocument.drawingml.chart+xml"/>
  <Override PartName="/ppt/notesSlides/notesSlide30.xml" ContentType="application/vnd.openxmlformats-officedocument.presentationml.notesSlide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notesSlides/notesSlide31.xml" ContentType="application/vnd.openxmlformats-officedocument.presentationml.notesSlide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notesSlides/notesSlide32.xml" ContentType="application/vnd.openxmlformats-officedocument.presentationml.notesSlide+xml"/>
  <Override PartName="/ppt/charts/chart56.xml" ContentType="application/vnd.openxmlformats-officedocument.drawingml.chart+xml"/>
  <Override PartName="/ppt/notesSlides/notesSlide33.xml" ContentType="application/vnd.openxmlformats-officedocument.presentationml.notesSlide+xml"/>
  <Override PartName="/ppt/charts/chart57.xml" ContentType="application/vnd.openxmlformats-officedocument.drawingml.chart+xml"/>
  <Override PartName="/ppt/notesSlides/notesSlide34.xml" ContentType="application/vnd.openxmlformats-officedocument.presentationml.notesSlide+xml"/>
  <Override PartName="/ppt/charts/chart58.xml" ContentType="application/vnd.openxmlformats-officedocument.drawingml.chart+xml"/>
  <Override PartName="/ppt/notesSlides/notesSlide35.xml" ContentType="application/vnd.openxmlformats-officedocument.presentationml.notesSlide+xml"/>
  <Override PartName="/ppt/charts/chart59.xml" ContentType="application/vnd.openxmlformats-officedocument.drawingml.chart+xml"/>
  <Override PartName="/ppt/notesSlides/notesSlide36.xml" ContentType="application/vnd.openxmlformats-officedocument.presentationml.notesSlide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notesSlides/notesSlide37.xml" ContentType="application/vnd.openxmlformats-officedocument.presentationml.notesSlide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notesSlides/notesSlide38.xml" ContentType="application/vnd.openxmlformats-officedocument.presentationml.notesSlide+xml"/>
  <Override PartName="/ppt/charts/chart65.xml" ContentType="application/vnd.openxmlformats-officedocument.drawingml.chart+xml"/>
  <Override PartName="/ppt/notesSlides/notesSlide39.xml" ContentType="application/vnd.openxmlformats-officedocument.presentationml.notesSlid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notesSlides/notesSlide40.xml" ContentType="application/vnd.openxmlformats-officedocument.presentationml.notesSlide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notesSlides/notesSlide41.xml" ContentType="application/vnd.openxmlformats-officedocument.presentationml.notesSlid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notesSlides/notesSlide42.xml" ContentType="application/vnd.openxmlformats-officedocument.presentationml.notesSlide+xml"/>
  <Override PartName="/ppt/charts/chart73.xml" ContentType="application/vnd.openxmlformats-officedocument.drawingml.chart+xml"/>
  <Override PartName="/ppt/notesSlides/notesSlide43.xml" ContentType="application/vnd.openxmlformats-officedocument.presentationml.notesSlide+xml"/>
  <Override PartName="/ppt/charts/chart74.xml" ContentType="application/vnd.openxmlformats-officedocument.drawingml.chart+xml"/>
  <Override PartName="/ppt/notesSlides/notesSlide44.xml" ContentType="application/vnd.openxmlformats-officedocument.presentationml.notesSlide+xml"/>
  <Override PartName="/ppt/charts/chart75.xml" ContentType="application/vnd.openxmlformats-officedocument.drawingml.chart+xml"/>
  <Override PartName="/ppt/notesSlides/notesSlide45.xml" ContentType="application/vnd.openxmlformats-officedocument.presentationml.notesSlide+xml"/>
  <Override PartName="/ppt/charts/chart76.xml" ContentType="application/vnd.openxmlformats-officedocument.drawingml.chart+xml"/>
  <Override PartName="/ppt/notesSlides/notesSlide46.xml" ContentType="application/vnd.openxmlformats-officedocument.presentationml.notesSlide+xml"/>
  <Override PartName="/ppt/charts/chart77.xml" ContentType="application/vnd.openxmlformats-officedocument.drawingml.chart+xml"/>
  <Override PartName="/ppt/notesSlides/notesSlide47.xml" ContentType="application/vnd.openxmlformats-officedocument.presentationml.notesSlide+xml"/>
  <Override PartName="/ppt/charts/chart78.xml" ContentType="application/vnd.openxmlformats-officedocument.drawingml.chart+xml"/>
  <Override PartName="/ppt/notesSlides/notesSlide48.xml" ContentType="application/vnd.openxmlformats-officedocument.presentationml.notesSlide+xml"/>
  <Override PartName="/ppt/charts/chart79.xml" ContentType="application/vnd.openxmlformats-officedocument.drawingml.chart+xml"/>
  <Override PartName="/ppt/notesSlides/notesSlide49.xml" ContentType="application/vnd.openxmlformats-officedocument.presentationml.notesSlide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448" r:id="rId2"/>
    <p:sldId id="505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42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50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50" userDrawn="1">
          <p15:clr>
            <a:srgbClr val="A4A3A4"/>
          </p15:clr>
        </p15:guide>
        <p15:guide id="10" pos="3727" userDrawn="1">
          <p15:clr>
            <a:srgbClr val="A4A3A4"/>
          </p15:clr>
        </p15:guide>
        <p15:guide id="12" orient="horz" pos="822" userDrawn="1">
          <p15:clr>
            <a:srgbClr val="A4A3A4"/>
          </p15:clr>
        </p15:guide>
        <p15:guide id="13" orient="horz" pos="1230" userDrawn="1">
          <p15:clr>
            <a:srgbClr val="A4A3A4"/>
          </p15:clr>
        </p15:guide>
        <p15:guide id="14" pos="4271" userDrawn="1">
          <p15:clr>
            <a:srgbClr val="A4A3A4"/>
          </p15:clr>
        </p15:guide>
        <p15:guide id="15" pos="7514" userDrawn="1">
          <p15:clr>
            <a:srgbClr val="A4A3A4"/>
          </p15:clr>
        </p15:guide>
        <p15:guide id="16" pos="302" userDrawn="1">
          <p15:clr>
            <a:srgbClr val="A4A3A4"/>
          </p15:clr>
        </p15:guide>
        <p15:guide id="19" orient="horz" pos="3498" userDrawn="1">
          <p15:clr>
            <a:srgbClr val="A4A3A4"/>
          </p15:clr>
        </p15:guide>
        <p15:guide id="20" orient="horz" pos="3407" userDrawn="1">
          <p15:clr>
            <a:srgbClr val="A4A3A4"/>
          </p15:clr>
        </p15:guide>
        <p15:guide id="21" orient="horz" pos="2001" userDrawn="1">
          <p15:clr>
            <a:srgbClr val="A4A3A4"/>
          </p15:clr>
        </p15:guide>
        <p15:guide id="22" orient="horz" pos="1706" userDrawn="1">
          <p15:clr>
            <a:srgbClr val="A4A3A4"/>
          </p15:clr>
        </p15:guide>
        <p15:guide id="23" orient="horz" pos="2636" userDrawn="1">
          <p15:clr>
            <a:srgbClr val="A4A3A4"/>
          </p15:clr>
        </p15:guide>
        <p15:guide id="24" orient="horz" pos="2478" userDrawn="1">
          <p15:clr>
            <a:srgbClr val="A4A3A4"/>
          </p15:clr>
        </p15:guide>
        <p15:guide id="25" orient="horz" pos="31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24D"/>
    <a:srgbClr val="BFBFBF"/>
    <a:srgbClr val="FEFEFE"/>
    <a:srgbClr val="F2F2F2"/>
    <a:srgbClr val="404040"/>
    <a:srgbClr val="FF3131"/>
    <a:srgbClr val="00E568"/>
    <a:srgbClr val="00B050"/>
    <a:srgbClr val="0000FF"/>
    <a:srgbClr val="5D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 autoAdjust="0"/>
    <p:restoredTop sz="94660" autoAdjust="0"/>
  </p:normalViewPr>
  <p:slideViewPr>
    <p:cSldViewPr snapToGrid="0" showGuides="1">
      <p:cViewPr varScale="1">
        <p:scale>
          <a:sx n="72" d="100"/>
          <a:sy n="72" d="100"/>
        </p:scale>
        <p:origin x="696" y="72"/>
      </p:cViewPr>
      <p:guideLst>
        <p:guide pos="7650"/>
        <p:guide pos="3727"/>
        <p:guide orient="horz" pos="822"/>
        <p:guide orient="horz" pos="1230"/>
        <p:guide pos="4271"/>
        <p:guide pos="7514"/>
        <p:guide pos="302"/>
        <p:guide orient="horz" pos="3498"/>
        <p:guide orient="horz" pos="3407"/>
        <p:guide orient="horz" pos="2001"/>
        <p:guide orient="horz" pos="1706"/>
        <p:guide orient="horz" pos="2636"/>
        <p:guide orient="horz" pos="2478"/>
        <p:guide orient="horz" pos="31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5.xlsx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7.xlsx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8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9.xlsx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0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3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7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8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9.xlsx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0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614217925310842"/>
          <c:w val="0.92474201417656265"/>
          <c:h val="0.6467219807375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E84FD5-91B0-4AEE-8D12-085A6F97645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BA295CC-34E4-48A3-8DE5-67FCCD1CB7D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178DE0-1DE5-4510-B09F-4A2E8590808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0C1C67-DC9C-4071-94D8-8B5213318E3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0.40300000000000002</c:v>
                </c:pt>
                <c:pt idx="1">
                  <c:v>0.59699999999999998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E6C7DA-48AD-44DE-8D51-734C4FC065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06D64CF-D92B-4838-B90E-E2F84B8C74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0.52500000000000002</c:v>
                </c:pt>
                <c:pt idx="1">
                  <c:v>0.47499999999999998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307F36B-1A20-4B7D-BF12-FF15124C07B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A301CC-18DA-4BDD-8C5C-598E432465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FF15758-966D-49E1-98A6-ADF5FA24B57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93C30F-C618-4485-ACD3-6C40716EC6A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0.54700000000000004</c:v>
                </c:pt>
                <c:pt idx="1">
                  <c:v>0.45299999999999996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20416888"/>
        <c:axId val="420431784"/>
      </c:barChart>
      <c:catAx>
        <c:axId val="420416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31784"/>
        <c:crosses val="autoZero"/>
        <c:auto val="1"/>
        <c:lblAlgn val="ctr"/>
        <c:lblOffset val="50"/>
        <c:noMultiLvlLbl val="0"/>
      </c:catAx>
      <c:valAx>
        <c:axId val="420431784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204168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2109329913773295"/>
          <c:w val="0.97693307209260383"/>
          <c:h val="0.65272175871558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B81-4393-A045-3185EBDA5C1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A27D2DA-408D-4B2A-BB21-2E64F9C6A1F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B9331A-A89F-44A1-BEED-994FB623F7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B81-4393-A045-3185EBDA5C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0.32</c:v>
                </c:pt>
                <c:pt idx="1">
                  <c:v>0.16</c:v>
                </c:pt>
                <c:pt idx="2">
                  <c:v>0.114</c:v>
                </c:pt>
                <c:pt idx="3">
                  <c:v>0.11</c:v>
                </c:pt>
                <c:pt idx="4">
                  <c:v>0.10199999999999999</c:v>
                </c:pt>
                <c:pt idx="5">
                  <c:v>9.8000000000000004E-2</c:v>
                </c:pt>
                <c:pt idx="6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E1818E-DBE0-4689-B626-CA4EB63C4F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876EC5-F9BF-4033-B472-EE578DC7777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0.376</c:v>
                </c:pt>
                <c:pt idx="1">
                  <c:v>0.129</c:v>
                </c:pt>
                <c:pt idx="2">
                  <c:v>8.7999999999999995E-2</c:v>
                </c:pt>
                <c:pt idx="3">
                  <c:v>0.14099999999999999</c:v>
                </c:pt>
                <c:pt idx="4">
                  <c:v>0.124</c:v>
                </c:pt>
                <c:pt idx="5">
                  <c:v>0.08</c:v>
                </c:pt>
                <c:pt idx="6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29AF0D-8DE5-4D80-8DE8-64B481FA524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99B4C8C-C58B-4BBB-BB0D-EBE1379154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Sheet1!$D$2:$D$8</c:f>
              <c:numCache>
                <c:formatCode>0%</c:formatCode>
                <c:ptCount val="7"/>
                <c:pt idx="0">
                  <c:v>0.43099999999999999</c:v>
                </c:pt>
                <c:pt idx="1">
                  <c:v>0.13800000000000001</c:v>
                </c:pt>
                <c:pt idx="2">
                  <c:v>8.8999999999999996E-2</c:v>
                </c:pt>
                <c:pt idx="3">
                  <c:v>0.13500000000000001</c:v>
                </c:pt>
                <c:pt idx="4">
                  <c:v>7.9000000000000001E-2</c:v>
                </c:pt>
                <c:pt idx="5">
                  <c:v>6.4000000000000001E-2</c:v>
                </c:pt>
                <c:pt idx="6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708-4117-8386-1414E00222D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708-4117-8386-1414E00222D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708-4117-8386-1414E00222DA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708-4117-8386-1414E00222DA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708-4117-8386-1414E00222D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D465F84-966F-4053-B699-6FC75F512ED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1A2737-AE70-423E-AC40-2D5D3574CB8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708-4117-8386-1414E00222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Sheet1!$E$2:$E$8</c:f>
              <c:numCache>
                <c:formatCode>0%</c:formatCode>
                <c:ptCount val="7"/>
                <c:pt idx="0">
                  <c:v>0.35499999999999998</c:v>
                </c:pt>
                <c:pt idx="1">
                  <c:v>0.10100000000000001</c:v>
                </c:pt>
                <c:pt idx="2">
                  <c:v>7.0999999999999994E-2</c:v>
                </c:pt>
                <c:pt idx="3">
                  <c:v>0.13</c:v>
                </c:pt>
                <c:pt idx="4">
                  <c:v>0.19</c:v>
                </c:pt>
                <c:pt idx="5">
                  <c:v>7.1999999999999995E-2</c:v>
                </c:pt>
                <c:pt idx="6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25E12B-9D31-4CEA-9D50-1D8036C505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9495-4255-96A4-2EF13C128555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42426E-902A-45B8-9617-12D723A663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9495-4255-96A4-2EF13C1285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Sheet1!$F$2:$F$8</c:f>
              <c:numCache>
                <c:formatCode>0%</c:formatCode>
                <c:ptCount val="7"/>
                <c:pt idx="0">
                  <c:v>0.38700000000000001</c:v>
                </c:pt>
                <c:pt idx="1">
                  <c:v>0.109</c:v>
                </c:pt>
                <c:pt idx="2">
                  <c:v>0.10100000000000001</c:v>
                </c:pt>
                <c:pt idx="3">
                  <c:v>0.14099999999999999</c:v>
                </c:pt>
                <c:pt idx="4">
                  <c:v>0.111</c:v>
                </c:pt>
                <c:pt idx="5">
                  <c:v>6.3E-2</c:v>
                </c:pt>
                <c:pt idx="6">
                  <c:v>8.7999999999999995E-2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10376776"/>
        <c:axId val="410372856"/>
      </c:barChart>
      <c:catAx>
        <c:axId val="410376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40404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10372856"/>
        <c:crosses val="autoZero"/>
        <c:auto val="1"/>
        <c:lblAlgn val="ctr"/>
        <c:lblOffset val="50"/>
        <c:noMultiLvlLbl val="0"/>
      </c:catAx>
      <c:valAx>
        <c:axId val="410372856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103767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08031493156E-2"/>
          <c:y val="0.12918358569499072"/>
          <c:w val="0.9592430254769968"/>
          <c:h val="0.63661484332809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5CF-4ABD-B512-E32128CDCCD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5CF-4ABD-B512-E32128CDCCD7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5CF-4ABD-B512-E32128CDCCD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5CF-4ABD-B512-E32128CDC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3.1E-2</c:v>
                </c:pt>
                <c:pt idx="1">
                  <c:v>0.26100000000000001</c:v>
                </c:pt>
                <c:pt idx="2">
                  <c:v>0.36</c:v>
                </c:pt>
                <c:pt idx="3">
                  <c:v>0.27400000000000002</c:v>
                </c:pt>
                <c:pt idx="4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CF-4ABD-B512-E32128CDC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6D6-4BE9-9F8F-F39FC548A66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6D6-4BE9-9F8F-F39FC548A6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3.1E-2</c:v>
                </c:pt>
                <c:pt idx="1">
                  <c:v>0.25</c:v>
                </c:pt>
                <c:pt idx="2">
                  <c:v>0.371</c:v>
                </c:pt>
                <c:pt idx="3">
                  <c:v>0.26500000000000001</c:v>
                </c:pt>
                <c:pt idx="4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CF-4ABD-B512-E32128CDCC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6D6-4BE9-9F8F-F39FC548A66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6D6-4BE9-9F8F-F39FC548A6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0.04</c:v>
                </c:pt>
                <c:pt idx="1">
                  <c:v>0.255</c:v>
                </c:pt>
                <c:pt idx="2">
                  <c:v>0.36499999999999999</c:v>
                </c:pt>
                <c:pt idx="3">
                  <c:v>0.26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CF-4ABD-B512-E32128CDCC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5CF-4ABD-B512-E32128CDCCD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5CF-4ABD-B512-E32128CDCCD7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F-4ABD-B512-E32128CDCCD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5CF-4ABD-B512-E32128CDC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3.5000000000000003E-2</c:v>
                </c:pt>
                <c:pt idx="1">
                  <c:v>0.23599999999999999</c:v>
                </c:pt>
                <c:pt idx="2">
                  <c:v>0.374</c:v>
                </c:pt>
                <c:pt idx="3">
                  <c:v>0.27</c:v>
                </c:pt>
                <c:pt idx="4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5CF-4ABD-B512-E32128CDCC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6D6-4BE9-9F8F-F39FC548A66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6D6-4BE9-9F8F-F39FC548A6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Very Beginning Of The Day (12 AM - 5 AM)</c:v>
                </c:pt>
                <c:pt idx="1">
                  <c:v>Morning (6 AM - 10 AM)</c:v>
                </c:pt>
                <c:pt idx="2">
                  <c:v>Afternoon (10 AM - 3 PM)</c:v>
                </c:pt>
                <c:pt idx="3">
                  <c:v>Evening (3 PM - 8 PM)</c:v>
                </c:pt>
                <c:pt idx="4">
                  <c:v>Late Night (8 PM - 12 AM)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0.03</c:v>
                </c:pt>
                <c:pt idx="1">
                  <c:v>0.25</c:v>
                </c:pt>
                <c:pt idx="2">
                  <c:v>0.36</c:v>
                </c:pt>
                <c:pt idx="3">
                  <c:v>0.27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5CF-4ABD-B512-E32128CDC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7015472"/>
        <c:axId val="367016648"/>
      </c:barChart>
      <c:catAx>
        <c:axId val="367015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7016648"/>
        <c:crosses val="autoZero"/>
        <c:auto val="1"/>
        <c:lblAlgn val="ctr"/>
        <c:lblOffset val="50"/>
        <c:noMultiLvlLbl val="0"/>
      </c:catAx>
      <c:valAx>
        <c:axId val="367016648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70154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48811978319E-2"/>
          <c:y val="0.10932859331335441"/>
          <c:w val="0.95711366890986838"/>
          <c:h val="0.629465553403832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0.16</c:v>
                </c:pt>
                <c:pt idx="1">
                  <c:v>0.151</c:v>
                </c:pt>
                <c:pt idx="2">
                  <c:v>0.14199999999999999</c:v>
                </c:pt>
                <c:pt idx="3">
                  <c:v>0.113</c:v>
                </c:pt>
                <c:pt idx="4">
                  <c:v>0.11</c:v>
                </c:pt>
                <c:pt idx="5">
                  <c:v>0.183</c:v>
                </c:pt>
                <c:pt idx="6">
                  <c:v>0.14799999999999999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0.109</c:v>
                </c:pt>
                <c:pt idx="1">
                  <c:v>0.16200000000000001</c:v>
                </c:pt>
                <c:pt idx="2">
                  <c:v>0.13800000000000001</c:v>
                </c:pt>
                <c:pt idx="3">
                  <c:v>0.121</c:v>
                </c:pt>
                <c:pt idx="4">
                  <c:v>0.15</c:v>
                </c:pt>
                <c:pt idx="5">
                  <c:v>0.19</c:v>
                </c:pt>
                <c:pt idx="6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0.11</c:v>
                </c:pt>
                <c:pt idx="1">
                  <c:v>0.14599999999999999</c:v>
                </c:pt>
                <c:pt idx="2">
                  <c:v>0.13500000000000001</c:v>
                </c:pt>
                <c:pt idx="3">
                  <c:v>0.12</c:v>
                </c:pt>
                <c:pt idx="4">
                  <c:v>0.161</c:v>
                </c:pt>
                <c:pt idx="5">
                  <c:v>0.185</c:v>
                </c:pt>
                <c:pt idx="6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15DABF8-2C46-4ADE-9F64-4C852166755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9A2DE79-2CD2-493C-9754-5724CE6F7E4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7AB9297-484F-48B9-8AA3-B4D916DA380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A6FFE84-DB34-4064-8C25-63F02AB825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3040EEB-0274-4BB3-A41C-1D261CD180E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0.107</c:v>
                </c:pt>
                <c:pt idx="1">
                  <c:v>0.157</c:v>
                </c:pt>
                <c:pt idx="2">
                  <c:v>0.13700000000000001</c:v>
                </c:pt>
                <c:pt idx="3">
                  <c:v>0.127</c:v>
                </c:pt>
                <c:pt idx="4">
                  <c:v>0.153</c:v>
                </c:pt>
                <c:pt idx="5">
                  <c:v>0.18</c:v>
                </c:pt>
                <c:pt idx="6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0106132-4B24-42CA-8425-E43B19E1B7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7771C46-3C75-4E78-A57A-3E4EA080E89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E68E259-4BC9-4025-8E99-31740AA0B5F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DC1B704-78D5-4FC7-86CD-120E70DCC1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DCA9A61-7C94-4182-8574-31356C7D92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0.113</c:v>
                </c:pt>
                <c:pt idx="1">
                  <c:v>0.161</c:v>
                </c:pt>
                <c:pt idx="2">
                  <c:v>0.13</c:v>
                </c:pt>
                <c:pt idx="3">
                  <c:v>0.12</c:v>
                </c:pt>
                <c:pt idx="4">
                  <c:v>0.16300000000000001</c:v>
                </c:pt>
                <c:pt idx="5">
                  <c:v>0.17299999999999999</c:v>
                </c:pt>
                <c:pt idx="6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7015864"/>
        <c:axId val="685855440"/>
      </c:barChart>
      <c:catAx>
        <c:axId val="367015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5855440"/>
        <c:crosses val="autoZero"/>
        <c:auto val="1"/>
        <c:lblAlgn val="ctr"/>
        <c:lblOffset val="100"/>
        <c:noMultiLvlLbl val="0"/>
      </c:catAx>
      <c:valAx>
        <c:axId val="685855440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70158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5.2305121052693526E-2"/>
          <c:w val="0.96494537673873626"/>
          <c:h val="0.82817555877264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0.307</c:v>
                </c:pt>
                <c:pt idx="1">
                  <c:v>0.26200000000000001</c:v>
                </c:pt>
                <c:pt idx="2">
                  <c:v>0.221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CD5-4DCB-B59A-A23C458BF36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CD5-4DCB-B59A-A23C458BF3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0.29199999999999998</c:v>
                </c:pt>
                <c:pt idx="1">
                  <c:v>0.246</c:v>
                </c:pt>
                <c:pt idx="2">
                  <c:v>0.23200000000000001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CD5-4DCB-B59A-A23C458BF36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CD5-4DCB-B59A-A23C458BF3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0.27700000000000002</c:v>
                </c:pt>
                <c:pt idx="1">
                  <c:v>0.28699999999999998</c:v>
                </c:pt>
                <c:pt idx="2">
                  <c:v>0.246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FBC-4E0B-AA07-708AC350502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0.28000000000000003</c:v>
                </c:pt>
                <c:pt idx="1">
                  <c:v>0.22900000000000001</c:v>
                </c:pt>
                <c:pt idx="2">
                  <c:v>0.28100000000000003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CD5-4DCB-B59A-A23C458BF36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CD5-4DCB-B59A-A23C458BF3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Drive-Thru</c:v>
                </c:pt>
                <c:pt idx="1">
                  <c:v>Take-Out</c:v>
                </c:pt>
                <c:pt idx="2">
                  <c:v>Dine-In</c:v>
                </c:pt>
                <c:pt idx="3">
                  <c:v>Delivery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0.23</c:v>
                </c:pt>
                <c:pt idx="1">
                  <c:v>0.29699999999999999</c:v>
                </c:pt>
                <c:pt idx="2">
                  <c:v>0.27300000000000002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10377168"/>
        <c:axId val="410385008"/>
      </c:barChart>
      <c:catAx>
        <c:axId val="410377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10385008"/>
        <c:crosses val="autoZero"/>
        <c:auto val="1"/>
        <c:lblAlgn val="ctr"/>
        <c:lblOffset val="50"/>
        <c:noMultiLvlLbl val="0"/>
      </c:catAx>
      <c:valAx>
        <c:axId val="41038500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103771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4.8361276487260609E-2"/>
          <c:w val="0.92474201417656265"/>
          <c:h val="0.849300743657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57BDA20-1AD6-4765-89FC-F59F71A6ACF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DC10835-B982-407D-8FF5-8147BBB4035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D7D1F11-9DBD-4131-9B61-BD2350C1630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0.61599999999999999</c:v>
                </c:pt>
                <c:pt idx="1">
                  <c:v>0.22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6BD91CD-3CEB-4FE1-836D-6160075A19B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80C-4666-8B72-2C2650F7FD38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220C2A-B38D-44E5-ACA3-B788E67051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80C-4666-8B72-2C2650F7FD38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2E0508-FA59-43EB-9945-C384509D915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80C-4666-8B72-2C2650F7FD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0.59699999999999998</c:v>
                </c:pt>
                <c:pt idx="1">
                  <c:v>0.22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F7006A-9F13-4864-8CF0-8D4BB2C7913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80C-4666-8B72-2C2650F7FD38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06318F1-0AE8-445F-85ED-86BFDEE4CA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80C-4666-8B72-2C2650F7FD38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06DEB43-FCAD-4DC7-82FB-582968BA3CC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80C-4666-8B72-2C2650F7FD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0.52500000000000002</c:v>
                </c:pt>
                <c:pt idx="1">
                  <c:v>0.23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423C57-D76B-4C11-947C-D4071DC01EE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2A1C5E2-77EA-4575-A42E-3EDAB8F5F1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1EF887-0154-48E6-9AD7-CAA01450DA5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0.51</c:v>
                </c:pt>
                <c:pt idx="1">
                  <c:v>0.33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A0351E0-CB88-410F-BF77-44BF16C86FB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80C-4666-8B72-2C2650F7FD38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1759D3-3B1E-4527-91E1-81A03ABA4F1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80C-4666-8B72-2C2650F7FD38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C1F523D-2120-48CE-886D-F647F449A00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80C-4666-8B72-2C2650F7FD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Food &amp; Beverage</c:v>
                </c:pt>
                <c:pt idx="1">
                  <c:v>Food Only</c:v>
                </c:pt>
                <c:pt idx="2">
                  <c:v>Beverage Only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0.54700000000000004</c:v>
                </c:pt>
                <c:pt idx="1">
                  <c:v>0.3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17664"/>
        <c:axId val="695418448"/>
      </c:barChart>
      <c:catAx>
        <c:axId val="695417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18448"/>
        <c:crosses val="autoZero"/>
        <c:auto val="1"/>
        <c:lblAlgn val="ctr"/>
        <c:lblOffset val="100"/>
        <c:noMultiLvlLbl val="0"/>
      </c:catAx>
      <c:valAx>
        <c:axId val="695418448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176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19528311514556E-2"/>
          <c:y val="3.7051868023677409E-2"/>
          <c:w val="0.93755254868766058"/>
          <c:h val="0.85994960326088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372-4F95-B4BB-ACC3F67A294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372-4F95-B4BB-ACC3F67A2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0.28499999999999998</c:v>
                </c:pt>
                <c:pt idx="1">
                  <c:v>0.20699999999999999</c:v>
                </c:pt>
                <c:pt idx="2">
                  <c:v>0.17899999999999999</c:v>
                </c:pt>
                <c:pt idx="3">
                  <c:v>0.158</c:v>
                </c:pt>
                <c:pt idx="4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D65-4345-B472-C01A5A62E31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D65-4345-B472-C01A5A62E3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0.31</c:v>
                </c:pt>
                <c:pt idx="1">
                  <c:v>0.187</c:v>
                </c:pt>
                <c:pt idx="2">
                  <c:v>0.18</c:v>
                </c:pt>
                <c:pt idx="3">
                  <c:v>0.16200000000000001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D65-4345-B472-C01A5A62E31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D65-4345-B472-C01A5A62E3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0.28000000000000003</c:v>
                </c:pt>
                <c:pt idx="1">
                  <c:v>0.192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372-4F95-B4BB-ACC3F67A294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372-4F95-B4BB-ACC3F67A2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0.29099999999999998</c:v>
                </c:pt>
                <c:pt idx="1">
                  <c:v>0.184</c:v>
                </c:pt>
                <c:pt idx="2">
                  <c:v>0.18099999999999999</c:v>
                </c:pt>
                <c:pt idx="3">
                  <c:v>0.16700000000000001</c:v>
                </c:pt>
                <c:pt idx="4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D65-4345-B472-C01A5A62E31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D65-4345-B472-C01A5A62E3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Breakfast</c:v>
                </c:pt>
                <c:pt idx="1">
                  <c:v>Lunch</c:v>
                </c:pt>
                <c:pt idx="2">
                  <c:v>Dinner</c:v>
                </c:pt>
                <c:pt idx="3">
                  <c:v>Snack</c:v>
                </c:pt>
                <c:pt idx="4">
                  <c:v>Just a Drink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0.29299999999999998</c:v>
                </c:pt>
                <c:pt idx="1">
                  <c:v>0.17</c:v>
                </c:pt>
                <c:pt idx="2">
                  <c:v>0.17</c:v>
                </c:pt>
                <c:pt idx="3">
                  <c:v>0.18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19232"/>
        <c:axId val="695419624"/>
      </c:barChart>
      <c:catAx>
        <c:axId val="69541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19624"/>
        <c:crosses val="autoZero"/>
        <c:auto val="1"/>
        <c:lblAlgn val="ctr"/>
        <c:lblOffset val="50"/>
        <c:noMultiLvlLbl val="0"/>
      </c:catAx>
      <c:valAx>
        <c:axId val="695419624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192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648821875104424"/>
          <c:w val="0.96713957615335111"/>
          <c:h val="0.63931021027203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0.36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0.13</c:v>
                </c:pt>
                <c:pt idx="5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54E-4886-A701-FAA45F077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0.11</c:v>
                </c:pt>
                <c:pt idx="1">
                  <c:v>0.39</c:v>
                </c:pt>
                <c:pt idx="2">
                  <c:v>0.13</c:v>
                </c:pt>
                <c:pt idx="3">
                  <c:v>0.14000000000000001</c:v>
                </c:pt>
                <c:pt idx="4">
                  <c:v>0.14000000000000001</c:v>
                </c:pt>
                <c:pt idx="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54E-4886-A701-FAA45F077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0.09</c:v>
                </c:pt>
                <c:pt idx="1">
                  <c:v>0.37</c:v>
                </c:pt>
                <c:pt idx="2">
                  <c:v>0.127</c:v>
                </c:pt>
                <c:pt idx="3">
                  <c:v>0.152</c:v>
                </c:pt>
                <c:pt idx="4">
                  <c:v>0.14000000000000001</c:v>
                </c:pt>
                <c:pt idx="5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0.11</c:v>
                </c:pt>
                <c:pt idx="1">
                  <c:v>0.33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0.16</c:v>
                </c:pt>
                <c:pt idx="5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54E-4886-A701-FAA45F077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No One Else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Or More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</c:v>
                </c:pt>
                <c:pt idx="1">
                  <c:v>0.36</c:v>
                </c:pt>
                <c:pt idx="2">
                  <c:v>0.16</c:v>
                </c:pt>
                <c:pt idx="3">
                  <c:v>0.15</c:v>
                </c:pt>
                <c:pt idx="4">
                  <c:v>0.13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20408"/>
        <c:axId val="695420800"/>
      </c:barChart>
      <c:catAx>
        <c:axId val="695420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20800"/>
        <c:crosses val="autoZero"/>
        <c:auto val="1"/>
        <c:lblAlgn val="ctr"/>
        <c:lblOffset val="50"/>
        <c:noMultiLvlLbl val="0"/>
      </c:catAx>
      <c:valAx>
        <c:axId val="695420800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20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34347925638153E-2"/>
          <c:y val="0.12720565861470706"/>
          <c:w val="0.95571623458150945"/>
          <c:h val="0.607550004525296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44C-47DD-9613-8E89ED6A24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0.36</c:v>
                </c:pt>
                <c:pt idx="1">
                  <c:v>0.28999999999999998</c:v>
                </c:pt>
                <c:pt idx="2">
                  <c:v>0.14000000000000001</c:v>
                </c:pt>
                <c:pt idx="3">
                  <c:v>0.11</c:v>
                </c:pt>
                <c:pt idx="4">
                  <c:v>0.08</c:v>
                </c:pt>
                <c:pt idx="5">
                  <c:v>0.02</c:v>
                </c:pt>
                <c:pt idx="6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44C-47DD-9613-8E89ED6A241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44C-47DD-9613-8E89ED6A241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44C-47DD-9613-8E89ED6A241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44C-47DD-9613-8E89ED6A2416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44C-47DD-9613-8E89ED6A24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0.32</c:v>
                </c:pt>
                <c:pt idx="1">
                  <c:v>0.26900000000000002</c:v>
                </c:pt>
                <c:pt idx="2">
                  <c:v>0.12</c:v>
                </c:pt>
                <c:pt idx="3">
                  <c:v>0.17</c:v>
                </c:pt>
                <c:pt idx="4">
                  <c:v>9.2999999999999999E-2</c:v>
                </c:pt>
                <c:pt idx="5">
                  <c:v>0.02</c:v>
                </c:pt>
                <c:pt idx="6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44C-47DD-9613-8E89ED6A241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44C-47DD-9613-8E89ED6A241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44C-47DD-9613-8E89ED6A241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44C-47DD-9613-8E89ED6A2416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44C-47DD-9613-8E89ED6A24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0.37</c:v>
                </c:pt>
                <c:pt idx="1">
                  <c:v>0.23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0.09</c:v>
                </c:pt>
                <c:pt idx="5">
                  <c:v>0.03</c:v>
                </c:pt>
                <c:pt idx="6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CE6-4040-938A-D5552A0BD670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844C-47DD-9613-8E89ED6A241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9CE6-4040-938A-D5552A0BD670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844C-47DD-9613-8E89ED6A2416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844C-47DD-9613-8E89ED6A24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0.28999999999999998</c:v>
                </c:pt>
                <c:pt idx="1">
                  <c:v>0.27500000000000002</c:v>
                </c:pt>
                <c:pt idx="2">
                  <c:v>0.17100000000000001</c:v>
                </c:pt>
                <c:pt idx="3">
                  <c:v>0.14000000000000001</c:v>
                </c:pt>
                <c:pt idx="4">
                  <c:v>0.09</c:v>
                </c:pt>
                <c:pt idx="5">
                  <c:v>1.7999999999999999E-2</c:v>
                </c:pt>
                <c:pt idx="6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844C-47DD-9613-8E89ED6A241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844C-47DD-9613-8E89ED6A24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Spouse</c:v>
                </c:pt>
                <c:pt idx="1">
                  <c:v>Own Child/Children (Any Age)</c:v>
                </c:pt>
                <c:pt idx="2">
                  <c:v>Other Family Members</c:v>
                </c:pt>
                <c:pt idx="3">
                  <c:v>Boyfriend/ Girlfriend</c:v>
                </c:pt>
                <c:pt idx="4">
                  <c:v>Friends</c:v>
                </c:pt>
                <c:pt idx="5">
                  <c:v>Co-Workers</c:v>
                </c:pt>
                <c:pt idx="6">
                  <c:v>Other Non-Family Members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0.34</c:v>
                </c:pt>
                <c:pt idx="1">
                  <c:v>0.23</c:v>
                </c:pt>
                <c:pt idx="2">
                  <c:v>0.13</c:v>
                </c:pt>
                <c:pt idx="3">
                  <c:v>0.11</c:v>
                </c:pt>
                <c:pt idx="4">
                  <c:v>0.11</c:v>
                </c:pt>
                <c:pt idx="5">
                  <c:v>3.5999999999999997E-2</c:v>
                </c:pt>
                <c:pt idx="6">
                  <c:v>4.7E-2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21584"/>
        <c:axId val="695421976"/>
      </c:barChart>
      <c:catAx>
        <c:axId val="695421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21976"/>
        <c:crosses val="autoZero"/>
        <c:auto val="1"/>
        <c:lblAlgn val="ctr"/>
        <c:lblOffset val="100"/>
        <c:noMultiLvlLbl val="0"/>
      </c:catAx>
      <c:valAx>
        <c:axId val="695421976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215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648821875104424"/>
          <c:w val="0.96494537673873626"/>
          <c:h val="0.63931021027203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1BF-41CA-A4C3-FD904C98CF38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1BF-41CA-A4C3-FD904C98C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0.26700000000000002</c:v>
                </c:pt>
                <c:pt idx="1">
                  <c:v>0.23</c:v>
                </c:pt>
                <c:pt idx="2">
                  <c:v>0.503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A0E-4362-950A-0ED91A0BF40C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A0E-4362-950A-0ED91A0BF4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0.25</c:v>
                </c:pt>
                <c:pt idx="1">
                  <c:v>0.28000000000000003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A0E-4362-950A-0ED91A0BF40C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A0E-4362-950A-0ED91A0BF4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0.22700000000000001</c:v>
                </c:pt>
                <c:pt idx="1">
                  <c:v>0.252</c:v>
                </c:pt>
                <c:pt idx="2">
                  <c:v>0.52100000000000002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1BF-41CA-A4C3-FD904C98CF38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BF-41CA-A4C3-FD904C98C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0.27</c:v>
                </c:pt>
                <c:pt idx="1">
                  <c:v>0.24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A0E-4362-950A-0ED91A0BF40C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A0E-4362-950A-0ED91A0BF4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The Decision Was Completely Spur Of The Moment</c:v>
                </c:pt>
                <c:pt idx="1">
                  <c:v>The Decision Was Made Somewhat Ahead Of Time</c:v>
                </c:pt>
                <c:pt idx="2">
                  <c:v>The Decision Was Made Well Ahead Of Time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0.26100000000000001</c:v>
                </c:pt>
                <c:pt idx="1">
                  <c:v>0.23799999999999999</c:v>
                </c:pt>
                <c:pt idx="2">
                  <c:v>0.501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24720"/>
        <c:axId val="695425112"/>
      </c:barChart>
      <c:catAx>
        <c:axId val="695424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25112"/>
        <c:crosses val="autoZero"/>
        <c:auto val="1"/>
        <c:lblAlgn val="ctr"/>
        <c:lblOffset val="50"/>
        <c:noMultiLvlLbl val="0"/>
      </c:catAx>
      <c:valAx>
        <c:axId val="695425112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247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884232532179385"/>
          <c:w val="0.92474201417656265"/>
          <c:h val="0.62904151301194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EE44DED-AF3C-4C3F-AC16-C5692C2ECA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FECA58-CBD5-458C-9A02-95BA74C8A33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C36CF6-13A5-495E-B137-86A1CEFBAC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B00AFF-E6A0-4009-8667-0FF33A4CA52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40CB706-D97B-4A59-9938-241B576D8D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0.61599999999999999</c:v>
                </c:pt>
                <c:pt idx="1">
                  <c:v>0.17799999999999999</c:v>
                </c:pt>
                <c:pt idx="2">
                  <c:v>0.125</c:v>
                </c:pt>
                <c:pt idx="3">
                  <c:v>5.7000000000000002E-2</c:v>
                </c:pt>
                <c:pt idx="4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68B573C-23AA-4C88-88B0-F2821534B81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D536F8-2AAA-4B94-B357-AC1F804BDCD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137110F-9A52-42C0-A03B-664777C734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E5C426-020B-4148-B8F2-000BF0A267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416279-A5AA-4C7E-91E0-C590D7BD646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0.59699999999999998</c:v>
                </c:pt>
                <c:pt idx="1">
                  <c:v>0.19</c:v>
                </c:pt>
                <c:pt idx="2">
                  <c:v>0.161</c:v>
                </c:pt>
                <c:pt idx="3">
                  <c:v>2.5000000000000001E-2</c:v>
                </c:pt>
                <c:pt idx="4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D9A1D3E-2A71-4BFD-BD56-777EE1040E5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3382D34-D49D-4225-922B-604406C8D62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E2F89F-9AEF-4717-815C-340A663DD7F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E1A0E9-F12C-4A8A-AE2F-3B741250EB9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2940E6-7483-4C74-B62D-FCC68DA9A5B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0.52500000000000002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1.7000000000000001E-2</c:v>
                </c:pt>
                <c:pt idx="4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75D7385-BF47-4C7C-8172-5C21843843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D7CD63-A54E-4E8E-B247-4E9C1D5AD8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829F73-7B9B-44F3-BF21-6A7EC51F5E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7F12637-55EA-4D93-B836-034F97D9E45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1E16487-1370-425F-BEE5-69F4503E95A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0.51</c:v>
                </c:pt>
                <c:pt idx="1">
                  <c:v>0.27900000000000003</c:v>
                </c:pt>
                <c:pt idx="2">
                  <c:v>0.13</c:v>
                </c:pt>
                <c:pt idx="3">
                  <c:v>6.5000000000000002E-2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4D8DADF-8AC0-4E8F-A9C1-928B0A22A9B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5C27ACD-7562-4EF1-8C3B-F92BAD600FF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3F9A-40E0-A674-4E9A6E6A947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8DA6639-E15D-42C4-BB94-5FF6B2AF329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B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61F9F69-7D2B-49BE-9C92-BC05F209EB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C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A4156F5-39C0-4752-8760-E466A162F75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D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0.54700000000000004</c:v>
                </c:pt>
                <c:pt idx="1">
                  <c:v>0.249</c:v>
                </c:pt>
                <c:pt idx="2">
                  <c:v>0.10299999999999999</c:v>
                </c:pt>
                <c:pt idx="3">
                  <c:v>8.3000000000000004E-2</c:v>
                </c:pt>
                <c:pt idx="4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20409832"/>
        <c:axId val="420400032"/>
      </c:barChart>
      <c:catAx>
        <c:axId val="420409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00032"/>
        <c:crosses val="autoZero"/>
        <c:auto val="1"/>
        <c:lblAlgn val="ctr"/>
        <c:lblOffset val="100"/>
        <c:noMultiLvlLbl val="0"/>
      </c:catAx>
      <c:valAx>
        <c:axId val="420400032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204098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310360429962831"/>
          <c:w val="0.96271503120514113"/>
          <c:h val="0.58643101772256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588-47CD-B1A2-2BBE38ED908D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8C6828B-1624-4636-956F-70C633FC8BF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8EE36EF-85A0-4C9C-9706-336AC2D4A84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588-47CD-B1A2-2BBE38ED90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0.47</c:v>
                </c:pt>
                <c:pt idx="1">
                  <c:v>0.04</c:v>
                </c:pt>
                <c:pt idx="2">
                  <c:v>0.26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0.03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07D3F3-3B56-4776-A7C9-1776975B4F9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EF5-4D90-BB5C-C2FA4998C5A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28624F-6B03-42AF-860B-2063BF14700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EF5-4D90-BB5C-C2FA4998C5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0.52</c:v>
                </c:pt>
                <c:pt idx="1">
                  <c:v>0.03</c:v>
                </c:pt>
                <c:pt idx="2">
                  <c:v>0.21</c:v>
                </c:pt>
                <c:pt idx="3">
                  <c:v>0.12</c:v>
                </c:pt>
                <c:pt idx="4">
                  <c:v>0.05</c:v>
                </c:pt>
                <c:pt idx="5">
                  <c:v>0.04</c:v>
                </c:pt>
                <c:pt idx="6">
                  <c:v>0.02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101A70-A098-4017-A06A-1B5C2AD02E7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EF5-4D90-BB5C-C2FA4998C5A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7730C3-8118-4F87-8E39-792B438A1BC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EF5-4D90-BB5C-C2FA4998C5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0.49</c:v>
                </c:pt>
                <c:pt idx="1">
                  <c:v>0.05</c:v>
                </c:pt>
                <c:pt idx="2">
                  <c:v>0.28000000000000003</c:v>
                </c:pt>
                <c:pt idx="3">
                  <c:v>0.1</c:v>
                </c:pt>
                <c:pt idx="4">
                  <c:v>0.01</c:v>
                </c:pt>
                <c:pt idx="5">
                  <c:v>0.03</c:v>
                </c:pt>
                <c:pt idx="6">
                  <c:v>0.03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498-4893-BDE5-53D99C2C1DB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498-4893-BDE5-53D99C2C1DB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498-4893-BDE5-53D99C2C1DB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F498-4893-BDE5-53D99C2C1DB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488C26-1202-47D2-95F5-AAA226EDEC8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8AE8326-4B07-4180-9272-52DD5A47E94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498-4893-BDE5-53D99C2C1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0.56999999999999995</c:v>
                </c:pt>
                <c:pt idx="1">
                  <c:v>0.04</c:v>
                </c:pt>
                <c:pt idx="2">
                  <c:v>0.2</c:v>
                </c:pt>
                <c:pt idx="3">
                  <c:v>0.05</c:v>
                </c:pt>
                <c:pt idx="4">
                  <c:v>0.08</c:v>
                </c:pt>
                <c:pt idx="5">
                  <c:v>0.03</c:v>
                </c:pt>
                <c:pt idx="6">
                  <c:v>0.02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504922B-DE11-41FA-948F-6B6AF8653FE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EF5-4D90-BB5C-C2FA4998C5A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0EE9116-B3E9-476B-9146-0566FE5C370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EF5-4D90-BB5C-C2FA4998C5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In The Car</c:v>
                </c:pt>
                <c:pt idx="4">
                  <c:v>Store</c:v>
                </c:pt>
                <c:pt idx="5">
                  <c:v>School</c:v>
                </c:pt>
                <c:pt idx="6">
                  <c:v>Restaurant</c:v>
                </c:pt>
                <c:pt idx="7">
                  <c:v>Somewhere Else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0.52</c:v>
                </c:pt>
                <c:pt idx="1">
                  <c:v>0</c:v>
                </c:pt>
                <c:pt idx="2">
                  <c:v>0.22</c:v>
                </c:pt>
                <c:pt idx="3">
                  <c:v>0.13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0.01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25896"/>
        <c:axId val="695426288"/>
      </c:barChart>
      <c:catAx>
        <c:axId val="695425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26288"/>
        <c:crosses val="autoZero"/>
        <c:auto val="1"/>
        <c:lblAlgn val="ctr"/>
        <c:lblOffset val="50"/>
        <c:noMultiLvlLbl val="0"/>
      </c:catAx>
      <c:valAx>
        <c:axId val="695426288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258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2109404030847E-2"/>
          <c:y val="0.11552513652904524"/>
          <c:w val="0.96441475583132819"/>
          <c:h val="0.64342898535414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BFA0893-810C-4FC1-938C-129FCE62C5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FED889B-AF66-4840-A211-5F6F7D26181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0.23</c:v>
                </c:pt>
                <c:pt idx="1">
                  <c:v>0.22</c:v>
                </c:pt>
                <c:pt idx="2">
                  <c:v>0.16</c:v>
                </c:pt>
                <c:pt idx="3">
                  <c:v>0.05</c:v>
                </c:pt>
                <c:pt idx="4">
                  <c:v>0.16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CB36094-A02C-4723-B1F6-D9AD2807804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A9-43C9-98E1-B7465DC797F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881FAE-7FF8-4380-A2BF-F48C1514397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A9-43C9-98E1-B7465DC797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0.25</c:v>
                </c:pt>
                <c:pt idx="1">
                  <c:v>0.28999999999999998</c:v>
                </c:pt>
                <c:pt idx="2">
                  <c:v>0.12</c:v>
                </c:pt>
                <c:pt idx="3">
                  <c:v>0.04</c:v>
                </c:pt>
                <c:pt idx="4">
                  <c:v>0.14000000000000001</c:v>
                </c:pt>
                <c:pt idx="5">
                  <c:v>0.09</c:v>
                </c:pt>
                <c:pt idx="6">
                  <c:v>0.04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49136C1-1AF6-4270-9B3F-2719F947030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A9-43C9-98E1-B7465DC797F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37D94A6-7206-4851-947D-43CA7A57179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A9-43C9-98E1-B7465DC797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0.19</c:v>
                </c:pt>
                <c:pt idx="1">
                  <c:v>0.21</c:v>
                </c:pt>
                <c:pt idx="2">
                  <c:v>0.09</c:v>
                </c:pt>
                <c:pt idx="3">
                  <c:v>7.0000000000000007E-2</c:v>
                </c:pt>
                <c:pt idx="4">
                  <c:v>0.2</c:v>
                </c:pt>
                <c:pt idx="5">
                  <c:v>0.13</c:v>
                </c:pt>
                <c:pt idx="6">
                  <c:v>0.11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29351C-3782-462A-85A0-20C8E91EE66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EDDEBF-0B22-4D21-8614-28E6C8FB2CE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0.22</c:v>
                </c:pt>
                <c:pt idx="1">
                  <c:v>0.22</c:v>
                </c:pt>
                <c:pt idx="2">
                  <c:v>0.14000000000000001</c:v>
                </c:pt>
                <c:pt idx="3">
                  <c:v>0.04</c:v>
                </c:pt>
                <c:pt idx="4">
                  <c:v>0.21</c:v>
                </c:pt>
                <c:pt idx="5">
                  <c:v>0.1</c:v>
                </c:pt>
                <c:pt idx="6">
                  <c:v>0.03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1D500C-F7C2-444B-A62A-C1D4E19E53E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05A9-43C9-98E1-B7465DC797F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E7D4192-F82B-45AA-94CE-A61E10A4758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5A9-43C9-98E1-B7465DC797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0.21</c:v>
                </c:pt>
                <c:pt idx="1">
                  <c:v>0.19</c:v>
                </c:pt>
                <c:pt idx="2">
                  <c:v>0.13</c:v>
                </c:pt>
                <c:pt idx="3">
                  <c:v>0.06</c:v>
                </c:pt>
                <c:pt idx="4">
                  <c:v>0.19</c:v>
                </c:pt>
                <c:pt idx="5">
                  <c:v>0.11</c:v>
                </c:pt>
                <c:pt idx="6">
                  <c:v>0.09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27072"/>
        <c:axId val="695427464"/>
      </c:barChart>
      <c:catAx>
        <c:axId val="695427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27464"/>
        <c:crosses val="autoZero"/>
        <c:auto val="1"/>
        <c:lblAlgn val="ctr"/>
        <c:lblOffset val="50"/>
        <c:noMultiLvlLbl val="0"/>
      </c:catAx>
      <c:valAx>
        <c:axId val="695427464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270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2109323502456396"/>
          <c:w val="0.96271503120514113"/>
          <c:h val="0.650704198506625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8F3D36A-2A11-499E-9486-5F3D5B0D64F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DAA643-A271-45E2-B955-4EB34C52A35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0.32</c:v>
                </c:pt>
                <c:pt idx="1">
                  <c:v>0.16</c:v>
                </c:pt>
                <c:pt idx="2">
                  <c:v>0.11</c:v>
                </c:pt>
                <c:pt idx="3">
                  <c:v>0.1</c:v>
                </c:pt>
                <c:pt idx="4">
                  <c:v>0.11</c:v>
                </c:pt>
                <c:pt idx="5">
                  <c:v>9.6000000000000002E-2</c:v>
                </c:pt>
                <c:pt idx="6">
                  <c:v>6.4000000000000001E-2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A4DCE30-8AC7-4043-9020-4C86F9F1539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A98-414A-B0E8-9FF03BE4221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945212-F9A7-4632-A611-7FABB615AC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A98-414A-B0E8-9FF03BE422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0.27</c:v>
                </c:pt>
                <c:pt idx="1">
                  <c:v>0.124</c:v>
                </c:pt>
                <c:pt idx="2">
                  <c:v>0.14099999999999999</c:v>
                </c:pt>
                <c:pt idx="3">
                  <c:v>0.129</c:v>
                </c:pt>
                <c:pt idx="4">
                  <c:v>0.18</c:v>
                </c:pt>
                <c:pt idx="5">
                  <c:v>3.2000000000000001E-2</c:v>
                </c:pt>
                <c:pt idx="6">
                  <c:v>8.7999999999999995E-2</c:v>
                </c:pt>
                <c:pt idx="7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A5D2A7-03A9-4203-9BF9-FBA90568DD7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A98-414A-B0E8-9FF03BE4221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8451C40-353F-4DE9-A38C-B7EDFDDD6B4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A98-414A-B0E8-9FF03BE422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0.33400000000000002</c:v>
                </c:pt>
                <c:pt idx="1">
                  <c:v>0.12</c:v>
                </c:pt>
                <c:pt idx="2">
                  <c:v>0.13500000000000001</c:v>
                </c:pt>
                <c:pt idx="3">
                  <c:v>0.13800000000000001</c:v>
                </c:pt>
                <c:pt idx="4">
                  <c:v>0.16400000000000001</c:v>
                </c:pt>
                <c:pt idx="5">
                  <c:v>3.4000000000000002E-2</c:v>
                </c:pt>
                <c:pt idx="6">
                  <c:v>2.9000000000000001E-2</c:v>
                </c:pt>
                <c:pt idx="7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498-4893-BDE5-53D99C2C1DB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498-4893-BDE5-53D99C2C1DB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498-4893-BDE5-53D99C2C1DB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F498-4893-BDE5-53D99C2C1DB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F498-4893-BDE5-53D99C2C1DB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D74A2AF-2621-4E0E-9195-AED559B32B1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DE8743A-3A8B-47AB-8A85-EB6D3AEEEA7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0.311</c:v>
                </c:pt>
                <c:pt idx="1">
                  <c:v>0.21099999999999999</c:v>
                </c:pt>
                <c:pt idx="2">
                  <c:v>0.09</c:v>
                </c:pt>
                <c:pt idx="3">
                  <c:v>0.09</c:v>
                </c:pt>
                <c:pt idx="4">
                  <c:v>0.111</c:v>
                </c:pt>
                <c:pt idx="5">
                  <c:v>6.2E-2</c:v>
                </c:pt>
                <c:pt idx="6">
                  <c:v>5.0999999999999997E-2</c:v>
                </c:pt>
                <c:pt idx="7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1529B66-5E02-4578-8372-B81635C4A2E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1A98-414A-B0E8-9FF03BE4221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74DFA4E-FB98-493B-9A46-056E5C60845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1A98-414A-B0E8-9FF03BE422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Myself</c:v>
                </c:pt>
                <c:pt idx="1">
                  <c:v>Spouse</c:v>
                </c:pt>
                <c:pt idx="2">
                  <c:v>Own Child/Children (Any Age)</c:v>
                </c:pt>
                <c:pt idx="3">
                  <c:v>Other Family Members</c:v>
                </c:pt>
                <c:pt idx="4">
                  <c:v>Boyfriend/ Girlfriend</c:v>
                </c:pt>
                <c:pt idx="5">
                  <c:v>Friends</c:v>
                </c:pt>
                <c:pt idx="6">
                  <c:v>Coworkers</c:v>
                </c:pt>
                <c:pt idx="7">
                  <c:v>Other Non-Family Members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0.27700000000000002</c:v>
                </c:pt>
                <c:pt idx="1">
                  <c:v>0.155</c:v>
                </c:pt>
                <c:pt idx="2">
                  <c:v>0.11</c:v>
                </c:pt>
                <c:pt idx="3">
                  <c:v>0.109</c:v>
                </c:pt>
                <c:pt idx="4">
                  <c:v>0.16</c:v>
                </c:pt>
                <c:pt idx="5">
                  <c:v>9.6000000000000002E-2</c:v>
                </c:pt>
                <c:pt idx="6">
                  <c:v>5.7000000000000002E-2</c:v>
                </c:pt>
                <c:pt idx="7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28248"/>
        <c:axId val="695428640"/>
      </c:barChart>
      <c:catAx>
        <c:axId val="695428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28640"/>
        <c:crosses val="autoZero"/>
        <c:auto val="1"/>
        <c:lblAlgn val="ctr"/>
        <c:lblOffset val="50"/>
        <c:noMultiLvlLbl val="0"/>
      </c:catAx>
      <c:valAx>
        <c:axId val="695428640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282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9.6261659081519721E-2"/>
          <c:w val="0.96271503120514113"/>
          <c:h val="0.77729739507497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588-47CD-B1A2-2BBE38ED908D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000846-F61E-4376-8353-7EF2500FD30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C3609C-748A-4D58-BA48-4D37BD9D56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588-47CD-B1A2-2BBE38ED90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0.47</c:v>
                </c:pt>
                <c:pt idx="1">
                  <c:v>0.04</c:v>
                </c:pt>
                <c:pt idx="2">
                  <c:v>0.26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0.02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E7B7AF7-8C63-4EF4-8F9D-D941B55BA79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8CB-4490-BFE9-1410B6E5706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509C90-410A-4014-9457-255E7C77F36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CB-4490-BFE9-1410B6E57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0.52</c:v>
                </c:pt>
                <c:pt idx="1">
                  <c:v>0.03</c:v>
                </c:pt>
                <c:pt idx="2">
                  <c:v>0.21</c:v>
                </c:pt>
                <c:pt idx="3">
                  <c:v>0.12</c:v>
                </c:pt>
                <c:pt idx="4">
                  <c:v>0.05</c:v>
                </c:pt>
                <c:pt idx="5">
                  <c:v>0.03</c:v>
                </c:pt>
                <c:pt idx="6">
                  <c:v>0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9F5545E-D3AC-4420-8F21-7F9200ECFF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8CB-4490-BFE9-1410B6E5706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02C8856-46E2-4517-B337-16233510F60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8CB-4490-BFE9-1410B6E57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0.49</c:v>
                </c:pt>
                <c:pt idx="1">
                  <c:v>0.05</c:v>
                </c:pt>
                <c:pt idx="2">
                  <c:v>0.28000000000000003</c:v>
                </c:pt>
                <c:pt idx="3">
                  <c:v>0.1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0.03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498-4893-BDE5-53D99C2C1DB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498-4893-BDE5-53D99C2C1DB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498-4893-BDE5-53D99C2C1DB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F498-4893-BDE5-53D99C2C1DB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F498-4893-BDE5-53D99C2C1DB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D7637C9-8756-4C2D-BC7C-E50B414135E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1354A04-F62E-4327-BF00-89423D2C051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498-4893-BDE5-53D99C2C1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0.56999999999999995</c:v>
                </c:pt>
                <c:pt idx="1">
                  <c:v>0.04</c:v>
                </c:pt>
                <c:pt idx="2">
                  <c:v>0.2</c:v>
                </c:pt>
                <c:pt idx="3">
                  <c:v>0.05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0.01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F315C06-0A2F-4398-9DD2-F8DF8389FE3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8CB-4490-BFE9-1410B6E5706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2C704F-6E46-4A19-A2BE-E59E2CBFE54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68CB-4490-BFE9-1410B6E57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0.52</c:v>
                </c:pt>
                <c:pt idx="1">
                  <c:v>0</c:v>
                </c:pt>
                <c:pt idx="2">
                  <c:v>0.22</c:v>
                </c:pt>
                <c:pt idx="3">
                  <c:v>0.13</c:v>
                </c:pt>
                <c:pt idx="4">
                  <c:v>0.05</c:v>
                </c:pt>
                <c:pt idx="5">
                  <c:v>0.04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4"/>
        <c:overlap val="-45"/>
        <c:axId val="695435304"/>
        <c:axId val="695435696"/>
      </c:barChart>
      <c:catAx>
        <c:axId val="695435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695435696"/>
        <c:crosses val="autoZero"/>
        <c:auto val="1"/>
        <c:lblAlgn val="ctr"/>
        <c:lblOffset val="50"/>
        <c:noMultiLvlLbl val="0"/>
      </c:catAx>
      <c:valAx>
        <c:axId val="69543569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353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1962612171163572"/>
          <c:w val="0.95249018347493342"/>
          <c:h val="0.65217184127221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DB3-43DB-999B-B4444B9080E5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0.83299999999999996</c:v>
                </c:pt>
                <c:pt idx="1">
                  <c:v>0.121</c:v>
                </c:pt>
                <c:pt idx="2">
                  <c:v>2.5999999999999999E-2</c:v>
                </c:pt>
                <c:pt idx="3">
                  <c:v>1.2999999999999999E-2</c:v>
                </c:pt>
                <c:pt idx="4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DB3-43DB-999B-B4444B9080E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DB3-43DB-999B-B4444B9080E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DB3-43DB-999B-B4444B9080E5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DB3-43DB-999B-B4444B9080E5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DB3-43DB-999B-B4444B9080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0.86299999999999999</c:v>
                </c:pt>
                <c:pt idx="1">
                  <c:v>9.8000000000000004E-2</c:v>
                </c:pt>
                <c:pt idx="2">
                  <c:v>1.2E-2</c:v>
                </c:pt>
                <c:pt idx="3">
                  <c:v>1.4999999999999999E-2</c:v>
                </c:pt>
                <c:pt idx="4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DB3-43DB-999B-B4444B9080E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DB3-43DB-999B-B4444B9080E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5DB3-43DB-999B-B4444B9080E5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DB3-43DB-999B-B4444B9080E5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5DB3-43DB-999B-B4444B9080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0.871</c:v>
                </c:pt>
                <c:pt idx="1">
                  <c:v>0.10100000000000001</c:v>
                </c:pt>
                <c:pt idx="2">
                  <c:v>6.0000000000000001E-3</c:v>
                </c:pt>
                <c:pt idx="3">
                  <c:v>1.4E-2</c:v>
                </c:pt>
                <c:pt idx="4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0.81100000000000005</c:v>
                </c:pt>
                <c:pt idx="1">
                  <c:v>0.127</c:v>
                </c:pt>
                <c:pt idx="2">
                  <c:v>5.0000000000000001E-3</c:v>
                </c:pt>
                <c:pt idx="3">
                  <c:v>2.5000000000000001E-2</c:v>
                </c:pt>
                <c:pt idx="4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5DB3-43DB-999B-B4444B9080E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5DB3-43DB-999B-B4444B9080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Personal Vehicle</c:v>
                </c:pt>
                <c:pt idx="1">
                  <c:v>Walked</c:v>
                </c:pt>
                <c:pt idx="2">
                  <c:v>Cab/ Car Service</c:v>
                </c:pt>
                <c:pt idx="3">
                  <c:v>Public Transportation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0.83299999999999996</c:v>
                </c:pt>
                <c:pt idx="1">
                  <c:v>0.108</c:v>
                </c:pt>
                <c:pt idx="2">
                  <c:v>0.01</c:v>
                </c:pt>
                <c:pt idx="3">
                  <c:v>0.03</c:v>
                </c:pt>
                <c:pt idx="4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36872"/>
        <c:axId val="695437264"/>
      </c:barChart>
      <c:catAx>
        <c:axId val="695436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37264"/>
        <c:crosses val="autoZero"/>
        <c:auto val="1"/>
        <c:lblAlgn val="ctr"/>
        <c:lblOffset val="100"/>
        <c:noMultiLvlLbl val="0"/>
      </c:catAx>
      <c:valAx>
        <c:axId val="69543726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368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45755140375493"/>
          <c:w val="0.92474201417656265"/>
          <c:h val="0.61336284410015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1FD-4350-BA83-E7FEE1DBB1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1FD-4350-BA83-E7FEE1DBB10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CE503AD-3584-4AFD-B67F-2A65A10EA6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1FD-4350-BA83-E7FEE1DBB10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BCFF507-371E-47AC-BB7B-E56DC010DF5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1FD-4350-BA83-E7FEE1DBB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0.21</c:v>
                </c:pt>
                <c:pt idx="1">
                  <c:v>0.31</c:v>
                </c:pt>
                <c:pt idx="2">
                  <c:v>0.26</c:v>
                </c:pt>
                <c:pt idx="3">
                  <c:v>0.1</c:v>
                </c:pt>
                <c:pt idx="4">
                  <c:v>0.09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D-4350-BA83-E7FEE1DBB1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9C6AFCA-7D92-4460-8421-A8AAC2D666D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C76-4BFB-907B-EF2E42AA9AA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F15D59B-0B03-4A5C-824D-C19821097CB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C76-4BFB-907B-EF2E42AA9A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0.24</c:v>
                </c:pt>
                <c:pt idx="1">
                  <c:v>0.24</c:v>
                </c:pt>
                <c:pt idx="2">
                  <c:v>0.25</c:v>
                </c:pt>
                <c:pt idx="3">
                  <c:v>0.13</c:v>
                </c:pt>
                <c:pt idx="4">
                  <c:v>0.09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FD-4350-BA83-E7FEE1DBB1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6B13F67-19C7-4E8E-81C4-85686FC2C4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C76-4BFB-907B-EF2E42AA9AA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25721E1-7E92-4D42-8E98-B35935EE823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C76-4BFB-907B-EF2E42AA9A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0.28000000000000003</c:v>
                </c:pt>
                <c:pt idx="1">
                  <c:v>0.31</c:v>
                </c:pt>
                <c:pt idx="2">
                  <c:v>0.19</c:v>
                </c:pt>
                <c:pt idx="3">
                  <c:v>0.12</c:v>
                </c:pt>
                <c:pt idx="4">
                  <c:v>0.1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FD-4350-BA83-E7FEE1DBB1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1FD-4350-BA83-E7FEE1DBB1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1FD-4350-BA83-E7FEE1DBB10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3C5EB54-55CF-4F37-B203-B00D4A20C95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1FD-4350-BA83-E7FEE1DBB10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C0804D-C3AB-4D66-ADC9-E6BC96119EA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11FD-4350-BA83-E7FEE1DBB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0.28999999999999998</c:v>
                </c:pt>
                <c:pt idx="1">
                  <c:v>0.18</c:v>
                </c:pt>
                <c:pt idx="2">
                  <c:v>0.23</c:v>
                </c:pt>
                <c:pt idx="3">
                  <c:v>0.13</c:v>
                </c:pt>
                <c:pt idx="4">
                  <c:v>0.1</c:v>
                </c:pt>
                <c:pt idx="5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1FD-4350-BA83-E7FEE1DBB1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D009368-C052-4116-AC8B-27F4E7EA07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C76-4BFB-907B-EF2E42AA9AA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58FF672-241C-4FA3-94DF-EFF5DD30413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C76-4BFB-907B-EF2E42AA9A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On My Way/ Main Destination</c:v>
                </c:pt>
                <c:pt idx="1">
                  <c:v>Less Than 1 Mile</c:v>
                </c:pt>
                <c:pt idx="2">
                  <c:v>1-2 Miles</c:v>
                </c:pt>
                <c:pt idx="3">
                  <c:v>3-4 Miles</c:v>
                </c:pt>
                <c:pt idx="4">
                  <c:v>5-9 Miles</c:v>
                </c:pt>
                <c:pt idx="5">
                  <c:v>10 Miles or More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0.26</c:v>
                </c:pt>
                <c:pt idx="1">
                  <c:v>0.27</c:v>
                </c:pt>
                <c:pt idx="2">
                  <c:v>0.2</c:v>
                </c:pt>
                <c:pt idx="3">
                  <c:v>0.1</c:v>
                </c:pt>
                <c:pt idx="4">
                  <c:v>0.15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1FD-4350-BA83-E7FEE1DBB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38048"/>
        <c:axId val="695438440"/>
      </c:barChart>
      <c:catAx>
        <c:axId val="695438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38440"/>
        <c:crosses val="autoZero"/>
        <c:auto val="1"/>
        <c:lblAlgn val="ctr"/>
        <c:lblOffset val="50"/>
        <c:noMultiLvlLbl val="0"/>
      </c:catAx>
      <c:valAx>
        <c:axId val="695438440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380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2566522589304208"/>
          <c:w val="0.963236419000572"/>
          <c:h val="0.64167556503519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DA8-43B6-B462-0CE7932112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DA8-43B6-B462-0CE79321120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DA8-43B6-B462-0CE7932112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DA8-43B6-B462-0CE7932112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Primarily To Visit Establishment</c:v>
                </c:pt>
                <c:pt idx="1">
                  <c:v>Part Of A Larger Trip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16096"/>
        <c:axId val="695415312"/>
      </c:barChart>
      <c:catAx>
        <c:axId val="695416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15312"/>
        <c:crosses val="autoZero"/>
        <c:auto val="1"/>
        <c:lblAlgn val="ctr"/>
        <c:lblOffset val="50"/>
        <c:noMultiLvlLbl val="0"/>
      </c:catAx>
      <c:valAx>
        <c:axId val="69541531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16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2480317587050005"/>
          <c:w val="0.963236419000572"/>
          <c:h val="0.643076185100982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0.29099999999999998</c:v>
                </c:pt>
                <c:pt idx="1">
                  <c:v>0.28499999999999998</c:v>
                </c:pt>
                <c:pt idx="2">
                  <c:v>0.185</c:v>
                </c:pt>
                <c:pt idx="3">
                  <c:v>0.17699999999999999</c:v>
                </c:pt>
                <c:pt idx="4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591-4CBD-82F9-23B5B9D25F0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591-4CBD-82F9-23B5B9D25F0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591-4CBD-82F9-23B5B9D25F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0.27600000000000002</c:v>
                </c:pt>
                <c:pt idx="1">
                  <c:v>0.311</c:v>
                </c:pt>
                <c:pt idx="2">
                  <c:v>0.22</c:v>
                </c:pt>
                <c:pt idx="3">
                  <c:v>0.152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591-4CBD-82F9-23B5B9D25F0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591-4CBD-82F9-23B5B9D25F0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591-4CBD-82F9-23B5B9D25F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0.26900000000000002</c:v>
                </c:pt>
                <c:pt idx="1">
                  <c:v>0.29199999999999998</c:v>
                </c:pt>
                <c:pt idx="2">
                  <c:v>0.191</c:v>
                </c:pt>
                <c:pt idx="3">
                  <c:v>0.17799999999999999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5999-424D-AFA6-A97E14171044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0.25</c:v>
                </c:pt>
                <c:pt idx="1">
                  <c:v>0.28999999999999998</c:v>
                </c:pt>
                <c:pt idx="2">
                  <c:v>0.17699999999999999</c:v>
                </c:pt>
                <c:pt idx="3">
                  <c:v>0.188</c:v>
                </c:pt>
                <c:pt idx="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591-4CBD-82F9-23B5B9D25F0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2591-4CBD-82F9-23B5B9D25F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Commuted To Or From Work/ School</c:v>
                </c:pt>
                <c:pt idx="1">
                  <c:v>Took Kids To School Or To Other Activities</c:v>
                </c:pt>
                <c:pt idx="2">
                  <c:v>Ran Errands Or Went Shopping</c:v>
                </c:pt>
                <c:pt idx="3">
                  <c:v>Went To An Entertainment Venue Or Event</c:v>
                </c:pt>
                <c:pt idx="4">
                  <c:v>Attended A Religious Or Spiritual Service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0.27200000000000002</c:v>
                </c:pt>
                <c:pt idx="1">
                  <c:v>0.32</c:v>
                </c:pt>
                <c:pt idx="2">
                  <c:v>0.22</c:v>
                </c:pt>
                <c:pt idx="3">
                  <c:v>0.11700000000000001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14528"/>
        <c:axId val="695414136"/>
      </c:barChart>
      <c:catAx>
        <c:axId val="695414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14136"/>
        <c:crosses val="autoZero"/>
        <c:auto val="1"/>
        <c:lblAlgn val="ctr"/>
        <c:lblOffset val="50"/>
        <c:noMultiLvlLbl val="0"/>
      </c:catAx>
      <c:valAx>
        <c:axId val="69541413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145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648821875104424"/>
          <c:w val="0.96494537673873626"/>
          <c:h val="0.53012146167298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659-4C4C-90DA-D861FEDCD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59-4C4C-90DA-D861FEDCD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659-4C4C-90DA-D861FEDCD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659-4C4C-90DA-D861FEDCD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659-4C4C-90DA-D861FEDCD5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659-4C4C-90DA-D861FEDCD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40008"/>
        <c:axId val="695440400"/>
      </c:barChart>
      <c:catAx>
        <c:axId val="695440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40400"/>
        <c:crosses val="autoZero"/>
        <c:auto val="1"/>
        <c:lblAlgn val="ctr"/>
        <c:lblOffset val="50"/>
        <c:noMultiLvlLbl val="0"/>
      </c:catAx>
      <c:valAx>
        <c:axId val="695440400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400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100476107050811E-2"/>
          <c:y val="0.12109329913773295"/>
          <c:w val="0.97078925213314993"/>
          <c:h val="0.53141455185453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8843132-0C24-4587-B0A3-112B88C2786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B8A13D0-8661-4B44-BF1F-8C6454FA369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6E84F90-E111-42D6-83E3-08475678CDF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37D-479E-84F7-B2DBB765D477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EC0CCD-4DE8-4366-9990-2A5E6D59C56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B4EA9C2-3737-42A6-A86A-D6873871E1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A56EB1-FA94-4339-BCF8-3C37EAD45A2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37D-479E-84F7-B2DBB765D47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7829C09-F8B9-4E67-B438-FFCD78B433B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37D-479E-84F7-B2DBB765D477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1332EE-6323-48DC-B3D3-9C43E482365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37D-479E-84F7-B2DBB765D477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129507-4CE4-4D56-A11E-E2F78551CEB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137D-479E-84F7-B2DBB765D477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FB384D-9BEB-4C84-B325-A70BD82C50E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37D-479E-84F7-B2DBB765D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0E9F7F-4E8E-488D-A61A-DDEDE847BAC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137D-479E-84F7-B2DBB765D47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55D15F5-BB24-4108-A5E2-BD3F04042D9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137D-479E-84F7-B2DBB765D477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9965A9F-CC2E-4015-ABFE-9753769B046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137D-479E-84F7-B2DBB765D477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2D363C5-5A0B-490A-90B0-DBA24A158A1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137D-479E-84F7-B2DBB765D477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CD69C5-4418-4A45-BF72-F218EC63516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137D-479E-84F7-B2DBB765D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2FDBE7-C99A-4E6D-B4E9-6291D218BE2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29E789A-BF50-499D-84E2-EAB8C0CFFC1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0.06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C3DFB8F-EF26-404C-AF45-B0E4C9A7B12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37D-479E-84F7-B2DBB765D47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3146C6A-E663-424A-BEC2-0113E2D2B5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137D-479E-84F7-B2DBB765D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It Was More Fun/Entertaining Than Getting Something To Eat/Drink From Home/Work</c:v>
                </c:pt>
                <c:pt idx="1">
                  <c:v>I Was Out And It Wasn’T Convenient To Eat/Drink Something From Home Or Work</c:v>
                </c:pt>
                <c:pt idx="2">
                  <c:v>I Wanted To Take Advantage Of A Special Deal, Promotion Or Coupon</c:v>
                </c:pt>
                <c:pt idx="3">
                  <c:v>I Didn'T Have The Beverage At Home That I Wanted To Drink</c:v>
                </c:pt>
                <c:pt idx="4">
                  <c:v>I Didn'T Have Any Food At Home That I Wanted To Eat</c:v>
                </c:pt>
                <c:pt idx="5">
                  <c:v>I Wanted To Spend Time With My Significant Other</c:v>
                </c:pt>
                <c:pt idx="6">
                  <c:v>I Wanted To Take A Break From What I Was Doing</c:v>
                </c:pt>
                <c:pt idx="7">
                  <c:v>I Wanted To Socialize With Friends/Family</c:v>
                </c:pt>
                <c:pt idx="8">
                  <c:v>I Was In The Mood For A Specific Beverage</c:v>
                </c:pt>
                <c:pt idx="9">
                  <c:v>I Wanted To Celebrate A Special Occasion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5441184"/>
        <c:axId val="695441576"/>
      </c:barChart>
      <c:catAx>
        <c:axId val="695441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5441576"/>
        <c:crosses val="autoZero"/>
        <c:auto val="1"/>
        <c:lblAlgn val="ctr"/>
        <c:lblOffset val="100"/>
        <c:noMultiLvlLbl val="0"/>
      </c:catAx>
      <c:valAx>
        <c:axId val="695441576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54411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0321907054947392"/>
          <c:w val="0.92474201417656265"/>
          <c:h val="0.668578874192451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9E6024-9A72-4144-BFE2-E29BEE9178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CD6BC29-03C6-4186-A20B-DD5B5BC1019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0.28299999999999997</c:v>
                </c:pt>
                <c:pt idx="1">
                  <c:v>0.105</c:v>
                </c:pt>
                <c:pt idx="2">
                  <c:v>0.17</c:v>
                </c:pt>
                <c:pt idx="3">
                  <c:v>0.26700000000000002</c:v>
                </c:pt>
                <c:pt idx="4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7244D42-DD11-4F0C-AF06-98E87526A02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DCD2C48-723D-45F6-A69B-C6F48430C19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0.26800000000000002</c:v>
                </c:pt>
                <c:pt idx="1">
                  <c:v>0.11700000000000001</c:v>
                </c:pt>
                <c:pt idx="2">
                  <c:v>0.188</c:v>
                </c:pt>
                <c:pt idx="3">
                  <c:v>0.25800000000000001</c:v>
                </c:pt>
                <c:pt idx="4">
                  <c:v>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593F14B-8635-4051-8DAF-D736BD85373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7738FA-8150-47A3-B45E-B1AF3E8B5E7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0.12</c:v>
                </c:pt>
                <c:pt idx="2">
                  <c:v>0.17599999999999999</c:v>
                </c:pt>
                <c:pt idx="3">
                  <c:v>0.27</c:v>
                </c:pt>
                <c:pt idx="4">
                  <c:v>5.0999999999999997E-2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D43A10-9382-457D-9943-6C2E0036F4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72B3C52-FECB-4983-9B51-4A39CCE3D3D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0.24</c:v>
                </c:pt>
                <c:pt idx="1">
                  <c:v>0.111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79CFA5-1EEA-466E-895F-D7133631CF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8B4-4755-8310-E296612C1F7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355D9F-5DB2-42FD-B5C0-199D5D5BE9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8B4-4755-8310-E296612C1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 Collar</c:v>
                </c:pt>
                <c:pt idx="1">
                  <c:v>Blue Collar</c:v>
                </c:pt>
                <c:pt idx="2">
                  <c:v>Student</c:v>
                </c:pt>
                <c:pt idx="3">
                  <c:v>Retired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0.23899999999999999</c:v>
                </c:pt>
                <c:pt idx="1">
                  <c:v>0.11600000000000001</c:v>
                </c:pt>
                <c:pt idx="2">
                  <c:v>0.17499999999999999</c:v>
                </c:pt>
                <c:pt idx="3">
                  <c:v>0.152</c:v>
                </c:pt>
                <c:pt idx="4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20425512"/>
        <c:axId val="420416104"/>
      </c:barChart>
      <c:catAx>
        <c:axId val="420425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16104"/>
        <c:crosses val="autoZero"/>
        <c:auto val="1"/>
        <c:lblAlgn val="ctr"/>
        <c:lblOffset val="50"/>
        <c:noMultiLvlLbl val="0"/>
      </c:catAx>
      <c:valAx>
        <c:axId val="420416104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204255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03004819461531E-2"/>
          <c:y val="0.1195466282957168"/>
          <c:w val="0.963236419000572"/>
          <c:h val="0.766670261937740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58C-43DB-876B-C5EF2E91DA7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58C-43DB-876B-C5EF2E91DA73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58C-43DB-876B-C5EF2E91DA7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58C-43DB-876B-C5EF2E91DA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C-43DB-876B-C5EF2E91DA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3BE-4CF5-87D2-18D6A65465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3BE-4CF5-87D2-18D6A6546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8C-43DB-876B-C5EF2E91DA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3BE-4CF5-87D2-18D6A65465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3BE-4CF5-87D2-18D6A6546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8C-43DB-876B-C5EF2E91DA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F58C-43DB-876B-C5EF2E91DA7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F58C-43DB-876B-C5EF2E91DA73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58C-43DB-876B-C5EF2E91DA73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58C-43DB-876B-C5EF2E91DA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58C-43DB-876B-C5EF2E91DA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3BE-4CF5-87D2-18D6A654655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3BE-4CF5-87D2-18D6A6546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58C-43DB-876B-C5EF2E91D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1687512"/>
        <c:axId val="361686336"/>
      </c:barChart>
      <c:catAx>
        <c:axId val="361687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1686336"/>
        <c:crosses val="autoZero"/>
        <c:auto val="1"/>
        <c:lblAlgn val="ctr"/>
        <c:lblOffset val="50"/>
        <c:noMultiLvlLbl val="0"/>
      </c:catAx>
      <c:valAx>
        <c:axId val="36168633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16875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096606636766015"/>
          <c:w val="0.96494537673873626"/>
          <c:h val="0.60444120681588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095-48C8-BBA2-C3B8CC6815C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095-48C8-BBA2-C3B8CC6815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095-48C8-BBA2-C3B8CC6815C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095-48C8-BBA2-C3B8CC6815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095-48C8-BBA2-C3B8CC6815C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095-48C8-BBA2-C3B8CC6815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1685944"/>
        <c:axId val="367017824"/>
      </c:barChart>
      <c:catAx>
        <c:axId val="361685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7017824"/>
        <c:crosses val="autoZero"/>
        <c:auto val="1"/>
        <c:lblAlgn val="ctr"/>
        <c:lblOffset val="50"/>
        <c:noMultiLvlLbl val="0"/>
      </c:catAx>
      <c:valAx>
        <c:axId val="367017824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16859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339112488629998"/>
          <c:w val="0.95249018347493342"/>
          <c:h val="0.648406717275307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82F-4313-A1B5-BBE2C1B1D0F2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0.06</c:v>
                </c:pt>
                <c:pt idx="7">
                  <c:v>0.06</c:v>
                </c:pt>
                <c:pt idx="8">
                  <c:v>0.05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82F-4313-A1B5-BBE2C1B1D0F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82F-4313-A1B5-BBE2C1B1D0F2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82F-4313-A1B5-BBE2C1B1D0F2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82F-4313-A1B5-BBE2C1B1D0F2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82F-4313-A1B5-BBE2C1B1D0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82F-4313-A1B5-BBE2C1B1D0F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E82F-4313-A1B5-BBE2C1B1D0F2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E82F-4313-A1B5-BBE2C1B1D0F2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2F-4313-A1B5-BBE2C1B1D0F2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2F-4313-A1B5-BBE2C1B1D0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E82F-4313-A1B5-BBE2C1B1D0F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E82F-4313-A1B5-BBE2C1B1D0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That Is Always Clean</c:v>
                </c:pt>
                <c:pt idx="1">
                  <c:v>That Always Gets My Order Right</c:v>
                </c:pt>
                <c:pt idx="2">
                  <c:v>With Excellent Service</c:v>
                </c:pt>
                <c:pt idx="3">
                  <c:v>With Healthy Options</c:v>
                </c:pt>
                <c:pt idx="4">
                  <c:v>With Beverages That I Like</c:v>
                </c:pt>
                <c:pt idx="5">
                  <c:v>That Was Inexpensive</c:v>
                </c:pt>
                <c:pt idx="6">
                  <c:v>That Was Conveniently Located</c:v>
                </c:pt>
                <c:pt idx="7">
                  <c:v>That Is Kid-Friendly</c:v>
                </c:pt>
                <c:pt idx="8">
                  <c:v>With Great Tasting Food</c:v>
                </c:pt>
                <c:pt idx="9">
                  <c:v>With A Good Atmosphere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7018216"/>
        <c:axId val="448922744"/>
      </c:barChart>
      <c:catAx>
        <c:axId val="367018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8922744"/>
        <c:crosses val="autoZero"/>
        <c:auto val="1"/>
        <c:lblAlgn val="ctr"/>
        <c:lblOffset val="100"/>
        <c:noMultiLvlLbl val="0"/>
      </c:catAx>
      <c:valAx>
        <c:axId val="448922744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70182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918358569499072"/>
          <c:w val="0.96494537673873626"/>
          <c:h val="0.62976998026307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B16-434D-99F1-2EE2EA270FB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B16-434D-99F1-2EE2EA270F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B16-434D-99F1-2EE2EA270FB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B16-434D-99F1-2EE2EA270F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B16-434D-99F1-2EE2EA270FB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B16-434D-99F1-2EE2EA270F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48923920"/>
        <c:axId val="448924312"/>
      </c:barChart>
      <c:catAx>
        <c:axId val="448923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8924312"/>
        <c:crosses val="autoZero"/>
        <c:auto val="1"/>
        <c:lblAlgn val="ctr"/>
        <c:lblOffset val="50"/>
        <c:noMultiLvlLbl val="0"/>
      </c:catAx>
      <c:valAx>
        <c:axId val="448924312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489239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109329913773295"/>
          <c:w val="0.95249018347493342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F9D-4C74-83B8-4CBB55A67E61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F9D-4C74-83B8-4CBB55A67E6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F9D-4C74-83B8-4CBB55A67E61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F9D-4C74-83B8-4CBB55A67E61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F9D-4C74-83B8-4CBB55A67E61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F9D-4C74-83B8-4CBB55A67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F9D-4C74-83B8-4CBB55A67E6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F9D-4C74-83B8-4CBB55A67E61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AF9D-4C74-83B8-4CBB55A67E61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F9D-4C74-83B8-4CBB55A67E61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AF9D-4C74-83B8-4CBB55A67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AF9D-4C74-83B8-4CBB55A67E6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AF9D-4C74-83B8-4CBB55A67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Relaxed</c:v>
                </c:pt>
                <c:pt idx="1">
                  <c:v>Happy</c:v>
                </c:pt>
                <c:pt idx="2">
                  <c:v>Excited</c:v>
                </c:pt>
                <c:pt idx="3">
                  <c:v>Calm or peaceful</c:v>
                </c:pt>
                <c:pt idx="4">
                  <c:v>Bored</c:v>
                </c:pt>
                <c:pt idx="5">
                  <c:v>Distracted</c:v>
                </c:pt>
                <c:pt idx="6">
                  <c:v>Content</c:v>
                </c:pt>
                <c:pt idx="7">
                  <c:v>Impatient</c:v>
                </c:pt>
                <c:pt idx="8">
                  <c:v>Grumpy</c:v>
                </c:pt>
                <c:pt idx="9">
                  <c:v>Tired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48925096"/>
        <c:axId val="448925488"/>
      </c:barChart>
      <c:catAx>
        <c:axId val="448925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8925488"/>
        <c:crosses val="autoZero"/>
        <c:auto val="1"/>
        <c:lblAlgn val="ctr"/>
        <c:lblOffset val="100"/>
        <c:noMultiLvlLbl val="0"/>
      </c:catAx>
      <c:valAx>
        <c:axId val="448925488"/>
        <c:scaling>
          <c:orientation val="minMax"/>
          <c:max val="0.35000000000000003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48925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6.8496919617324195E-2"/>
          <c:w val="0.95249018347493342"/>
          <c:h val="0.80299116237050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2C9-4521-90EC-3DA876F12B6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2C9-4521-90EC-3DA876F12B6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2C9-4521-90EC-3DA876F12B6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2C9-4521-90EC-3DA876F12B6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F910ACD-8BCE-4B40-AAD3-D88FE0BD3E0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2C9-4521-90EC-3DA876F12B6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FB7EBF3-1DCA-422B-9B04-8E0ECB3CE96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BC4B665-AAC2-44D9-BFBC-2390C046EFF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2C9-4521-90EC-3DA876F12B6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834BFA-74A8-4CE3-A349-B66EC151776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2C9-4521-90EC-3DA876F12B66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B735F3-78B5-41F6-B79C-6A9A751BC04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0.53300000000000003</c:v>
                </c:pt>
                <c:pt idx="1">
                  <c:v>0.121</c:v>
                </c:pt>
                <c:pt idx="2">
                  <c:v>0.20699999999999999</c:v>
                </c:pt>
                <c:pt idx="3">
                  <c:v>8.3000000000000004E-2</c:v>
                </c:pt>
                <c:pt idx="4">
                  <c:v>5.6000000000000001E-2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C9-4521-90EC-3DA876F12B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A35061-BCCB-4D69-B119-5EFD7A3939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2C9-4521-90EC-3DA876F12B6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5077B07-4208-4E1A-BA08-A69C3A61067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4DF2BB9-2675-420F-96C4-3925CB89EC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2C9-4521-90EC-3DA876F12B6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1FBF7A0-B75B-4459-A48A-92FBE6DC98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2C9-4521-90EC-3DA876F12B66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FE06F7F-E520-484A-9BAF-8EDCE8F8608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0.56299999999999994</c:v>
                </c:pt>
                <c:pt idx="1">
                  <c:v>9.8000000000000004E-2</c:v>
                </c:pt>
                <c:pt idx="2">
                  <c:v>0.21199999999999999</c:v>
                </c:pt>
                <c:pt idx="3">
                  <c:v>9.5000000000000001E-2</c:v>
                </c:pt>
                <c:pt idx="4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2C9-4521-90EC-3DA876F12B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ECC42A1-D2D7-4CDC-AD4E-897B1DFBAD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C2C9-4521-90EC-3DA876F12B6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D714C89-3DD0-4183-878F-1C522D48285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05931D9-BAA4-4222-89DF-5560AF6FA9F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2C9-4521-90EC-3DA876F12B6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E46A85-C5C2-4AAF-9C81-C8DCE989468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2C9-4521-90EC-3DA876F12B66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A0F3ECC-81E2-4347-92F9-D0DF073F824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0.57099999999999995</c:v>
                </c:pt>
                <c:pt idx="1">
                  <c:v>0.10100000000000001</c:v>
                </c:pt>
                <c:pt idx="2">
                  <c:v>0.20799999999999999</c:v>
                </c:pt>
                <c:pt idx="3">
                  <c:v>8.4000000000000005E-2</c:v>
                </c:pt>
                <c:pt idx="4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2C9-4521-90EC-3DA876F12B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C2C9-4521-90EC-3DA876F12B6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C2C9-4521-90EC-3DA876F12B6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025CDD-9B87-4925-9942-2C9E1935088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C72CE58-E303-40A6-A888-82367754146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0.51100000000000001</c:v>
                </c:pt>
                <c:pt idx="1">
                  <c:v>0.127</c:v>
                </c:pt>
                <c:pt idx="2">
                  <c:v>0.23200000000000001</c:v>
                </c:pt>
                <c:pt idx="3">
                  <c:v>9.5000000000000001E-2</c:v>
                </c:pt>
                <c:pt idx="4">
                  <c:v>3.5000000000000003E-2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C9-4521-90EC-3DA876F12B6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B0BD885-80B3-4BD2-BB62-5989900F36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C2C9-4521-90EC-3DA876F12B6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FEA0152-95E0-4640-9B46-A935384BB3C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C2C9-4521-90EC-3DA876F12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Food Was Much More Important</c:v>
                </c:pt>
                <c:pt idx="1">
                  <c:v>Food Was A Little More Important</c:v>
                </c:pt>
                <c:pt idx="2">
                  <c:v>Food And Beverage Were Equally Important</c:v>
                </c:pt>
                <c:pt idx="3">
                  <c:v>Beverage Was A Little More Important</c:v>
                </c:pt>
                <c:pt idx="4">
                  <c:v>Beverage Was Much More Important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0.53300000000000003</c:v>
                </c:pt>
                <c:pt idx="1">
                  <c:v>0.108</c:v>
                </c:pt>
                <c:pt idx="2">
                  <c:v>0.20899999999999999</c:v>
                </c:pt>
                <c:pt idx="3">
                  <c:v>0.11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2C9-4521-90EC-3DA876F12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0290560"/>
        <c:axId val="360296832"/>
      </c:barChart>
      <c:catAx>
        <c:axId val="360290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0296832"/>
        <c:crosses val="autoZero"/>
        <c:auto val="1"/>
        <c:lblAlgn val="ctr"/>
        <c:lblOffset val="100"/>
        <c:noMultiLvlLbl val="0"/>
      </c:catAx>
      <c:valAx>
        <c:axId val="360296832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02905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86588164341031E-2"/>
          <c:y val="5.0505996847097404E-2"/>
          <c:w val="0.9677005311618081"/>
          <c:h val="0.8218830182418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9FBF23-BFFF-4CBE-A14C-285B42AB64E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7CC188-E9DF-439A-B8FB-1F80DECB121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1E3B92-2005-4B9E-82ED-A8764D6E8FC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D66-4D78-A0ED-1704ECC7AA5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CFDFBB7-E2D4-4428-8AE3-7234DE2CF9F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13E1FAA-2E19-48D7-B185-6D34E3040CA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0.19</c:v>
                </c:pt>
                <c:pt idx="1">
                  <c:v>0.14000000000000001</c:v>
                </c:pt>
                <c:pt idx="2">
                  <c:v>0.12</c:v>
                </c:pt>
                <c:pt idx="3">
                  <c:v>0.11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0.06</c:v>
                </c:pt>
                <c:pt idx="7">
                  <c:v>0.04</c:v>
                </c:pt>
                <c:pt idx="8">
                  <c:v>0.08</c:v>
                </c:pt>
                <c:pt idx="9">
                  <c:v>7.0000000000000007E-2</c:v>
                </c:pt>
                <c:pt idx="10">
                  <c:v>0.05</c:v>
                </c:pt>
                <c:pt idx="11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9327242-8DD7-4336-B3FB-D6011B8E87C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D66-4D78-A0ED-1704ECC7AA5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1AC0CD-4D4B-412B-874B-3E47B33A860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D66-4D78-A0ED-1704ECC7AA5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B37505E-8570-451C-83ED-E6841891715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66-4D78-A0ED-1704ECC7AA5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141ADEE-D69A-4780-88D0-4EF175B26E5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6D66-4D78-A0ED-1704ECC7AA5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6607224-BCA3-4788-AF58-8DC6A33D89A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D66-4D78-A0ED-1704ECC7AA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0.21</c:v>
                </c:pt>
                <c:pt idx="1">
                  <c:v>0.12</c:v>
                </c:pt>
                <c:pt idx="2">
                  <c:v>0.09</c:v>
                </c:pt>
                <c:pt idx="3">
                  <c:v>0.08</c:v>
                </c:pt>
                <c:pt idx="4">
                  <c:v>0.05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0.12</c:v>
                </c:pt>
                <c:pt idx="10">
                  <c:v>0.06</c:v>
                </c:pt>
                <c:pt idx="1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E128F72-EC71-4B22-9591-2E1C3D07620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6D66-4D78-A0ED-1704ECC7AA5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42CB7D8-BE05-4BAC-A8F0-3F6F53573C2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D66-4D78-A0ED-1704ECC7AA5E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1BCE9E1-A512-4B03-9358-2F5877BF9A8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6D66-4D78-A0ED-1704ECC7AA5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4AC682D-060D-4767-A56C-A15A5DD0C51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D66-4D78-A0ED-1704ECC7AA5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7C2FED-0BB9-4800-9646-44D54C3F1A2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6D66-4D78-A0ED-1704ECC7AA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0.18</c:v>
                </c:pt>
                <c:pt idx="1">
                  <c:v>0.14000000000000001</c:v>
                </c:pt>
                <c:pt idx="2">
                  <c:v>0.11</c:v>
                </c:pt>
                <c:pt idx="3">
                  <c:v>0.08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0.04</c:v>
                </c:pt>
                <c:pt idx="9">
                  <c:v>0.1</c:v>
                </c:pt>
                <c:pt idx="10">
                  <c:v>0.08</c:v>
                </c:pt>
                <c:pt idx="1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AC4F8D1-5441-40F5-8F91-EFC3B88F4A9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014FB92-4DCD-4A55-B3EF-0C64093E494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0.2</c:v>
                </c:pt>
                <c:pt idx="1">
                  <c:v>0.17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0.06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B58CBE3-0FFC-41EC-8FDE-D12BA78C3A2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6D66-4D78-A0ED-1704ECC7AA5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F2C334-B918-44A6-9AE6-CACB4B1CEB0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D66-4D78-A0ED-1704ECC7AA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At The Restaurant From A Server Or Store Employee</c:v>
                </c:pt>
                <c:pt idx="1">
                  <c:v>At A Walk-Up Counter</c:v>
                </c:pt>
                <c:pt idx="2">
                  <c:v>From A Server At A Table Or Sit-Down Counter</c:v>
                </c:pt>
                <c:pt idx="3">
                  <c:v>Buffet/Cafeteria Line</c:v>
                </c:pt>
                <c:pt idx="4">
                  <c:v>From A Car Or Through Drive-Thru</c:v>
                </c:pt>
                <c:pt idx="5">
                  <c:v>Picked Up From A Refrigerated Cooler</c:v>
                </c:pt>
                <c:pt idx="6">
                  <c:v>Called In Via Phone</c:v>
                </c:pt>
                <c:pt idx="7">
                  <c:v>Text Message</c:v>
                </c:pt>
                <c:pt idx="8">
                  <c:v>At The Restaurant From A Digital Tablet</c:v>
                </c:pt>
                <c:pt idx="9">
                  <c:v>Through The Internet/A Website</c:v>
                </c:pt>
                <c:pt idx="10">
                  <c:v>Through A Mobile App</c:v>
                </c:pt>
                <c:pt idx="11">
                  <c:v>Other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0.22</c:v>
                </c:pt>
                <c:pt idx="1">
                  <c:v>0.12</c:v>
                </c:pt>
                <c:pt idx="2">
                  <c:v>0.1</c:v>
                </c:pt>
                <c:pt idx="3">
                  <c:v>0.08</c:v>
                </c:pt>
                <c:pt idx="4">
                  <c:v>0.09</c:v>
                </c:pt>
                <c:pt idx="5">
                  <c:v>0.08</c:v>
                </c:pt>
                <c:pt idx="6">
                  <c:v>0.04</c:v>
                </c:pt>
                <c:pt idx="7">
                  <c:v>0.05</c:v>
                </c:pt>
                <c:pt idx="8">
                  <c:v>0.04</c:v>
                </c:pt>
                <c:pt idx="9">
                  <c:v>0.08</c:v>
                </c:pt>
                <c:pt idx="10">
                  <c:v>0.08</c:v>
                </c:pt>
                <c:pt idx="1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0272528"/>
        <c:axId val="360274488"/>
      </c:barChart>
      <c:catAx>
        <c:axId val="360272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0274488"/>
        <c:crosses val="autoZero"/>
        <c:auto val="1"/>
        <c:lblAlgn val="ctr"/>
        <c:lblOffset val="100"/>
        <c:noMultiLvlLbl val="0"/>
      </c:catAx>
      <c:valAx>
        <c:axId val="36027448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02725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766670261937740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790-4D30-B6B4-4AF553D95E1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790-4D30-B6B4-4AF553D9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790-4D30-B6B4-4AF553D95E1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790-4D30-B6B4-4AF553D9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790-4D30-B6B4-4AF553D95E1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790-4D30-B6B4-4AF553D9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Pizza</c:v>
                </c:pt>
                <c:pt idx="1">
                  <c:v>Pasta</c:v>
                </c:pt>
                <c:pt idx="2">
                  <c:v>Soup/ Salad</c:v>
                </c:pt>
                <c:pt idx="3">
                  <c:v>Hamburger/ Cheeseburger</c:v>
                </c:pt>
                <c:pt idx="4">
                  <c:v>Chicken - Grilled</c:v>
                </c:pt>
                <c:pt idx="5">
                  <c:v>Fruit</c:v>
                </c:pt>
                <c:pt idx="6">
                  <c:v>Hot Dog/ Corn Dog</c:v>
                </c:pt>
                <c:pt idx="7">
                  <c:v>Sandwich/ Wrap</c:v>
                </c:pt>
                <c:pt idx="8">
                  <c:v>Ice Cream/ Frozen Yogurt</c:v>
                </c:pt>
                <c:pt idx="9">
                  <c:v>French Fries/ Onion Rings
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49418248"/>
        <c:axId val="449422168"/>
      </c:barChart>
      <c:catAx>
        <c:axId val="449418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9422168"/>
        <c:crosses val="autoZero"/>
        <c:auto val="1"/>
        <c:lblAlgn val="ctr"/>
        <c:lblOffset val="50"/>
        <c:noMultiLvlLbl val="0"/>
      </c:catAx>
      <c:valAx>
        <c:axId val="44942216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494182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9808142555E-2"/>
          <c:y val="0.10092114222058915"/>
          <c:w val="0.96494537673873626"/>
          <c:h val="0.67087669994101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126-4C7E-A3EB-31DBDD295715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263C96-DB67-4451-A6E5-2CB1473D9C5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1DC5783-19A3-4B14-BD83-6F5DF85392B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126-4C7E-A3EB-31DBDD2957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0.307</c:v>
                </c:pt>
                <c:pt idx="1">
                  <c:v>0.26200000000000001</c:v>
                </c:pt>
                <c:pt idx="2">
                  <c:v>0.221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734D759-8494-4875-9A02-C0327CAF099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A6B-42D3-B343-B23C31A238E5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782F9E6-A316-4ECA-99A0-17707DFB526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A6B-42D3-B343-B23C31A23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0.29199999999999998</c:v>
                </c:pt>
                <c:pt idx="1">
                  <c:v>0.246</c:v>
                </c:pt>
                <c:pt idx="2">
                  <c:v>0.23200000000000001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4964359-FEE3-42E2-8240-10BB46EF4E0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A6B-42D3-B343-B23C31A238E5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5E3411-4A8A-4E58-8718-7512037B822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A6B-42D3-B343-B23C31A23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0.27700000000000002</c:v>
                </c:pt>
                <c:pt idx="1">
                  <c:v>0.28699999999999998</c:v>
                </c:pt>
                <c:pt idx="2">
                  <c:v>0.246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E126-4C7E-A3EB-31DBDD295715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E5EE10D-00A0-404D-B699-68CFA0FECF0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31C164-3341-414B-8BF4-80A48BBE255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126-4C7E-A3EB-31DBDD2957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0.28000000000000003</c:v>
                </c:pt>
                <c:pt idx="1">
                  <c:v>0.22900000000000001</c:v>
                </c:pt>
                <c:pt idx="2">
                  <c:v>0.28100000000000003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16CC699-80C4-4471-8179-30867FD4A2C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A6B-42D3-B343-B23C31A238E5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7231852-BE1E-41EF-97A7-D9E60A48AA5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A6B-42D3-B343-B23C31A23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Out Of The Beverage I Wanted</c:v>
                </c:pt>
                <c:pt idx="1">
                  <c:v>Less Expensive To Get Beverage From Another Place</c:v>
                </c:pt>
                <c:pt idx="2">
                  <c:v>Did Not Offer The Beverage I Wanted</c:v>
                </c:pt>
                <c:pt idx="3">
                  <c:v>Already Had A Beverage Before I Purchased Food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0.23</c:v>
                </c:pt>
                <c:pt idx="1">
                  <c:v>0.29699999999999999</c:v>
                </c:pt>
                <c:pt idx="2">
                  <c:v>0.27300000000000002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49419424"/>
        <c:axId val="686569648"/>
      </c:barChart>
      <c:catAx>
        <c:axId val="4494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6569648"/>
        <c:crosses val="autoZero"/>
        <c:auto val="1"/>
        <c:lblAlgn val="ctr"/>
        <c:lblOffset val="50"/>
        <c:noMultiLvlLbl val="0"/>
      </c:catAx>
      <c:valAx>
        <c:axId val="686569648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494194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19528311514556E-2"/>
          <c:y val="4.9965985193554843E-2"/>
          <c:w val="0.95879361793795737"/>
          <c:h val="0.831162270635453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5631CB5-0ECA-42C7-A82E-36FC35F05BD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E4136A5-B3FE-43E0-996C-A7C2DB469BB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0.218</c:v>
                </c:pt>
                <c:pt idx="1">
                  <c:v>0.185</c:v>
                </c:pt>
                <c:pt idx="2">
                  <c:v>0.14299999999999999</c:v>
                </c:pt>
                <c:pt idx="3">
                  <c:v>0.11899999999999999</c:v>
                </c:pt>
                <c:pt idx="4">
                  <c:v>0.106</c:v>
                </c:pt>
                <c:pt idx="5">
                  <c:v>8.2000000000000003E-2</c:v>
                </c:pt>
                <c:pt idx="6">
                  <c:v>8.2000000000000003E-2</c:v>
                </c:pt>
                <c:pt idx="7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169134C-9DE2-459F-923B-A477B11979E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9D-45DE-9CFB-27D38219CC7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ED402A2-29CB-4CC3-A7BA-ED233BD2561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39D-45DE-9CFB-27D38219CC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0.22</c:v>
                </c:pt>
                <c:pt idx="1">
                  <c:v>0.21</c:v>
                </c:pt>
                <c:pt idx="2">
                  <c:v>0.11</c:v>
                </c:pt>
                <c:pt idx="3">
                  <c:v>0.09</c:v>
                </c:pt>
                <c:pt idx="4">
                  <c:v>8.2000000000000003E-2</c:v>
                </c:pt>
                <c:pt idx="5">
                  <c:v>0.111</c:v>
                </c:pt>
                <c:pt idx="6">
                  <c:v>9.8000000000000004E-2</c:v>
                </c:pt>
                <c:pt idx="7">
                  <c:v>7.9000000000000001E-2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84B8A4-D496-452A-9D5A-6D55116F614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39D-45DE-9CFB-27D38219CC7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41F50D-A58B-4928-B416-7D9C6443A4E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39D-45DE-9CFB-27D38219CC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0.23499999999999999</c:v>
                </c:pt>
                <c:pt idx="1">
                  <c:v>0.18</c:v>
                </c:pt>
                <c:pt idx="2">
                  <c:v>9.1999999999999998E-2</c:v>
                </c:pt>
                <c:pt idx="3">
                  <c:v>0.112</c:v>
                </c:pt>
                <c:pt idx="4">
                  <c:v>0.111</c:v>
                </c:pt>
                <c:pt idx="5">
                  <c:v>7.3999999999999996E-2</c:v>
                </c:pt>
                <c:pt idx="6">
                  <c:v>0.11</c:v>
                </c:pt>
                <c:pt idx="7">
                  <c:v>8.5999999999999993E-2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9ED11A4-2140-497C-BE15-60B64F2ACD3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A25208-85AB-4331-B0B7-D504A60F539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0.26700000000000002</c:v>
                </c:pt>
                <c:pt idx="1">
                  <c:v>0.2</c:v>
                </c:pt>
                <c:pt idx="2">
                  <c:v>8.4000000000000005E-2</c:v>
                </c:pt>
                <c:pt idx="3">
                  <c:v>8.1000000000000003E-2</c:v>
                </c:pt>
                <c:pt idx="4">
                  <c:v>0.10199999999999999</c:v>
                </c:pt>
                <c:pt idx="5">
                  <c:v>0.09</c:v>
                </c:pt>
                <c:pt idx="6">
                  <c:v>0.10100000000000001</c:v>
                </c:pt>
                <c:pt idx="7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D5B1D59-3E00-44C4-BEAA-8B4F3F98D25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39D-45DE-9CFB-27D38219CC7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05E7FF-44F4-4EA0-9C0A-4F56C345BB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39D-45DE-9CFB-27D38219CC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At This Outlet</c:v>
                </c:pt>
                <c:pt idx="1">
                  <c:v>In The Car</c:v>
                </c:pt>
                <c:pt idx="2">
                  <c:v>At Home</c:v>
                </c:pt>
                <c:pt idx="3">
                  <c:v>In Other Transit</c:v>
                </c:pt>
                <c:pt idx="4">
                  <c:v>At Work Or Job Site</c:v>
                </c:pt>
                <c:pt idx="5">
                  <c:v>At School</c:v>
                </c:pt>
                <c:pt idx="6">
                  <c:v>At Someone Else’s Home</c:v>
                </c:pt>
                <c:pt idx="7">
                  <c:v>Somewhere Else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0.22</c:v>
                </c:pt>
                <c:pt idx="1">
                  <c:v>0.193</c:v>
                </c:pt>
                <c:pt idx="2">
                  <c:v>0.13</c:v>
                </c:pt>
                <c:pt idx="3">
                  <c:v>9.5000000000000001E-2</c:v>
                </c:pt>
                <c:pt idx="4">
                  <c:v>8.8999999999999996E-2</c:v>
                </c:pt>
                <c:pt idx="5">
                  <c:v>7.1999999999999995E-2</c:v>
                </c:pt>
                <c:pt idx="6">
                  <c:v>0.111</c:v>
                </c:pt>
                <c:pt idx="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86571216"/>
        <c:axId val="686573568"/>
      </c:barChart>
      <c:catAx>
        <c:axId val="686571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6573568"/>
        <c:crosses val="autoZero"/>
        <c:auto val="1"/>
        <c:lblAlgn val="ctr"/>
        <c:lblOffset val="50"/>
        <c:noMultiLvlLbl val="0"/>
      </c:catAx>
      <c:valAx>
        <c:axId val="686573568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865712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905046119286021"/>
          <c:w val="0.92474201417656265"/>
          <c:h val="0.636747967830221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BFAD882-7DBD-418B-A310-9B27531E72E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FB4A6D-777E-4BD3-8DBE-493B1230E7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5.2999999999999999E-2</c:v>
                </c:pt>
                <c:pt idx="1">
                  <c:v>0.105</c:v>
                </c:pt>
                <c:pt idx="2">
                  <c:v>0.17</c:v>
                </c:pt>
                <c:pt idx="3">
                  <c:v>0.26700000000000002</c:v>
                </c:pt>
                <c:pt idx="4">
                  <c:v>0.28299999999999997</c:v>
                </c:pt>
                <c:pt idx="5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925533F-AF0B-4327-A28A-034B1934162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26A0B7-F425-4F79-B168-EF5CF6AC89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5.3999999999999999E-2</c:v>
                </c:pt>
                <c:pt idx="1">
                  <c:v>0.11700000000000001</c:v>
                </c:pt>
                <c:pt idx="2">
                  <c:v>0.188</c:v>
                </c:pt>
                <c:pt idx="3">
                  <c:v>0.25800000000000001</c:v>
                </c:pt>
                <c:pt idx="4">
                  <c:v>0.26800000000000002</c:v>
                </c:pt>
                <c:pt idx="5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150014-FF30-473E-A2B3-C0D4EDBF55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180546E-3F49-4D05-9598-4DA232EDDB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5.0999999999999997E-2</c:v>
                </c:pt>
                <c:pt idx="1">
                  <c:v>0.12</c:v>
                </c:pt>
                <c:pt idx="2">
                  <c:v>0.17599999999999999</c:v>
                </c:pt>
                <c:pt idx="3">
                  <c:v>0.27</c:v>
                </c:pt>
                <c:pt idx="4">
                  <c:v>0.23400000000000001</c:v>
                </c:pt>
                <c:pt idx="5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7AD8F1-3DC1-45BC-BD00-3844D63B3E5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A661E-2692-4806-8CB3-2CB88F80ABE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0.06</c:v>
                </c:pt>
                <c:pt idx="1">
                  <c:v>0.111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0.24</c:v>
                </c:pt>
                <c:pt idx="5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5EEF940-20BE-473A-BA5B-F01C6977328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F537362-87E6-4C10-A322-40029A39D23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A93-4F57-9158-DF5084427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13 - 17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5.5E-2</c:v>
                </c:pt>
                <c:pt idx="1">
                  <c:v>0.11600000000000001</c:v>
                </c:pt>
                <c:pt idx="2">
                  <c:v>0.17499999999999999</c:v>
                </c:pt>
                <c:pt idx="3">
                  <c:v>0.152</c:v>
                </c:pt>
                <c:pt idx="4">
                  <c:v>0.23899999999999999</c:v>
                </c:pt>
                <c:pt idx="5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20429040"/>
        <c:axId val="420420808"/>
      </c:barChart>
      <c:catAx>
        <c:axId val="420429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20808"/>
        <c:crosses val="autoZero"/>
        <c:auto val="1"/>
        <c:lblAlgn val="ctr"/>
        <c:lblOffset val="50"/>
        <c:noMultiLvlLbl val="0"/>
      </c:catAx>
      <c:valAx>
        <c:axId val="420420808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204290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340489066267391"/>
          <c:w val="0.96713957615335111"/>
          <c:h val="0.64839295149893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</c:v>
                </c:pt>
                <c:pt idx="1">
                  <c:v>7.0000000000000007E-2</c:v>
                </c:pt>
                <c:pt idx="2">
                  <c:v>0.16</c:v>
                </c:pt>
                <c:pt idx="3">
                  <c:v>0.13</c:v>
                </c:pt>
                <c:pt idx="4">
                  <c:v>0.11</c:v>
                </c:pt>
                <c:pt idx="5">
                  <c:v>0.36</c:v>
                </c:pt>
                <c:pt idx="6">
                  <c:v>3.1E-2</c:v>
                </c:pt>
                <c:pt idx="7">
                  <c:v>1.6E-2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F4C-452F-A4DC-BD3D248ECE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F4C-452F-A4DC-BD3D248ECE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0.11</c:v>
                </c:pt>
                <c:pt idx="1">
                  <c:v>0.08</c:v>
                </c:pt>
                <c:pt idx="2">
                  <c:v>0.13</c:v>
                </c:pt>
                <c:pt idx="3">
                  <c:v>0.14000000000000001</c:v>
                </c:pt>
                <c:pt idx="4">
                  <c:v>0.09</c:v>
                </c:pt>
                <c:pt idx="5">
                  <c:v>0.39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F4C-452F-A4DC-BD3D248ECE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F4C-452F-A4DC-BD3D248ECE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0.09</c:v>
                </c:pt>
                <c:pt idx="1">
                  <c:v>0.06</c:v>
                </c:pt>
                <c:pt idx="2">
                  <c:v>0.127</c:v>
                </c:pt>
                <c:pt idx="3">
                  <c:v>0.152</c:v>
                </c:pt>
                <c:pt idx="4">
                  <c:v>0.13</c:v>
                </c:pt>
                <c:pt idx="5">
                  <c:v>0.37</c:v>
                </c:pt>
                <c:pt idx="6">
                  <c:v>0.02</c:v>
                </c:pt>
                <c:pt idx="7">
                  <c:v>1.0999999999999999E-2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0.11</c:v>
                </c:pt>
                <c:pt idx="1">
                  <c:v>0.05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0.11</c:v>
                </c:pt>
                <c:pt idx="5">
                  <c:v>0.33</c:v>
                </c:pt>
                <c:pt idx="6">
                  <c:v>0.06</c:v>
                </c:pt>
                <c:pt idx="7">
                  <c:v>0.03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F4C-452F-A4DC-BD3D248ECEF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F4C-452F-A4DC-BD3D248ECE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5 Minutes Or Less</c:v>
                </c:pt>
                <c:pt idx="1">
                  <c:v>6 – 10 Minutes</c:v>
                </c:pt>
                <c:pt idx="2">
                  <c:v>11 – 15 Minutes</c:v>
                </c:pt>
                <c:pt idx="3">
                  <c:v>16 – 20 Minutes</c:v>
                </c:pt>
                <c:pt idx="4">
                  <c:v>21 – 30 Minutes</c:v>
                </c:pt>
                <c:pt idx="5">
                  <c:v>31 – 45 Minutes</c:v>
                </c:pt>
                <c:pt idx="6">
                  <c:v>46 – 60 Minutes</c:v>
                </c:pt>
                <c:pt idx="7">
                  <c:v>61 – 90 Minutes</c:v>
                </c:pt>
                <c:pt idx="8">
                  <c:v>91 Minutes Or More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0.1</c:v>
                </c:pt>
                <c:pt idx="1">
                  <c:v>7.0000000000000007E-2</c:v>
                </c:pt>
                <c:pt idx="2">
                  <c:v>0.16</c:v>
                </c:pt>
                <c:pt idx="3">
                  <c:v>0.13</c:v>
                </c:pt>
                <c:pt idx="4">
                  <c:v>0.11</c:v>
                </c:pt>
                <c:pt idx="5">
                  <c:v>0.36</c:v>
                </c:pt>
                <c:pt idx="6">
                  <c:v>3.1E-2</c:v>
                </c:pt>
                <c:pt idx="7">
                  <c:v>1.6E-2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86574352"/>
        <c:axId val="686572784"/>
      </c:barChart>
      <c:catAx>
        <c:axId val="686574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6572784"/>
        <c:crosses val="autoZero"/>
        <c:auto val="1"/>
        <c:lblAlgn val="ctr"/>
        <c:lblOffset val="50"/>
        <c:noMultiLvlLbl val="0"/>
      </c:catAx>
      <c:valAx>
        <c:axId val="686572784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865743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364633658080874"/>
          <c:w val="0.96713957615335111"/>
          <c:h val="0.65176084345389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6D5-42BA-A4CC-E580BA7C0A5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6D5-42BA-A4CC-E580BA7C0A5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6D5-42BA-A4CC-E580BA7C0A5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6D5-42BA-A4CC-E580BA7C0A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0.17</c:v>
                </c:pt>
                <c:pt idx="2">
                  <c:v>0.26</c:v>
                </c:pt>
                <c:pt idx="3">
                  <c:v>0.28000000000000003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5-42BA-A4CC-E580BA7C0A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18D-4B53-AF15-AA3117B3C29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18D-4B53-AF15-AA3117B3C2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0.11</c:v>
                </c:pt>
                <c:pt idx="1">
                  <c:v>0.18</c:v>
                </c:pt>
                <c:pt idx="2">
                  <c:v>0.23</c:v>
                </c:pt>
                <c:pt idx="3">
                  <c:v>0.28999999999999998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D5-42BA-A4CC-E580BA7C0A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18D-4B53-AF15-AA3117B3C29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18D-4B53-AF15-AA3117B3C2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0.09</c:v>
                </c:pt>
                <c:pt idx="1">
                  <c:v>0.16</c:v>
                </c:pt>
                <c:pt idx="2">
                  <c:v>0.22700000000000001</c:v>
                </c:pt>
                <c:pt idx="3">
                  <c:v>0.30199999999999999</c:v>
                </c:pt>
                <c:pt idx="4">
                  <c:v>0.221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D5-42BA-A4CC-E580BA7C0A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6D5-42BA-A4CC-E580BA7C0A5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6D5-42BA-A4CC-E580BA7C0A5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6D5-42BA-A4CC-E580BA7C0A5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6D5-42BA-A4CC-E580BA7C0A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0.11</c:v>
                </c:pt>
                <c:pt idx="1">
                  <c:v>0.15</c:v>
                </c:pt>
                <c:pt idx="2">
                  <c:v>0.24</c:v>
                </c:pt>
                <c:pt idx="3">
                  <c:v>0.33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6D5-42BA-A4CC-E580BA7C0A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18D-4B53-AF15-AA3117B3C29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18D-4B53-AF15-AA3117B3C2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$5.00 Or Less</c:v>
                </c:pt>
                <c:pt idx="1">
                  <c:v>$5.01 - $10.00</c:v>
                </c:pt>
                <c:pt idx="2">
                  <c:v>$10.01 - $20.00</c:v>
                </c:pt>
                <c:pt idx="3">
                  <c:v>$20.01 - $50.00</c:v>
                </c:pt>
                <c:pt idx="4">
                  <c:v>$50.01 Or More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0.1</c:v>
                </c:pt>
                <c:pt idx="1">
                  <c:v>0.17</c:v>
                </c:pt>
                <c:pt idx="2">
                  <c:v>0.26</c:v>
                </c:pt>
                <c:pt idx="3">
                  <c:v>0.31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6D5-42BA-A4CC-E580BA7C0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86574744"/>
        <c:axId val="686568080"/>
      </c:barChart>
      <c:catAx>
        <c:axId val="686574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6568080"/>
        <c:crosses val="autoZero"/>
        <c:auto val="1"/>
        <c:lblAlgn val="ctr"/>
        <c:lblOffset val="50"/>
        <c:noMultiLvlLbl val="0"/>
      </c:catAx>
      <c:valAx>
        <c:axId val="68656808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865747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5.1848451678966137E-2"/>
          <c:w val="0.96713957615335111"/>
          <c:h val="0.830513753045443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7EC-4C69-838B-42C23734F2B2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7EC-4C69-838B-42C23734F2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0.26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0.06</c:v>
                </c:pt>
                <c:pt idx="7">
                  <c:v>0.06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0BD-44D7-BBA6-EAC699AEDEFB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0BD-44D7-BBA6-EAC699AEDEF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0BD-44D7-BBA6-EAC699AED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0.23</c:v>
                </c:pt>
                <c:pt idx="1">
                  <c:v>0.19</c:v>
                </c:pt>
                <c:pt idx="2">
                  <c:v>0.13</c:v>
                </c:pt>
                <c:pt idx="3">
                  <c:v>0.11</c:v>
                </c:pt>
                <c:pt idx="4">
                  <c:v>0.08</c:v>
                </c:pt>
                <c:pt idx="5">
                  <c:v>0.11</c:v>
                </c:pt>
                <c:pt idx="6">
                  <c:v>0.08</c:v>
                </c:pt>
                <c:pt idx="7">
                  <c:v>0.05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0BD-44D7-BBA6-EAC699AEDEFB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0BD-44D7-BBA6-EAC699AEDEF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0BD-44D7-BBA6-EAC699AED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0.22700000000000001</c:v>
                </c:pt>
                <c:pt idx="1">
                  <c:v>0.221</c:v>
                </c:pt>
                <c:pt idx="2">
                  <c:v>0.16</c:v>
                </c:pt>
                <c:pt idx="3">
                  <c:v>0.09</c:v>
                </c:pt>
                <c:pt idx="4">
                  <c:v>7.0000000000000007E-2</c:v>
                </c:pt>
                <c:pt idx="5">
                  <c:v>0.09</c:v>
                </c:pt>
                <c:pt idx="6">
                  <c:v>0.05</c:v>
                </c:pt>
                <c:pt idx="7">
                  <c:v>7.0000000000000007E-2</c:v>
                </c:pt>
                <c:pt idx="8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7EC-4C69-838B-42C23734F2B2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7EC-4C69-838B-42C23734F2B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0BD-44D7-BBA6-EAC699AEDEF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0BD-44D7-BBA6-EAC699AED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0.24</c:v>
                </c:pt>
                <c:pt idx="1">
                  <c:v>0.17</c:v>
                </c:pt>
                <c:pt idx="2">
                  <c:v>0.18</c:v>
                </c:pt>
                <c:pt idx="3">
                  <c:v>0.11</c:v>
                </c:pt>
                <c:pt idx="4">
                  <c:v>6.2E-2</c:v>
                </c:pt>
                <c:pt idx="5">
                  <c:v>0.11</c:v>
                </c:pt>
                <c:pt idx="6">
                  <c:v>0.08</c:v>
                </c:pt>
                <c:pt idx="7">
                  <c:v>0.04</c:v>
                </c:pt>
                <c:pt idx="8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60BD-44D7-BBA6-EAC699AEDEF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60BD-44D7-BBA6-EAC699AEDEFB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60BD-44D7-BBA6-EAC699AEDEF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60BD-44D7-BBA6-EAC699AEDE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Credit/Debit Card</c:v>
                </c:pt>
                <c:pt idx="1">
                  <c:v>Check</c:v>
                </c:pt>
                <c:pt idx="2">
                  <c:v>Cash</c:v>
                </c:pt>
                <c:pt idx="3">
                  <c:v>Loyalty Or Rewards Card</c:v>
                </c:pt>
                <c:pt idx="4">
                  <c:v>Food Stamps/ SNAP/ WIC/ EBT</c:v>
                </c:pt>
                <c:pt idx="5">
                  <c:v>Gift Card</c:v>
                </c:pt>
                <c:pt idx="6">
                  <c:v>Smartphone App</c:v>
                </c:pt>
                <c:pt idx="7">
                  <c:v>Tablet App</c:v>
                </c:pt>
                <c:pt idx="8">
                  <c:v>Other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0.26</c:v>
                </c:pt>
                <c:pt idx="1">
                  <c:v>0.16</c:v>
                </c:pt>
                <c:pt idx="2">
                  <c:v>0.15</c:v>
                </c:pt>
                <c:pt idx="3">
                  <c:v>0.1</c:v>
                </c:pt>
                <c:pt idx="4">
                  <c:v>0.08</c:v>
                </c:pt>
                <c:pt idx="5">
                  <c:v>0.1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86569256"/>
        <c:axId val="441649576"/>
      </c:barChart>
      <c:catAx>
        <c:axId val="686569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1649576"/>
        <c:crosses val="autoZero"/>
        <c:auto val="1"/>
        <c:lblAlgn val="ctr"/>
        <c:lblOffset val="50"/>
        <c:noMultiLvlLbl val="0"/>
      </c:catAx>
      <c:valAx>
        <c:axId val="44164957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865692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472534628869375"/>
          <c:w val="0.95571623458150945"/>
          <c:h val="0.647072495872914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004-44C8-84D0-7642A86862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0.71</c:v>
                </c:pt>
                <c:pt idx="1">
                  <c:v>0.82</c:v>
                </c:pt>
                <c:pt idx="2">
                  <c:v>0.63</c:v>
                </c:pt>
                <c:pt idx="3">
                  <c:v>0.75</c:v>
                </c:pt>
                <c:pt idx="4">
                  <c:v>0.69</c:v>
                </c:pt>
                <c:pt idx="5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004-44C8-84D0-7642A868621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004-44C8-84D0-7642A868621D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004-44C8-84D0-7642A868621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004-44C8-84D0-7642A868621D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004-44C8-84D0-7642A86862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0.63</c:v>
                </c:pt>
                <c:pt idx="1">
                  <c:v>0.81</c:v>
                </c:pt>
                <c:pt idx="2">
                  <c:v>0.69</c:v>
                </c:pt>
                <c:pt idx="3">
                  <c:v>0.7</c:v>
                </c:pt>
                <c:pt idx="4">
                  <c:v>0.71</c:v>
                </c:pt>
                <c:pt idx="5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004-44C8-84D0-7642A868621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004-44C8-84D0-7642A868621D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A004-44C8-84D0-7642A868621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004-44C8-84D0-7642A868621D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A004-44C8-84D0-7642A86862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0.81</c:v>
                </c:pt>
                <c:pt idx="1">
                  <c:v>0.76</c:v>
                </c:pt>
                <c:pt idx="2">
                  <c:v>0.74</c:v>
                </c:pt>
                <c:pt idx="3">
                  <c:v>0.69</c:v>
                </c:pt>
                <c:pt idx="4">
                  <c:v>0.66</c:v>
                </c:pt>
                <c:pt idx="5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A004-44C8-84D0-7642A868621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A004-44C8-84D0-7642A868621D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A004-44C8-84D0-7642A86862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0.79</c:v>
                </c:pt>
                <c:pt idx="1">
                  <c:v>0.79</c:v>
                </c:pt>
                <c:pt idx="2">
                  <c:v>0.72</c:v>
                </c:pt>
                <c:pt idx="3">
                  <c:v>0.62</c:v>
                </c:pt>
                <c:pt idx="4">
                  <c:v>0.73</c:v>
                </c:pt>
                <c:pt idx="5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A004-44C8-84D0-7642A868621D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A004-44C8-84D0-7642A86862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Food</c:v>
                </c:pt>
                <c:pt idx="1">
                  <c:v>Beverage</c:v>
                </c:pt>
                <c:pt idx="2">
                  <c:v>Service</c:v>
                </c:pt>
                <c:pt idx="3">
                  <c:v>Cleanliness</c:v>
                </c:pt>
                <c:pt idx="4">
                  <c:v>Atmosphere</c:v>
                </c:pt>
                <c:pt idx="5">
                  <c:v>Value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0.69</c:v>
                </c:pt>
                <c:pt idx="1">
                  <c:v>0.73</c:v>
                </c:pt>
                <c:pt idx="2">
                  <c:v>0.76</c:v>
                </c:pt>
                <c:pt idx="3">
                  <c:v>0.71</c:v>
                </c:pt>
                <c:pt idx="4">
                  <c:v>0.65</c:v>
                </c:pt>
                <c:pt idx="5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41644480"/>
        <c:axId val="441648008"/>
      </c:barChart>
      <c:catAx>
        <c:axId val="44164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1648008"/>
        <c:crosses val="autoZero"/>
        <c:auto val="1"/>
        <c:lblAlgn val="ctr"/>
        <c:lblOffset val="100"/>
        <c:noMultiLvlLbl val="0"/>
      </c:catAx>
      <c:valAx>
        <c:axId val="441648008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416444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A-4227-BB95-34D840289248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E8424D"/>
                  </a:gs>
                  <a:gs pos="100000">
                    <a:srgbClr val="E41E2B"/>
                  </a:gs>
                </a:gsLst>
                <a:lin ang="5400000" scaled="1"/>
              </a:gra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3A-4227-BB95-34D840289248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3A-4227-BB95-34D84028924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0.72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3A-4227-BB95-34D840289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3A-4A73-B6D6-059C8EA9B747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3FA3C0"/>
                  </a:gs>
                  <a:gs pos="100000">
                    <a:srgbClr val="33849B"/>
                  </a:gs>
                </a:gsLst>
                <a:lin ang="0" scaled="0"/>
              </a:gra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3A-4A73-B6D6-059C8EA9B747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3A-4A73-B6D6-059C8EA9B74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0.81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3A-4A73-B6D6-059C8EA9B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07-42AD-BD99-3D738A996F51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FFD54F"/>
                  </a:gs>
                  <a:gs pos="100000">
                    <a:srgbClr val="FFC000"/>
                  </a:gs>
                </a:gsLst>
                <a:lin ang="0" scaled="0"/>
              </a:gradFill>
              <a:ln w="19050">
                <a:noFill/>
              </a:ln>
              <a:effectLst>
                <a:outerShdw blurRad="50800" algn="ctr" rotWithShape="0">
                  <a:schemeClr val="bg1">
                    <a:lumMod val="50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07-42AD-BD99-3D738A996F51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7-42AD-BD99-3D738A996F51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0.6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07-42AD-BD99-3D738A996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F4-4C9C-AB86-517DA2063152}"/>
              </c:ext>
            </c:extLst>
          </c:dPt>
          <c:dPt>
            <c:idx val="1"/>
            <c:bubble3D val="0"/>
            <c:spPr>
              <a:solidFill>
                <a:srgbClr val="00E568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50000"/>
                    <a:lumOff val="50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F4-4C9C-AB86-517DA2063152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F4-4C9C-AB86-517DA206315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0.71</c:v>
                </c:pt>
                <c:pt idx="2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F4-4C9C-AB86-517DA2063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A-4227-BB95-34D840289248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7030A0">
                      <a:lumMod val="84000"/>
                      <a:lumOff val="16000"/>
                    </a:srgbClr>
                  </a:gs>
                  <a:gs pos="0">
                    <a:srgbClr val="7030A0"/>
                  </a:gs>
                  <a:gs pos="100000">
                    <a:srgbClr val="7030A0"/>
                  </a:gs>
                </a:gsLst>
                <a:lin ang="5400000" scaled="1"/>
              </a:gra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3A-4227-BB95-34D840289248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3A-4227-BB95-34D84028924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0.72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3A-4227-BB95-34D840289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962719673086065E-2"/>
          <c:y val="6.5368674169379276E-2"/>
          <c:w val="0.96360386373040041"/>
          <c:h val="0.79239188814618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F0D-421A-9E2F-E509F111265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193C016-625E-4DC6-A884-44E72B2389E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80FDF72-A611-4013-BE95-B82ED7DDB26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F0D-421A-9E2F-E509F1112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0.47</c:v>
                </c:pt>
                <c:pt idx="1">
                  <c:v>0.04</c:v>
                </c:pt>
                <c:pt idx="2">
                  <c:v>0.26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0.02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9ED7410-5B4A-4D10-8447-CCF309CA50D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F66-4CAA-B821-2F7449868F8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83CAE24-0F6C-43B5-BFF7-218573C838D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66-4CAA-B821-2F7449868F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0.52</c:v>
                </c:pt>
                <c:pt idx="1">
                  <c:v>0.03</c:v>
                </c:pt>
                <c:pt idx="2">
                  <c:v>0.21</c:v>
                </c:pt>
                <c:pt idx="3">
                  <c:v>0.12</c:v>
                </c:pt>
                <c:pt idx="4">
                  <c:v>0.05</c:v>
                </c:pt>
                <c:pt idx="5">
                  <c:v>0.03</c:v>
                </c:pt>
                <c:pt idx="6">
                  <c:v>0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0F7EB2-7860-49CB-86F6-64E70A89696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F66-4CAA-B821-2F7449868F8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527F165-BDFA-425C-AAA8-519D012EDAF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66-4CAA-B821-2F7449868F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0.49</c:v>
                </c:pt>
                <c:pt idx="1">
                  <c:v>0.05</c:v>
                </c:pt>
                <c:pt idx="2">
                  <c:v>0.28000000000000003</c:v>
                </c:pt>
                <c:pt idx="3">
                  <c:v>0.1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0.03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498-4893-BDE5-53D99C2C1DB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498-4893-BDE5-53D99C2C1DB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498-4893-BDE5-53D99C2C1DB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F498-4893-BDE5-53D99C2C1DB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F498-4893-BDE5-53D99C2C1DB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D5F3FF-FBD9-4D5F-BA07-B1E477B39B6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42652FF-54F7-49E4-A867-E6A5C0C65B4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498-4893-BDE5-53D99C2C1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0.56999999999999995</c:v>
                </c:pt>
                <c:pt idx="1">
                  <c:v>0.04</c:v>
                </c:pt>
                <c:pt idx="2">
                  <c:v>0.2</c:v>
                </c:pt>
                <c:pt idx="3">
                  <c:v>0.05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0.01</c:v>
                </c:pt>
                <c:pt idx="7">
                  <c:v>0.02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6944E86-5574-4EC8-8D98-52D1257EF67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7F66-4CAA-B821-2F7449868F83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30B16B-A4B8-470D-9696-35EA39A0FA5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7F66-4CAA-B821-2F7449868F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Home</c:v>
                </c:pt>
                <c:pt idx="1">
                  <c:v>Someone Else's Home</c:v>
                </c:pt>
                <c:pt idx="2">
                  <c:v>Work Or Job Site</c:v>
                </c:pt>
                <c:pt idx="3">
                  <c:v>The Gym Or Fitness Center</c:v>
                </c:pt>
                <c:pt idx="4">
                  <c:v>Store</c:v>
                </c:pt>
                <c:pt idx="5">
                  <c:v>School</c:v>
                </c:pt>
                <c:pt idx="6">
                  <c:v>An Entertainment Venue</c:v>
                </c:pt>
                <c:pt idx="7">
                  <c:v>Restaurant</c:v>
                </c:pt>
                <c:pt idx="8">
                  <c:v>A Church Or Place Of Worship</c:v>
                </c:pt>
                <c:pt idx="9">
                  <c:v>Somewhere Else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0.52</c:v>
                </c:pt>
                <c:pt idx="1">
                  <c:v>0</c:v>
                </c:pt>
                <c:pt idx="2">
                  <c:v>0.22</c:v>
                </c:pt>
                <c:pt idx="3">
                  <c:v>0.13</c:v>
                </c:pt>
                <c:pt idx="4">
                  <c:v>0.05</c:v>
                </c:pt>
                <c:pt idx="5">
                  <c:v>0.04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44160624"/>
        <c:axId val="370202880"/>
      </c:barChart>
      <c:catAx>
        <c:axId val="444160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70202880"/>
        <c:crosses val="autoZero"/>
        <c:auto val="1"/>
        <c:lblAlgn val="ctr"/>
        <c:lblOffset val="50"/>
        <c:noMultiLvlLbl val="0"/>
      </c:catAx>
      <c:valAx>
        <c:axId val="370202880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441606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4.8361276487260609E-2"/>
          <c:w val="0.92474201417656265"/>
          <c:h val="0.856588235242469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1056879-BE81-4362-A289-BA87621005C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D032FA-1216-4ED6-B593-3C51D888D6F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1D96A6-168B-4497-86A7-D63C237C977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6BCB1D2-6781-424D-AAF6-3C76951FF0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0.61599999999999999</c:v>
                </c:pt>
                <c:pt idx="1">
                  <c:v>0.17799999999999999</c:v>
                </c:pt>
                <c:pt idx="2">
                  <c:v>0.125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C96AAB-A558-45E0-AE1F-583E95ABA3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A972147-8D3F-46E9-BDC5-397901AAF24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D8040D-A0B8-4591-A930-7346D5A2EC2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0A333-130D-498F-8A1C-9ED139E729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0.59699999999999998</c:v>
                </c:pt>
                <c:pt idx="1">
                  <c:v>0.19</c:v>
                </c:pt>
                <c:pt idx="2">
                  <c:v>0.161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1B38335-4C71-410E-96A8-476A1025445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928E3F2-D927-4438-A436-606210E72A4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6916886-33F5-4087-9444-802A2619AC6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60703C5-F841-4B34-8047-6F0C0D9E45B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0.52500000000000002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9C-4DDC-A70E-DE5AE73EA8C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C64FCF0-8149-40E5-B4E2-E6A0B2424A5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5C70D67-3FDA-44FD-8C73-DBED6A11CAF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B9D98E7-E7A4-4206-B84D-42DAA1FBFAD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6E9C-4DDC-A70E-DE5AE73EA8CA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5CDC473-78AF-48D1-843B-932AC038135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0.51</c:v>
                </c:pt>
                <c:pt idx="1">
                  <c:v>0.27900000000000003</c:v>
                </c:pt>
                <c:pt idx="2">
                  <c:v>0.13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1F4BF56-562F-4464-9DFE-F2487071A65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37670E8-8E0D-49A1-9F8D-FDF60C65F26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8632210-F914-4F1F-81D0-419210E30EA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038FD54-9250-47A6-9D3B-9F52DCE537B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Low Income</c:v>
                </c:pt>
                <c:pt idx="1">
                  <c:v>Strugglers</c:v>
                </c:pt>
                <c:pt idx="2">
                  <c:v>Middle Class</c:v>
                </c:pt>
                <c:pt idx="3">
                  <c:v>Affluent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0.54700000000000004</c:v>
                </c:pt>
                <c:pt idx="1">
                  <c:v>0.249</c:v>
                </c:pt>
                <c:pt idx="2">
                  <c:v>0.10299999999999999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20403952"/>
        <c:axId val="420418064"/>
      </c:barChart>
      <c:catAx>
        <c:axId val="420403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18064"/>
        <c:crosses val="autoZero"/>
        <c:auto val="1"/>
        <c:lblAlgn val="ctr"/>
        <c:lblOffset val="100"/>
        <c:noMultiLvlLbl val="0"/>
      </c:catAx>
      <c:valAx>
        <c:axId val="420418064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20403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50-4416-9BB9-4C3FF4D6476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50-4416-9BB9-4C3FF4D647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00B05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50-4416-9BB9-4C3FF4D6476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50-4416-9BB9-4C3FF4D6476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50-4416-9BB9-4C3FF4D647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50-4416-9BB9-4C3FF4D6476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E50-4416-9BB9-4C3FF4D647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70207192"/>
        <c:axId val="370203664"/>
      </c:barChart>
      <c:catAx>
        <c:axId val="370207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70203664"/>
        <c:crosses val="autoZero"/>
        <c:auto val="1"/>
        <c:lblAlgn val="ctr"/>
        <c:lblOffset val="50"/>
        <c:noMultiLvlLbl val="0"/>
      </c:catAx>
      <c:valAx>
        <c:axId val="370203664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702071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A58-4673-9D27-482363F293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A58-4673-9D27-482363F2930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A58-4673-9D27-482363F2930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A58-4673-9D27-482363F29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58-4673-9D27-482363F293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8CE-4A38-8D57-1C8ADFDF5BB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8CE-4A38-8D57-1C8ADFDF5B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00B05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58-4673-9D27-482363F293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8CE-4A38-8D57-1C8ADFDF5BB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8CE-4A38-8D57-1C8ADFDF5BB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8CE-4A38-8D57-1C8ADFDF5B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A58-4673-9D27-482363F293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4A58-4673-9D27-482363F293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4A58-4673-9D27-482363F2930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A58-4673-9D27-482363F2930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A58-4673-9D27-482363F29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58-4673-9D27-482363F293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8CE-4A38-8D57-1C8ADFDF5BB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8CE-4A38-8D57-1C8ADFDF5B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Regular SSD</c:v>
                </c:pt>
                <c:pt idx="1">
                  <c:v>Diet SSD</c:v>
                </c:pt>
                <c:pt idx="2">
                  <c:v>RTD Coffee</c:v>
                </c:pt>
                <c:pt idx="3">
                  <c:v>RTD Tea</c:v>
                </c:pt>
                <c:pt idx="4">
                  <c:v>Sports Drinks</c:v>
                </c:pt>
                <c:pt idx="5">
                  <c:v>RTD Smoothies</c:v>
                </c:pt>
                <c:pt idx="6">
                  <c:v>Protein Drinks</c:v>
                </c:pt>
                <c:pt idx="7">
                  <c:v>Dairy Alternative</c:v>
                </c:pt>
                <c:pt idx="8">
                  <c:v>100% Orange Juice</c:v>
                </c:pt>
                <c:pt idx="9">
                  <c:v>Lemonade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A58-4673-9D27-482363F29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03201840"/>
        <c:axId val="303201448"/>
      </c:barChart>
      <c:catAx>
        <c:axId val="30320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03201448"/>
        <c:crosses val="autoZero"/>
        <c:auto val="1"/>
        <c:lblAlgn val="ctr"/>
        <c:lblOffset val="50"/>
        <c:noMultiLvlLbl val="0"/>
      </c:catAx>
      <c:valAx>
        <c:axId val="30320144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032018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175597931083448"/>
          <c:w val="0.963236419000572"/>
          <c:h val="0.652541490702527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64-4B20-8B7D-3FE80C19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4-4B20-8B7D-3FE80C1990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F81-4116-9385-D2601844260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F81-4116-9385-D2601844260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F81-4116-9385-D26018442604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F81-4116-9385-D26018442604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F81-4116-9385-D260184426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4-4B20-8B7D-3FE80C1990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F81-4116-9385-D2601844260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1F81-4116-9385-D2601844260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F81-4116-9385-D260184426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64-4B20-8B7D-3FE80C1990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864-4B20-8B7D-3FE80C1990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864-4B20-8B7D-3FE80C199075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864-4B20-8B7D-3FE80C19907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864-4B20-8B7D-3FE80C19907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1F81-4116-9385-D260184426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64-4B20-8B7D-3FE80C1990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F81-4116-9385-D2601844260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1F81-4116-9385-D2601844260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F81-4116-9385-D26018442604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1F81-4116-9385-D260184426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Unwind or Relax</c:v>
                </c:pt>
                <c:pt idx="6">
                  <c:v>Help Me Stay in Shape</c:v>
                </c:pt>
                <c:pt idx="7">
                  <c:v>Replenish Lost Fluids</c:v>
                </c:pt>
                <c:pt idx="8">
                  <c:v>Make Me Feel Healthy</c:v>
                </c:pt>
                <c:pt idx="9">
                  <c:v>Purify or Cleanse My Body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864-4B20-8B7D-3FE80C199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8128464"/>
        <c:axId val="368130032"/>
      </c:barChart>
      <c:catAx>
        <c:axId val="368128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130032"/>
        <c:crosses val="autoZero"/>
        <c:auto val="1"/>
        <c:lblAlgn val="ctr"/>
        <c:lblOffset val="50"/>
        <c:noMultiLvlLbl val="0"/>
      </c:catAx>
      <c:valAx>
        <c:axId val="368130032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81284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1941217560034387"/>
          <c:w val="0.9558082188026511"/>
          <c:h val="0.64689049451228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0.22800000000000001</c:v>
                </c:pt>
                <c:pt idx="1">
                  <c:v>0.19500000000000001</c:v>
                </c:pt>
                <c:pt idx="2">
                  <c:v>0.129</c:v>
                </c:pt>
                <c:pt idx="3">
                  <c:v>0.11599999999999999</c:v>
                </c:pt>
                <c:pt idx="4">
                  <c:v>6.5000000000000002E-2</c:v>
                </c:pt>
                <c:pt idx="5">
                  <c:v>7.4999999999999997E-2</c:v>
                </c:pt>
                <c:pt idx="6">
                  <c:v>0.08</c:v>
                </c:pt>
                <c:pt idx="7">
                  <c:v>6.5000000000000002E-2</c:v>
                </c:pt>
                <c:pt idx="8">
                  <c:v>5.3999999999999999E-2</c:v>
                </c:pt>
                <c:pt idx="9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F97-44D9-AE72-D961E9A32B0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F97-44D9-AE72-D961E9A32B0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F97-44D9-AE72-D961E9A32B0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F97-44D9-AE72-D961E9A32B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0.23</c:v>
                </c:pt>
                <c:pt idx="1">
                  <c:v>0.22</c:v>
                </c:pt>
                <c:pt idx="2">
                  <c:v>9.9999999999999992E-2</c:v>
                </c:pt>
                <c:pt idx="3">
                  <c:v>9.2999999999999999E-2</c:v>
                </c:pt>
                <c:pt idx="4">
                  <c:v>5.9000000000000004E-2</c:v>
                </c:pt>
                <c:pt idx="5">
                  <c:v>6.0000000000000005E-2</c:v>
                </c:pt>
                <c:pt idx="6">
                  <c:v>6.0000000000000005E-2</c:v>
                </c:pt>
                <c:pt idx="7">
                  <c:v>7.8E-2</c:v>
                </c:pt>
                <c:pt idx="8">
                  <c:v>7.0999999999999994E-2</c:v>
                </c:pt>
                <c:pt idx="9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F97-44D9-AE72-D961E9A32B0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F97-44D9-AE72-D961E9A32B0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F97-44D9-AE72-D961E9A32B0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F97-44D9-AE72-D961E9A32B0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F97-44D9-AE72-D961E9A32B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0.30099999999999999</c:v>
                </c:pt>
                <c:pt idx="1">
                  <c:v>0.19</c:v>
                </c:pt>
                <c:pt idx="2">
                  <c:v>0.122</c:v>
                </c:pt>
                <c:pt idx="3">
                  <c:v>8.7999999999999995E-2</c:v>
                </c:pt>
                <c:pt idx="4">
                  <c:v>6.2E-2</c:v>
                </c:pt>
                <c:pt idx="5">
                  <c:v>5.6000000000000001E-2</c:v>
                </c:pt>
                <c:pt idx="6">
                  <c:v>5.3999999999999999E-2</c:v>
                </c:pt>
                <c:pt idx="7">
                  <c:v>6.0000000000000005E-2</c:v>
                </c:pt>
                <c:pt idx="8">
                  <c:v>6.2E-2</c:v>
                </c:pt>
                <c:pt idx="9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6F97-44D9-AE72-D961E9A32B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0.27700000000000002</c:v>
                </c:pt>
                <c:pt idx="1">
                  <c:v>0.21000000000000002</c:v>
                </c:pt>
                <c:pt idx="2">
                  <c:v>7.0999999999999994E-2</c:v>
                </c:pt>
                <c:pt idx="3">
                  <c:v>7.9000000000000001E-2</c:v>
                </c:pt>
                <c:pt idx="4">
                  <c:v>5.8000000000000003E-2</c:v>
                </c:pt>
                <c:pt idx="5">
                  <c:v>8.4999999999999992E-2</c:v>
                </c:pt>
                <c:pt idx="6">
                  <c:v>7.1999999999999995E-2</c:v>
                </c:pt>
                <c:pt idx="7">
                  <c:v>8.0999999999999989E-2</c:v>
                </c:pt>
                <c:pt idx="8">
                  <c:v>0.09</c:v>
                </c:pt>
                <c:pt idx="9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6F97-44D9-AE72-D961E9A32B0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6F97-44D9-AE72-D961E9A32B0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F97-44D9-AE72-D961E9A32B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Quench My Thirst</c:v>
                </c:pt>
                <c:pt idx="1">
                  <c:v>Celebrate With Others </c:v>
                </c:pt>
                <c:pt idx="2">
                  <c:v>Comfort Me</c:v>
                </c:pt>
                <c:pt idx="3">
                  <c:v>Give Me A Flavor I Enjoy</c:v>
                </c:pt>
                <c:pt idx="4">
                  <c:v>Replenish Lost Fluids</c:v>
                </c:pt>
                <c:pt idx="5">
                  <c:v>Help Me Stay In Shape</c:v>
                </c:pt>
                <c:pt idx="6">
                  <c:v>Help Me Unwind/ Relax</c:v>
                </c:pt>
                <c:pt idx="7">
                  <c:v>Make Me Feel Healthy</c:v>
                </c:pt>
                <c:pt idx="8">
                  <c:v>Purify/ Cleanse My Body</c:v>
                </c:pt>
                <c:pt idx="9">
                  <c:v>Replenish Lost Fluids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0.23</c:v>
                </c:pt>
                <c:pt idx="1">
                  <c:v>0.23</c:v>
                </c:pt>
                <c:pt idx="2">
                  <c:v>0.105</c:v>
                </c:pt>
                <c:pt idx="3">
                  <c:v>9.2999999999999999E-2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5.2000000000000005E-2</c:v>
                </c:pt>
                <c:pt idx="7">
                  <c:v>0.05</c:v>
                </c:pt>
                <c:pt idx="8">
                  <c:v>6.0000000000000005E-2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8129248"/>
        <c:axId val="368128072"/>
      </c:barChart>
      <c:catAx>
        <c:axId val="368129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128072"/>
        <c:crosses val="autoZero"/>
        <c:auto val="1"/>
        <c:lblAlgn val="ctr"/>
        <c:lblOffset val="50"/>
        <c:noMultiLvlLbl val="0"/>
      </c:catAx>
      <c:valAx>
        <c:axId val="368128072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81292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2480317587050005"/>
          <c:w val="0.963236419000572"/>
          <c:h val="0.643076185100982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0.29099999999999998</c:v>
                </c:pt>
                <c:pt idx="1">
                  <c:v>0.28499999999999998</c:v>
                </c:pt>
                <c:pt idx="2">
                  <c:v>0.185</c:v>
                </c:pt>
                <c:pt idx="3">
                  <c:v>0.17699999999999999</c:v>
                </c:pt>
                <c:pt idx="4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F40-4680-9B61-F271DCB78FC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F40-4680-9B61-F271DCB78FC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F40-4680-9B61-F271DCB78F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0.27600000000000002</c:v>
                </c:pt>
                <c:pt idx="1">
                  <c:v>0.311</c:v>
                </c:pt>
                <c:pt idx="2">
                  <c:v>0.22</c:v>
                </c:pt>
                <c:pt idx="3">
                  <c:v>0.152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F40-4680-9B61-F271DCB78FC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F40-4680-9B61-F271DCB78FC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F40-4680-9B61-F271DCB78F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0.26900000000000002</c:v>
                </c:pt>
                <c:pt idx="1">
                  <c:v>0.29199999999999998</c:v>
                </c:pt>
                <c:pt idx="2">
                  <c:v>0.191</c:v>
                </c:pt>
                <c:pt idx="3">
                  <c:v>0.17799999999999999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5999-424D-AFA6-A97E14171044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0.25</c:v>
                </c:pt>
                <c:pt idx="1">
                  <c:v>0.28999999999999998</c:v>
                </c:pt>
                <c:pt idx="2">
                  <c:v>0.17699999999999999</c:v>
                </c:pt>
                <c:pt idx="3">
                  <c:v>0.188</c:v>
                </c:pt>
                <c:pt idx="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F40-4680-9B61-F271DCB78FC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F40-4680-9B61-F271DCB78F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Home</c:v>
                </c:pt>
                <c:pt idx="1">
                  <c:v>Store</c:v>
                </c:pt>
                <c:pt idx="2">
                  <c:v>Restaurant</c:v>
                </c:pt>
                <c:pt idx="3">
                  <c:v>Work</c:v>
                </c:pt>
                <c:pt idx="4">
                  <c:v>Somewhere Else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0.27200000000000002</c:v>
                </c:pt>
                <c:pt idx="1">
                  <c:v>0.32</c:v>
                </c:pt>
                <c:pt idx="2">
                  <c:v>0.22</c:v>
                </c:pt>
                <c:pt idx="3">
                  <c:v>0.11700000000000001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64052600"/>
        <c:axId val="264053776"/>
      </c:barChart>
      <c:catAx>
        <c:axId val="264052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4053776"/>
        <c:crosses val="autoZero"/>
        <c:auto val="1"/>
        <c:lblAlgn val="ctr"/>
        <c:lblOffset val="50"/>
        <c:noMultiLvlLbl val="0"/>
      </c:catAx>
      <c:valAx>
        <c:axId val="26405377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40526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826604208973388E-2"/>
          <c:y val="0.11883343061020843"/>
          <c:w val="0.96216713017951505"/>
          <c:h val="0.64167556503519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CF3-4106-A0DB-4A3A8F84F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CF3-4106-A0DB-4A3A8F84F47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CF3-4106-A0DB-4A3A8F84F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CF3-4106-A0DB-4A3A8F84F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Beverage Obtained At The Outlet</c:v>
                </c:pt>
                <c:pt idx="1">
                  <c:v>Beverage Obtained Somewhere Else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264052208"/>
        <c:axId val="264051816"/>
      </c:barChart>
      <c:catAx>
        <c:axId val="264052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4051816"/>
        <c:crosses val="autoZero"/>
        <c:auto val="1"/>
        <c:lblAlgn val="ctr"/>
        <c:lblOffset val="50"/>
        <c:noMultiLvlLbl val="0"/>
      </c:catAx>
      <c:valAx>
        <c:axId val="264051816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40522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0.218</c:v>
                </c:pt>
                <c:pt idx="2">
                  <c:v>0.185</c:v>
                </c:pt>
                <c:pt idx="3">
                  <c:v>0.185</c:v>
                </c:pt>
                <c:pt idx="4">
                  <c:v>0.11899999999999999</c:v>
                </c:pt>
                <c:pt idx="5">
                  <c:v>0.11899999999999999</c:v>
                </c:pt>
                <c:pt idx="6">
                  <c:v>0.106</c:v>
                </c:pt>
                <c:pt idx="7">
                  <c:v>0.106</c:v>
                </c:pt>
                <c:pt idx="8">
                  <c:v>8.3000000000000004E-2</c:v>
                </c:pt>
                <c:pt idx="9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8B2-4063-8282-FD5A2F144C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8B2-4063-8282-FD5A2F144C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8B2-4063-8282-FD5A2F144C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0.21</c:v>
                </c:pt>
                <c:pt idx="3">
                  <c:v>0.21</c:v>
                </c:pt>
                <c:pt idx="4">
                  <c:v>0.09</c:v>
                </c:pt>
                <c:pt idx="5">
                  <c:v>0.09</c:v>
                </c:pt>
                <c:pt idx="6">
                  <c:v>8.3000000000000004E-2</c:v>
                </c:pt>
                <c:pt idx="7">
                  <c:v>8.3000000000000004E-2</c:v>
                </c:pt>
                <c:pt idx="8">
                  <c:v>0.11899999999999999</c:v>
                </c:pt>
                <c:pt idx="9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8B2-4063-8282-FD5A2F144C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8B2-4063-8282-FD5A2F144C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0.29099999999999998</c:v>
                </c:pt>
                <c:pt idx="2">
                  <c:v>0.18</c:v>
                </c:pt>
                <c:pt idx="3">
                  <c:v>0.18</c:v>
                </c:pt>
                <c:pt idx="4">
                  <c:v>0.112</c:v>
                </c:pt>
                <c:pt idx="5">
                  <c:v>0.112</c:v>
                </c:pt>
                <c:pt idx="6">
                  <c:v>7.8E-2</c:v>
                </c:pt>
                <c:pt idx="7">
                  <c:v>7.8E-2</c:v>
                </c:pt>
                <c:pt idx="8">
                  <c:v>9.5000000000000001E-2</c:v>
                </c:pt>
                <c:pt idx="9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0.26700000000000002</c:v>
                </c:pt>
                <c:pt idx="2">
                  <c:v>0.2</c:v>
                </c:pt>
                <c:pt idx="3">
                  <c:v>0.2</c:v>
                </c:pt>
                <c:pt idx="4">
                  <c:v>6.0999999999999999E-2</c:v>
                </c:pt>
                <c:pt idx="5">
                  <c:v>6.0999999999999999E-2</c:v>
                </c:pt>
                <c:pt idx="6">
                  <c:v>6.9000000000000006E-2</c:v>
                </c:pt>
                <c:pt idx="7">
                  <c:v>6.9000000000000006E-2</c:v>
                </c:pt>
                <c:pt idx="8">
                  <c:v>6.7000000000000004E-2</c:v>
                </c:pt>
                <c:pt idx="9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8B2-4063-8282-FD5A2F144CFC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8B2-4063-8282-FD5A2F144CF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8B2-4063-8282-FD5A2F144C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Diet Coke</c:v>
                </c:pt>
                <c:pt idx="2">
                  <c:v>CF Coca-Cola</c:v>
                </c:pt>
                <c:pt idx="3">
                  <c:v>Diet Cherry Coke</c:v>
                </c:pt>
                <c:pt idx="4">
                  <c:v>Cherry Coke</c:v>
                </c:pt>
                <c:pt idx="5">
                  <c:v>CF Diet Coke</c:v>
                </c:pt>
                <c:pt idx="6">
                  <c:v>Vanilla Coke</c:v>
                </c:pt>
                <c:pt idx="7">
                  <c:v>Coke Zero</c:v>
                </c:pt>
                <c:pt idx="8">
                  <c:v>Dr Pepper</c:v>
                </c:pt>
                <c:pt idx="9">
                  <c:v>Diet Dr Pepper Cherry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0.22</c:v>
                </c:pt>
                <c:pt idx="3">
                  <c:v>0.22</c:v>
                </c:pt>
                <c:pt idx="4">
                  <c:v>9.5000000000000001E-2</c:v>
                </c:pt>
                <c:pt idx="5">
                  <c:v>9.5000000000000001E-2</c:v>
                </c:pt>
                <c:pt idx="6">
                  <c:v>8.3000000000000004E-2</c:v>
                </c:pt>
                <c:pt idx="7">
                  <c:v>8.3000000000000004E-2</c:v>
                </c:pt>
                <c:pt idx="8">
                  <c:v>0.08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56823312"/>
        <c:axId val="356824096"/>
      </c:barChart>
      <c:catAx>
        <c:axId val="356823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56824096"/>
        <c:crosses val="autoZero"/>
        <c:auto val="1"/>
        <c:lblAlgn val="ctr"/>
        <c:lblOffset val="50"/>
        <c:noMultiLvlLbl val="0"/>
      </c:catAx>
      <c:valAx>
        <c:axId val="35682409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568233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2C8-4610-BFD4-3C8EC093306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2C8-4610-BFD4-3C8EC09330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2C8-4610-BFD4-3C8EC093306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2C8-4610-BFD4-3C8EC09330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2C8-4610-BFD4-3C8EC0933062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2C8-4610-BFD4-3C8EC09330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CF Coca-Cola</c:v>
                </c:pt>
                <c:pt idx="2">
                  <c:v>Cherry Coke</c:v>
                </c:pt>
                <c:pt idx="3">
                  <c:v>Vanilla Coke</c:v>
                </c:pt>
                <c:pt idx="4">
                  <c:v>Dr Pepper</c:v>
                </c:pt>
                <c:pt idx="5">
                  <c:v>CF Pepsi</c:v>
                </c:pt>
                <c:pt idx="6">
                  <c:v>Pepsi</c:v>
                </c:pt>
                <c:pt idx="7">
                  <c:v>Coca-Cola Life</c:v>
                </c:pt>
                <c:pt idx="8">
                  <c:v>Pepsi Wild Cherry</c:v>
                </c:pt>
                <c:pt idx="9">
                  <c:v>RC/Royal Crown Cola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56998728"/>
        <c:axId val="356999120"/>
      </c:barChart>
      <c:catAx>
        <c:axId val="356998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56999120"/>
        <c:crosses val="autoZero"/>
        <c:auto val="1"/>
        <c:lblAlgn val="ctr"/>
        <c:lblOffset val="50"/>
        <c:noMultiLvlLbl val="0"/>
      </c:catAx>
      <c:valAx>
        <c:axId val="356999120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569987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8D8-49D9-9C9A-1CD9F6562D9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8D8-49D9-9C9A-1CD9F6562D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8D8-49D9-9C9A-1CD9F6562D9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8D8-49D9-9C9A-1CD9F6562D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8D8-49D9-9C9A-1CD9F6562D91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8D8-49D9-9C9A-1CD9F6562D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Diet Coke</c:v>
                </c:pt>
                <c:pt idx="1">
                  <c:v>Diet Cherry Coke</c:v>
                </c:pt>
                <c:pt idx="2">
                  <c:v>CF Diet Coke</c:v>
                </c:pt>
                <c:pt idx="3">
                  <c:v>Coke Zero</c:v>
                </c:pt>
                <c:pt idx="4">
                  <c:v>Diet Dr Pepper Cherry</c:v>
                </c:pt>
                <c:pt idx="5">
                  <c:v>Pepsi MAX</c:v>
                </c:pt>
                <c:pt idx="6">
                  <c:v>Diet Pepsi</c:v>
                </c:pt>
                <c:pt idx="7">
                  <c:v>CF Coke Zero</c:v>
                </c:pt>
                <c:pt idx="8">
                  <c:v>Pepsi Next</c:v>
                </c:pt>
                <c:pt idx="9">
                  <c:v>Dr Pepper 10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4505992"/>
        <c:axId val="356996680"/>
      </c:barChart>
      <c:catAx>
        <c:axId val="314505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56996680"/>
        <c:crosses val="autoZero"/>
        <c:auto val="1"/>
        <c:lblAlgn val="ctr"/>
        <c:lblOffset val="50"/>
        <c:noMultiLvlLbl val="0"/>
      </c:catAx>
      <c:valAx>
        <c:axId val="356996680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45059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7.0000000000000007E-2</c:v>
                </c:pt>
                <c:pt idx="5">
                  <c:v>6.5000000000000002E-2</c:v>
                </c:pt>
                <c:pt idx="6">
                  <c:v>5.5E-2</c:v>
                </c:pt>
                <c:pt idx="7">
                  <c:v>5.5E-2</c:v>
                </c:pt>
                <c:pt idx="8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0.05</c:v>
                </c:pt>
                <c:pt idx="5">
                  <c:v>0.05</c:v>
                </c:pt>
                <c:pt idx="6">
                  <c:v>4.9000000000000002E-2</c:v>
                </c:pt>
                <c:pt idx="7">
                  <c:v>6.8000000000000005E-2</c:v>
                </c:pt>
                <c:pt idx="8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4.3999999999999997E-2</c:v>
                </c:pt>
                <c:pt idx="5">
                  <c:v>4.5999999999999999E-2</c:v>
                </c:pt>
                <c:pt idx="6">
                  <c:v>5.1999999999999998E-2</c:v>
                </c:pt>
                <c:pt idx="7">
                  <c:v>0.05</c:v>
                </c:pt>
                <c:pt idx="8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6.2E-2</c:v>
                </c:pt>
                <c:pt idx="5">
                  <c:v>7.4999999999999997E-2</c:v>
                </c:pt>
                <c:pt idx="6">
                  <c:v>4.8000000000000001E-2</c:v>
                </c:pt>
                <c:pt idx="7">
                  <c:v>7.0999999999999994E-2</c:v>
                </c:pt>
                <c:pt idx="8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Single Serving Bottle</c:v>
                </c:pt>
                <c:pt idx="1">
                  <c:v>Glass or Disposable Cup</c:v>
                </c:pt>
                <c:pt idx="2">
                  <c:v>Single Serving Can</c:v>
                </c:pt>
                <c:pt idx="3">
                  <c:v>Multi-Pack of Cans</c:v>
                </c:pt>
                <c:pt idx="4">
                  <c:v>Large Multi-Serve Bottle or Jug</c:v>
                </c:pt>
                <c:pt idx="5">
                  <c:v>Multi-Pack of Bottles</c:v>
                </c:pt>
                <c:pt idx="6">
                  <c:v>Large Multi-Serve Can</c:v>
                </c:pt>
                <c:pt idx="7">
                  <c:v>Carton</c:v>
                </c:pt>
                <c:pt idx="8">
                  <c:v>Glass Bottle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4.2000000000000003E-2</c:v>
                </c:pt>
                <c:pt idx="5">
                  <c:v>0.09</c:v>
                </c:pt>
                <c:pt idx="6">
                  <c:v>0.08</c:v>
                </c:pt>
                <c:pt idx="7">
                  <c:v>0.04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3338328"/>
        <c:axId val="309031552"/>
      </c:barChart>
      <c:catAx>
        <c:axId val="313338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09031552"/>
        <c:crosses val="autoZero"/>
        <c:auto val="1"/>
        <c:lblAlgn val="ctr"/>
        <c:lblOffset val="50"/>
        <c:noMultiLvlLbl val="0"/>
      </c:catAx>
      <c:valAx>
        <c:axId val="309031552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3338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905046119286021"/>
          <c:w val="0.92474201417656265"/>
          <c:h val="0.63524694864628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05D95CC-BE8B-45AF-AE08-22D530FE1D6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29E8CEC-FFA1-4A75-81FE-054B90C86F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0.05</c:v>
                </c:pt>
                <c:pt idx="1">
                  <c:v>0.11</c:v>
                </c:pt>
                <c:pt idx="2">
                  <c:v>0.17</c:v>
                </c:pt>
                <c:pt idx="3">
                  <c:v>0.27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B64AE00-EC35-4073-9F9A-0DEE7276132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8FA523-5B24-4FD2-861B-CDF9BE502FC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0.05</c:v>
                </c:pt>
                <c:pt idx="1">
                  <c:v>0.12</c:v>
                </c:pt>
                <c:pt idx="2">
                  <c:v>0.19</c:v>
                </c:pt>
                <c:pt idx="3">
                  <c:v>0.26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10E12DE-3162-481D-978B-5794C3E078A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88F156-5B7B-47C8-8863-9FFADC668C0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0.05</c:v>
                </c:pt>
                <c:pt idx="1">
                  <c:v>0.12</c:v>
                </c:pt>
                <c:pt idx="2">
                  <c:v>0.18</c:v>
                </c:pt>
                <c:pt idx="3">
                  <c:v>0.27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18A0537-A668-4FA1-80AB-3EE57717C5B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CBA44E-917B-458E-B3DD-337E96DE39A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0.06</c:v>
                </c:pt>
                <c:pt idx="1">
                  <c:v>0.11</c:v>
                </c:pt>
                <c:pt idx="2">
                  <c:v>0.19</c:v>
                </c:pt>
                <c:pt idx="3">
                  <c:v>0.26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9F13BA9-0525-4DFE-AA23-8710DD46807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3A17C4-8765-423B-848B-573C892BFE9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343-4FFE-A029-BA8842B74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0.06</c:v>
                </c:pt>
                <c:pt idx="1">
                  <c:v>0.12</c:v>
                </c:pt>
                <c:pt idx="2">
                  <c:v>0.18</c:v>
                </c:pt>
                <c:pt idx="3">
                  <c:v>0.15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20416496"/>
        <c:axId val="420418456"/>
      </c:barChart>
      <c:catAx>
        <c:axId val="420416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18456"/>
        <c:crosses val="autoZero"/>
        <c:auto val="1"/>
        <c:lblAlgn val="ctr"/>
        <c:lblOffset val="50"/>
        <c:noMultiLvlLbl val="0"/>
      </c:catAx>
      <c:valAx>
        <c:axId val="420418456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204164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1880899725491605"/>
          <c:w val="0.92474201417656265"/>
          <c:h val="0.64740752355534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0.32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605-4762-8410-960319ECDF7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605-4762-8410-960319ECDF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0.53</c:v>
                </c:pt>
                <c:pt idx="1">
                  <c:v>0.36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605-4762-8410-960319ECDF7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605-4762-8410-960319ECDF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0.69</c:v>
                </c:pt>
                <c:pt idx="1">
                  <c:v>0.23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0.57999999999999996</c:v>
                </c:pt>
                <c:pt idx="1">
                  <c:v>0.31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605-4762-8410-960319ECDF77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605-4762-8410-960319ECDF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Called Restaurant Directly</c:v>
                </c:pt>
                <c:pt idx="1">
                  <c:v>Booked Online</c:v>
                </c:pt>
                <c:pt idx="2">
                  <c:v>Some Other Way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0.65</c:v>
                </c:pt>
                <c:pt idx="1">
                  <c:v>0.23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1079592"/>
        <c:axId val="311081552"/>
      </c:barChart>
      <c:catAx>
        <c:axId val="311079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1081552"/>
        <c:crosses val="autoZero"/>
        <c:auto val="1"/>
        <c:lblAlgn val="ctr"/>
        <c:lblOffset val="20"/>
        <c:noMultiLvlLbl val="0"/>
      </c:catAx>
      <c:valAx>
        <c:axId val="31108155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10795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468142879E-2"/>
          <c:y val="0.11880899725491605"/>
          <c:w val="0.95064717135141918"/>
          <c:h val="0.64740752355534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A1D-4BA9-8630-41B4D6E57D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A1D-4BA9-8630-41B4D6E57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A1D-4BA9-8630-41B4D6E57D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A1D-4BA9-8630-41B4D6E57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A1D-4BA9-8630-41B4D6E57DD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A1D-4BA9-8630-41B4D6E57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Made Reservations</c:v>
                </c:pt>
                <c:pt idx="1">
                  <c:v>Did Not Make Reservations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1082336"/>
        <c:axId val="311082728"/>
      </c:barChart>
      <c:catAx>
        <c:axId val="311082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11082728"/>
        <c:crosses val="autoZero"/>
        <c:auto val="1"/>
        <c:lblAlgn val="ctr"/>
        <c:lblOffset val="20"/>
        <c:noMultiLvlLbl val="0"/>
      </c:catAx>
      <c:valAx>
        <c:axId val="311082728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10823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0.12109329913773295"/>
          <c:w val="0.97693307209260383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B81-4393-A045-3185EBDA5C14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B69E904-DBE9-4444-B6FD-538CA8D8A9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156698C-9DF2-4527-AD46-C0D356DEA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B81-4393-A045-3185EBDA5C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0.32</c:v>
                </c:pt>
                <c:pt idx="1">
                  <c:v>0.16</c:v>
                </c:pt>
                <c:pt idx="2">
                  <c:v>0.114</c:v>
                </c:pt>
                <c:pt idx="3">
                  <c:v>0.11</c:v>
                </c:pt>
                <c:pt idx="4">
                  <c:v>0.10199999999999999</c:v>
                </c:pt>
                <c:pt idx="5">
                  <c:v>9.8000000000000004E-2</c:v>
                </c:pt>
                <c:pt idx="6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7844156-EF15-40C4-96DB-C1F1E1AD0FD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F63-4A65-9FEA-8DE563DEAD7D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675CFCE-4D47-4D54-A81E-63EDDD58FB8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F63-4A65-9FEA-8DE563DEAD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0.376</c:v>
                </c:pt>
                <c:pt idx="1">
                  <c:v>0.129</c:v>
                </c:pt>
                <c:pt idx="2">
                  <c:v>8.7999999999999995E-2</c:v>
                </c:pt>
                <c:pt idx="3">
                  <c:v>0.14099999999999999</c:v>
                </c:pt>
                <c:pt idx="4">
                  <c:v>0.124</c:v>
                </c:pt>
                <c:pt idx="5">
                  <c:v>0.08</c:v>
                </c:pt>
                <c:pt idx="6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C21D996-0994-4695-80BA-2853DBF9814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F63-4A65-9FEA-8DE563DEAD7D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7089624-5F9B-4426-843D-DAB9B71F60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F63-4A65-9FEA-8DE563DEAD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0.43099999999999999</c:v>
                </c:pt>
                <c:pt idx="1">
                  <c:v>0.13800000000000001</c:v>
                </c:pt>
                <c:pt idx="2">
                  <c:v>8.8999999999999996E-2</c:v>
                </c:pt>
                <c:pt idx="3">
                  <c:v>0.13500000000000001</c:v>
                </c:pt>
                <c:pt idx="4">
                  <c:v>7.9000000000000001E-2</c:v>
                </c:pt>
                <c:pt idx="5">
                  <c:v>6.4000000000000001E-2</c:v>
                </c:pt>
                <c:pt idx="6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708-4117-8386-1414E00222DA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708-4117-8386-1414E00222D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708-4117-8386-1414E00222DA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708-4117-8386-1414E00222DA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708-4117-8386-1414E00222D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BF6936D-CD64-42F7-9F86-FA54C61DA26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5DE2FBD-076B-45E1-8A90-485F86EEE85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708-4117-8386-1414E00222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0.35499999999999998</c:v>
                </c:pt>
                <c:pt idx="1">
                  <c:v>0.10100000000000001</c:v>
                </c:pt>
                <c:pt idx="2">
                  <c:v>7.0999999999999994E-2</c:v>
                </c:pt>
                <c:pt idx="3">
                  <c:v>0.13</c:v>
                </c:pt>
                <c:pt idx="4">
                  <c:v>0.19</c:v>
                </c:pt>
                <c:pt idx="5">
                  <c:v>7.1999999999999995E-2</c:v>
                </c:pt>
                <c:pt idx="6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74972C5-848A-4E30-ADB8-7798CE4E20D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1F63-4A65-9FEA-8DE563DEAD7D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11CD08-FDC4-4561-9379-7689833DCC8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1F63-4A65-9FEA-8DE563DEAD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Restaurant Website</c:v>
                </c:pt>
                <c:pt idx="1">
                  <c:v>Settle</c:v>
                </c:pt>
                <c:pt idx="2">
                  <c:v>Find.Eat.Drink</c:v>
                </c:pt>
                <c:pt idx="3">
                  <c:v>No Wait</c:v>
                </c:pt>
                <c:pt idx="4">
                  <c:v>Open Table</c:v>
                </c:pt>
                <c:pt idx="5">
                  <c:v>Reserve</c:v>
                </c:pt>
                <c:pt idx="6">
                  <c:v>Other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0.38700000000000001</c:v>
                </c:pt>
                <c:pt idx="1">
                  <c:v>0.109</c:v>
                </c:pt>
                <c:pt idx="2">
                  <c:v>0.10100000000000001</c:v>
                </c:pt>
                <c:pt idx="3">
                  <c:v>0.14099999999999999</c:v>
                </c:pt>
                <c:pt idx="4">
                  <c:v>0.111</c:v>
                </c:pt>
                <c:pt idx="5">
                  <c:v>6.3E-2</c:v>
                </c:pt>
                <c:pt idx="6">
                  <c:v>8.7999999999999995E-2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11083512"/>
        <c:axId val="687100568"/>
      </c:barChart>
      <c:catAx>
        <c:axId val="311083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7100568"/>
        <c:crosses val="autoZero"/>
        <c:auto val="1"/>
        <c:lblAlgn val="ctr"/>
        <c:lblOffset val="50"/>
        <c:noMultiLvlLbl val="0"/>
      </c:catAx>
      <c:valAx>
        <c:axId val="687100568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10835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880899725491605"/>
          <c:w val="0.96494537673873626"/>
          <c:h val="0.64740752355534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090-4582-A6D0-D1896CE5F1B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090-4582-A6D0-D1896CE5F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090-4582-A6D0-D1896CE5F1B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090-4582-A6D0-D1896CE5F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090-4582-A6D0-D1896CE5F1B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090-4582-A6D0-D1896CE5F1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Online Reviews</c:v>
                </c:pt>
                <c:pt idx="1">
                  <c:v>Did Not Use Online Reviews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49417464"/>
        <c:axId val="449419816"/>
      </c:barChart>
      <c:catAx>
        <c:axId val="449417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49419816"/>
        <c:crosses val="autoZero"/>
        <c:auto val="1"/>
        <c:lblAlgn val="ctr"/>
        <c:lblOffset val="50"/>
        <c:noMultiLvlLbl val="0"/>
      </c:catAx>
      <c:valAx>
        <c:axId val="449419816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494174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109329913773295"/>
          <c:w val="0.95249018347493342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12F-419F-A856-135423FCF05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0.2</c:v>
                </c:pt>
                <c:pt idx="1">
                  <c:v>0.17</c:v>
                </c:pt>
                <c:pt idx="2">
                  <c:v>0.13</c:v>
                </c:pt>
                <c:pt idx="3">
                  <c:v>0.11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0.02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12F-419F-A856-135423FCF05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12F-419F-A856-135423FCF05E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12F-419F-A856-135423FCF05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12F-419F-A856-135423FCF05E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12F-419F-A856-135423FCF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0.21</c:v>
                </c:pt>
                <c:pt idx="1">
                  <c:v>0.15</c:v>
                </c:pt>
                <c:pt idx="2">
                  <c:v>0.11</c:v>
                </c:pt>
                <c:pt idx="3">
                  <c:v>0.1</c:v>
                </c:pt>
                <c:pt idx="4">
                  <c:v>0.09</c:v>
                </c:pt>
                <c:pt idx="5">
                  <c:v>0.08</c:v>
                </c:pt>
                <c:pt idx="6">
                  <c:v>0.1</c:v>
                </c:pt>
                <c:pt idx="7">
                  <c:v>0.05</c:v>
                </c:pt>
                <c:pt idx="8">
                  <c:v>0.05</c:v>
                </c:pt>
                <c:pt idx="9">
                  <c:v>0.02</c:v>
                </c:pt>
                <c:pt idx="10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12F-419F-A856-135423FCF05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12F-419F-A856-135423FCF05E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012F-419F-A856-135423FCF05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12F-419F-A856-135423FCF05E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012F-419F-A856-135423FCF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0.23</c:v>
                </c:pt>
                <c:pt idx="1">
                  <c:v>0.15</c:v>
                </c:pt>
                <c:pt idx="2">
                  <c:v>0.12</c:v>
                </c:pt>
                <c:pt idx="3">
                  <c:v>0.09</c:v>
                </c:pt>
                <c:pt idx="4">
                  <c:v>0.08</c:v>
                </c:pt>
                <c:pt idx="5">
                  <c:v>0.09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0.03</c:v>
                </c:pt>
                <c:pt idx="9">
                  <c:v>0.03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0.21</c:v>
                </c:pt>
                <c:pt idx="1">
                  <c:v>0.18</c:v>
                </c:pt>
                <c:pt idx="2">
                  <c:v>0.14000000000000001</c:v>
                </c:pt>
                <c:pt idx="3">
                  <c:v>0.09</c:v>
                </c:pt>
                <c:pt idx="4">
                  <c:v>0.1</c:v>
                </c:pt>
                <c:pt idx="5">
                  <c:v>7.0000000000000007E-2</c:v>
                </c:pt>
                <c:pt idx="6">
                  <c:v>0.09</c:v>
                </c:pt>
                <c:pt idx="7">
                  <c:v>0.05</c:v>
                </c:pt>
                <c:pt idx="8">
                  <c:v>0.04</c:v>
                </c:pt>
                <c:pt idx="9">
                  <c:v>0.02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12F-419F-A856-135423FCF05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012F-419F-A856-135423FCF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Facebook</c:v>
                </c:pt>
                <c:pt idx="1">
                  <c:v>Foursquare</c:v>
                </c:pt>
                <c:pt idx="2">
                  <c:v>Google reviews</c:v>
                </c:pt>
                <c:pt idx="3">
                  <c:v>Instagram</c:v>
                </c:pt>
                <c:pt idx="4">
                  <c:v>OpenTable</c:v>
                </c:pt>
                <c:pt idx="5">
                  <c:v>Pinterest</c:v>
                </c:pt>
                <c:pt idx="6">
                  <c:v>TripAdvisor</c:v>
                </c:pt>
                <c:pt idx="7">
                  <c:v>Twitter</c:v>
                </c:pt>
                <c:pt idx="8">
                  <c:v>Yelp</c:v>
                </c:pt>
                <c:pt idx="9">
                  <c:v>Zomato</c:v>
                </c:pt>
                <c:pt idx="10">
                  <c:v>Other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0.19</c:v>
                </c:pt>
                <c:pt idx="1">
                  <c:v>0.17</c:v>
                </c:pt>
                <c:pt idx="2">
                  <c:v>0.11</c:v>
                </c:pt>
                <c:pt idx="3">
                  <c:v>0.1</c:v>
                </c:pt>
                <c:pt idx="4">
                  <c:v>0.09</c:v>
                </c:pt>
                <c:pt idx="5">
                  <c:v>0.11</c:v>
                </c:pt>
                <c:pt idx="6">
                  <c:v>0.08</c:v>
                </c:pt>
                <c:pt idx="7">
                  <c:v>0.06</c:v>
                </c:pt>
                <c:pt idx="8">
                  <c:v>0.05</c:v>
                </c:pt>
                <c:pt idx="9">
                  <c:v>0.03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87103312"/>
        <c:axId val="687104096"/>
      </c:barChart>
      <c:catAx>
        <c:axId val="687103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87104096"/>
        <c:crosses val="autoZero"/>
        <c:auto val="1"/>
        <c:lblAlgn val="ctr"/>
        <c:lblOffset val="100"/>
        <c:noMultiLvlLbl val="0"/>
      </c:catAx>
      <c:valAx>
        <c:axId val="687104096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871033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8.1334012935883021E-2"/>
          <c:w val="0.963236419000572"/>
          <c:h val="0.74129007311586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334-4BE4-98A9-6484C59C1190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334-4BE4-98A9-6484C59C11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0.29099999999999998</c:v>
                </c:pt>
                <c:pt idx="1">
                  <c:v>0.23400000000000001</c:v>
                </c:pt>
                <c:pt idx="2">
                  <c:v>0.219</c:v>
                </c:pt>
                <c:pt idx="3">
                  <c:v>0.156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165-471D-9C28-F1FD8C045723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165-471D-9C28-F1FD8C0457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0.28899999999999998</c:v>
                </c:pt>
                <c:pt idx="1">
                  <c:v>0.19400000000000001</c:v>
                </c:pt>
                <c:pt idx="2">
                  <c:v>0.223</c:v>
                </c:pt>
                <c:pt idx="3">
                  <c:v>0.17199999999999999</c:v>
                </c:pt>
                <c:pt idx="4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165-471D-9C28-F1FD8C045723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165-471D-9C28-F1FD8C0457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0.25</c:v>
                </c:pt>
                <c:pt idx="1">
                  <c:v>0.216</c:v>
                </c:pt>
                <c:pt idx="2">
                  <c:v>0.218</c:v>
                </c:pt>
                <c:pt idx="3">
                  <c:v>0.182</c:v>
                </c:pt>
                <c:pt idx="4">
                  <c:v>0.13400000000000001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334-4BE4-98A9-6484C59C1190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334-4BE4-98A9-6484C59C11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0.27</c:v>
                </c:pt>
                <c:pt idx="1">
                  <c:v>0.21</c:v>
                </c:pt>
                <c:pt idx="2">
                  <c:v>0.21</c:v>
                </c:pt>
                <c:pt idx="3">
                  <c:v>0.17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165-471D-9C28-F1FD8C045723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165-471D-9C28-F1FD8C0457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At A Walk-Up Counter</c:v>
                </c:pt>
                <c:pt idx="1">
                  <c:v>Ordered From A Digital Tablet Or Kiosk</c:v>
                </c:pt>
                <c:pt idx="2">
                  <c:v>Ordered From A Server At A Table or Sit-Down Counter</c:v>
                </c:pt>
                <c:pt idx="3">
                  <c:v>I Picked It Up Myself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0.26</c:v>
                </c:pt>
                <c:pt idx="1">
                  <c:v>0.22</c:v>
                </c:pt>
                <c:pt idx="2">
                  <c:v>0.22</c:v>
                </c:pt>
                <c:pt idx="3">
                  <c:v>0.15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699083904"/>
        <c:axId val="699084296"/>
      </c:barChart>
      <c:catAx>
        <c:axId val="69908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99084296"/>
        <c:crosses val="autoZero"/>
        <c:auto val="1"/>
        <c:lblAlgn val="ctr"/>
        <c:lblOffset val="50"/>
        <c:noMultiLvlLbl val="0"/>
      </c:catAx>
      <c:valAx>
        <c:axId val="699084296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6990839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580312488770854"/>
          <c:w val="0.96494537673873626"/>
          <c:h val="0.64349841948062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0.28999999999999998</c:v>
                </c:pt>
                <c:pt idx="2">
                  <c:v>0.22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31B-41FF-8731-88293F08B6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31B-41FF-8731-88293F08B6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0.41</c:v>
                </c:pt>
                <c:pt idx="1">
                  <c:v>0.28000000000000003</c:v>
                </c:pt>
                <c:pt idx="2">
                  <c:v>0.22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31B-41FF-8731-88293F08B6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31B-41FF-8731-88293F08B6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0.39</c:v>
                </c:pt>
                <c:pt idx="1">
                  <c:v>0.27</c:v>
                </c:pt>
                <c:pt idx="2">
                  <c:v>0.28999999999999998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0.4</c:v>
                </c:pt>
                <c:pt idx="1">
                  <c:v>0.26</c:v>
                </c:pt>
                <c:pt idx="2">
                  <c:v>0.27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31B-41FF-8731-88293F08B6E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31B-41FF-8731-88293F08B6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Tablet</c:v>
                </c:pt>
                <c:pt idx="2">
                  <c:v>Computer</c:v>
                </c:pt>
                <c:pt idx="3">
                  <c:v>Other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0.42</c:v>
                </c:pt>
                <c:pt idx="1">
                  <c:v>0.27</c:v>
                </c:pt>
                <c:pt idx="2">
                  <c:v>0.22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403392"/>
        <c:axId val="364405744"/>
      </c:barChart>
      <c:catAx>
        <c:axId val="36440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405744"/>
        <c:crosses val="autoZero"/>
        <c:auto val="1"/>
        <c:lblAlgn val="ctr"/>
        <c:lblOffset val="50"/>
        <c:noMultiLvlLbl val="0"/>
      </c:catAx>
      <c:valAx>
        <c:axId val="364405744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4033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2794132853E-2"/>
          <c:y val="0.12109329913773295"/>
          <c:w val="0.95249018347493342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4E9-44A5-BEC2-23C74BD62AE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8F8-43A7-9B64-F7978210D090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E9-44A5-BEC2-23C74BD62A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</c:v>
                </c:pt>
                <c:pt idx="1">
                  <c:v>0.19</c:v>
                </c:pt>
                <c:pt idx="2">
                  <c:v>0.12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8F8-43A7-9B64-F7978210D09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8F8-43A7-9B64-F7978210D09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8F8-43A7-9B64-F7978210D090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8F8-43A7-9B64-F7978210D090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8F8-43A7-9B64-F7978210D0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0.08</c:v>
                </c:pt>
                <c:pt idx="4">
                  <c:v>0.12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8F8-43A7-9B64-F7978210D09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8F8-43A7-9B64-F7978210D090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bg2">
                          <a:lumMod val="10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08F8-43A7-9B64-F7978210D090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8F8-43A7-9B64-F7978210D090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08F8-43A7-9B64-F7978210D0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0.28999999999999998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0.1</c:v>
                </c:pt>
                <c:pt idx="5">
                  <c:v>0.04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0.27</c:v>
                </c:pt>
                <c:pt idx="1">
                  <c:v>0.2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0.08</c:v>
                </c:pt>
                <c:pt idx="7">
                  <c:v>0.05</c:v>
                </c:pt>
                <c:pt idx="8">
                  <c:v>7.0000000000000007E-2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8F8-43A7-9B64-F7978210D09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08F8-43A7-9B64-F7978210D0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AmazonFresh </c:v>
                </c:pt>
                <c:pt idx="1">
                  <c:v>Caviar</c:v>
                </c:pt>
                <c:pt idx="2">
                  <c:v>ChowNow</c:v>
                </c:pt>
                <c:pt idx="3">
                  <c:v>DoorDash</c:v>
                </c:pt>
                <c:pt idx="4">
                  <c:v>Munchery </c:v>
                </c:pt>
                <c:pt idx="5">
                  <c:v>Foodpanda</c:v>
                </c:pt>
                <c:pt idx="6">
                  <c:v>Foodler</c:v>
                </c:pt>
                <c:pt idx="7">
                  <c:v>Eat24</c:v>
                </c:pt>
                <c:pt idx="8">
                  <c:v>Grubhub</c:v>
                </c:pt>
                <c:pt idx="9">
                  <c:v>Hellofood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0.04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404568"/>
        <c:axId val="364393592"/>
      </c:barChart>
      <c:catAx>
        <c:axId val="364404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93592"/>
        <c:crosses val="autoZero"/>
        <c:auto val="1"/>
        <c:lblAlgn val="ctr"/>
        <c:lblOffset val="100"/>
        <c:noMultiLvlLbl val="0"/>
      </c:catAx>
      <c:valAx>
        <c:axId val="364393592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4045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468142879E-2"/>
          <c:y val="0.11880899725491605"/>
          <c:w val="0.95064717135141918"/>
          <c:h val="0.64049309155687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6FC-4F3F-B40F-1D8D3BE6BAC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FC-4F3F-B40F-1D8D3BE6BA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6FC-4F3F-B40F-1D8D3BE6BAC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FC-4F3F-B40F-1D8D3BE6BA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6FC-4F3F-B40F-1D8D3BE6BAC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6FC-4F3F-B40F-1D8D3BE6BA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From Dollar Menu</c:v>
                </c:pt>
                <c:pt idx="1">
                  <c:v>Did Not Order From Dollar Menu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414368"/>
        <c:axId val="364413976"/>
      </c:barChart>
      <c:catAx>
        <c:axId val="364414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413976"/>
        <c:crosses val="autoZero"/>
        <c:auto val="1"/>
        <c:lblAlgn val="ctr"/>
        <c:lblOffset val="20"/>
        <c:noMultiLvlLbl val="0"/>
      </c:catAx>
      <c:valAx>
        <c:axId val="36441397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4143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468142879E-2"/>
          <c:y val="0.11613904650527186"/>
          <c:w val="0.95064717135141918"/>
          <c:h val="0.64209157756849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A04-471E-9184-FA3FABF078A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A04-471E-9184-FA3FABF078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A04-471E-9184-FA3FABF078A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A04-471E-9184-FA3FABF078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A04-471E-9184-FA3FABF078A4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A04-471E-9184-FA3FABF078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Ordered A Combo Meal</c:v>
                </c:pt>
                <c:pt idx="1">
                  <c:v>Did Not Order A Combo Meal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414760"/>
        <c:axId val="364416720"/>
      </c:barChart>
      <c:catAx>
        <c:axId val="364414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416720"/>
        <c:crosses val="autoZero"/>
        <c:auto val="1"/>
        <c:lblAlgn val="ctr"/>
        <c:lblOffset val="20"/>
        <c:noMultiLvlLbl val="0"/>
      </c:catAx>
      <c:valAx>
        <c:axId val="364416720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4147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109329913773295"/>
          <c:w val="0.92474201417656265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CB7E092-8653-41FF-B9BE-C36AAD126E3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E91AEE-B8F8-4864-97F9-FBDCD6579C1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0.28299999999999997</c:v>
                </c:pt>
                <c:pt idx="1">
                  <c:v>0.23</c:v>
                </c:pt>
                <c:pt idx="2">
                  <c:v>0.17</c:v>
                </c:pt>
                <c:pt idx="3">
                  <c:v>0.26700000000000002</c:v>
                </c:pt>
                <c:pt idx="4">
                  <c:v>5.2999999999999999E-2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E1B96F-A91F-4CC2-BDD0-2AD6B1772AE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3D1479-4B38-4097-818B-942777967AC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0.26800000000000002</c:v>
                </c:pt>
                <c:pt idx="1">
                  <c:v>0.23</c:v>
                </c:pt>
                <c:pt idx="2">
                  <c:v>0.188</c:v>
                </c:pt>
                <c:pt idx="3">
                  <c:v>0.25800000000000001</c:v>
                </c:pt>
                <c:pt idx="4">
                  <c:v>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EAF4E6-CA25-4530-A593-7ABD57D6837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E5E3E6-27CA-40CA-A7B2-D5C183181B1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0.21</c:v>
                </c:pt>
                <c:pt idx="2">
                  <c:v>0.21</c:v>
                </c:pt>
                <c:pt idx="3">
                  <c:v>0.27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29B7B42-603F-4F8E-8E57-09EE60943BB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6B3D54-A9E2-49AB-8912-CEA3CEF82E3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0.24</c:v>
                </c:pt>
                <c:pt idx="1">
                  <c:v>0.24</c:v>
                </c:pt>
                <c:pt idx="2">
                  <c:v>0.185</c:v>
                </c:pt>
                <c:pt idx="3">
                  <c:v>0.26100000000000001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EEB36B9-1FCD-4AC2-A109-EA086E7E56B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068EE5-64F1-46DE-9DCD-E51A11CA863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0.28999999999999998</c:v>
                </c:pt>
                <c:pt idx="1">
                  <c:v>0.17</c:v>
                </c:pt>
                <c:pt idx="2">
                  <c:v>0.24</c:v>
                </c:pt>
                <c:pt idx="3">
                  <c:v>0.23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20427864"/>
        <c:axId val="420411792"/>
      </c:barChart>
      <c:catAx>
        <c:axId val="420427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11792"/>
        <c:crosses val="autoZero"/>
        <c:auto val="1"/>
        <c:lblAlgn val="ctr"/>
        <c:lblOffset val="50"/>
        <c:noMultiLvlLbl val="0"/>
      </c:catAx>
      <c:valAx>
        <c:axId val="420411792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204278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109329913773295"/>
          <c:w val="0.96494537673873626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1C0-4E19-8E77-F6A10686EFE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1C0-4E19-8E77-F6A10686EF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1C0-4E19-8E77-F6A10686EFE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1C0-4E19-8E77-F6A10686EF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1C0-4E19-8E77-F6A10686EFE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1C0-4E19-8E77-F6A10686EF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Took Advantage Of A Promotion</c:v>
                </c:pt>
                <c:pt idx="1">
                  <c:v>Did Not Take Advantage Of A Promotion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91632"/>
        <c:axId val="364415152"/>
      </c:barChart>
      <c:catAx>
        <c:axId val="364391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415152"/>
        <c:crosses val="autoZero"/>
        <c:auto val="1"/>
        <c:lblAlgn val="ctr"/>
        <c:lblOffset val="50"/>
        <c:noMultiLvlLbl val="0"/>
      </c:catAx>
      <c:valAx>
        <c:axId val="36441515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916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880899725491605"/>
          <c:w val="0.96494537673873626"/>
          <c:h val="0.64740752355534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1D3-4818-9E28-8803038C52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D3-4818-9E28-8803038C5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1D3-4818-9E28-8803038C52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1D3-4818-9E28-8803038C5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1D3-4818-9E28-8803038C52D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1D3-4818-9E28-8803038C5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Coupons</c:v>
                </c:pt>
                <c:pt idx="1">
                  <c:v>Did Not Use Coupons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406136"/>
        <c:axId val="364407312"/>
      </c:barChart>
      <c:catAx>
        <c:axId val="364406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407312"/>
        <c:crosses val="autoZero"/>
        <c:auto val="1"/>
        <c:lblAlgn val="ctr"/>
        <c:lblOffset val="50"/>
        <c:noMultiLvlLbl val="0"/>
      </c:catAx>
      <c:valAx>
        <c:axId val="36440731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4061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940651189464967E-2"/>
          <c:y val="0.12109329913773295"/>
          <c:w val="0.96606596025558478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25E-4D84-893A-217BB45CAEC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FC5BCC-68A5-41D8-A852-652C12D2E83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50B8FC8-B0AA-49C2-8E12-2DE3A9A76D1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25E-4D84-893A-217BB45CA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0.26</c:v>
                </c:pt>
                <c:pt idx="1">
                  <c:v>0.19</c:v>
                </c:pt>
                <c:pt idx="2">
                  <c:v>0.17</c:v>
                </c:pt>
                <c:pt idx="3">
                  <c:v>0.14000000000000001</c:v>
                </c:pt>
                <c:pt idx="4">
                  <c:v>0.14000000000000001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F2B893-FFC5-4246-8261-40EA55ADE92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4DE-44A4-A3B9-9EC8116A7D08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E66E363-3189-4B6F-AC55-AA622B20ACC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4DE-44A4-A3B9-9EC8116A7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0.23</c:v>
                </c:pt>
                <c:pt idx="1">
                  <c:v>0.19</c:v>
                </c:pt>
                <c:pt idx="2">
                  <c:v>0.19</c:v>
                </c:pt>
                <c:pt idx="3">
                  <c:v>0.15</c:v>
                </c:pt>
                <c:pt idx="4">
                  <c:v>0.13</c:v>
                </c:pt>
                <c:pt idx="5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D45F58-4AD0-456E-8ECD-A3B576F290E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4DE-44A4-A3B9-9EC8116A7D08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BB404DC-E83E-4BAC-B9F2-7BBD87D0755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4DE-44A4-A3B9-9EC8116A7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0.22700000000000001</c:v>
                </c:pt>
                <c:pt idx="1">
                  <c:v>0.221</c:v>
                </c:pt>
                <c:pt idx="2">
                  <c:v>0.16</c:v>
                </c:pt>
                <c:pt idx="3">
                  <c:v>0.14199999999999999</c:v>
                </c:pt>
                <c:pt idx="4">
                  <c:v>0.16</c:v>
                </c:pt>
                <c:pt idx="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25E-4D84-893A-217BB45CAEC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22982B2-ED95-4692-97C0-1B493DC81FE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8E0178-B4D5-4255-A0FD-2863C8AB04B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25E-4D84-893A-217BB45CA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0.24</c:v>
                </c:pt>
                <c:pt idx="1">
                  <c:v>0.17</c:v>
                </c:pt>
                <c:pt idx="2">
                  <c:v>0.152</c:v>
                </c:pt>
                <c:pt idx="3">
                  <c:v>0.14799999999999999</c:v>
                </c:pt>
                <c:pt idx="4">
                  <c:v>0.18</c:v>
                </c:pt>
                <c:pt idx="5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93EAEC2-0147-4BD6-8DCF-FD26643F943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4DE-44A4-A3B9-9EC8116A7D08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F3696D-6680-480D-BA4C-EAAF813FBDF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4DE-44A4-A3B9-9EC8116A7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Obtained In The Outlet</c:v>
                </c:pt>
                <c:pt idx="1">
                  <c:v>Coupons Loaded Onto Outlet Loyalty Or Rewards Card</c:v>
                </c:pt>
                <c:pt idx="2">
                  <c:v>Coupons Redeemed Via Smartphone</c:v>
                </c:pt>
                <c:pt idx="3">
                  <c:v>Coupons Redeemed Via Tablet</c:v>
                </c:pt>
                <c:pt idx="4">
                  <c:v>Coupons I Had At Home, Work, Etc.</c:v>
                </c:pt>
                <c:pt idx="5">
                  <c:v>Other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0.26</c:v>
                </c:pt>
                <c:pt idx="1">
                  <c:v>0.16</c:v>
                </c:pt>
                <c:pt idx="2">
                  <c:v>0.17</c:v>
                </c:pt>
                <c:pt idx="3">
                  <c:v>0.16</c:v>
                </c:pt>
                <c:pt idx="4">
                  <c:v>0.15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408096"/>
        <c:axId val="364408488"/>
      </c:barChart>
      <c:catAx>
        <c:axId val="364408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408488"/>
        <c:crosses val="autoZero"/>
        <c:auto val="1"/>
        <c:lblAlgn val="ctr"/>
        <c:lblOffset val="50"/>
        <c:noMultiLvlLbl val="0"/>
      </c:catAx>
      <c:valAx>
        <c:axId val="364408488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408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210-42EA-A6FC-2924BF0A17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210-42EA-A6FC-2924BF0A17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210-42EA-A6FC-2924BF0A17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210-42EA-A6FC-2924BF0A17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210-42EA-A6FC-2924BF0A17D0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210-42EA-A6FC-2924BF0A17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Illy</c:v>
                </c:pt>
                <c:pt idx="1">
                  <c:v>Java Monster</c:v>
                </c:pt>
                <c:pt idx="2">
                  <c:v>Rockstar Roasted</c:v>
                </c:pt>
                <c:pt idx="3">
                  <c:v>Seattle's Best</c:v>
                </c:pt>
                <c:pt idx="4">
                  <c:v>Gevalia Kaffe Iced Coffee</c:v>
                </c:pt>
                <c:pt idx="5">
                  <c:v>Starbucks Iced Coffee</c:v>
                </c:pt>
                <c:pt idx="6">
                  <c:v>Starbucks Doubleshot</c:v>
                </c:pt>
                <c:pt idx="7">
                  <c:v>Starbucks Frappuccino</c:v>
                </c:pt>
                <c:pt idx="8">
                  <c:v>Califia Farms Coffee</c:v>
                </c:pt>
                <c:pt idx="9">
                  <c:v>Skinny Cow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88496"/>
        <c:axId val="364384968"/>
      </c:barChart>
      <c:catAx>
        <c:axId val="364388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84968"/>
        <c:crosses val="autoZero"/>
        <c:auto val="1"/>
        <c:lblAlgn val="ctr"/>
        <c:lblOffset val="50"/>
        <c:noMultiLvlLbl val="0"/>
      </c:catAx>
      <c:valAx>
        <c:axId val="364384968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884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156-4AFF-B88E-42688C50BE0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156-4AFF-B88E-42688C50BE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156-4AFF-B88E-42688C50BE0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156-4AFF-B88E-42688C50BE0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156-4AFF-B88E-42688C50BE0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156-4AFF-B88E-42688C50BE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156-4AFF-B88E-42688C50BE08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156-4AFF-B88E-42688C50BE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 Tea</c:v>
                </c:pt>
                <c:pt idx="1">
                  <c:v>Fuze Tea</c:v>
                </c:pt>
                <c:pt idx="2">
                  <c:v>Gold Peak</c:v>
                </c:pt>
                <c:pt idx="3">
                  <c:v>Honest Tea</c:v>
                </c:pt>
                <c:pt idx="4">
                  <c:v>Peace Tea</c:v>
                </c:pt>
                <c:pt idx="5">
                  <c:v>Pure Leaf</c:v>
                </c:pt>
                <c:pt idx="6">
                  <c:v>Brisk</c:v>
                </c:pt>
                <c:pt idx="7">
                  <c:v>Lipton</c:v>
                </c:pt>
                <c:pt idx="8">
                  <c:v>Milo's</c:v>
                </c:pt>
                <c:pt idx="9">
                  <c:v>Nestea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92024"/>
        <c:axId val="364391240"/>
      </c:barChart>
      <c:catAx>
        <c:axId val="364392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91240"/>
        <c:crosses val="autoZero"/>
        <c:auto val="1"/>
        <c:lblAlgn val="ctr"/>
        <c:lblOffset val="50"/>
        <c:noMultiLvlLbl val="0"/>
      </c:catAx>
      <c:valAx>
        <c:axId val="364391240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920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6B9-430A-8CE6-2B00CB14BED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6B9-430A-8CE6-2B00CB14BED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6B9-430A-8CE6-2B00CB14BED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6B9-430A-8CE6-2B00CB14BED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6B9-430A-8CE6-2B00CB14BE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6B9-430A-8CE6-2B00CB14BED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16B9-430A-8CE6-2B00CB14BED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6B9-430A-8CE6-2B00CB14BED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D915611-7DB3-4380-9FFD-2696FBBEA7A9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757-43FD-87EF-887F7CE71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67DFAD8-100C-4A25-9158-35495C6824D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6FD84F-6167-4428-8D1E-D63BD9F9C10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dLbl>
              <c:idx val="6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F063CB-2D87-4C6B-9250-917BE3AAFC8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447E-4E81-BE4D-24D30CA45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ECCA64-F3A4-41F3-9426-61B0982E0A1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447E-4E81-BE4D-24D30CA45E8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0ED0816-092E-466D-8964-44B5EB70992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447E-4E81-BE4D-24D30CA45E8E}"/>
                </c:ext>
              </c:extLst>
            </c:dLbl>
            <c:dLbl>
              <c:idx val="8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018617-D799-4ADB-940C-A86032FB92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47E-4E81-BE4D-24D30CA45E8E}"/>
                </c:ext>
              </c:extLst>
            </c:dLbl>
            <c:dLbl>
              <c:idx val="9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3904FDA-1C54-4AF0-9EE4-347CB35637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447E-4E81-BE4D-24D30CA45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Blue Diamond Almond Breeze</c:v>
                </c:pt>
                <c:pt idx="1">
                  <c:v>Califia Farms</c:v>
                </c:pt>
                <c:pt idx="2">
                  <c:v>Silk Pure Almond</c:v>
                </c:pt>
                <c:pt idx="3">
                  <c:v>Silk Soy Milk</c:v>
                </c:pt>
                <c:pt idx="4">
                  <c:v>Kern's</c:v>
                </c:pt>
                <c:pt idx="5">
                  <c:v>Soy Dream</c:v>
                </c:pt>
                <c:pt idx="6">
                  <c:v>8th Continent</c:v>
                </c:pt>
                <c:pt idx="7">
                  <c:v>Silk Rice Milk</c:v>
                </c:pt>
                <c:pt idx="8">
                  <c:v>Westsoy</c:v>
                </c:pt>
                <c:pt idx="9">
                  <c:v>Rice Dream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88104"/>
        <c:axId val="364415936"/>
      </c:barChart>
      <c:catAx>
        <c:axId val="364388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415936"/>
        <c:crosses val="autoZero"/>
        <c:auto val="1"/>
        <c:lblAlgn val="ctr"/>
        <c:lblOffset val="50"/>
        <c:noMultiLvlLbl val="0"/>
      </c:catAx>
      <c:valAx>
        <c:axId val="36441593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881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844-403B-AF6D-91DDBA386C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844-403B-AF6D-91DDBA386CB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844-403B-AF6D-91DDBA386CB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844-403B-AF6D-91DDBA386CB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844-403B-AF6D-91DDBA386C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844-403B-AF6D-91DDBA386C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844-403B-AF6D-91DDBA386CB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844-403B-AF6D-91DDBA386CB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844-403B-AF6D-91DDBA386C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C844-403B-AF6D-91DDBA386C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C844-403B-AF6D-91DDBA386CB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C844-403B-AF6D-91DDBA386CB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C844-403B-AF6D-91DDBA386CB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C844-403B-AF6D-91DDBA386C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Core Power</c:v>
                </c:pt>
                <c:pt idx="1">
                  <c:v>EAS Myoplex</c:v>
                </c:pt>
                <c:pt idx="2">
                  <c:v>Gatorade Recover</c:v>
                </c:pt>
                <c:pt idx="3">
                  <c:v>Muscle Milk</c:v>
                </c:pt>
                <c:pt idx="4">
                  <c:v>Odwalla</c:v>
                </c:pt>
                <c:pt idx="5">
                  <c:v>Svelte</c:v>
                </c:pt>
                <c:pt idx="6">
                  <c:v>Premier Protein</c:v>
                </c:pt>
                <c:pt idx="7">
                  <c:v>Shamrock Farms</c:v>
                </c:pt>
                <c:pt idx="8">
                  <c:v>Bolthouse Farms</c:v>
                </c:pt>
                <c:pt idx="9">
                  <c:v>Naked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412016"/>
        <c:axId val="364393984"/>
      </c:barChart>
      <c:catAx>
        <c:axId val="364412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93984"/>
        <c:crosses val="autoZero"/>
        <c:auto val="1"/>
        <c:lblAlgn val="ctr"/>
        <c:lblOffset val="50"/>
        <c:noMultiLvlLbl val="0"/>
      </c:catAx>
      <c:valAx>
        <c:axId val="364393984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4120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D89-4FCD-A930-3A97E25A722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D89-4FCD-A930-3A97E25A722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D89-4FCD-A930-3A97E25A722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D89-4FCD-A930-3A97E25A722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D89-4FCD-A930-3A97E25A72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D89-4FCD-A930-3A97E25A722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D89-4FCD-A930-3A97E25A722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D89-4FCD-A930-3A97E25A722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D89-4FCD-A930-3A97E25A72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D89-4FCD-A930-3A97E25A722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9D89-4FCD-A930-3A97E25A722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D89-4FCD-A930-3A97E25A722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9D89-4FCD-A930-3A97E25A722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D89-4FCD-A930-3A97E25A72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Bolthouse Farms</c:v>
                </c:pt>
                <c:pt idx="1">
                  <c:v>Dole</c:v>
                </c:pt>
                <c:pt idx="2">
                  <c:v>Jamba</c:v>
                </c:pt>
                <c:pt idx="3">
                  <c:v>Naked</c:v>
                </c:pt>
                <c:pt idx="4">
                  <c:v>Store Brand RTD Smoothies</c:v>
                </c:pt>
                <c:pt idx="5">
                  <c:v>Florida’s Natural Smoothies</c:v>
                </c:pt>
                <c:pt idx="6">
                  <c:v>V8 Splash Smoothies</c:v>
                </c:pt>
                <c:pt idx="7">
                  <c:v>Odwalla</c:v>
                </c:pt>
                <c:pt idx="8">
                  <c:v>Sambazon</c:v>
                </c:pt>
                <c:pt idx="9">
                  <c:v>Suja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90064"/>
        <c:axId val="364395944"/>
      </c:barChart>
      <c:catAx>
        <c:axId val="364390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95944"/>
        <c:crosses val="autoZero"/>
        <c:auto val="1"/>
        <c:lblAlgn val="ctr"/>
        <c:lblOffset val="50"/>
        <c:noMultiLvlLbl val="0"/>
      </c:catAx>
      <c:valAx>
        <c:axId val="364395944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900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157-4CBA-B90C-16E61B4A708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157-4CBA-B90C-16E61B4A708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157-4CBA-B90C-16E61B4A708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157-4CBA-B90C-16E61B4A708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157-4CBA-B90C-16E61B4A70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57-4CBA-B90C-16E61B4A708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157-4CBA-B90C-16E61B4A708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157-4CBA-B90C-16E61B4A708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157-4CBA-B90C-16E61B4A70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6157-4CBA-B90C-16E61B4A708B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6157-4CBA-B90C-16E61B4A708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6157-4CBA-B90C-16E61B4A708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157-4CBA-B90C-16E61B4A708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6157-4CBA-B90C-16E61B4A70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Dole</c:v>
                </c:pt>
                <c:pt idx="1">
                  <c:v>Donald Duck</c:v>
                </c:pt>
                <c:pt idx="2">
                  <c:v>Florida's Natural Orange Juice</c:v>
                </c:pt>
                <c:pt idx="3">
                  <c:v>Naked</c:v>
                </c:pt>
                <c:pt idx="4">
                  <c:v>Orchard Pure</c:v>
                </c:pt>
                <c:pt idx="5">
                  <c:v>Trop50 Orange Juice</c:v>
                </c:pt>
                <c:pt idx="6">
                  <c:v>Simply Orange</c:v>
                </c:pt>
                <c:pt idx="7">
                  <c:v>Odwalla</c:v>
                </c:pt>
                <c:pt idx="8">
                  <c:v>HomeMaker</c:v>
                </c:pt>
                <c:pt idx="9">
                  <c:v>Tree Ripe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93200"/>
        <c:axId val="364396336"/>
      </c:barChart>
      <c:catAx>
        <c:axId val="364393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96336"/>
        <c:crosses val="autoZero"/>
        <c:auto val="1"/>
        <c:lblAlgn val="ctr"/>
        <c:lblOffset val="50"/>
        <c:noMultiLvlLbl val="0"/>
      </c:catAx>
      <c:valAx>
        <c:axId val="36439633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932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5.0084154278921413E-2"/>
          <c:w val="0.963236419000572"/>
          <c:h val="0.83057566234713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0.218</c:v>
                </c:pt>
                <c:pt idx="1">
                  <c:v>0.185</c:v>
                </c:pt>
                <c:pt idx="2">
                  <c:v>0.11899999999999999</c:v>
                </c:pt>
                <c:pt idx="3">
                  <c:v>0.106</c:v>
                </c:pt>
                <c:pt idx="4">
                  <c:v>8.3000000000000004E-2</c:v>
                </c:pt>
                <c:pt idx="5">
                  <c:v>7.0000000000000007E-2</c:v>
                </c:pt>
                <c:pt idx="6">
                  <c:v>6.5000000000000002E-2</c:v>
                </c:pt>
                <c:pt idx="7">
                  <c:v>5.5E-2</c:v>
                </c:pt>
                <c:pt idx="8">
                  <c:v>5.5E-2</c:v>
                </c:pt>
                <c:pt idx="9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57B-4DDA-A00A-9F893ADC5A6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57B-4DDA-A00A-9F893ADC5A6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57B-4DDA-A00A-9F893ADC5A6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57B-4DDA-A00A-9F893ADC5A6A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57B-4DDA-A00A-9F893ADC5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0.22</c:v>
                </c:pt>
                <c:pt idx="1">
                  <c:v>0.21</c:v>
                </c:pt>
                <c:pt idx="2">
                  <c:v>0.09</c:v>
                </c:pt>
                <c:pt idx="3">
                  <c:v>8.3000000000000004E-2</c:v>
                </c:pt>
                <c:pt idx="4">
                  <c:v>0.11899999999999999</c:v>
                </c:pt>
                <c:pt idx="5">
                  <c:v>0.05</c:v>
                </c:pt>
                <c:pt idx="6">
                  <c:v>0.05</c:v>
                </c:pt>
                <c:pt idx="7">
                  <c:v>4.9000000000000002E-2</c:v>
                </c:pt>
                <c:pt idx="8">
                  <c:v>6.8000000000000005E-2</c:v>
                </c:pt>
                <c:pt idx="9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57B-4DDA-A00A-9F893ADC5A6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57B-4DDA-A00A-9F893ADC5A6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57B-4DDA-A00A-9F893ADC5A6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57B-4DDA-A00A-9F893ADC5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0.29099999999999998</c:v>
                </c:pt>
                <c:pt idx="1">
                  <c:v>0.18</c:v>
                </c:pt>
                <c:pt idx="2">
                  <c:v>0.112</c:v>
                </c:pt>
                <c:pt idx="3">
                  <c:v>7.8E-2</c:v>
                </c:pt>
                <c:pt idx="4">
                  <c:v>9.5000000000000001E-2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5.1999999999999998E-2</c:v>
                </c:pt>
                <c:pt idx="8">
                  <c:v>0.05</c:v>
                </c:pt>
                <c:pt idx="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0.26700000000000002</c:v>
                </c:pt>
                <c:pt idx="1">
                  <c:v>0.2</c:v>
                </c:pt>
                <c:pt idx="2">
                  <c:v>6.0999999999999999E-2</c:v>
                </c:pt>
                <c:pt idx="3">
                  <c:v>6.9000000000000006E-2</c:v>
                </c:pt>
                <c:pt idx="4">
                  <c:v>6.7000000000000004E-2</c:v>
                </c:pt>
                <c:pt idx="5">
                  <c:v>6.2E-2</c:v>
                </c:pt>
                <c:pt idx="6">
                  <c:v>7.4999999999999997E-2</c:v>
                </c:pt>
                <c:pt idx="7">
                  <c:v>4.8000000000000001E-2</c:v>
                </c:pt>
                <c:pt idx="8">
                  <c:v>7.0999999999999994E-2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57B-4DDA-A00A-9F893ADC5A6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057B-4DDA-A00A-9F893ADC5A6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57B-4DDA-A00A-9F893ADC5A6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057B-4DDA-A00A-9F893ADC5A6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57B-4DDA-A00A-9F893ADC5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Arizona</c:v>
                </c:pt>
                <c:pt idx="1">
                  <c:v>Capri Sun</c:v>
                </c:pt>
                <c:pt idx="2">
                  <c:v>Country Time</c:v>
                </c:pt>
                <c:pt idx="3">
                  <c:v>Fuze</c:v>
                </c:pt>
                <c:pt idx="4">
                  <c:v>Turkey Hill</c:v>
                </c:pt>
                <c:pt idx="5">
                  <c:v>Newman's Own</c:v>
                </c:pt>
                <c:pt idx="6">
                  <c:v>Minute Maid</c:v>
                </c:pt>
                <c:pt idx="7">
                  <c:v>Lipton</c:v>
                </c:pt>
                <c:pt idx="8">
                  <c:v>Ocean Spray</c:v>
                </c:pt>
                <c:pt idx="9">
                  <c:v>Simply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0.22</c:v>
                </c:pt>
                <c:pt idx="2">
                  <c:v>9.5000000000000001E-2</c:v>
                </c:pt>
                <c:pt idx="3">
                  <c:v>8.3000000000000004E-2</c:v>
                </c:pt>
                <c:pt idx="4">
                  <c:v>0.08</c:v>
                </c:pt>
                <c:pt idx="5">
                  <c:v>4.2000000000000003E-2</c:v>
                </c:pt>
                <c:pt idx="6">
                  <c:v>0.09</c:v>
                </c:pt>
                <c:pt idx="7">
                  <c:v>0.08</c:v>
                </c:pt>
                <c:pt idx="8">
                  <c:v>0.04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95160"/>
        <c:axId val="364396728"/>
      </c:barChart>
      <c:catAx>
        <c:axId val="364395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96728"/>
        <c:crosses val="autoZero"/>
        <c:auto val="1"/>
        <c:lblAlgn val="ctr"/>
        <c:lblOffset val="50"/>
        <c:noMultiLvlLbl val="0"/>
      </c:catAx>
      <c:valAx>
        <c:axId val="364396728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951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648821875104424"/>
          <c:w val="0.92474201417656265"/>
          <c:h val="0.63931021027203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E8B1FD-DCCB-4B0E-8568-99E9D9CEA8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217C28C-BA59-4DAC-861D-A05EF10A92F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DD7831-BC4A-47DF-87DA-5E99FFF1677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1C-4A2D-A025-FD3098E10C9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8F44EC-0AB2-4A03-8E52-EE9CB0EA26C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1CDB4E-390F-4B38-ACB2-DBAE482F99E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1C-4A2D-A025-FD3098E10C9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69D54DC-1A2F-42A1-9B77-F22DA9B2E6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DA63"/>
                </a:gs>
                <a:gs pos="100000">
                  <a:srgbClr val="00B351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CBCBEA-BCC9-400A-9935-AC7E5A2241B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8700D8-A693-42B7-BDD0-D5F4CDAEDF6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5EEF09C-7E90-418C-B096-1E9D85A96E0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41C-4A2D-A025-FD3098E10C9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4784B0B-7AC3-4939-B78F-6DAE0DA9928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20426296"/>
        <c:axId val="420411008"/>
      </c:barChart>
      <c:catAx>
        <c:axId val="420426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11008"/>
        <c:crosses val="autoZero"/>
        <c:auto val="1"/>
        <c:lblAlgn val="ctr"/>
        <c:lblOffset val="20"/>
        <c:noMultiLvlLbl val="0"/>
      </c:catAx>
      <c:valAx>
        <c:axId val="420411008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204262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1880899725491605"/>
          <c:w val="0.96494537673873626"/>
          <c:h val="0.64049309155687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DDB-4CBF-80E7-4D97E1CAA6D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DDB-4CBF-80E7-4D97E1CAA6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DDB-4CBF-80E7-4D97E1CAA6D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DDB-4CBF-80E7-4D97E1CAA6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DDB-4CBF-80E7-4D97E1CAA6D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DDB-4CBF-80E7-4D97E1CAA6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Freestyle Drove Outlet Choice</c:v>
                </c:pt>
                <c:pt idx="1">
                  <c:v>Freestyle Did Not Drive Outlet Choice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89280"/>
        <c:axId val="364390456"/>
      </c:barChart>
      <c:catAx>
        <c:axId val="364389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90456"/>
        <c:crosses val="autoZero"/>
        <c:auto val="1"/>
        <c:lblAlgn val="ctr"/>
        <c:lblOffset val="50"/>
        <c:noMultiLvlLbl val="0"/>
      </c:catAx>
      <c:valAx>
        <c:axId val="36439045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892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0.12109329913773295"/>
          <c:w val="0.96713957615335111"/>
          <c:h val="0.650704543023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0.18</c:v>
                </c:pt>
                <c:pt idx="1">
                  <c:v>0.14000000000000001</c:v>
                </c:pt>
                <c:pt idx="2">
                  <c:v>0.13</c:v>
                </c:pt>
                <c:pt idx="3">
                  <c:v>0.12</c:v>
                </c:pt>
                <c:pt idx="4">
                  <c:v>0.11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74A-4CC2-BDBB-F0813A17E66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74A-4CC2-BDBB-F0813A17E6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0.16</c:v>
                </c:pt>
                <c:pt idx="1">
                  <c:v>0.14000000000000001</c:v>
                </c:pt>
                <c:pt idx="2">
                  <c:v>0.19</c:v>
                </c:pt>
                <c:pt idx="3">
                  <c:v>0.11</c:v>
                </c:pt>
                <c:pt idx="4">
                  <c:v>0.11</c:v>
                </c:pt>
                <c:pt idx="5">
                  <c:v>0.1</c:v>
                </c:pt>
                <c:pt idx="6">
                  <c:v>7.0999999999999994E-2</c:v>
                </c:pt>
                <c:pt idx="7">
                  <c:v>6.9000000000000006E-2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74A-4CC2-BDBB-F0813A17E66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74A-4CC2-BDBB-F0813A17E6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0.17</c:v>
                </c:pt>
                <c:pt idx="1">
                  <c:v>0.13700000000000001</c:v>
                </c:pt>
                <c:pt idx="2">
                  <c:v>0.16</c:v>
                </c:pt>
                <c:pt idx="3">
                  <c:v>0.14199999999999999</c:v>
                </c:pt>
                <c:pt idx="4">
                  <c:v>0.121</c:v>
                </c:pt>
                <c:pt idx="5">
                  <c:v>9.9000000000000005E-2</c:v>
                </c:pt>
                <c:pt idx="6">
                  <c:v>8.1000000000000003E-2</c:v>
                </c:pt>
                <c:pt idx="7">
                  <c:v>6.4000000000000001E-2</c:v>
                </c:pt>
                <c:pt idx="8">
                  <c:v>0.02</c:v>
                </c:pt>
                <c:pt idx="9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gradFill>
              <a:gsLst>
                <a:gs pos="0">
                  <a:srgbClr val="00B050">
                    <a:lumMod val="84000"/>
                    <a:lumOff val="16000"/>
                  </a:srgbClr>
                </a:gs>
                <a:gs pos="100000">
                  <a:srgbClr val="00B05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0.16</c:v>
                </c:pt>
                <c:pt idx="1">
                  <c:v>0.121</c:v>
                </c:pt>
                <c:pt idx="2">
                  <c:v>0.14099999999999999</c:v>
                </c:pt>
                <c:pt idx="3">
                  <c:v>0.11</c:v>
                </c:pt>
                <c:pt idx="4">
                  <c:v>0.12</c:v>
                </c:pt>
                <c:pt idx="5">
                  <c:v>9.2999999999999999E-2</c:v>
                </c:pt>
                <c:pt idx="6">
                  <c:v>0.1</c:v>
                </c:pt>
                <c:pt idx="7">
                  <c:v>7.0000000000000007E-2</c:v>
                </c:pt>
                <c:pt idx="8">
                  <c:v>4.4999999999999998E-2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74A-4CC2-BDBB-F0813A17E66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74A-4CC2-BDBB-F0813A17E6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Cherry</c:v>
                </c:pt>
                <c:pt idx="1">
                  <c:v>Vanilla</c:v>
                </c:pt>
                <c:pt idx="2">
                  <c:v>Strawberry</c:v>
                </c:pt>
                <c:pt idx="3">
                  <c:v>Lemon</c:v>
                </c:pt>
                <c:pt idx="4">
                  <c:v>Raspberry</c:v>
                </c:pt>
                <c:pt idx="5">
                  <c:v>Lime</c:v>
                </c:pt>
                <c:pt idx="6">
                  <c:v>Grape</c:v>
                </c:pt>
                <c:pt idx="7">
                  <c:v>Peach</c:v>
                </c:pt>
                <c:pt idx="8">
                  <c:v>Orange</c:v>
                </c:pt>
                <c:pt idx="9">
                  <c:v>Fruit Punch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0.15</c:v>
                </c:pt>
                <c:pt idx="1">
                  <c:v>0.16</c:v>
                </c:pt>
                <c:pt idx="2">
                  <c:v>0.12</c:v>
                </c:pt>
                <c:pt idx="3">
                  <c:v>0.13</c:v>
                </c:pt>
                <c:pt idx="4">
                  <c:v>0.11</c:v>
                </c:pt>
                <c:pt idx="5">
                  <c:v>0.09</c:v>
                </c:pt>
                <c:pt idx="6">
                  <c:v>9.9000000000000005E-2</c:v>
                </c:pt>
                <c:pt idx="7">
                  <c:v>8.2000000000000003E-2</c:v>
                </c:pt>
                <c:pt idx="8">
                  <c:v>3.9E-2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364397512"/>
        <c:axId val="364395552"/>
      </c:barChart>
      <c:catAx>
        <c:axId val="364397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4395552"/>
        <c:crosses val="autoZero"/>
        <c:auto val="1"/>
        <c:lblAlgn val="ctr"/>
        <c:lblOffset val="50"/>
        <c:noMultiLvlLbl val="0"/>
      </c:catAx>
      <c:valAx>
        <c:axId val="364395552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43975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669363143138549E-3"/>
          <c:y val="0.12648821875104424"/>
          <c:w val="0.92474195927034331"/>
          <c:h val="0.63246534720702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108982-8DD1-4052-BDC9-FEFFD818365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299680-8666-480F-9E76-13959629009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0.42</c:v>
                </c:pt>
                <c:pt idx="1">
                  <c:v>0.08</c:v>
                </c:pt>
                <c:pt idx="2">
                  <c:v>0.39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F6435D-801E-44ED-9EA5-0627AF4458B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FF98917-BE2F-40F1-9F5A-20D2127AF7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</c:v>
                </c:pt>
                <c:pt idx="1">
                  <c:v>0.08</c:v>
                </c:pt>
                <c:pt idx="2">
                  <c:v>0.4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29A0397-978F-4CE8-887B-C277A17F1C7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02C6716-A689-4715-AA1A-3E98E0C7D6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</c:v>
                </c:pt>
                <c:pt idx="1">
                  <c:v>0.12</c:v>
                </c:pt>
                <c:pt idx="2">
                  <c:v>0.37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403152"/>
            </a:soli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E9C-4DDC-A70E-DE5AE73EA8CA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00B050">
                      <a:lumMod val="84000"/>
                      <a:lumOff val="16000"/>
                    </a:srgbClr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6E9C-4DDC-A70E-DE5AE73EA8CA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00E568"/>
                  </a:gs>
                  <a:gs pos="100000">
                    <a:srgbClr val="00B050"/>
                  </a:gs>
                </a:gsLst>
                <a:lin ang="5400000" scaled="1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EE-4E13-87E0-F04CDF787986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00E568"/>
                  </a:gs>
                  <a:gs pos="100000">
                    <a:srgbClr val="00B050"/>
                  </a:gs>
                </a:gsLst>
                <a:lin ang="5400000" scaled="0"/>
              </a:gradFill>
              <a:effectLst>
                <a:outerShdw blurRad="25400" dist="19050" dir="5400000" algn="ctr" rotWithShape="0">
                  <a:srgbClr val="000000">
                    <a:alpha val="8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EEE-4E13-87E0-F04CDF78798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120E8CB-5272-498D-A43F-307D5A53AC2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6E9C-4DDC-A70E-DE5AE73EA8CA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5F91BA-87F9-4C0E-832A-1A430BE50D9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6E9C-4DDC-A70E-DE5AE73EA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0.44</c:v>
                </c:pt>
                <c:pt idx="1">
                  <c:v>7.0000000000000007E-2</c:v>
                </c:pt>
                <c:pt idx="2">
                  <c:v>0.36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FD-47E8-9A47-114C79BEB2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gradFill>
              <a:gsLst>
                <a:gs pos="0">
                  <a:srgbClr val="7030A0">
                    <a:lumMod val="84000"/>
                    <a:lumOff val="16000"/>
                  </a:srgbClr>
                </a:gs>
                <a:gs pos="100000">
                  <a:srgbClr val="7030A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AAE13C-11F9-4328-8774-A63358FCB23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6D998A8-6EC3-4ACB-AC20-F30A981C6DD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B92E-4382-9519-5CD175AA5B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0.41</c:v>
                </c:pt>
                <c:pt idx="1">
                  <c:v>0.08</c:v>
                </c:pt>
                <c:pt idx="2">
                  <c:v>0.38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5FD-47E8-9A47-114C79B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4"/>
        <c:overlap val="-45"/>
        <c:axId val="410379912"/>
        <c:axId val="410378344"/>
      </c:barChart>
      <c:catAx>
        <c:axId val="410379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10378344"/>
        <c:crosses val="autoZero"/>
        <c:auto val="1"/>
        <c:lblAlgn val="ctr"/>
        <c:lblOffset val="20"/>
        <c:noMultiLvlLbl val="0"/>
      </c:catAx>
      <c:valAx>
        <c:axId val="410378344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4103799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A39-3E36-4400-A799-1B4F79DEC1B6}" type="datetimeFigureOut">
              <a:rPr lang="en-IN" smtClean="0"/>
              <a:t>19-10-2017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58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6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6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6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93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06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74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4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5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692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71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95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3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69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8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65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1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9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03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7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87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85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45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38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20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27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46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87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51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74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8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52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34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81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3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73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695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18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09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571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218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9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6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7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8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7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1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Classified - Confidential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/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(30-99), Blank = Sample &lt; 30</a:t>
            </a:r>
          </a:p>
        </p:txBody>
      </p:sp>
      <p:sp>
        <p:nvSpPr>
          <p:cNvPr id="32" name="TPandFilters"/>
          <p:cNvSpPr txBox="1"/>
          <p:nvPr userDrawn="1"/>
        </p:nvSpPr>
        <p:spPr>
          <a:xfrm>
            <a:off x="646524" y="6334489"/>
            <a:ext cx="436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DINE</a:t>
            </a:r>
            <a:r>
              <a:rPr lang="en-IN" sz="800" baseline="-250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360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- Time Period: Aug 2016 3MMT; Base: Total Visits; % Visits</a:t>
            </a:r>
            <a:endParaRPr lang="en-US" sz="800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Filters: None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atTestAgainst"/>
          <p:cNvSpPr txBox="1"/>
          <p:nvPr userDrawn="1"/>
        </p:nvSpPr>
        <p:spPr>
          <a:xfrm>
            <a:off x="7063326" y="6333770"/>
            <a:ext cx="27281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sp>
        <p:nvSpPr>
          <p:cNvPr id="36" name="Text Placeholder 6"/>
          <p:cNvSpPr txBox="1">
            <a:spLocks/>
          </p:cNvSpPr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8" name="Text Placeholder 6"/>
          <p:cNvSpPr txBox="1">
            <a:spLocks/>
          </p:cNvSpPr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benchmark"/>
          <p:cNvSpPr txBox="1">
            <a:spLocks/>
          </p:cNvSpPr>
          <p:nvPr userDrawn="1"/>
        </p:nvSpPr>
        <p:spPr>
          <a:xfrm>
            <a:off x="7142609" y="6503098"/>
            <a:ext cx="2202169" cy="17706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- Midscale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075436" y="6518942"/>
            <a:ext cx="118872" cy="118872"/>
          </a:xfrm>
          <a:prstGeom prst="ellipse">
            <a:avLst/>
          </a:prstGeom>
          <a:solidFill>
            <a:srgbClr val="3B3B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23" name="TableLegends">
            <a:extLst>
              <a:ext uri="{FF2B5EF4-FFF2-40B4-BE49-F238E27FC236}">
                <a16:creationId xmlns:a16="http://schemas.microsoft.com/office/drawing/2014/main" id="{A357C209-E9F6-489B-8F63-DD1974AE229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507921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8752419A-0E0A-4BF9-A43C-7BA0A03705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/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(30-99), Blank = Sample &lt; 30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atTestAgainst"/>
          <p:cNvSpPr txBox="1"/>
          <p:nvPr userDrawn="1"/>
        </p:nvSpPr>
        <p:spPr>
          <a:xfrm>
            <a:off x="7063326" y="6333770"/>
            <a:ext cx="27281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sp>
        <p:nvSpPr>
          <p:cNvPr id="36" name="Text Placeholder 6"/>
          <p:cNvSpPr txBox="1">
            <a:spLocks/>
          </p:cNvSpPr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b="0" i="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8" name="Text Placeholder 6"/>
          <p:cNvSpPr txBox="1">
            <a:spLocks/>
          </p:cNvSpPr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b="0" i="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benchmark"/>
          <p:cNvSpPr txBox="1">
            <a:spLocks/>
          </p:cNvSpPr>
          <p:nvPr userDrawn="1"/>
        </p:nvSpPr>
        <p:spPr>
          <a:xfrm>
            <a:off x="7142609" y="6503098"/>
            <a:ext cx="1971350" cy="16994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- Midscale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7075436" y="6518942"/>
            <a:ext cx="118872" cy="118872"/>
          </a:xfrm>
          <a:prstGeom prst="ellipse">
            <a:avLst/>
          </a:prstGeom>
          <a:solidFill>
            <a:srgbClr val="3B3B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b="0" i="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PandFilters"/>
          <p:cNvSpPr txBox="1"/>
          <p:nvPr userDrawn="1"/>
        </p:nvSpPr>
        <p:spPr>
          <a:xfrm>
            <a:off x="646524" y="6334489"/>
            <a:ext cx="436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DINE</a:t>
            </a:r>
            <a:r>
              <a:rPr lang="en-IN" sz="800" baseline="-250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360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- Time Period: Aug 2016 3MMT; Base: Total Visits; % Visits</a:t>
            </a:r>
            <a:endParaRPr lang="en-US" sz="800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Filters: None</a:t>
            </a:r>
          </a:p>
        </p:txBody>
      </p:sp>
      <p:graphicFrame>
        <p:nvGraphicFramePr>
          <p:cNvPr id="32" name="TableLegends">
            <a:extLst>
              <a:ext uri="{FF2B5EF4-FFF2-40B4-BE49-F238E27FC236}">
                <a16:creationId xmlns:a16="http://schemas.microsoft.com/office/drawing/2014/main" id="{A0EF90FD-97BE-4BFB-A904-443AB75F9E0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5079211"/>
              </p:ext>
            </p:extLst>
          </p:nvPr>
        </p:nvGraphicFramePr>
        <p:xfrm>
          <a:off x="106021" y="599440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Establishment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Midscale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(5,709)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Fast Food/Fast Casual Hamburger (3,204)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Casual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(1,372)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Fine Dining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(1,061)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Pizza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(932)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752419A-0E0A-4BF9-A43C-7BA0A03705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  <a:effectLst/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  <a:effectLst/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effectLst/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effectLst/>
                <a:latin typeface="Arial (Body)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Selections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Classified -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0" y="902989"/>
            <a:ext cx="6087341" cy="5514558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722"/>
            <a:ext cx="6121400" cy="5517795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</a:defRPr>
            </a:lvl1pPr>
            <a:lvl2pPr>
              <a:defRPr sz="2000">
                <a:solidFill>
                  <a:schemeClr val="bg1"/>
                </a:solidFill>
                <a:effectLst/>
              </a:defRPr>
            </a:lvl2pPr>
            <a:lvl3pPr>
              <a:defRPr sz="2000">
                <a:solidFill>
                  <a:schemeClr val="bg1"/>
                </a:solidFill>
                <a:effectLst/>
              </a:defRPr>
            </a:lvl3pPr>
            <a:lvl4pPr>
              <a:defRPr sz="2000">
                <a:solidFill>
                  <a:schemeClr val="bg1"/>
                </a:solidFill>
                <a:effectLst/>
              </a:defRPr>
            </a:lvl4pPr>
            <a:lvl5pPr>
              <a:defRPr sz="2000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62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7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18.xm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chart" Target="../charts/chart19.xml"/><Relationship Id="rId9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chart" Target="../charts/chart24.xm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8.png"/><Relationship Id="rId5" Type="http://schemas.openxmlformats.org/officeDocument/2006/relationships/image" Target="../media/image9.png"/><Relationship Id="rId10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chart" Target="../charts/chart25.xml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hart" Target="../charts/chart26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7.xml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hart" Target="../charts/chart28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hart" Target="../charts/char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hart" Target="../charts/chart31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hart" Target="../charts/chart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33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5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6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8.xml"/><Relationship Id="rId13" Type="http://schemas.openxmlformats.org/officeDocument/2006/relationships/image" Target="../media/image58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9.png"/><Relationship Id="rId10" Type="http://schemas.openxmlformats.org/officeDocument/2006/relationships/image" Target="../media/image63.png"/><Relationship Id="rId4" Type="http://schemas.openxmlformats.org/officeDocument/2006/relationships/chart" Target="../charts/chart40.xml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chart" Target="../charts/chart41.xml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1.png"/><Relationship Id="rId5" Type="http://schemas.openxmlformats.org/officeDocument/2006/relationships/image" Target="../media/image12.png"/><Relationship Id="rId10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4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hart" Target="../charts/chart47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chart" Target="../charts/chart4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chart" Target="../charts/chart45.xml"/><Relationship Id="rId5" Type="http://schemas.openxmlformats.org/officeDocument/2006/relationships/image" Target="../media/image9.png"/><Relationship Id="rId10" Type="http://schemas.openxmlformats.org/officeDocument/2006/relationships/image" Target="../media/image77.png"/><Relationship Id="rId4" Type="http://schemas.openxmlformats.org/officeDocument/2006/relationships/chart" Target="../charts/chart43.xml"/><Relationship Id="rId9" Type="http://schemas.openxmlformats.org/officeDocument/2006/relationships/chart" Target="../charts/chart44.xml"/><Relationship Id="rId14" Type="http://schemas.openxmlformats.org/officeDocument/2006/relationships/chart" Target="../charts/chart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0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1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3.xml"/><Relationship Id="rId3" Type="http://schemas.openxmlformats.org/officeDocument/2006/relationships/image" Target="../media/image79.png"/><Relationship Id="rId7" Type="http://schemas.openxmlformats.org/officeDocument/2006/relationships/chart" Target="../charts/chart5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chart" Target="../charts/chart5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1.png"/><Relationship Id="rId4" Type="http://schemas.openxmlformats.org/officeDocument/2006/relationships/chart" Target="../charts/chart5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microsoft.com/office/2007/relationships/hdphoto" Target="../media/hdphoto2.wdp"/><Relationship Id="rId5" Type="http://schemas.openxmlformats.org/officeDocument/2006/relationships/chart" Target="../charts/chart3.xml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chart" Target="../charts/chart2.xml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6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8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chart" Target="../charts/chart60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chart" Target="../charts/chart62.xml"/><Relationship Id="rId5" Type="http://schemas.openxmlformats.org/officeDocument/2006/relationships/image" Target="../media/image9.png"/><Relationship Id="rId10" Type="http://schemas.openxmlformats.org/officeDocument/2006/relationships/chart" Target="../charts/chart61.xml"/><Relationship Id="rId4" Type="http://schemas.openxmlformats.org/officeDocument/2006/relationships/image" Target="../media/image8.png"/><Relationship Id="rId9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hart" Target="../charts/chart63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hart" Target="../charts/chart6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6.xml"/><Relationship Id="rId3" Type="http://schemas.openxmlformats.org/officeDocument/2006/relationships/image" Target="../media/image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chart" Target="../charts/chart6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68.xml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0.xml"/><Relationship Id="rId5" Type="http://schemas.openxmlformats.org/officeDocument/2006/relationships/image" Target="../media/image8.png"/><Relationship Id="rId10" Type="http://schemas.openxmlformats.org/officeDocument/2006/relationships/image" Target="../media/image94.png"/><Relationship Id="rId4" Type="http://schemas.openxmlformats.org/officeDocument/2006/relationships/chart" Target="../charts/chart69.xml"/><Relationship Id="rId9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4.wdp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hart" Target="../charts/chart7.xml"/><Relationship Id="rId5" Type="http://schemas.openxmlformats.org/officeDocument/2006/relationships/image" Target="../media/image16.png"/><Relationship Id="rId10" Type="http://schemas.openxmlformats.org/officeDocument/2006/relationships/chart" Target="../charts/chart6.xml"/><Relationship Id="rId4" Type="http://schemas.openxmlformats.org/officeDocument/2006/relationships/image" Target="../media/image8.png"/><Relationship Id="rId9" Type="http://schemas.openxmlformats.org/officeDocument/2006/relationships/chart" Target="../charts/char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2.xml"/><Relationship Id="rId3" Type="http://schemas.openxmlformats.org/officeDocument/2006/relationships/image" Target="../media/image8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5.png"/><Relationship Id="rId4" Type="http://schemas.openxmlformats.org/officeDocument/2006/relationships/chart" Target="../charts/chart7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6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8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1.xml"/><Relationship Id="rId3" Type="http://schemas.openxmlformats.org/officeDocument/2006/relationships/image" Target="../media/image104.png"/><Relationship Id="rId7" Type="http://schemas.openxmlformats.org/officeDocument/2006/relationships/chart" Target="../charts/chart8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8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chart" Target="../charts/chart9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hart" Target="../charts/chart1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hart" Target="../charts/chart12.xml"/><Relationship Id="rId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345912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Franklin Gothic Book" panose="020B0503020102020204" pitchFamily="34" charset="0"/>
                <a:cs typeface="Arial" panose="020B0604020202020204" pitchFamily="34" charset="0"/>
              </a:rPr>
              <a:t>DINE</a:t>
            </a:r>
            <a:r>
              <a:rPr lang="en-US" sz="4000" baseline="-25000" dirty="0"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- P2P Report</a:t>
            </a:r>
          </a:p>
        </p:txBody>
      </p:sp>
      <p:sp>
        <p:nvSpPr>
          <p:cNvPr id="9" name="Filter_Timeperiod"/>
          <p:cNvSpPr>
            <a:spLocks noGrp="1"/>
          </p:cNvSpPr>
          <p:nvPr>
            <p:ph type="title"/>
          </p:nvPr>
        </p:nvSpPr>
        <p:spPr>
          <a:xfrm>
            <a:off x="733889" y="4612599"/>
            <a:ext cx="10998678" cy="1362075"/>
          </a:xfrm>
          <a:effectLst/>
        </p:spPr>
        <p:txBody>
          <a:bodyPr>
            <a:normAutofit/>
          </a:bodyPr>
          <a:lstStyle/>
          <a:p>
            <a: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Base – Total Visits, Filters – None </a:t>
            </a:r>
            <a:b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Aug</a:t>
            </a:r>
            <a:r>
              <a:rPr lang="en-US" sz="3600" b="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16 3MMT</a:t>
            </a:r>
          </a:p>
        </p:txBody>
      </p:sp>
      <p:sp>
        <p:nvSpPr>
          <p:cNvPr id="10" name="Brands"/>
          <p:cNvSpPr>
            <a:spLocks noGrp="1"/>
          </p:cNvSpPr>
          <p:nvPr>
            <p:ph type="body" idx="1"/>
          </p:nvPr>
        </p:nvSpPr>
        <p:spPr>
          <a:xfrm>
            <a:off x="733889" y="3126507"/>
            <a:ext cx="10998678" cy="1500187"/>
          </a:xfrm>
          <a:effectLst/>
        </p:spPr>
        <p:txBody>
          <a:bodyPr>
            <a:normAutofit/>
          </a:bodyPr>
          <a:lstStyle/>
          <a:p>
            <a:r>
              <a:rPr lang="en-US" sz="4000" dirty="0"/>
              <a:t>Midscale, Fast Food/Fast Casual Hamburger, Casual Dining, Fine Dining, Pizza</a:t>
            </a:r>
            <a:endParaRPr lang="en-US" sz="4000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3"/>
            <a:ext cx="5324666" cy="207455"/>
          </a:xfrm>
          <a:prstGeom prst="rect">
            <a:avLst/>
          </a:prstGeom>
        </p:spPr>
      </p:pic>
      <p:graphicFrame>
        <p:nvGraphicFramePr>
          <p:cNvPr id="35" name="Food_&amp;_Beverage_Consum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694685"/>
              </p:ext>
            </p:extLst>
          </p:nvPr>
        </p:nvGraphicFramePr>
        <p:xfrm>
          <a:off x="238125" y="1304925"/>
          <a:ext cx="590109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Meal_Type"/>
          <p:cNvSpPr txBox="1"/>
          <p:nvPr/>
        </p:nvSpPr>
        <p:spPr>
          <a:xfrm>
            <a:off x="6716486" y="764116"/>
            <a:ext cx="218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Meal Type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78" y="699616"/>
            <a:ext cx="421974" cy="4041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4" name="Food_&amp;_Beverage_Consumed"/>
          <p:cNvSpPr txBox="1"/>
          <p:nvPr/>
        </p:nvSpPr>
        <p:spPr>
          <a:xfrm>
            <a:off x="776629" y="764112"/>
            <a:ext cx="315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Type of Visit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65152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0" y="692019"/>
            <a:ext cx="450144" cy="43109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65" y="5380903"/>
            <a:ext cx="5324666" cy="20745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Meal_Typ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863798"/>
              </p:ext>
            </p:extLst>
          </p:nvPr>
        </p:nvGraphicFramePr>
        <p:xfrm>
          <a:off x="6193970" y="1346870"/>
          <a:ext cx="5978979" cy="453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9" name="Food_&amp;_Beverage_Consumed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Involve Both Food And Beverage Consumption.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Meal_Typ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Visits To Midscale Are For Breakfast.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0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Number_Of_Companion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162383"/>
              </p:ext>
            </p:extLst>
          </p:nvPr>
        </p:nvGraphicFramePr>
        <p:xfrm>
          <a:off x="250647" y="1286257"/>
          <a:ext cx="11829184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1" name="Companion_Detail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024361"/>
              </p:ext>
            </p:extLst>
          </p:nvPr>
        </p:nvGraphicFramePr>
        <p:xfrm>
          <a:off x="47091" y="4184650"/>
          <a:ext cx="11979853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3" name="Picture 10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7" y="2688789"/>
            <a:ext cx="11412000" cy="252000"/>
          </a:xfrm>
          <a:prstGeom prst="rect">
            <a:avLst/>
          </a:prstGeom>
        </p:spPr>
      </p:pic>
      <p:sp>
        <p:nvSpPr>
          <p:cNvPr id="107" name="Companion_Detail_ReadAsText"/>
          <p:cNvSpPr txBox="1"/>
          <p:nvPr/>
        </p:nvSpPr>
        <p:spPr>
          <a:xfrm>
            <a:off x="662543" y="3653590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38% Of Visits To Midscale Are With Spouse.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703144" y="526702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712958" y="554662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1973983" y="532402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0" y="5364275"/>
            <a:ext cx="11464418" cy="2520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11740376" y="3828293"/>
            <a:ext cx="207297" cy="0"/>
          </a:xfrm>
          <a:prstGeom prst="line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14959" y="532402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773" y="549582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32770" y="36648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53176"/>
            <a:ext cx="12192000" cy="222397"/>
          </a:xfrm>
          <a:prstGeom prst="rect">
            <a:avLst/>
          </a:prstGeom>
        </p:spPr>
      </p:pic>
      <p:sp>
        <p:nvSpPr>
          <p:cNvPr id="79" name="Number_Of_Companions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Number Of Companions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1696400" y="36424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4" y="705321"/>
            <a:ext cx="394707" cy="38008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01" name="Companion_Detail"/>
          <p:cNvSpPr txBox="1"/>
          <p:nvPr/>
        </p:nvSpPr>
        <p:spPr>
          <a:xfrm>
            <a:off x="799200" y="33292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Companion Detail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6" y="3314201"/>
            <a:ext cx="345308" cy="33251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9425" y="3994234"/>
            <a:ext cx="4858115" cy="17247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48299" y="3994234"/>
            <a:ext cx="6480176" cy="17164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11741397" y="3983810"/>
            <a:ext cx="180000" cy="180000"/>
            <a:chOff x="11577895" y="3882683"/>
            <a:chExt cx="356330" cy="35633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5163769" y="3983810"/>
            <a:ext cx="180000" cy="180000"/>
            <a:chOff x="11577895" y="3882683"/>
            <a:chExt cx="356330" cy="35633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>
            <a:grpSpLocks noChangeAspect="1"/>
          </p:cNvGrpSpPr>
          <p:nvPr/>
        </p:nvGrpSpPr>
        <p:grpSpPr>
          <a:xfrm flipH="1">
            <a:off x="5460915" y="3983810"/>
            <a:ext cx="180000" cy="180000"/>
            <a:chOff x="11577895" y="3882683"/>
            <a:chExt cx="356330" cy="35633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 rot="16200000" flipH="1" flipV="1">
            <a:off x="5163769" y="5526058"/>
            <a:ext cx="180000" cy="180000"/>
            <a:chOff x="11577895" y="3882683"/>
            <a:chExt cx="356330" cy="35633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 rot="16200000" flipH="1">
            <a:off x="498852" y="5526058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>
            <a:grpSpLocks noChangeAspect="1"/>
          </p:cNvGrpSpPr>
          <p:nvPr/>
        </p:nvGrpSpPr>
        <p:grpSpPr>
          <a:xfrm rot="16200000" flipH="1">
            <a:off x="5460915" y="5526058"/>
            <a:ext cx="180000" cy="180000"/>
            <a:chOff x="11577895" y="3882683"/>
            <a:chExt cx="356330" cy="35633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>
            <a:grpSpLocks noChangeAspect="1"/>
          </p:cNvGrpSpPr>
          <p:nvPr/>
        </p:nvGrpSpPr>
        <p:grpSpPr>
          <a:xfrm rot="16200000" flipH="1" flipV="1">
            <a:off x="11741598" y="5526058"/>
            <a:ext cx="180000" cy="180000"/>
            <a:chOff x="11577895" y="3882683"/>
            <a:chExt cx="356330" cy="35633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565294" y="3833248"/>
            <a:ext cx="1010530" cy="367691"/>
            <a:chOff x="4066551" y="3833248"/>
            <a:chExt cx="1010530" cy="367691"/>
          </a:xfrm>
        </p:grpSpPr>
        <p:sp>
          <p:nvSpPr>
            <p:cNvPr id="123" name="Rectangle 122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134332" y="3833248"/>
            <a:ext cx="1010531" cy="367692"/>
            <a:chOff x="9799364" y="3833248"/>
            <a:chExt cx="1010531" cy="367692"/>
          </a:xfrm>
        </p:grpSpPr>
        <p:sp>
          <p:nvSpPr>
            <p:cNvPr id="126" name="Rectangle 125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NON-FAMILY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Group 127"/>
          <p:cNvGrpSpPr>
            <a:grpSpLocks noChangeAspect="1"/>
          </p:cNvGrpSpPr>
          <p:nvPr/>
        </p:nvGrpSpPr>
        <p:grpSpPr>
          <a:xfrm flipH="1">
            <a:off x="498852" y="3983810"/>
            <a:ext cx="180000" cy="180000"/>
            <a:chOff x="11577895" y="3882683"/>
            <a:chExt cx="356330" cy="35633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Number_Of_Companions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10% Of Visits To Midscale Are Made With No One Else.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0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Pre-Visit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8" y="2696014"/>
            <a:ext cx="10692000" cy="252000"/>
          </a:xfrm>
          <a:prstGeom prst="rect">
            <a:avLst/>
          </a:prstGeom>
        </p:spPr>
      </p:pic>
      <p:graphicFrame>
        <p:nvGraphicFramePr>
          <p:cNvPr id="73" name="When_Plann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405455"/>
              </p:ext>
            </p:extLst>
          </p:nvPr>
        </p:nvGraphicFramePr>
        <p:xfrm>
          <a:off x="238124" y="1286257"/>
          <a:ext cx="11859691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26" name="When_Planned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lanning Type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Decision_Location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Decision Location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8" y="3460333"/>
            <a:ext cx="298045" cy="298045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5" y="790254"/>
            <a:ext cx="310331" cy="29804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7078" y="4125440"/>
            <a:ext cx="2808022" cy="1593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96688" y="4125440"/>
            <a:ext cx="8512111" cy="15852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11740422" y="4128194"/>
            <a:ext cx="180000" cy="180000"/>
            <a:chOff x="11577895" y="3882683"/>
            <a:chExt cx="356330" cy="35633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3116597" y="4128194"/>
            <a:ext cx="180000" cy="180000"/>
            <a:chOff x="11577895" y="3882683"/>
            <a:chExt cx="356330" cy="3563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>
            <a:grpSpLocks noChangeAspect="1"/>
          </p:cNvGrpSpPr>
          <p:nvPr/>
        </p:nvGrpSpPr>
        <p:grpSpPr>
          <a:xfrm flipH="1">
            <a:off x="3386453" y="4128194"/>
            <a:ext cx="180000" cy="180000"/>
            <a:chOff x="11577895" y="3882683"/>
            <a:chExt cx="356330" cy="35633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 rot="16200000" flipH="1" flipV="1">
            <a:off x="3116597" y="5526058"/>
            <a:ext cx="180000" cy="180000"/>
            <a:chOff x="11577895" y="3882683"/>
            <a:chExt cx="356330" cy="35633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 rot="16200000" flipH="1">
            <a:off x="473128" y="5526058"/>
            <a:ext cx="180000" cy="180000"/>
            <a:chOff x="11577895" y="3882683"/>
            <a:chExt cx="356330" cy="35633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 rot="16200000" flipH="1">
            <a:off x="3386453" y="5526058"/>
            <a:ext cx="180000" cy="180000"/>
            <a:chOff x="11577895" y="3882683"/>
            <a:chExt cx="356330" cy="35633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>
            <a:grpSpLocks noChangeAspect="1"/>
          </p:cNvGrpSpPr>
          <p:nvPr/>
        </p:nvGrpSpPr>
        <p:grpSpPr>
          <a:xfrm rot="16200000" flipH="1" flipV="1">
            <a:off x="11740422" y="5526058"/>
            <a:ext cx="180000" cy="180000"/>
            <a:chOff x="11577895" y="3882683"/>
            <a:chExt cx="356330" cy="35633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473467" y="3941536"/>
            <a:ext cx="1010530" cy="367691"/>
            <a:chOff x="4066551" y="3833248"/>
            <a:chExt cx="1010530" cy="367691"/>
          </a:xfrm>
        </p:grpSpPr>
        <p:sp>
          <p:nvSpPr>
            <p:cNvPr id="87" name="Rectangle 86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60622" y="3941536"/>
            <a:ext cx="1487565" cy="367692"/>
            <a:chOff x="9799364" y="3833248"/>
            <a:chExt cx="1010531" cy="367692"/>
          </a:xfrm>
        </p:grpSpPr>
        <p:sp>
          <p:nvSpPr>
            <p:cNvPr id="90" name="Rectangle 89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AWAY FROM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 flipH="1">
            <a:off x="473128" y="4128194"/>
            <a:ext cx="180000" cy="180000"/>
            <a:chOff x="11577895" y="3882683"/>
            <a:chExt cx="356330" cy="35633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1" y="5394278"/>
            <a:ext cx="10656000" cy="252000"/>
          </a:xfrm>
          <a:prstGeom prst="rect">
            <a:avLst/>
          </a:prstGeom>
        </p:spPr>
      </p:pic>
      <p:sp>
        <p:nvSpPr>
          <p:cNvPr id="99" name="When_Planned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27% Of Visits To Midscale Are Decided Completely Spur Of The Moment.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0" name="Decision_Location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Are Planned At Home.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58" name="Decision_Loc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811566"/>
              </p:ext>
            </p:extLst>
          </p:nvPr>
        </p:nvGraphicFramePr>
        <p:xfrm>
          <a:off x="218203" y="4308193"/>
          <a:ext cx="11879613" cy="1533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15756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480159" y="1462281"/>
            <a:ext cx="5654627" cy="15840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277660" y="1461601"/>
            <a:ext cx="5650815" cy="15763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4" name="Group 143"/>
          <p:cNvGrpSpPr>
            <a:grpSpLocks noChangeAspect="1"/>
          </p:cNvGrpSpPr>
          <p:nvPr/>
        </p:nvGrpSpPr>
        <p:grpSpPr>
          <a:xfrm>
            <a:off x="11759510" y="1455503"/>
            <a:ext cx="180000" cy="180000"/>
            <a:chOff x="11577895" y="3882683"/>
            <a:chExt cx="356330" cy="356330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5957612" y="1455503"/>
            <a:ext cx="180000" cy="180000"/>
            <a:chOff x="11577895" y="3882683"/>
            <a:chExt cx="356330" cy="35633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 flipH="1">
            <a:off x="6282056" y="1455503"/>
            <a:ext cx="180000" cy="180000"/>
            <a:chOff x="11577895" y="3882683"/>
            <a:chExt cx="356330" cy="356330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>
            <a:grpSpLocks noChangeAspect="1"/>
          </p:cNvGrpSpPr>
          <p:nvPr/>
        </p:nvGrpSpPr>
        <p:grpSpPr>
          <a:xfrm rot="16200000" flipH="1" flipV="1">
            <a:off x="5957612" y="2853367"/>
            <a:ext cx="180000" cy="180000"/>
            <a:chOff x="11577895" y="3882683"/>
            <a:chExt cx="356330" cy="35633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 rot="16200000" flipH="1">
            <a:off x="475400" y="2853367"/>
            <a:ext cx="180000" cy="180000"/>
            <a:chOff x="11577895" y="3882683"/>
            <a:chExt cx="356330" cy="356330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>
            <a:grpSpLocks noChangeAspect="1"/>
          </p:cNvGrpSpPr>
          <p:nvPr/>
        </p:nvGrpSpPr>
        <p:grpSpPr>
          <a:xfrm rot="16200000" flipH="1">
            <a:off x="6282056" y="2853367"/>
            <a:ext cx="180000" cy="180000"/>
            <a:chOff x="11577895" y="3882683"/>
            <a:chExt cx="356330" cy="356330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>
            <a:grpSpLocks noChangeAspect="1"/>
          </p:cNvGrpSpPr>
          <p:nvPr/>
        </p:nvGrpSpPr>
        <p:grpSpPr>
          <a:xfrm rot="16200000" flipH="1" flipV="1">
            <a:off x="11759510" y="2853367"/>
            <a:ext cx="180000" cy="180000"/>
            <a:chOff x="11577895" y="3882683"/>
            <a:chExt cx="356330" cy="356330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813227" y="1256813"/>
            <a:ext cx="1010530" cy="367691"/>
            <a:chOff x="4066551" y="3833248"/>
            <a:chExt cx="1010530" cy="367691"/>
          </a:xfrm>
        </p:grpSpPr>
        <p:sp>
          <p:nvSpPr>
            <p:cNvPr id="166" name="Rectangle 165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655218" y="1256813"/>
            <a:ext cx="1010531" cy="367692"/>
            <a:chOff x="9799364" y="3833248"/>
            <a:chExt cx="1010531" cy="367692"/>
          </a:xfrm>
        </p:grpSpPr>
        <p:sp>
          <p:nvSpPr>
            <p:cNvPr id="169" name="Rectangle 168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NON-FAMILY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1" name="Group 170"/>
          <p:cNvGrpSpPr>
            <a:grpSpLocks noChangeAspect="1"/>
          </p:cNvGrpSpPr>
          <p:nvPr/>
        </p:nvGrpSpPr>
        <p:grpSpPr>
          <a:xfrm flipH="1">
            <a:off x="475400" y="1455503"/>
            <a:ext cx="180000" cy="180000"/>
            <a:chOff x="11577895" y="3882683"/>
            <a:chExt cx="356330" cy="356330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105" name="Main_Decision_Maker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Main Decision Maker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2" y="3434235"/>
            <a:ext cx="387959" cy="3726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13" name="Decision_Makers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Decision Makers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4" y="760717"/>
            <a:ext cx="316568" cy="304034"/>
          </a:xfrm>
          <a:prstGeom prst="rect">
            <a:avLst/>
          </a:prstGeom>
        </p:spPr>
      </p:pic>
      <p:pic>
        <p:nvPicPr>
          <p:cNvPr id="116" name="Picture 11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3" y="2700760"/>
            <a:ext cx="10656000" cy="252000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86650" y="4110619"/>
            <a:ext cx="5645864" cy="1608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75388" y="4110217"/>
            <a:ext cx="5653087" cy="16004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11757238" y="4128194"/>
            <a:ext cx="180000" cy="180000"/>
            <a:chOff x="11577895" y="3882683"/>
            <a:chExt cx="356330" cy="3563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5955340" y="4116162"/>
            <a:ext cx="180000" cy="180000"/>
            <a:chOff x="11577895" y="3882683"/>
            <a:chExt cx="356330" cy="35633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>
            <a:grpSpLocks noChangeAspect="1"/>
          </p:cNvGrpSpPr>
          <p:nvPr/>
        </p:nvGrpSpPr>
        <p:grpSpPr>
          <a:xfrm flipH="1">
            <a:off x="6279784" y="4128194"/>
            <a:ext cx="180000" cy="180000"/>
            <a:chOff x="11577895" y="3882683"/>
            <a:chExt cx="356330" cy="35633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 rot="16200000" flipH="1" flipV="1">
            <a:off x="5955340" y="5526058"/>
            <a:ext cx="180000" cy="180000"/>
            <a:chOff x="11577895" y="3882683"/>
            <a:chExt cx="356330" cy="35633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>
            <a:grpSpLocks noChangeAspect="1"/>
          </p:cNvGrpSpPr>
          <p:nvPr/>
        </p:nvGrpSpPr>
        <p:grpSpPr>
          <a:xfrm rot="16200000" flipH="1">
            <a:off x="499630" y="5526058"/>
            <a:ext cx="180000" cy="180000"/>
            <a:chOff x="11577895" y="3882683"/>
            <a:chExt cx="356330" cy="35633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>
            <a:grpSpLocks noChangeAspect="1"/>
          </p:cNvGrpSpPr>
          <p:nvPr/>
        </p:nvGrpSpPr>
        <p:grpSpPr>
          <a:xfrm rot="16200000" flipH="1">
            <a:off x="6279784" y="5526058"/>
            <a:ext cx="180000" cy="180000"/>
            <a:chOff x="11577895" y="3882683"/>
            <a:chExt cx="356330" cy="356330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>
            <a:grpSpLocks noChangeAspect="1"/>
          </p:cNvGrpSpPr>
          <p:nvPr/>
        </p:nvGrpSpPr>
        <p:grpSpPr>
          <a:xfrm rot="16200000" flipH="1" flipV="1">
            <a:off x="11757238" y="5526058"/>
            <a:ext cx="180000" cy="180000"/>
            <a:chOff x="11577895" y="3882683"/>
            <a:chExt cx="356330" cy="356330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810955" y="3917472"/>
            <a:ext cx="1010530" cy="367691"/>
            <a:chOff x="4066551" y="3833248"/>
            <a:chExt cx="1010530" cy="367691"/>
          </a:xfrm>
        </p:grpSpPr>
        <p:sp>
          <p:nvSpPr>
            <p:cNvPr id="134" name="Rectangle 13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652946" y="3929504"/>
            <a:ext cx="1010531" cy="367692"/>
            <a:chOff x="9799364" y="3833248"/>
            <a:chExt cx="1010531" cy="367692"/>
          </a:xfrm>
        </p:grpSpPr>
        <p:sp>
          <p:nvSpPr>
            <p:cNvPr id="137" name="Rectangle 136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NON-FAMILY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9" name="Group 138"/>
          <p:cNvGrpSpPr>
            <a:grpSpLocks noChangeAspect="1"/>
          </p:cNvGrpSpPr>
          <p:nvPr/>
        </p:nvGrpSpPr>
        <p:grpSpPr>
          <a:xfrm flipH="1">
            <a:off x="499630" y="4116162"/>
            <a:ext cx="180000" cy="180000"/>
            <a:chOff x="11577895" y="3882683"/>
            <a:chExt cx="356330" cy="35633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1" y="5394278"/>
            <a:ext cx="10656000" cy="252000"/>
          </a:xfrm>
          <a:prstGeom prst="rect">
            <a:avLst/>
          </a:prstGeom>
        </p:spPr>
      </p:pic>
      <p:sp>
        <p:nvSpPr>
          <p:cNvPr id="93" name="Main_Decision_Maker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23% Of Visits To Midscale Have Main Decision Maker - Myself.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7" name="Decision_Makers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23% Of Visits To Midscale Involve Decision Maker - Myself.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98" name="Main_Decision_Mak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15267"/>
              </p:ext>
            </p:extLst>
          </p:nvPr>
        </p:nvGraphicFramePr>
        <p:xfrm>
          <a:off x="202668" y="1304925"/>
          <a:ext cx="11859691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0" name="Decision_Maker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917263"/>
              </p:ext>
            </p:extLst>
          </p:nvPr>
        </p:nvGraphicFramePr>
        <p:xfrm>
          <a:off x="218203" y="3953257"/>
          <a:ext cx="11879613" cy="188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41872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9" y="742218"/>
            <a:ext cx="372822" cy="35806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81" name="Pre-Visit_Origin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Pre-Visit Origin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16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1004" y="1460144"/>
            <a:ext cx="2322654" cy="3959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19400" y="1460145"/>
            <a:ext cx="9089400" cy="39594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2597179" y="1459071"/>
            <a:ext cx="180000" cy="180000"/>
            <a:chOff x="11577895" y="3882683"/>
            <a:chExt cx="356330" cy="35633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 flipH="1">
            <a:off x="2826893" y="1459067"/>
            <a:ext cx="180000" cy="180000"/>
            <a:chOff x="11577895" y="3882683"/>
            <a:chExt cx="356330" cy="35633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 rot="16200000" flipH="1" flipV="1">
            <a:off x="2597179" y="5232995"/>
            <a:ext cx="180000" cy="180000"/>
            <a:chOff x="11577895" y="3882683"/>
            <a:chExt cx="356330" cy="35633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 rot="16200000" flipH="1">
            <a:off x="482024" y="5232995"/>
            <a:ext cx="180000" cy="180000"/>
            <a:chOff x="11577895" y="3882683"/>
            <a:chExt cx="356330" cy="35633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 rot="16200000" flipH="1">
            <a:off x="2826893" y="5232995"/>
            <a:ext cx="180000" cy="180000"/>
            <a:chOff x="11577895" y="3882683"/>
            <a:chExt cx="356330" cy="35633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185925" y="1317503"/>
            <a:ext cx="1010530" cy="367691"/>
            <a:chOff x="4066551" y="3833248"/>
            <a:chExt cx="1010530" cy="367691"/>
          </a:xfrm>
        </p:grpSpPr>
        <p:sp>
          <p:nvSpPr>
            <p:cNvPr id="74" name="Rectangle 7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 flipH="1">
            <a:off x="482024" y="1459071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1730662" y="1459066"/>
            <a:ext cx="180000" cy="180000"/>
            <a:chOff x="11577895" y="3882683"/>
            <a:chExt cx="356330" cy="35633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462789" y="1308504"/>
            <a:ext cx="1460293" cy="367692"/>
            <a:chOff x="9799364" y="3833248"/>
            <a:chExt cx="1010531" cy="367692"/>
          </a:xfrm>
        </p:grpSpPr>
        <p:sp>
          <p:nvSpPr>
            <p:cNvPr id="106" name="Rectangle 105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AWAY FROM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pic>
        <p:nvPicPr>
          <p:cNvPr id="95" name="Picture 9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7" y="5030807"/>
            <a:ext cx="10978888" cy="252000"/>
          </a:xfrm>
          <a:prstGeom prst="rect">
            <a:avLst/>
          </a:prstGeom>
        </p:spPr>
      </p:pic>
      <p:grpSp>
        <p:nvGrpSpPr>
          <p:cNvPr id="108" name="Group 107"/>
          <p:cNvGrpSpPr>
            <a:grpSpLocks noChangeAspect="1"/>
          </p:cNvGrpSpPr>
          <p:nvPr/>
        </p:nvGrpSpPr>
        <p:grpSpPr>
          <a:xfrm rot="16200000" flipH="1" flipV="1">
            <a:off x="11744310" y="5232992"/>
            <a:ext cx="180000" cy="180000"/>
            <a:chOff x="11577895" y="3882683"/>
            <a:chExt cx="356330" cy="35633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Pre-Visit_Origin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47% Of Visits To Midscale Have Origin - Home.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99" name="Pre-Visit_Origi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341779"/>
              </p:ext>
            </p:extLst>
          </p:nvPr>
        </p:nvGraphicFramePr>
        <p:xfrm>
          <a:off x="218203" y="1639066"/>
          <a:ext cx="11879613" cy="3914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1191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Mode_Of_Transport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640430"/>
              </p:ext>
            </p:extLst>
          </p:nvPr>
        </p:nvGraphicFramePr>
        <p:xfrm>
          <a:off x="90820" y="3953257"/>
          <a:ext cx="12010360" cy="188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2" name="Picture 6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5" y="5410396"/>
            <a:ext cx="11342711" cy="229158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Mode_Of_Transportation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Mode Of Transportation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" y="3408640"/>
            <a:ext cx="332716" cy="31954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stance_Travelled_–_Averag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Distance Travelled – Average</a:t>
            </a:r>
          </a:p>
        </p:txBody>
      </p:sp>
      <p:sp>
        <p:nvSpPr>
          <p:cNvPr id="32" name="Distance_Travelled_–_Detailed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Distance Travelled – Detailed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9" y="719307"/>
            <a:ext cx="391839" cy="376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47" y="752174"/>
            <a:ext cx="391839" cy="376326"/>
          </a:xfrm>
          <a:prstGeom prst="rect">
            <a:avLst/>
          </a:prstGeom>
        </p:spPr>
      </p:pic>
      <p:pic>
        <p:nvPicPr>
          <p:cNvPr id="59" name="Picture 5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Distance_Travelled_–_Detail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584572"/>
              </p:ext>
            </p:extLst>
          </p:nvPr>
        </p:nvGraphicFramePr>
        <p:xfrm>
          <a:off x="6244401" y="1286257"/>
          <a:ext cx="5882986" cy="192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0" name="Distance_Travelled_–_Averag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Average Distance Travelled For Midscale In Total Visits - 1.9 Miles.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3" name="Distance_Travelled_–_Detailed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21% Of Visits To Midscale Were Main Destinations/On The Way.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5" name="Mode_Of_Transportation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83% Of Visits To Midscale Are Made In Personal Vehicles.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7" name="Distance_Pic_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74" y="1259181"/>
            <a:ext cx="846292" cy="1949990"/>
          </a:xfrm>
          <a:prstGeom prst="rect">
            <a:avLst/>
          </a:prstGeom>
        </p:spPr>
      </p:pic>
      <p:pic>
        <p:nvPicPr>
          <p:cNvPr id="79" name="Distance_Pic_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74" y="1259181"/>
            <a:ext cx="846292" cy="1949990"/>
          </a:xfrm>
          <a:prstGeom prst="rect">
            <a:avLst/>
          </a:prstGeom>
        </p:spPr>
      </p:pic>
      <p:pic>
        <p:nvPicPr>
          <p:cNvPr id="87" name="Distance_Pic_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54" y="1259181"/>
            <a:ext cx="846292" cy="1949990"/>
          </a:xfrm>
          <a:prstGeom prst="rect">
            <a:avLst/>
          </a:prstGeom>
        </p:spPr>
      </p:pic>
      <p:pic>
        <p:nvPicPr>
          <p:cNvPr id="88" name="Distance_Pic_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4" y="1259181"/>
            <a:ext cx="846292" cy="1949990"/>
          </a:xfrm>
          <a:prstGeom prst="rect">
            <a:avLst/>
          </a:prstGeom>
        </p:spPr>
      </p:pic>
      <p:pic>
        <p:nvPicPr>
          <p:cNvPr id="89" name="Distance_Pic_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14" y="1259181"/>
            <a:ext cx="846292" cy="1949990"/>
          </a:xfrm>
          <a:prstGeom prst="rect">
            <a:avLst/>
          </a:prstGeom>
        </p:spPr>
      </p:pic>
      <p:cxnSp>
        <p:nvCxnSpPr>
          <p:cNvPr id="90" name="Distance_Stragt_1"/>
          <p:cNvCxnSpPr/>
          <p:nvPr/>
        </p:nvCxnSpPr>
        <p:spPr>
          <a:xfrm>
            <a:off x="1503816" y="1290535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Distance_Stragt_2"/>
          <p:cNvCxnSpPr/>
          <p:nvPr/>
        </p:nvCxnSpPr>
        <p:spPr>
          <a:xfrm>
            <a:off x="2655944" y="1290535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Distance_Stragt_3"/>
          <p:cNvCxnSpPr/>
          <p:nvPr/>
        </p:nvCxnSpPr>
        <p:spPr>
          <a:xfrm>
            <a:off x="3808072" y="1290535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istance_Stragt_4"/>
          <p:cNvCxnSpPr/>
          <p:nvPr/>
        </p:nvCxnSpPr>
        <p:spPr>
          <a:xfrm>
            <a:off x="4943872" y="1290535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istance_Rect_1"/>
          <p:cNvSpPr/>
          <p:nvPr/>
        </p:nvSpPr>
        <p:spPr>
          <a:xfrm>
            <a:off x="382907" y="1475394"/>
            <a:ext cx="103347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83"/>
            <a:r>
              <a:rPr lang="en-US" sz="1600" dirty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95" name="Distance_Rect_2"/>
          <p:cNvSpPr/>
          <p:nvPr/>
        </p:nvSpPr>
        <p:spPr>
          <a:xfrm>
            <a:off x="1583176" y="1475394"/>
            <a:ext cx="103347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83"/>
            <a:r>
              <a:rPr lang="en-US" sz="1600" dirty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96" name="Distance_Rect_3"/>
          <p:cNvSpPr/>
          <p:nvPr/>
        </p:nvSpPr>
        <p:spPr>
          <a:xfrm>
            <a:off x="2727140" y="1475394"/>
            <a:ext cx="103347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83"/>
            <a:r>
              <a:rPr lang="en-US" sz="1600" dirty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97" name="Distance_Rect_4"/>
          <p:cNvSpPr/>
          <p:nvPr/>
        </p:nvSpPr>
        <p:spPr>
          <a:xfrm>
            <a:off x="3884356" y="1475394"/>
            <a:ext cx="103347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83"/>
            <a:r>
              <a:rPr lang="en-US" sz="1600" dirty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98" name="Distance_Rect_5"/>
          <p:cNvSpPr/>
          <p:nvPr/>
        </p:nvSpPr>
        <p:spPr>
          <a:xfrm>
            <a:off x="5049276" y="1475394"/>
            <a:ext cx="103347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83"/>
            <a:r>
              <a:rPr lang="en-US" sz="1600" dirty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99" name="Distance_Miles_1"/>
          <p:cNvSpPr/>
          <p:nvPr/>
        </p:nvSpPr>
        <p:spPr>
          <a:xfrm>
            <a:off x="295807" y="2175073"/>
            <a:ext cx="1220426" cy="33855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r>
              <a:rPr lang="en-US" sz="1600" b="1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MILES</a:t>
            </a:r>
          </a:p>
        </p:txBody>
      </p:sp>
      <p:sp>
        <p:nvSpPr>
          <p:cNvPr id="100" name="Distance_Miles_2"/>
          <p:cNvSpPr/>
          <p:nvPr/>
        </p:nvSpPr>
        <p:spPr>
          <a:xfrm>
            <a:off x="1490410" y="2175073"/>
            <a:ext cx="1220426" cy="33855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r>
              <a:rPr lang="en-IN" sz="1600" b="1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MILES</a:t>
            </a:r>
            <a:endParaRPr lang="en-US" sz="1600" b="1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1" name="Distance_Miles_3"/>
          <p:cNvSpPr/>
          <p:nvPr/>
        </p:nvSpPr>
        <p:spPr>
          <a:xfrm>
            <a:off x="2634374" y="2175073"/>
            <a:ext cx="1220426" cy="33855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r>
              <a:rPr lang="en-IN" sz="1600" b="1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MILES</a:t>
            </a:r>
            <a:endParaRPr lang="en-US" sz="1600" b="1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2" name="Distance_Miles_4"/>
          <p:cNvSpPr/>
          <p:nvPr/>
        </p:nvSpPr>
        <p:spPr>
          <a:xfrm>
            <a:off x="3778338" y="2175073"/>
            <a:ext cx="1220426" cy="33855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r>
              <a:rPr lang="en-IN" sz="1600" b="1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MILES</a:t>
            </a:r>
            <a:endParaRPr lang="en-US" sz="1600" b="1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3" name="Distance_Miles_5"/>
          <p:cNvSpPr/>
          <p:nvPr/>
        </p:nvSpPr>
        <p:spPr>
          <a:xfrm>
            <a:off x="4964871" y="2175073"/>
            <a:ext cx="1220426" cy="33855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/>
            <a:r>
              <a:rPr lang="en-IN" sz="1600" b="1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MILES</a:t>
            </a:r>
            <a:endParaRPr lang="en-US" sz="1600" b="1" dirty="0">
              <a:solidFill>
                <a:prstClr val="white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rip_Purpos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425099"/>
              </p:ext>
            </p:extLst>
          </p:nvPr>
        </p:nvGraphicFramePr>
        <p:xfrm>
          <a:off x="181537" y="1286257"/>
          <a:ext cx="11877053" cy="18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Trip_Activitie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481429"/>
              </p:ext>
            </p:extLst>
          </p:nvPr>
        </p:nvGraphicFramePr>
        <p:xfrm>
          <a:off x="175999" y="3966906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5" y="5378400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8" y="2705827"/>
            <a:ext cx="11275236" cy="2520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rip_Purpos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Purpose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rip_Activities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Activities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3" y="3310815"/>
            <a:ext cx="494351" cy="494351"/>
          </a:xfrm>
          <a:prstGeom prst="rect">
            <a:avLst/>
          </a:prstGeom>
        </p:spPr>
      </p:pic>
      <p:sp>
        <p:nvSpPr>
          <p:cNvPr id="37" name="Trip_Purpos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63% Of Visits To Midscale Are Primarily To Visit Establishment.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" name="Trip_Activities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Visits To Midscale Include Trip Activity – Commuted To Or From Work/ School.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ccasion_Motivation_Segmentation"/>
          <p:cNvSpPr txBox="1"/>
          <p:nvPr/>
        </p:nvSpPr>
        <p:spPr>
          <a:xfrm>
            <a:off x="797718" y="764116"/>
            <a:ext cx="971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Occasion Motivation Segmentation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Primy_Occsn_Motivt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708884"/>
              </p:ext>
            </p:extLst>
          </p:nvPr>
        </p:nvGraphicFramePr>
        <p:xfrm>
          <a:off x="238124" y="1272607"/>
          <a:ext cx="11859691" cy="2158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Primy_Occsn_Motivtn"/>
          <p:cNvSpPr txBox="1"/>
          <p:nvPr/>
        </p:nvSpPr>
        <p:spPr>
          <a:xfrm>
            <a:off x="786981" y="764116"/>
            <a:ext cx="10450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Primary Occasion Motivation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Occsn_Motivn"/>
          <p:cNvSpPr txBox="1"/>
          <p:nvPr/>
        </p:nvSpPr>
        <p:spPr>
          <a:xfrm>
            <a:off x="799200" y="3430800"/>
            <a:ext cx="1064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Occasion Motivations – Total Mentions (Top 10 For Midscale)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52632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681763"/>
            <a:ext cx="10728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8" y="633008"/>
            <a:ext cx="595040" cy="5950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1" y="3363144"/>
            <a:ext cx="462992" cy="462992"/>
          </a:xfrm>
          <a:prstGeom prst="rect">
            <a:avLst/>
          </a:prstGeom>
        </p:spPr>
      </p:pic>
      <p:graphicFrame>
        <p:nvGraphicFramePr>
          <p:cNvPr id="186" name="Occsn_Motiv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165876"/>
              </p:ext>
            </p:extLst>
          </p:nvPr>
        </p:nvGraphicFramePr>
        <p:xfrm>
          <a:off x="250168" y="3953257"/>
          <a:ext cx="11798397" cy="223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2" name="Primy_Occsn_Motivtn_ReadAsText"/>
          <p:cNvSpPr txBox="1"/>
          <p:nvPr/>
        </p:nvSpPr>
        <p:spPr>
          <a:xfrm>
            <a:off x="664145" y="1070813"/>
            <a:ext cx="10573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For Primary Occasion Motivation - “I Didn’t Want To Cook.”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Occsn_Motivn_ReadAsText"/>
          <p:cNvSpPr txBox="1"/>
          <p:nvPr/>
        </p:nvSpPr>
        <p:spPr>
          <a:xfrm>
            <a:off x="662543" y="3737814"/>
            <a:ext cx="11032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For Occasion Motivations – ‘I Didn’t Want To Cook.”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4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</a:t>
            </a:r>
            <a:r>
              <a:rPr lang="en-US" sz="4000" b="1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Arial (Body)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DINE</a:t>
            </a:r>
            <a:r>
              <a:rPr lang="en-US" sz="2400" baseline="-250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360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P2P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317794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US" sz="24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Visit Demographics (Pg. 3-6)</a:t>
            </a:r>
          </a:p>
        </p:txBody>
      </p:sp>
      <p:sp>
        <p:nvSpPr>
          <p:cNvPr id="8" name="New shape"/>
          <p:cNvSpPr/>
          <p:nvPr/>
        </p:nvSpPr>
        <p:spPr>
          <a:xfrm>
            <a:off x="394252" y="1913669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Occasion Context (Pg. 7-11)</a:t>
            </a:r>
          </a:p>
        </p:txBody>
      </p:sp>
      <p:sp>
        <p:nvSpPr>
          <p:cNvPr id="9" name="New shape"/>
          <p:cNvSpPr/>
          <p:nvPr/>
        </p:nvSpPr>
        <p:spPr>
          <a:xfrm>
            <a:off x="394252" y="2331525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Pre-Visit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12-22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394252" y="274938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In-Establishment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23-27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394252" y="3167237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Summary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28-33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394252" y="3585094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Beverage Detail (Pg. 34-42)</a:t>
            </a:r>
          </a:p>
        </p:txBody>
      </p:sp>
      <p:sp>
        <p:nvSpPr>
          <p:cNvPr id="15" name="New shape"/>
          <p:cNvSpPr/>
          <p:nvPr/>
        </p:nvSpPr>
        <p:spPr>
          <a:xfrm>
            <a:off x="381000" y="404653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Appendix (Pg. 43-56)</a:t>
            </a:r>
          </a:p>
        </p:txBody>
      </p:sp>
    </p:spTree>
    <p:extLst>
      <p:ext uri="{BB962C8B-B14F-4D97-AF65-F5344CB8AC3E}">
        <p14:creationId xmlns:p14="http://schemas.microsoft.com/office/powerpoint/2010/main" val="2847503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stabli_Movtn_Seg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Motivation Segmentation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graphicFrame>
        <p:nvGraphicFramePr>
          <p:cNvPr id="16" name="Establi_Movtn_Seg_Chart">
            <a:extLst>
              <a:ext uri="{FF2B5EF4-FFF2-40B4-BE49-F238E27FC236}">
                <a16:creationId xmlns:a16="http://schemas.microsoft.com/office/drawing/2014/main" id="{3B80EC9D-4330-4A17-B730-82786DE67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204093"/>
              </p:ext>
            </p:extLst>
          </p:nvPr>
        </p:nvGraphicFramePr>
        <p:xfrm>
          <a:off x="176402" y="1318992"/>
          <a:ext cx="11877053" cy="457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Establi_Movtn_ReadAsText">
            <a:extLst>
              <a:ext uri="{FF2B5EF4-FFF2-40B4-BE49-F238E27FC236}">
                <a16:creationId xmlns:a16="http://schemas.microsoft.com/office/drawing/2014/main" id="{DB4895F6-5FDA-4486-B1D9-3DD6C235B53E}"/>
              </a:ext>
            </a:extLst>
          </p:cNvPr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Have Food Consumed - Pizza.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3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Prm_Es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818041"/>
              </p:ext>
            </p:extLst>
          </p:nvPr>
        </p:nvGraphicFramePr>
        <p:xfrm>
          <a:off x="238124" y="1286257"/>
          <a:ext cx="11859691" cy="1968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Prm_Est_Mot"/>
          <p:cNvSpPr txBox="1"/>
          <p:nvPr/>
        </p:nvSpPr>
        <p:spPr>
          <a:xfrm>
            <a:off x="786981" y="764116"/>
            <a:ext cx="10658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Primary Establishment Motivation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Est_Motivation_Total"/>
          <p:cNvSpPr txBox="1"/>
          <p:nvPr/>
        </p:nvSpPr>
        <p:spPr>
          <a:xfrm>
            <a:off x="799200" y="3430800"/>
            <a:ext cx="1064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Establishment Motivations – Total Mentions (Top 10 For Midscale)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5926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681763"/>
            <a:ext cx="10728000" cy="25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" y="680001"/>
            <a:ext cx="426194" cy="4104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" y="3437530"/>
            <a:ext cx="360105" cy="360105"/>
          </a:xfrm>
          <a:prstGeom prst="rect">
            <a:avLst/>
          </a:prstGeom>
        </p:spPr>
      </p:pic>
      <p:graphicFrame>
        <p:nvGraphicFramePr>
          <p:cNvPr id="186" name="Est_Motiv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282721"/>
              </p:ext>
            </p:extLst>
          </p:nvPr>
        </p:nvGraphicFramePr>
        <p:xfrm>
          <a:off x="87456" y="3953258"/>
          <a:ext cx="12010360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Prm_Est_ReadAsText"/>
          <p:cNvSpPr txBox="1"/>
          <p:nvPr/>
        </p:nvSpPr>
        <p:spPr>
          <a:xfrm>
            <a:off x="664144" y="1070813"/>
            <a:ext cx="11031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For Primary Establishment Motivation – “That Is Always Clean”.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Est_Motiv_ReadAsText"/>
          <p:cNvSpPr txBox="1"/>
          <p:nvPr/>
        </p:nvSpPr>
        <p:spPr>
          <a:xfrm>
            <a:off x="662543" y="3737814"/>
            <a:ext cx="11033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For Establishment Motivation – “That Is Always Clean.”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92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Prm_Moo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838140"/>
              </p:ext>
            </p:extLst>
          </p:nvPr>
        </p:nvGraphicFramePr>
        <p:xfrm>
          <a:off x="238124" y="1299905"/>
          <a:ext cx="11859691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709059"/>
            <a:ext cx="10728000" cy="2520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Prm_Mood"/>
          <p:cNvSpPr txBox="1"/>
          <p:nvPr/>
        </p:nvSpPr>
        <p:spPr>
          <a:xfrm>
            <a:off x="786981" y="764116"/>
            <a:ext cx="1043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Primary Mood Upon Arrival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Mood_Arrv"/>
          <p:cNvSpPr txBox="1"/>
          <p:nvPr/>
        </p:nvSpPr>
        <p:spPr>
          <a:xfrm>
            <a:off x="799199" y="3430800"/>
            <a:ext cx="95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Mood Upon Arrival – Total Mentions (Top 10 For Midscale)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" y="680001"/>
            <a:ext cx="426194" cy="4104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7" y="3432436"/>
            <a:ext cx="695875" cy="325263"/>
          </a:xfrm>
          <a:prstGeom prst="rect">
            <a:avLst/>
          </a:prstGeom>
        </p:spPr>
      </p:pic>
      <p:graphicFrame>
        <p:nvGraphicFramePr>
          <p:cNvPr id="186" name="Mood_Arrv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447359"/>
              </p:ext>
            </p:extLst>
          </p:nvPr>
        </p:nvGraphicFramePr>
        <p:xfrm>
          <a:off x="87456" y="3953258"/>
          <a:ext cx="12010360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Prm_Mood_ReadAsText"/>
          <p:cNvSpPr txBox="1"/>
          <p:nvPr/>
        </p:nvSpPr>
        <p:spPr>
          <a:xfrm>
            <a:off x="664145" y="1070813"/>
            <a:ext cx="11031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Involve Primary Mood Upon Arrival - Relaxed.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Mood_Arrv_ReadAsText"/>
          <p:cNvSpPr txBox="1"/>
          <p:nvPr/>
        </p:nvSpPr>
        <p:spPr>
          <a:xfrm>
            <a:off x="662543" y="3737814"/>
            <a:ext cx="11033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Involve Mood Upon Arrival - Relaxed.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49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d_Beverage"/>
          <p:cNvSpPr txBox="1"/>
          <p:nvPr/>
        </p:nvSpPr>
        <p:spPr>
          <a:xfrm>
            <a:off x="786981" y="764116"/>
            <a:ext cx="666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Food Vs Beverage As Driver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" y="681128"/>
            <a:ext cx="426194" cy="408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426" y="1462074"/>
            <a:ext cx="4513159" cy="4024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805000" y="1463356"/>
            <a:ext cx="180000" cy="180000"/>
            <a:chOff x="11577895" y="3882683"/>
            <a:chExt cx="356330" cy="35633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 rot="16200000" flipH="1" flipV="1">
            <a:off x="4805000" y="5312474"/>
            <a:ext cx="180000" cy="180000"/>
            <a:chOff x="11577895" y="3882683"/>
            <a:chExt cx="356330" cy="35633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 rot="16200000" flipH="1">
            <a:off x="482024" y="5312474"/>
            <a:ext cx="180000" cy="180000"/>
            <a:chOff x="11577895" y="3882683"/>
            <a:chExt cx="356330" cy="35633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686474" y="1280844"/>
            <a:ext cx="1987935" cy="367691"/>
            <a:chOff x="4066551" y="3833248"/>
            <a:chExt cx="1010530" cy="367691"/>
          </a:xfrm>
        </p:grpSpPr>
        <p:sp>
          <p:nvSpPr>
            <p:cNvPr id="30" name="Rectangle 29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PRIMARILY FOOD DRIVEN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 flipH="1">
            <a:off x="482024" y="1463356"/>
            <a:ext cx="180000" cy="180000"/>
            <a:chOff x="11577895" y="3882683"/>
            <a:chExt cx="356330" cy="35633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109615" y="1462072"/>
            <a:ext cx="2259416" cy="4024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 rot="16200000" flipH="1">
            <a:off x="5118612" y="5312474"/>
            <a:ext cx="180000" cy="180000"/>
            <a:chOff x="11577895" y="3882683"/>
            <a:chExt cx="356330" cy="35633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 flipH="1">
            <a:off x="5105165" y="1463356"/>
            <a:ext cx="180000" cy="180000"/>
            <a:chOff x="11577895" y="3882683"/>
            <a:chExt cx="356330" cy="35633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683550" y="1268146"/>
            <a:ext cx="1010530" cy="367691"/>
            <a:chOff x="4066551" y="3833248"/>
            <a:chExt cx="1010530" cy="367691"/>
          </a:xfrm>
        </p:grpSpPr>
        <p:sp>
          <p:nvSpPr>
            <p:cNvPr id="43" name="Rectangle 42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NEUTRAL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464425" y="1461422"/>
            <a:ext cx="4506323" cy="40249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11802791" y="1451324"/>
            <a:ext cx="180000" cy="180000"/>
            <a:chOff x="11577895" y="3882683"/>
            <a:chExt cx="356330" cy="35633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 flipH="1">
            <a:off x="7467738" y="1451323"/>
            <a:ext cx="180000" cy="180000"/>
            <a:chOff x="11577895" y="3882683"/>
            <a:chExt cx="356330" cy="35633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7184533" y="1463355"/>
            <a:ext cx="180000" cy="180000"/>
            <a:chOff x="11577895" y="3882683"/>
            <a:chExt cx="356330" cy="35633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>
            <a:grpSpLocks noChangeAspect="1"/>
          </p:cNvGrpSpPr>
          <p:nvPr/>
        </p:nvGrpSpPr>
        <p:grpSpPr>
          <a:xfrm rot="16200000" flipH="1" flipV="1">
            <a:off x="7184533" y="5312473"/>
            <a:ext cx="180000" cy="180000"/>
            <a:chOff x="11577895" y="3882683"/>
            <a:chExt cx="356330" cy="35633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 rot="16200000" flipH="1" flipV="1">
            <a:off x="11802791" y="5312474"/>
            <a:ext cx="180000" cy="180000"/>
            <a:chOff x="11577895" y="3882683"/>
            <a:chExt cx="356330" cy="35633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 rot="16200000" flipH="1">
            <a:off x="7467738" y="5311823"/>
            <a:ext cx="180000" cy="180000"/>
            <a:chOff x="11577895" y="3882683"/>
            <a:chExt cx="356330" cy="35633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42919" y="1268146"/>
            <a:ext cx="2184585" cy="367691"/>
            <a:chOff x="4066551" y="3833248"/>
            <a:chExt cx="1010530" cy="367691"/>
          </a:xfrm>
        </p:grpSpPr>
        <p:sp>
          <p:nvSpPr>
            <p:cNvPr id="65" name="Rectangle 64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PRIMARILY BEVERAGE DRIVEN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pic>
        <p:nvPicPr>
          <p:cNvPr id="67" name="Picture 6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2" y="5049244"/>
            <a:ext cx="11426204" cy="252000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ood_Bev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53% Of Visits To Midscale Are Driven By “Food Was Much More Important.”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8" name="Food_Bev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007615"/>
              </p:ext>
            </p:extLst>
          </p:nvPr>
        </p:nvGraphicFramePr>
        <p:xfrm>
          <a:off x="93674" y="1631322"/>
          <a:ext cx="12010360" cy="392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4883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35489" cy="2674386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</a:t>
            </a:r>
          </a:p>
          <a:p>
            <a:pPr lvl="0"/>
            <a:r>
              <a:rPr lang="en-US" sz="4000" dirty="0">
                <a:latin typeface="Franklin Gothic Book" panose="020B0503020102020204" pitchFamily="34" charset="0"/>
              </a:rPr>
              <a:t>In-Establishment</a:t>
            </a:r>
            <a:endParaRPr lang="en-US" sz="4000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2299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981" y="764116"/>
            <a:ext cx="666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Order Method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4" y="710776"/>
            <a:ext cx="439106" cy="42284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9426" y="1480206"/>
            <a:ext cx="7547745" cy="41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0" name="Group 99"/>
          <p:cNvGrpSpPr>
            <a:grpSpLocks noChangeAspect="1"/>
          </p:cNvGrpSpPr>
          <p:nvPr/>
        </p:nvGrpSpPr>
        <p:grpSpPr>
          <a:xfrm>
            <a:off x="7859571" y="1484358"/>
            <a:ext cx="180000" cy="180000"/>
            <a:chOff x="11577895" y="3882683"/>
            <a:chExt cx="356330" cy="35633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>
            <a:grpSpLocks noChangeAspect="1"/>
          </p:cNvGrpSpPr>
          <p:nvPr/>
        </p:nvGrpSpPr>
        <p:grpSpPr>
          <a:xfrm rot="16200000" flipH="1" flipV="1">
            <a:off x="7859571" y="5498771"/>
            <a:ext cx="180000" cy="180000"/>
            <a:chOff x="11577895" y="3882683"/>
            <a:chExt cx="356330" cy="35633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>
            <a:grpSpLocks noChangeAspect="1"/>
          </p:cNvGrpSpPr>
          <p:nvPr/>
        </p:nvGrpSpPr>
        <p:grpSpPr>
          <a:xfrm rot="16200000" flipH="1">
            <a:off x="482024" y="5498771"/>
            <a:ext cx="180000" cy="180000"/>
            <a:chOff x="11577895" y="3882683"/>
            <a:chExt cx="356330" cy="356330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3560637" y="1277782"/>
            <a:ext cx="1010530" cy="367691"/>
            <a:chOff x="4066551" y="3833248"/>
            <a:chExt cx="1010530" cy="367691"/>
          </a:xfrm>
        </p:grpSpPr>
        <p:sp>
          <p:nvSpPr>
            <p:cNvPr id="110" name="Rectangle 109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OFFLINE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 flipH="1">
            <a:off x="482024" y="1484358"/>
            <a:ext cx="180000" cy="180000"/>
            <a:chOff x="11577895" y="3882683"/>
            <a:chExt cx="356330" cy="35633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>
          <a:xfrm>
            <a:off x="8112125" y="1480206"/>
            <a:ext cx="2808288" cy="41972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6" name="Group 115"/>
          <p:cNvGrpSpPr>
            <a:grpSpLocks noChangeAspect="1"/>
          </p:cNvGrpSpPr>
          <p:nvPr/>
        </p:nvGrpSpPr>
        <p:grpSpPr>
          <a:xfrm rot="16200000" flipH="1">
            <a:off x="8109975" y="5498771"/>
            <a:ext cx="180000" cy="180000"/>
            <a:chOff x="11577895" y="3882683"/>
            <a:chExt cx="356330" cy="356330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 flipH="1">
            <a:off x="8109975" y="1484358"/>
            <a:ext cx="180000" cy="180000"/>
            <a:chOff x="11577895" y="3882683"/>
            <a:chExt cx="356330" cy="35633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9022502" y="1277116"/>
            <a:ext cx="1010530" cy="367691"/>
            <a:chOff x="4066551" y="3833248"/>
            <a:chExt cx="1010530" cy="367691"/>
          </a:xfrm>
        </p:grpSpPr>
        <p:sp>
          <p:nvSpPr>
            <p:cNvPr id="129" name="Rectangle 128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ONLINE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11021273" y="1493978"/>
            <a:ext cx="949475" cy="41834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2" name="Group 121"/>
          <p:cNvGrpSpPr>
            <a:grpSpLocks noChangeAspect="1"/>
          </p:cNvGrpSpPr>
          <p:nvPr/>
        </p:nvGrpSpPr>
        <p:grpSpPr>
          <a:xfrm>
            <a:off x="11802791" y="1484358"/>
            <a:ext cx="180000" cy="180000"/>
            <a:chOff x="11577895" y="3882683"/>
            <a:chExt cx="356330" cy="35633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 rot="16200000" flipH="1">
            <a:off x="11028363" y="5498770"/>
            <a:ext cx="180000" cy="180000"/>
            <a:chOff x="11577895" y="3882683"/>
            <a:chExt cx="356330" cy="356330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>
            <a:grpSpLocks noChangeAspect="1"/>
          </p:cNvGrpSpPr>
          <p:nvPr/>
        </p:nvGrpSpPr>
        <p:grpSpPr>
          <a:xfrm flipH="1">
            <a:off x="11028363" y="1484357"/>
            <a:ext cx="180000" cy="180000"/>
            <a:chOff x="11577895" y="3882683"/>
            <a:chExt cx="356330" cy="35633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>
            <a:grpSpLocks noChangeAspect="1"/>
          </p:cNvGrpSpPr>
          <p:nvPr/>
        </p:nvGrpSpPr>
        <p:grpSpPr>
          <a:xfrm>
            <a:off x="10748833" y="1484357"/>
            <a:ext cx="180000" cy="180000"/>
            <a:chOff x="11577895" y="3882683"/>
            <a:chExt cx="356330" cy="356330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>
            <a:grpSpLocks noChangeAspect="1"/>
          </p:cNvGrpSpPr>
          <p:nvPr/>
        </p:nvGrpSpPr>
        <p:grpSpPr>
          <a:xfrm rot="16200000" flipH="1" flipV="1">
            <a:off x="10748833" y="5498770"/>
            <a:ext cx="180000" cy="180000"/>
            <a:chOff x="11577895" y="3882683"/>
            <a:chExt cx="356330" cy="35633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>
            <a:grpSpLocks noChangeAspect="1"/>
          </p:cNvGrpSpPr>
          <p:nvPr/>
        </p:nvGrpSpPr>
        <p:grpSpPr>
          <a:xfrm rot="16200000" flipH="1" flipV="1">
            <a:off x="11802791" y="5498771"/>
            <a:ext cx="180000" cy="180000"/>
            <a:chOff x="11577895" y="3882683"/>
            <a:chExt cx="356330" cy="35633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/>
          <p:cNvSpPr/>
          <p:nvPr/>
        </p:nvSpPr>
        <p:spPr>
          <a:xfrm>
            <a:off x="11178491" y="1295156"/>
            <a:ext cx="648000" cy="3219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OTHER</a:t>
            </a:r>
            <a:endParaRPr lang="en-IN" sz="1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178491" y="1574886"/>
            <a:ext cx="648000" cy="45266"/>
          </a:xfrm>
          <a:prstGeom prst="rect">
            <a:avLst/>
          </a:prstGeom>
          <a:solidFill>
            <a:srgbClr val="E84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72" name="Picture 7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7" y="5049235"/>
            <a:ext cx="11313073" cy="252000"/>
          </a:xfrm>
          <a:prstGeom prst="rect">
            <a:avLst/>
          </a:prstGeom>
        </p:spPr>
      </p:pic>
      <p:sp>
        <p:nvSpPr>
          <p:cNvPr id="71" name="Order_ReadAsText"/>
          <p:cNvSpPr txBox="1"/>
          <p:nvPr/>
        </p:nvSpPr>
        <p:spPr>
          <a:xfrm>
            <a:off x="664145" y="1070813"/>
            <a:ext cx="5447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19% Of Visits To Midscale Involve Order Method – At The Restaurant From A Server Or Store Employee.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88" name="Ord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238824"/>
              </p:ext>
            </p:extLst>
          </p:nvPr>
        </p:nvGraphicFramePr>
        <p:xfrm>
          <a:off x="269004" y="1617128"/>
          <a:ext cx="11832176" cy="3935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3921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Food_Consum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479466"/>
              </p:ext>
            </p:extLst>
          </p:nvPr>
        </p:nvGraphicFramePr>
        <p:xfrm>
          <a:off x="176402" y="1318992"/>
          <a:ext cx="11877053" cy="457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ood_Consumed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Food Consumed Detail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8" y="679479"/>
            <a:ext cx="439106" cy="420519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46715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ood_Consume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Have Food Consumed - Pizza.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8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734400" y="376560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Consumption On Visit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1" y="719843"/>
            <a:ext cx="389685" cy="375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Barriers Of Beverage Consumption</a:t>
            </a:r>
            <a:endParaRPr lang="en-IN" sz="1600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3" y="3431564"/>
            <a:ext cx="340913" cy="328286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2" y="5370853"/>
            <a:ext cx="10728000" cy="252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Barrier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47640"/>
              </p:ext>
            </p:extLst>
          </p:nvPr>
        </p:nvGraphicFramePr>
        <p:xfrm>
          <a:off x="243984" y="3953259"/>
          <a:ext cx="11859691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9" name="Beverage_Rd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Include Beverage Consumption.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Barriers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31% Of Visits To Midscale Have Beverage Consumption Barrier – “Out Of The Beverage I Wanted”.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1" name="Img_Group3"/>
          <p:cNvGrpSpPr/>
          <p:nvPr/>
        </p:nvGrpSpPr>
        <p:grpSpPr>
          <a:xfrm>
            <a:off x="5472677" y="1279106"/>
            <a:ext cx="1108905" cy="1781227"/>
            <a:chOff x="5472677" y="1230978"/>
            <a:chExt cx="1108905" cy="1781227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383" y="1230978"/>
              <a:ext cx="775735" cy="1781227"/>
            </a:xfrm>
            <a:prstGeom prst="rect">
              <a:avLst/>
            </a:prstGeom>
          </p:spPr>
        </p:pic>
        <p:sp>
          <p:nvSpPr>
            <p:cNvPr id="83" name="img_text_3"/>
            <p:cNvSpPr/>
            <p:nvPr/>
          </p:nvSpPr>
          <p:spPr>
            <a:xfrm>
              <a:off x="5472677" y="2090270"/>
              <a:ext cx="1108905" cy="338554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69%</a:t>
              </a:r>
            </a:p>
          </p:txBody>
        </p:sp>
      </p:grpSp>
      <p:grpSp>
        <p:nvGrpSpPr>
          <p:cNvPr id="84" name="Img_Group2"/>
          <p:cNvGrpSpPr/>
          <p:nvPr/>
        </p:nvGrpSpPr>
        <p:grpSpPr>
          <a:xfrm>
            <a:off x="3752380" y="1279106"/>
            <a:ext cx="1108905" cy="1781227"/>
            <a:chOff x="3752380" y="1230978"/>
            <a:chExt cx="1108905" cy="1781227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086" y="1230978"/>
              <a:ext cx="775735" cy="1781227"/>
            </a:xfrm>
            <a:prstGeom prst="rect">
              <a:avLst/>
            </a:prstGeom>
          </p:spPr>
        </p:pic>
        <p:sp>
          <p:nvSpPr>
            <p:cNvPr id="86" name="img_text_2"/>
            <p:cNvSpPr/>
            <p:nvPr/>
          </p:nvSpPr>
          <p:spPr>
            <a:xfrm>
              <a:off x="3752380" y="2090270"/>
              <a:ext cx="1108905" cy="338554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53%</a:t>
              </a:r>
            </a:p>
          </p:txBody>
        </p:sp>
      </p:grpSp>
      <p:grpSp>
        <p:nvGrpSpPr>
          <p:cNvPr id="87" name="Img_Group4"/>
          <p:cNvGrpSpPr/>
          <p:nvPr/>
        </p:nvGrpSpPr>
        <p:grpSpPr>
          <a:xfrm>
            <a:off x="7239652" y="1279106"/>
            <a:ext cx="1108905" cy="1781227"/>
            <a:chOff x="7239652" y="1230978"/>
            <a:chExt cx="1108905" cy="1781227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58" y="1230978"/>
              <a:ext cx="775735" cy="1781227"/>
            </a:xfrm>
            <a:prstGeom prst="rect">
              <a:avLst/>
            </a:prstGeom>
          </p:spPr>
        </p:pic>
        <p:sp>
          <p:nvSpPr>
            <p:cNvPr id="89" name="img_text_4"/>
            <p:cNvSpPr/>
            <p:nvPr/>
          </p:nvSpPr>
          <p:spPr>
            <a:xfrm>
              <a:off x="7239652" y="2090270"/>
              <a:ext cx="1108905" cy="338554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58%</a:t>
              </a:r>
            </a:p>
          </p:txBody>
        </p:sp>
      </p:grpSp>
      <p:grpSp>
        <p:nvGrpSpPr>
          <p:cNvPr id="90" name="Img_Group5"/>
          <p:cNvGrpSpPr/>
          <p:nvPr/>
        </p:nvGrpSpPr>
        <p:grpSpPr>
          <a:xfrm>
            <a:off x="8960915" y="1279106"/>
            <a:ext cx="1108905" cy="1781227"/>
            <a:chOff x="8960915" y="1230978"/>
            <a:chExt cx="1108905" cy="1781227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1621" y="1230978"/>
              <a:ext cx="775735" cy="1781227"/>
            </a:xfrm>
            <a:prstGeom prst="rect">
              <a:avLst/>
            </a:prstGeom>
          </p:spPr>
        </p:pic>
        <p:sp>
          <p:nvSpPr>
            <p:cNvPr id="92" name="img_text_5"/>
            <p:cNvSpPr/>
            <p:nvPr/>
          </p:nvSpPr>
          <p:spPr>
            <a:xfrm>
              <a:off x="8960915" y="2090270"/>
              <a:ext cx="1108905" cy="338554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65%</a:t>
              </a:r>
            </a:p>
          </p:txBody>
        </p:sp>
      </p:grpSp>
      <p:cxnSp>
        <p:nvCxnSpPr>
          <p:cNvPr id="93" name="Distance_Stragt_1"/>
          <p:cNvCxnSpPr/>
          <p:nvPr/>
        </p:nvCxnSpPr>
        <p:spPr>
          <a:xfrm>
            <a:off x="3412648" y="1437090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Distance_Stragt_2"/>
          <p:cNvCxnSpPr/>
          <p:nvPr/>
        </p:nvCxnSpPr>
        <p:spPr>
          <a:xfrm>
            <a:off x="5159896" y="1437090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istance_Stragt_3"/>
          <p:cNvCxnSpPr/>
          <p:nvPr/>
        </p:nvCxnSpPr>
        <p:spPr>
          <a:xfrm>
            <a:off x="6960096" y="1437090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Distance_Stragt_4"/>
          <p:cNvCxnSpPr/>
          <p:nvPr/>
        </p:nvCxnSpPr>
        <p:spPr>
          <a:xfrm>
            <a:off x="8688288" y="1437090"/>
            <a:ext cx="0" cy="1620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Img_Group1"/>
          <p:cNvGrpSpPr/>
          <p:nvPr/>
        </p:nvGrpSpPr>
        <p:grpSpPr>
          <a:xfrm>
            <a:off x="1938727" y="1279106"/>
            <a:ext cx="1108905" cy="1781227"/>
            <a:chOff x="1938727" y="1230978"/>
            <a:chExt cx="1108905" cy="1781227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433" y="1230978"/>
              <a:ext cx="775735" cy="1781227"/>
            </a:xfrm>
            <a:prstGeom prst="rect">
              <a:avLst/>
            </a:prstGeom>
          </p:spPr>
        </p:pic>
        <p:sp>
          <p:nvSpPr>
            <p:cNvPr id="55" name="img_text_1"/>
            <p:cNvSpPr/>
            <p:nvPr/>
          </p:nvSpPr>
          <p:spPr>
            <a:xfrm>
              <a:off x="1938727" y="2090270"/>
              <a:ext cx="1108905" cy="338554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16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62%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39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508" y="764116"/>
            <a:ext cx="810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Consumption Location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1" y="701262"/>
            <a:ext cx="421974" cy="40634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pic>
        <p:nvPicPr>
          <p:cNvPr id="44" name="Picture 4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8" name="Consump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258316"/>
              </p:ext>
            </p:extLst>
          </p:nvPr>
        </p:nvGraphicFramePr>
        <p:xfrm>
          <a:off x="238124" y="1304925"/>
          <a:ext cx="11934826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Consumption_Rd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Involve Consumption Location – At This Outlet.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4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</a:t>
            </a:r>
          </a:p>
          <a:p>
            <a:pPr lvl="0"/>
            <a:r>
              <a:rPr lang="en-US" sz="4000" dirty="0">
                <a:latin typeface="Franklin Gothic Book" panose="020B0503020102020204" pitchFamily="34" charset="0"/>
              </a:rPr>
              <a:t>Trip Summary</a:t>
            </a:r>
            <a:endParaRPr lang="en-US" sz="4000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7733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    </a:t>
            </a:r>
          </a:p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Visit Demographics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071732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392038"/>
            <a:ext cx="11412000" cy="252000"/>
          </a:xfrm>
          <a:prstGeom prst="rect">
            <a:avLst/>
          </a:prstGeom>
        </p:spPr>
      </p:pic>
      <p:graphicFrame>
        <p:nvGraphicFramePr>
          <p:cNvPr id="73" name="Time_Spen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505997"/>
              </p:ext>
            </p:extLst>
          </p:nvPr>
        </p:nvGraphicFramePr>
        <p:xfrm>
          <a:off x="238125" y="3953258"/>
          <a:ext cx="11829184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277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Average Time Spent In Outlet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2" y="718969"/>
            <a:ext cx="394706" cy="3800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Time Spent In Outlet – Detail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3" y="3446373"/>
            <a:ext cx="338502" cy="325964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Visit Summary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effectLst/>
              </a:rPr>
              <a:t>30</a:t>
            </a:fld>
            <a:endParaRPr lang="en-US" dirty="0">
              <a:effectLst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75" name="AvgTim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Read As: Average Time Spent For Visits To Midscale Is 31 Minutes.</a:t>
            </a:r>
          </a:p>
        </p:txBody>
      </p:sp>
      <p:sp>
        <p:nvSpPr>
          <p:cNvPr id="77" name="Time_Spent_Rd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Read As: 10% Of Visits To Midscale Have Time Spent In Outlet Detail – 5 Minutes Or Less.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9" name="time_grp_1"/>
          <p:cNvGrpSpPr/>
          <p:nvPr/>
        </p:nvGrpSpPr>
        <p:grpSpPr>
          <a:xfrm>
            <a:off x="424613" y="1370022"/>
            <a:ext cx="1756692" cy="1493222"/>
            <a:chOff x="571730" y="1370022"/>
            <a:chExt cx="1756692" cy="149322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30" y="1370022"/>
              <a:ext cx="1756692" cy="107627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933340" y="2524690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ime_val"/>
            <p:cNvSpPr/>
            <p:nvPr/>
          </p:nvSpPr>
          <p:spPr>
            <a:xfrm>
              <a:off x="797718" y="1611739"/>
              <a:ext cx="1288751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1F1F1F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00:3</a:t>
              </a:r>
              <a:r>
                <a:rPr lang="en-US" sz="3600" dirty="0">
                  <a:solidFill>
                    <a:srgbClr val="1F1F1F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3600" dirty="0">
                <a:solidFill>
                  <a:srgbClr val="00B050"/>
                </a:solidFill>
                <a:latin typeface="Digital-7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5" name="time_grp_2"/>
          <p:cNvGrpSpPr/>
          <p:nvPr/>
        </p:nvGrpSpPr>
        <p:grpSpPr>
          <a:xfrm>
            <a:off x="2866871" y="1370022"/>
            <a:ext cx="1756692" cy="1493222"/>
            <a:chOff x="2939377" y="1370022"/>
            <a:chExt cx="1756692" cy="149322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9377" y="1370022"/>
              <a:ext cx="1756692" cy="1076271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3300987" y="2524690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ime_val"/>
            <p:cNvSpPr/>
            <p:nvPr/>
          </p:nvSpPr>
          <p:spPr>
            <a:xfrm>
              <a:off x="3164720" y="1611739"/>
              <a:ext cx="1288751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1F1F1F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00:28</a:t>
              </a:r>
              <a:endParaRPr lang="en-US" sz="3600" dirty="0">
                <a:solidFill>
                  <a:srgbClr val="1F1F1F"/>
                </a:solidFill>
                <a:latin typeface="Digital-7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time_grp_3"/>
          <p:cNvGrpSpPr/>
          <p:nvPr/>
        </p:nvGrpSpPr>
        <p:grpSpPr>
          <a:xfrm>
            <a:off x="5321410" y="1370022"/>
            <a:ext cx="1756692" cy="1493222"/>
            <a:chOff x="5223435" y="1370022"/>
            <a:chExt cx="1756692" cy="149322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435" y="1370022"/>
              <a:ext cx="1756692" cy="1076271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5585045" y="2524690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ime_val"/>
            <p:cNvSpPr/>
            <p:nvPr/>
          </p:nvSpPr>
          <p:spPr>
            <a:xfrm>
              <a:off x="5457406" y="1611739"/>
              <a:ext cx="1288751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1F1F1F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00:36</a:t>
              </a:r>
              <a:endParaRPr lang="en-US" sz="3600" dirty="0">
                <a:solidFill>
                  <a:srgbClr val="1F1F1F"/>
                </a:solidFill>
                <a:latin typeface="Digital-7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time_grp_4"/>
          <p:cNvGrpSpPr/>
          <p:nvPr/>
        </p:nvGrpSpPr>
        <p:grpSpPr>
          <a:xfrm>
            <a:off x="7597121" y="1370022"/>
            <a:ext cx="1756692" cy="1493222"/>
            <a:chOff x="7459219" y="1370022"/>
            <a:chExt cx="1756692" cy="149322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219" y="1370022"/>
              <a:ext cx="1756692" cy="1076271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7820829" y="2524690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ime_val"/>
            <p:cNvSpPr/>
            <p:nvPr/>
          </p:nvSpPr>
          <p:spPr>
            <a:xfrm>
              <a:off x="7693190" y="1611739"/>
              <a:ext cx="1288751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1F1F1F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00:41</a:t>
              </a:r>
              <a:endParaRPr lang="en-US" sz="3600" dirty="0">
                <a:solidFill>
                  <a:srgbClr val="1F1F1F"/>
                </a:solidFill>
                <a:latin typeface="Digital-7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0" name="time_grp_5"/>
          <p:cNvGrpSpPr/>
          <p:nvPr/>
        </p:nvGrpSpPr>
        <p:grpSpPr>
          <a:xfrm>
            <a:off x="9939707" y="1370022"/>
            <a:ext cx="1756692" cy="1493222"/>
            <a:chOff x="9939707" y="1370022"/>
            <a:chExt cx="1756692" cy="149322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707" y="1370022"/>
              <a:ext cx="1756692" cy="1076271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10301317" y="2524690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ime_val"/>
            <p:cNvSpPr/>
            <p:nvPr/>
          </p:nvSpPr>
          <p:spPr>
            <a:xfrm>
              <a:off x="10173678" y="1611739"/>
              <a:ext cx="1288751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solidFill>
                    <a:srgbClr val="1F1F1F"/>
                  </a:solidFill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00:25</a:t>
              </a:r>
              <a:endParaRPr lang="en-US" sz="3600" dirty="0">
                <a:solidFill>
                  <a:srgbClr val="1F1F1F"/>
                </a:solidFill>
                <a:latin typeface="Digital-7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8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Expenditure_De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69711"/>
              </p:ext>
            </p:extLst>
          </p:nvPr>
        </p:nvGraphicFramePr>
        <p:xfrm>
          <a:off x="238125" y="3982398"/>
          <a:ext cx="11829184" cy="187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277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Expenditur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Expenditure – Average Per Diner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Expenditure_Det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Expenditure – Detail</a:t>
            </a:r>
          </a:p>
        </p:txBody>
      </p:sp>
      <p:pic>
        <p:nvPicPr>
          <p:cNvPr id="76" name="Picture 7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405688"/>
            <a:ext cx="11412000" cy="25200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Avg_Img_1"/>
          <p:cNvGrpSpPr/>
          <p:nvPr/>
        </p:nvGrpSpPr>
        <p:grpSpPr>
          <a:xfrm>
            <a:off x="1079857" y="1921528"/>
            <a:ext cx="1621539" cy="713233"/>
            <a:chOff x="1079857" y="4492900"/>
            <a:chExt cx="1621539" cy="713233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857" y="4492900"/>
              <a:ext cx="1621539" cy="713233"/>
            </a:xfrm>
            <a:prstGeom prst="rect">
              <a:avLst/>
            </a:prstGeom>
          </p:spPr>
        </p:pic>
        <p:sp>
          <p:nvSpPr>
            <p:cNvPr id="124" name="val"/>
            <p:cNvSpPr/>
            <p:nvPr/>
          </p:nvSpPr>
          <p:spPr>
            <a:xfrm>
              <a:off x="1345589" y="4644489"/>
              <a:ext cx="1090074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$ 21.32 </a:t>
              </a:r>
            </a:p>
          </p:txBody>
        </p:sp>
      </p:grpSp>
      <p:grpSp>
        <p:nvGrpSpPr>
          <p:cNvPr id="125" name="Avg_Img_2"/>
          <p:cNvGrpSpPr/>
          <p:nvPr/>
        </p:nvGrpSpPr>
        <p:grpSpPr>
          <a:xfrm>
            <a:off x="3265079" y="1909336"/>
            <a:ext cx="1633731" cy="725425"/>
            <a:chOff x="3260838" y="4480708"/>
            <a:chExt cx="1633731" cy="725425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838" y="4480708"/>
              <a:ext cx="1633731" cy="725425"/>
            </a:xfrm>
            <a:prstGeom prst="rect">
              <a:avLst/>
            </a:prstGeom>
          </p:spPr>
        </p:pic>
        <p:sp>
          <p:nvSpPr>
            <p:cNvPr id="127" name="val"/>
            <p:cNvSpPr/>
            <p:nvPr/>
          </p:nvSpPr>
          <p:spPr>
            <a:xfrm>
              <a:off x="3487506" y="4644489"/>
              <a:ext cx="1180394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$ 19.53 </a:t>
              </a:r>
            </a:p>
          </p:txBody>
        </p:sp>
      </p:grpSp>
      <p:grpSp>
        <p:nvGrpSpPr>
          <p:cNvPr id="128" name="Avg_Img_3"/>
          <p:cNvGrpSpPr/>
          <p:nvPr/>
        </p:nvGrpSpPr>
        <p:grpSpPr>
          <a:xfrm>
            <a:off x="5462492" y="1921528"/>
            <a:ext cx="1621539" cy="713233"/>
            <a:chOff x="5462492" y="4315100"/>
            <a:chExt cx="1621539" cy="713233"/>
          </a:xfrm>
        </p:grpSpPr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492" y="4315100"/>
              <a:ext cx="1621539" cy="713233"/>
            </a:xfrm>
            <a:prstGeom prst="rect">
              <a:avLst/>
            </a:prstGeom>
          </p:spPr>
        </p:pic>
        <p:sp>
          <p:nvSpPr>
            <p:cNvPr id="130" name="val"/>
            <p:cNvSpPr/>
            <p:nvPr/>
          </p:nvSpPr>
          <p:spPr>
            <a:xfrm>
              <a:off x="5700422" y="4466689"/>
              <a:ext cx="1145679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$ 20.50</a:t>
              </a:r>
            </a:p>
          </p:txBody>
        </p:sp>
      </p:grpSp>
      <p:grpSp>
        <p:nvGrpSpPr>
          <p:cNvPr id="131" name="Avg_Img_4"/>
          <p:cNvGrpSpPr/>
          <p:nvPr/>
        </p:nvGrpSpPr>
        <p:grpSpPr>
          <a:xfrm>
            <a:off x="7647714" y="1921528"/>
            <a:ext cx="1621539" cy="713233"/>
            <a:chOff x="7644268" y="4492900"/>
            <a:chExt cx="1621539" cy="713233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268" y="4492900"/>
              <a:ext cx="1621539" cy="713233"/>
            </a:xfrm>
            <a:prstGeom prst="rect">
              <a:avLst/>
            </a:prstGeom>
          </p:spPr>
        </p:pic>
        <p:sp>
          <p:nvSpPr>
            <p:cNvPr id="133" name="val"/>
            <p:cNvSpPr/>
            <p:nvPr/>
          </p:nvSpPr>
          <p:spPr>
            <a:xfrm>
              <a:off x="7899045" y="4644489"/>
              <a:ext cx="111198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$ 18.25</a:t>
              </a:r>
            </a:p>
          </p:txBody>
        </p:sp>
      </p:grpSp>
      <p:grpSp>
        <p:nvGrpSpPr>
          <p:cNvPr id="134" name="Avg_Img_5"/>
          <p:cNvGrpSpPr/>
          <p:nvPr/>
        </p:nvGrpSpPr>
        <p:grpSpPr>
          <a:xfrm>
            <a:off x="9832935" y="1921528"/>
            <a:ext cx="1621539" cy="713233"/>
            <a:chOff x="9832935" y="4492900"/>
            <a:chExt cx="1621539" cy="713233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2935" y="4492900"/>
              <a:ext cx="1621539" cy="713233"/>
            </a:xfrm>
            <a:prstGeom prst="rect">
              <a:avLst/>
            </a:prstGeom>
          </p:spPr>
        </p:pic>
        <p:sp>
          <p:nvSpPr>
            <p:cNvPr id="136" name="val"/>
            <p:cNvSpPr/>
            <p:nvPr/>
          </p:nvSpPr>
          <p:spPr>
            <a:xfrm>
              <a:off x="10114697" y="4644489"/>
              <a:ext cx="105801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$ 21.45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8" y="3356992"/>
            <a:ext cx="411232" cy="396000"/>
          </a:xfrm>
          <a:prstGeom prst="rect">
            <a:avLst/>
          </a:prstGeom>
        </p:spPr>
      </p:pic>
      <p:sp>
        <p:nvSpPr>
          <p:cNvPr id="40" name="Expenditure_ReadAsText"/>
          <p:cNvSpPr txBox="1"/>
          <p:nvPr/>
        </p:nvSpPr>
        <p:spPr>
          <a:xfrm>
            <a:off x="664145" y="1070813"/>
            <a:ext cx="7417537" cy="21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Average Per Diner Expenditure for Visits To Midscale Is $21.32.</a:t>
            </a:r>
          </a:p>
        </p:txBody>
      </p:sp>
      <p:sp>
        <p:nvSpPr>
          <p:cNvPr id="45" name="Expenditure_Det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10% Of Visits To Midscale Involve Expenditure Detail - $5.00 Or Less.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2" y="774745"/>
            <a:ext cx="330944" cy="3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Paymen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318237"/>
              </p:ext>
            </p:extLst>
          </p:nvPr>
        </p:nvGraphicFramePr>
        <p:xfrm>
          <a:off x="238125" y="1304925"/>
          <a:ext cx="11829184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9" name="Picture 8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1" y="5046136"/>
            <a:ext cx="11412000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Payment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Payment Method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" y="677555"/>
            <a:ext cx="470780" cy="453343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sp>
        <p:nvSpPr>
          <p:cNvPr id="21" name="Payment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26% Of Visits To Midscale Involve Payment Method –Credit/Debit Card.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48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0" y="5407136"/>
            <a:ext cx="11412000" cy="252000"/>
          </a:xfrm>
          <a:prstGeom prst="rect">
            <a:avLst/>
          </a:prstGeom>
        </p:spPr>
      </p:pic>
      <p:graphicFrame>
        <p:nvGraphicFramePr>
          <p:cNvPr id="186" name="Detail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08396"/>
              </p:ext>
            </p:extLst>
          </p:nvPr>
        </p:nvGraphicFramePr>
        <p:xfrm>
          <a:off x="87456" y="3953258"/>
          <a:ext cx="119798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4400" y="3770756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60489"/>
            <a:ext cx="12192000" cy="222397"/>
          </a:xfrm>
          <a:prstGeom prst="rect">
            <a:avLst/>
          </a:prstGeom>
        </p:spPr>
      </p:pic>
      <p:sp>
        <p:nvSpPr>
          <p:cNvPr id="26" name="Overall_Satisfaction"/>
          <p:cNvSpPr txBox="1"/>
          <p:nvPr/>
        </p:nvSpPr>
        <p:spPr>
          <a:xfrm>
            <a:off x="797719" y="764116"/>
            <a:ext cx="490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Overall Satisfaction – Top 2 Box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8302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6" y="678025"/>
            <a:ext cx="394707" cy="3800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803144" y="3435102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Detailed Satisfaction – Top 2 Box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7" y="3421758"/>
            <a:ext cx="370214" cy="356502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pic>
        <p:nvPicPr>
          <p:cNvPr id="205" name="Picture 20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2716085"/>
            <a:ext cx="11412000" cy="252000"/>
          </a:xfrm>
          <a:prstGeom prst="rect">
            <a:avLst/>
          </a:prstGeom>
        </p:spPr>
      </p:pic>
      <p:sp>
        <p:nvSpPr>
          <p:cNvPr id="42" name="Overall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72% Is The Overall Satisfaction (Top 2 Box) For Midscale.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Detailed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71% Is The Detailed Satisfaction – Top 2 Box. For Food For Total Visits To Midscale.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7" name="donut_1"/>
          <p:cNvGrpSpPr/>
          <p:nvPr/>
        </p:nvGrpSpPr>
        <p:grpSpPr>
          <a:xfrm>
            <a:off x="662543" y="1515177"/>
            <a:ext cx="2350478" cy="2324922"/>
            <a:chOff x="662543" y="1515177"/>
            <a:chExt cx="2350478" cy="2324922"/>
          </a:xfrm>
        </p:grpSpPr>
        <p:graphicFrame>
          <p:nvGraphicFramePr>
            <p:cNvPr id="191" name="donut_chart"/>
            <p:cNvGraphicFramePr/>
            <p:nvPr>
              <p:extLst>
                <p:ext uri="{D42A27DB-BD31-4B8C-83A1-F6EECF244321}">
                  <p14:modId xmlns:p14="http://schemas.microsoft.com/office/powerpoint/2010/main" val="1853979032"/>
                </p:ext>
              </p:extLst>
            </p:nvPr>
          </p:nvGraphicFramePr>
          <p:xfrm>
            <a:off x="662543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192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51" y="2671550"/>
              <a:ext cx="635187" cy="70863"/>
            </a:xfrm>
            <a:prstGeom prst="rect">
              <a:avLst/>
            </a:prstGeom>
          </p:spPr>
        </p:pic>
        <p:sp>
          <p:nvSpPr>
            <p:cNvPr id="2" name="data_val"/>
            <p:cNvSpPr txBox="1"/>
            <p:nvPr/>
          </p:nvSpPr>
          <p:spPr>
            <a:xfrm>
              <a:off x="1537137" y="232224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72%</a:t>
              </a:r>
              <a:endParaRPr lang="en-US" dirty="0"/>
            </a:p>
          </p:txBody>
        </p:sp>
      </p:grpSp>
      <p:grpSp>
        <p:nvGrpSpPr>
          <p:cNvPr id="10" name="donut_2"/>
          <p:cNvGrpSpPr/>
          <p:nvPr/>
        </p:nvGrpSpPr>
        <p:grpSpPr>
          <a:xfrm>
            <a:off x="2858121" y="1515177"/>
            <a:ext cx="2350478" cy="2324922"/>
            <a:chOff x="2858121" y="1515177"/>
            <a:chExt cx="2350478" cy="2324922"/>
          </a:xfrm>
        </p:grpSpPr>
        <p:graphicFrame>
          <p:nvGraphicFramePr>
            <p:cNvPr id="194" name="donut_chart"/>
            <p:cNvGraphicFramePr/>
            <p:nvPr>
              <p:extLst>
                <p:ext uri="{D42A27DB-BD31-4B8C-83A1-F6EECF244321}">
                  <p14:modId xmlns:p14="http://schemas.microsoft.com/office/powerpoint/2010/main" val="605615400"/>
                </p:ext>
              </p:extLst>
            </p:nvPr>
          </p:nvGraphicFramePr>
          <p:xfrm>
            <a:off x="2858121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pic>
          <p:nvPicPr>
            <p:cNvPr id="195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766" y="2671550"/>
              <a:ext cx="635187" cy="70863"/>
            </a:xfrm>
            <a:prstGeom prst="rect">
              <a:avLst/>
            </a:prstGeom>
          </p:spPr>
        </p:pic>
        <p:sp>
          <p:nvSpPr>
            <p:cNvPr id="9" name="data_val"/>
            <p:cNvSpPr txBox="1"/>
            <p:nvPr/>
          </p:nvSpPr>
          <p:spPr>
            <a:xfrm>
              <a:off x="3741452" y="232224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10%</a:t>
              </a:r>
              <a:endParaRPr lang="en-US" dirty="0"/>
            </a:p>
          </p:txBody>
        </p:sp>
      </p:grpSp>
      <p:grpSp>
        <p:nvGrpSpPr>
          <p:cNvPr id="11" name="donut_3"/>
          <p:cNvGrpSpPr/>
          <p:nvPr/>
        </p:nvGrpSpPr>
        <p:grpSpPr>
          <a:xfrm>
            <a:off x="5039099" y="1515177"/>
            <a:ext cx="2350478" cy="2324922"/>
            <a:chOff x="5039099" y="1515177"/>
            <a:chExt cx="2350478" cy="2324922"/>
          </a:xfrm>
        </p:grpSpPr>
        <p:graphicFrame>
          <p:nvGraphicFramePr>
            <p:cNvPr id="197" name="donut_chart"/>
            <p:cNvGraphicFramePr/>
            <p:nvPr>
              <p:extLst>
                <p:ext uri="{D42A27DB-BD31-4B8C-83A1-F6EECF244321}">
                  <p14:modId xmlns:p14="http://schemas.microsoft.com/office/powerpoint/2010/main" val="4159812072"/>
                </p:ext>
              </p:extLst>
            </p:nvPr>
          </p:nvGraphicFramePr>
          <p:xfrm>
            <a:off x="5039099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pic>
          <p:nvPicPr>
            <p:cNvPr id="198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143" y="2671550"/>
              <a:ext cx="635187" cy="70863"/>
            </a:xfrm>
            <a:prstGeom prst="rect">
              <a:avLst/>
            </a:prstGeom>
          </p:spPr>
        </p:pic>
        <p:sp>
          <p:nvSpPr>
            <p:cNvPr id="45" name="data_val"/>
            <p:cNvSpPr txBox="1"/>
            <p:nvPr/>
          </p:nvSpPr>
          <p:spPr>
            <a:xfrm>
              <a:off x="5918053" y="230514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10%</a:t>
              </a:r>
              <a:endParaRPr lang="en-US" dirty="0"/>
            </a:p>
          </p:txBody>
        </p:sp>
      </p:grpSp>
      <p:grpSp>
        <p:nvGrpSpPr>
          <p:cNvPr id="12" name="donut_4"/>
          <p:cNvGrpSpPr/>
          <p:nvPr/>
        </p:nvGrpSpPr>
        <p:grpSpPr>
          <a:xfrm>
            <a:off x="7266458" y="1515177"/>
            <a:ext cx="2350478" cy="2324922"/>
            <a:chOff x="7266458" y="1515177"/>
            <a:chExt cx="2350478" cy="2324922"/>
          </a:xfrm>
        </p:grpSpPr>
        <p:graphicFrame>
          <p:nvGraphicFramePr>
            <p:cNvPr id="200" name="donut_chart"/>
            <p:cNvGraphicFramePr/>
            <p:nvPr>
              <p:extLst>
                <p:ext uri="{D42A27DB-BD31-4B8C-83A1-F6EECF244321}">
                  <p14:modId xmlns:p14="http://schemas.microsoft.com/office/powerpoint/2010/main" val="40740819"/>
                </p:ext>
              </p:extLst>
            </p:nvPr>
          </p:nvGraphicFramePr>
          <p:xfrm>
            <a:off x="7266458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201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067" y="2671550"/>
              <a:ext cx="635187" cy="70863"/>
            </a:xfrm>
            <a:prstGeom prst="rect">
              <a:avLst/>
            </a:prstGeom>
          </p:spPr>
        </p:pic>
        <p:sp>
          <p:nvSpPr>
            <p:cNvPr id="48" name="data_val"/>
            <p:cNvSpPr txBox="1"/>
            <p:nvPr/>
          </p:nvSpPr>
          <p:spPr>
            <a:xfrm>
              <a:off x="8129753" y="230221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10%</a:t>
              </a:r>
              <a:endParaRPr lang="en-US" dirty="0"/>
            </a:p>
          </p:txBody>
        </p:sp>
      </p:grpSp>
      <p:grpSp>
        <p:nvGrpSpPr>
          <p:cNvPr id="14" name="donut_5"/>
          <p:cNvGrpSpPr/>
          <p:nvPr/>
        </p:nvGrpSpPr>
        <p:grpSpPr>
          <a:xfrm>
            <a:off x="9494153" y="1517677"/>
            <a:ext cx="2350478" cy="2324922"/>
            <a:chOff x="9494153" y="1517677"/>
            <a:chExt cx="2350478" cy="2324922"/>
          </a:xfrm>
        </p:grpSpPr>
        <p:graphicFrame>
          <p:nvGraphicFramePr>
            <p:cNvPr id="55" name="donut_chart"/>
            <p:cNvGraphicFramePr/>
            <p:nvPr>
              <p:extLst>
                <p:ext uri="{D42A27DB-BD31-4B8C-83A1-F6EECF244321}">
                  <p14:modId xmlns:p14="http://schemas.microsoft.com/office/powerpoint/2010/main" val="1574469732"/>
                </p:ext>
              </p:extLst>
            </p:nvPr>
          </p:nvGraphicFramePr>
          <p:xfrm>
            <a:off x="9494153" y="15176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pic>
          <p:nvPicPr>
            <p:cNvPr id="56" name="val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3061" y="2674050"/>
              <a:ext cx="635187" cy="70863"/>
            </a:xfrm>
            <a:prstGeom prst="rect">
              <a:avLst/>
            </a:prstGeom>
          </p:spPr>
        </p:pic>
        <p:sp>
          <p:nvSpPr>
            <p:cNvPr id="50" name="data_val"/>
            <p:cNvSpPr txBox="1"/>
            <p:nvPr/>
          </p:nvSpPr>
          <p:spPr>
            <a:xfrm>
              <a:off x="10375909" y="230221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10%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55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42510" y="1841112"/>
            <a:ext cx="9209581" cy="39821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Destination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Destination After Trip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6" y="675883"/>
            <a:ext cx="466119" cy="448855"/>
          </a:xfrm>
          <a:prstGeom prst="rect">
            <a:avLst/>
          </a:prstGeom>
          <a:noFill/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81029" y="5425625"/>
            <a:ext cx="197" cy="28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5950" y="1842448"/>
            <a:ext cx="2673964" cy="39808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2597842" y="1841113"/>
            <a:ext cx="180000" cy="180000"/>
            <a:chOff x="11577895" y="3882683"/>
            <a:chExt cx="356330" cy="35633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 flipH="1">
            <a:off x="2834831" y="1841109"/>
            <a:ext cx="180000" cy="180000"/>
            <a:chOff x="11577895" y="3882683"/>
            <a:chExt cx="356330" cy="35633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 rot="16200000" flipH="1" flipV="1">
            <a:off x="2597842" y="5637583"/>
            <a:ext cx="180000" cy="180000"/>
            <a:chOff x="11577895" y="3882683"/>
            <a:chExt cx="356330" cy="35633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 rot="16200000" flipH="1">
            <a:off x="107274" y="5637583"/>
            <a:ext cx="180000" cy="180000"/>
            <a:chOff x="11577895" y="3882683"/>
            <a:chExt cx="356330" cy="35633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 rot="16200000" flipH="1">
            <a:off x="2834831" y="5637582"/>
            <a:ext cx="180000" cy="180000"/>
            <a:chOff x="11577895" y="3882683"/>
            <a:chExt cx="356330" cy="35633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932198" y="1658601"/>
            <a:ext cx="1010530" cy="367691"/>
            <a:chOff x="4066551" y="3833248"/>
            <a:chExt cx="1010530" cy="367691"/>
          </a:xfrm>
        </p:grpSpPr>
        <p:sp>
          <p:nvSpPr>
            <p:cNvPr id="84" name="Rectangle 8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AT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 flipH="1">
            <a:off x="107274" y="1841113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1880562" y="1841108"/>
            <a:ext cx="180000" cy="180000"/>
            <a:chOff x="11577895" y="3882683"/>
            <a:chExt cx="356330" cy="35633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462789" y="1690546"/>
            <a:ext cx="1460293" cy="367692"/>
            <a:chOff x="9799364" y="3833248"/>
            <a:chExt cx="1010531" cy="367692"/>
          </a:xfrm>
        </p:grpSpPr>
        <p:sp>
          <p:nvSpPr>
            <p:cNvPr id="93" name="Rectangle 92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AWAY FROM HOME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 rot="16200000" flipH="1" flipV="1">
            <a:off x="11879220" y="5637579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4" y="5053078"/>
            <a:ext cx="11592701" cy="252000"/>
          </a:xfrm>
          <a:prstGeom prst="rect">
            <a:avLst/>
          </a:prstGeom>
        </p:spPr>
      </p:pic>
      <p:sp>
        <p:nvSpPr>
          <p:cNvPr id="64" name="Destination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47% Of Visits To Midscale Have Destination After Trip - Home.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79" name="Destin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377810"/>
              </p:ext>
            </p:extLst>
          </p:nvPr>
        </p:nvGraphicFramePr>
        <p:xfrm>
          <a:off x="221419" y="2021108"/>
          <a:ext cx="11876398" cy="3531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8533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</a:t>
            </a:r>
          </a:p>
          <a:p>
            <a:pPr lvl="0"/>
            <a:r>
              <a:rPr lang="en-US" sz="4000" dirty="0">
                <a:latin typeface="Franklin Gothic Book" panose="020B0503020102020204" pitchFamily="34" charset="0"/>
              </a:rPr>
              <a:t>Beverage Detail</a:t>
            </a:r>
            <a:endParaRPr lang="en-US" sz="4000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5501617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Beverage_Cat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Categories Consumed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019"/>
            <a:ext cx="466118" cy="448854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5" y="5019182"/>
            <a:ext cx="10656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Beverage_Ca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417808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Beverage_Cat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Beverage Categories Purchased – Regular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4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Motivation Segmentation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15" name="Beverage_Mot_ReadAsText">
            <a:extLst>
              <a:ext uri="{FF2B5EF4-FFF2-40B4-BE49-F238E27FC236}">
                <a16:creationId xmlns:a16="http://schemas.microsoft.com/office/drawing/2014/main" id="{60787C8F-2133-4FFF-B7FE-AF988BDF70D6}"/>
              </a:ext>
            </a:extLst>
          </p:cNvPr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Beverage Categories Purchased – Regular SSD.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6" name="Beverage_Mot_Chart">
            <a:extLst>
              <a:ext uri="{FF2B5EF4-FFF2-40B4-BE49-F238E27FC236}">
                <a16:creationId xmlns:a16="http://schemas.microsoft.com/office/drawing/2014/main" id="{9B3D0523-80E8-4A98-8D16-0ED95EB79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20258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35355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Primary_Bev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Primary Beverage Motivation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019"/>
            <a:ext cx="466118" cy="448854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373688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40" name="Beverage_Total"/>
          <p:cNvSpPr txBox="1"/>
          <p:nvPr/>
        </p:nvSpPr>
        <p:spPr>
          <a:xfrm>
            <a:off x="797718" y="3361544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Motivations – Total Mentions (Top 10 For Midscale)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3288195"/>
            <a:ext cx="466118" cy="448855"/>
          </a:xfrm>
          <a:prstGeom prst="rect">
            <a:avLst/>
          </a:prstGeom>
          <a:noFill/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733945" y="3726017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8016" y="3711132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01362"/>
            <a:ext cx="11412000" cy="252000"/>
          </a:xfrm>
          <a:prstGeom prst="rect">
            <a:avLst/>
          </a:prstGeom>
        </p:spPr>
      </p:pic>
      <p:graphicFrame>
        <p:nvGraphicFramePr>
          <p:cNvPr id="39" name="Bever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95796"/>
              </p:ext>
            </p:extLst>
          </p:nvPr>
        </p:nvGraphicFramePr>
        <p:xfrm>
          <a:off x="176402" y="3968749"/>
          <a:ext cx="11877053" cy="1873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Primary_Bev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23% Of Visits To Midscale Involve Primary Beverage Motivation – “Quench My Thirst”.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Beverage_ReadAsText"/>
          <p:cNvSpPr txBox="1"/>
          <p:nvPr/>
        </p:nvSpPr>
        <p:spPr>
          <a:xfrm>
            <a:off x="662543" y="3737814"/>
            <a:ext cx="1103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Involve Beverage Motivations: Total Mentions – “Quench My Thirst”.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2" name="Primary_Bev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617214"/>
              </p:ext>
            </p:extLst>
          </p:nvPr>
        </p:nvGraphicFramePr>
        <p:xfrm>
          <a:off x="176403" y="1304924"/>
          <a:ext cx="11967972" cy="183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41786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Beverage_Org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57554"/>
              </p:ext>
            </p:extLst>
          </p:nvPr>
        </p:nvGraphicFramePr>
        <p:xfrm>
          <a:off x="176402" y="3966906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Bever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53688"/>
              </p:ext>
            </p:extLst>
          </p:nvPr>
        </p:nvGraphicFramePr>
        <p:xfrm>
          <a:off x="157473" y="1286257"/>
          <a:ext cx="11877053" cy="18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Beverage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Origin Nets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0" y="3361544"/>
            <a:ext cx="439105" cy="42284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387492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Beverage_Org"/>
          <p:cNvSpPr txBox="1"/>
          <p:nvPr/>
        </p:nvSpPr>
        <p:spPr>
          <a:xfrm>
            <a:off x="797718" y="3361544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Origin (Other Than Outlet)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33945" y="3726017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8" y="2698524"/>
            <a:ext cx="11412000" cy="2520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11698016" y="3711132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" y="721972"/>
            <a:ext cx="422842" cy="422842"/>
          </a:xfrm>
          <a:prstGeom prst="rect">
            <a:avLst/>
          </a:prstGeom>
          <a:noFill/>
        </p:spPr>
      </p:pic>
      <p:sp>
        <p:nvSpPr>
          <p:cNvPr id="39" name="Beverag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63% Of Visits To Midscale Have Beverage Origin Net – Obtained At The Outlet.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Beverage_Orgn_ReadAsText"/>
          <p:cNvSpPr txBox="1"/>
          <p:nvPr/>
        </p:nvSpPr>
        <p:spPr>
          <a:xfrm>
            <a:off x="939271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Visits To Midscale Have Beverage Origin (Other Than Outlet) - Home.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2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end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259065"/>
              </p:ext>
            </p:extLst>
          </p:nvPr>
        </p:nvGraphicFramePr>
        <p:xfrm>
          <a:off x="238125" y="1286257"/>
          <a:ext cx="5882986" cy="184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64" name="Picture 6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02437"/>
            <a:ext cx="5364000" cy="208988"/>
          </a:xfrm>
          <a:prstGeom prst="rect">
            <a:avLst/>
          </a:prstGeom>
        </p:spPr>
      </p:pic>
      <p:graphicFrame>
        <p:nvGraphicFramePr>
          <p:cNvPr id="62" name="Race-Ethnicit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473586"/>
              </p:ext>
            </p:extLst>
          </p:nvPr>
        </p:nvGraphicFramePr>
        <p:xfrm>
          <a:off x="238125" y="3953258"/>
          <a:ext cx="5901092" cy="1915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Occup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6732"/>
              </p:ext>
            </p:extLst>
          </p:nvPr>
        </p:nvGraphicFramePr>
        <p:xfrm>
          <a:off x="6229589" y="3953259"/>
          <a:ext cx="5882986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93173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4" name="Straight Connector 73"/>
          <p:cNvCxnSpPr/>
          <p:nvPr/>
        </p:nvCxnSpPr>
        <p:spPr>
          <a:xfrm>
            <a:off x="67788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ace-Ethnicity"/>
          <p:cNvSpPr txBox="1"/>
          <p:nvPr/>
        </p:nvSpPr>
        <p:spPr>
          <a:xfrm>
            <a:off x="799200" y="3430669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Race/ Ethnicity</a:t>
            </a:r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Visit Demographics</a:t>
            </a:r>
          </a:p>
        </p:txBody>
      </p:sp>
      <p:sp>
        <p:nvSpPr>
          <p:cNvPr id="31" name="Gender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Gender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Age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Age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11" y="740457"/>
            <a:ext cx="362211" cy="36221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3" y="818249"/>
            <a:ext cx="402812" cy="372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4" name="Occupation"/>
          <p:cNvSpPr txBox="1"/>
          <p:nvPr/>
        </p:nvSpPr>
        <p:spPr>
          <a:xfrm>
            <a:off x="6850800" y="3430669"/>
            <a:ext cx="52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Occupation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3" y="3379778"/>
            <a:ext cx="310332" cy="377267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44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060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12" y="3338688"/>
            <a:ext cx="414807" cy="414807"/>
          </a:xfrm>
          <a:prstGeom prst="rect">
            <a:avLst/>
          </a:prstGeom>
        </p:spPr>
      </p:pic>
      <p:sp>
        <p:nvSpPr>
          <p:cNvPr id="2" name="Gender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Are By Males.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Ag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5% Of Visits To Midscale Are By 13-17 Year Olds.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Race/Ethinicity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Are By Whites.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Occupation_ReadAsText"/>
          <p:cNvSpPr txBox="1"/>
          <p:nvPr/>
        </p:nvSpPr>
        <p:spPr>
          <a:xfrm>
            <a:off x="6705604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28% Of Visits To Midscale Are By White Collar.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71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otal_SSD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Total SSD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5252"/>
            <a:ext cx="466118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Total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4808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Total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Total SSD Brand – Coca-Cola.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86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gular_SSD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Regular SSD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5252"/>
            <a:ext cx="466118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Regular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4133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gular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Regular SSD Brands – Coca-Cola.</a:t>
            </a:r>
          </a:p>
        </p:txBody>
      </p:sp>
    </p:spTree>
    <p:extLst>
      <p:ext uri="{BB962C8B-B14F-4D97-AF65-F5344CB8AC3E}">
        <p14:creationId xmlns:p14="http://schemas.microsoft.com/office/powerpoint/2010/main" val="3907392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Diet_SSD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Diet SSD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5252"/>
            <a:ext cx="466117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Diet_SS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67341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Diet_SSD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Include Diet SSD Brands – Diet Coke.</a:t>
            </a:r>
          </a:p>
        </p:txBody>
      </p:sp>
    </p:spTree>
    <p:extLst>
      <p:ext uri="{BB962C8B-B14F-4D97-AF65-F5344CB8AC3E}">
        <p14:creationId xmlns:p14="http://schemas.microsoft.com/office/powerpoint/2010/main" val="3589306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Package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Package Type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2" y="704019"/>
            <a:ext cx="466117" cy="448854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040639"/>
            <a:ext cx="11412000" cy="252000"/>
          </a:xfrm>
          <a:prstGeom prst="rect">
            <a:avLst/>
          </a:prstGeom>
        </p:spPr>
      </p:pic>
      <p:graphicFrame>
        <p:nvGraphicFramePr>
          <p:cNvPr id="32" name="Pack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058960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Package_ReadAsTe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Involve Beverage Package Type – Single Serving Bottle.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72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Arabic Typesetting" panose="03020402040406030203" pitchFamily="66" charset="-78"/>
              </a:rPr>
              <a:t>Appendix</a:t>
            </a:r>
            <a:endParaRPr lang="en-IN" dirty="0">
              <a:latin typeface="Franklin Gothic Book" panose="020B050302010202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29051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Reserv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984596"/>
              </p:ext>
            </p:extLst>
          </p:nvPr>
        </p:nvGraphicFramePr>
        <p:xfrm>
          <a:off x="6244401" y="1304925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3" name="Straight Connector 82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nline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Online Reservation Detail*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16086"/>
            <a:ext cx="5324666" cy="20745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Mad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Made Reservation*</a:t>
            </a:r>
          </a:p>
        </p:txBody>
      </p:sp>
      <p:sp>
        <p:nvSpPr>
          <p:cNvPr id="29" name="Reservation"/>
          <p:cNvSpPr txBox="1"/>
          <p:nvPr/>
        </p:nvSpPr>
        <p:spPr>
          <a:xfrm>
            <a:off x="6850800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Reservation Method*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65152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2" y="709090"/>
            <a:ext cx="408586" cy="392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1" y="2729941"/>
            <a:ext cx="5377913" cy="20745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3" y="3472793"/>
            <a:ext cx="310331" cy="29804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54" name="Picture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5390639"/>
            <a:ext cx="10764000" cy="2520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488557" y="6055134"/>
            <a:ext cx="2113931" cy="261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prstClr val="black"/>
                </a:solidFill>
              </a:rPr>
              <a:t>*Applicable only for select channels</a:t>
            </a:r>
            <a:endParaRPr lang="en-IN" sz="10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" y="676451"/>
            <a:ext cx="488841" cy="488841"/>
          </a:xfrm>
          <a:prstGeom prst="rect">
            <a:avLst/>
          </a:prstGeom>
        </p:spPr>
      </p:pic>
      <p:graphicFrame>
        <p:nvGraphicFramePr>
          <p:cNvPr id="84" name="Ma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50928"/>
              </p:ext>
            </p:extLst>
          </p:nvPr>
        </p:nvGraphicFramePr>
        <p:xfrm>
          <a:off x="381739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3" name="Onlin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780282"/>
              </p:ext>
            </p:extLst>
          </p:nvPr>
        </p:nvGraphicFramePr>
        <p:xfrm>
          <a:off x="218203" y="3953258"/>
          <a:ext cx="11710272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7" name="Mad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Reservations Made.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Reservation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Involve Reservation Method – Called Restaurant Directly.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Online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Online Reservation Detail – Restaurant Website.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46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nline_U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452029"/>
              </p:ext>
            </p:extLst>
          </p:nvPr>
        </p:nvGraphicFramePr>
        <p:xfrm>
          <a:off x="238124" y="1304925"/>
          <a:ext cx="11859691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Online Reviews Used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Online Review Site Used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Pre-Visit</a:t>
            </a: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695411"/>
            <a:ext cx="10728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3" y="752463"/>
            <a:ext cx="444053" cy="4440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3" y="3310815"/>
            <a:ext cx="494351" cy="494351"/>
          </a:xfrm>
          <a:prstGeom prst="rect">
            <a:avLst/>
          </a:prstGeom>
        </p:spPr>
      </p:pic>
      <p:graphicFrame>
        <p:nvGraphicFramePr>
          <p:cNvPr id="186" name="Online_SiteU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629818"/>
              </p:ext>
            </p:extLst>
          </p:nvPr>
        </p:nvGraphicFramePr>
        <p:xfrm>
          <a:off x="87456" y="3953258"/>
          <a:ext cx="12010360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2" name="Online_Used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Used Online Reviews.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Online_SiteUsed_RdAs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Used Online Review Site – Facebook.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09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8" y="763200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Dine-In: How Food/ Bev Was Received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8" y="720101"/>
            <a:ext cx="439105" cy="4228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056310" y="6046839"/>
            <a:ext cx="1869344" cy="271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prstClr val="black"/>
                </a:solidFill>
              </a:rPr>
              <a:t>* % of Total Visits</a:t>
            </a:r>
            <a:endParaRPr lang="en-IN" sz="1000" dirty="0">
              <a:solidFill>
                <a:prstClr val="black"/>
              </a:solidFill>
            </a:endParaRPr>
          </a:p>
        </p:txBody>
      </p:sp>
      <p:graphicFrame>
        <p:nvGraphicFramePr>
          <p:cNvPr id="62" name="Dine_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4704"/>
              </p:ext>
            </p:extLst>
          </p:nvPr>
        </p:nvGraphicFramePr>
        <p:xfrm>
          <a:off x="7421217" y="1130648"/>
          <a:ext cx="4499959" cy="1617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Dine In*</a:t>
                      </a:r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thers</a:t>
                      </a:r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Midscale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Fast Food/Fast</a:t>
                      </a:r>
                      <a:r>
                        <a:rPr lang="en-US" sz="1200" b="0" i="0" baseline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 Casual Hamburger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23%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77%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Casual Dining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Fine Dining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28%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Pizza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Franklin Gothic Book" panose="020B0503020102020204" pitchFamily="34" charset="0"/>
                          <a:cs typeface="Arial" panose="020B0604020202020204" pitchFamily="34" charset="0"/>
                        </a:rPr>
                        <a:t>73%</a:t>
                      </a:r>
                      <a:endParaRPr lang="en-IN" sz="1200" b="0" i="0" dirty="0">
                        <a:latin typeface="Franklin Gothic Book" panose="020B05030201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Din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748617"/>
              </p:ext>
            </p:extLst>
          </p:nvPr>
        </p:nvGraphicFramePr>
        <p:xfrm>
          <a:off x="176402" y="2708275"/>
          <a:ext cx="11877053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Dine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29% Of Visits To Midscale Received Food – At A Walk-Up Counter.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27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86981" y="764116"/>
            <a:ext cx="666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Device Used To Place Order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Website/ App Order Detail</a:t>
            </a:r>
            <a:endParaRPr lang="en-US" sz="1600" b="1" dirty="0">
              <a:solidFill>
                <a:srgbClr val="404040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" y="5376784"/>
            <a:ext cx="10764000" cy="252000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" y="2695411"/>
            <a:ext cx="10728000" cy="252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0" y="707615"/>
            <a:ext cx="439106" cy="420519"/>
          </a:xfrm>
          <a:prstGeom prst="rect">
            <a:avLst/>
          </a:prstGeom>
          <a:noFill/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4" y="3261335"/>
            <a:ext cx="439106" cy="420519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48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Devic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083534"/>
              </p:ext>
            </p:extLst>
          </p:nvPr>
        </p:nvGraphicFramePr>
        <p:xfrm>
          <a:off x="238124" y="1304925"/>
          <a:ext cx="11859691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6" name="Websit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322167"/>
              </p:ext>
            </p:extLst>
          </p:nvPr>
        </p:nvGraphicFramePr>
        <p:xfrm>
          <a:off x="87456" y="3953258"/>
          <a:ext cx="12010360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9" name="Device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Smartphone Used To Place Order.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Website_Rd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Ordering Website/ App – </a:t>
            </a:r>
            <a:r>
              <a:rPr lang="en-IN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AmazonFresh</a:t>
            </a:r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39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Dolla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76891"/>
              </p:ext>
            </p:extLst>
          </p:nvPr>
        </p:nvGraphicFramePr>
        <p:xfrm>
          <a:off x="6215586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6" name="Combo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361919"/>
              </p:ext>
            </p:extLst>
          </p:nvPr>
        </p:nvGraphicFramePr>
        <p:xfrm>
          <a:off x="395186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0" name="Picture 3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0" y="5384612"/>
            <a:ext cx="11275236" cy="252000"/>
          </a:xfrm>
          <a:prstGeom prst="rect">
            <a:avLst/>
          </a:prstGeom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64" y="2685069"/>
            <a:ext cx="5453373" cy="252000"/>
          </a:xfrm>
          <a:prstGeom prst="rect">
            <a:avLst/>
          </a:prstGeom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0" y="2692134"/>
            <a:ext cx="5453373" cy="252000"/>
          </a:xfrm>
          <a:prstGeom prst="rect">
            <a:avLst/>
          </a:prstGeom>
        </p:spPr>
      </p:pic>
      <p:graphicFrame>
        <p:nvGraphicFramePr>
          <p:cNvPr id="66" name="Took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952195"/>
              </p:ext>
            </p:extLst>
          </p:nvPr>
        </p:nvGraphicFramePr>
        <p:xfrm>
          <a:off x="243984" y="3953259"/>
          <a:ext cx="11859691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6" name="Straight Connector 75"/>
          <p:cNvCxnSpPr/>
          <p:nvPr/>
        </p:nvCxnSpPr>
        <p:spPr>
          <a:xfrm>
            <a:off x="73440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Combo Meal (Only For Fast Food/ Fast Casual)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51420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7" y="651504"/>
            <a:ext cx="470780" cy="45085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5661" y="134368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In-Establishment</a:t>
            </a: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3231135"/>
            <a:ext cx="11412000" cy="252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850800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Dollar Menu (Only For Fast Food/ Fast Casual)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778800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6964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2" y="656641"/>
            <a:ext cx="408585" cy="391290"/>
          </a:xfrm>
          <a:prstGeom prst="rect">
            <a:avLst/>
          </a:prstGeom>
          <a:noFill/>
        </p:spPr>
      </p:pic>
      <p:cxnSp>
        <p:nvCxnSpPr>
          <p:cNvPr id="73" name="Straight Connector 72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9200" y="3430800"/>
            <a:ext cx="605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Took Advantage Of A Promotion (Only For Midscale/ Casual)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6" y="3406324"/>
            <a:ext cx="338504" cy="3241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Combo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Includes A Combo Meal.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Dollar_RdT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Includes Order From A Dollar Menu.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Took_RdAs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Took Advantage Of A Promotion.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4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36" y="744663"/>
            <a:ext cx="411520" cy="345677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6778800" y="376560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7989" y="1102670"/>
            <a:ext cx="51423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51860"/>
            <a:ext cx="5445575" cy="2013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Visit Demographics</a:t>
            </a:r>
          </a:p>
        </p:txBody>
      </p:sp>
      <p:sp>
        <p:nvSpPr>
          <p:cNvPr id="31" name="Socioeconomic_Level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Socioeconomic Level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HH_Income"/>
          <p:cNvSpPr txBox="1"/>
          <p:nvPr/>
        </p:nvSpPr>
        <p:spPr>
          <a:xfrm>
            <a:off x="6850331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HH Income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8" y="818249"/>
            <a:ext cx="372601" cy="372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4" name="HH_Size"/>
          <p:cNvSpPr txBox="1"/>
          <p:nvPr/>
        </p:nvSpPr>
        <p:spPr>
          <a:xfrm>
            <a:off x="6850800" y="3430669"/>
            <a:ext cx="52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HH Size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86" y="3387850"/>
            <a:ext cx="359926" cy="345677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96914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Socioeconomic_Level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845617"/>
              </p:ext>
            </p:extLst>
          </p:nvPr>
        </p:nvGraphicFramePr>
        <p:xfrm>
          <a:off x="238125" y="1286258"/>
          <a:ext cx="5901092" cy="455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HH_Incom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607081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5" name="HH_Siz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354514"/>
              </p:ext>
            </p:extLst>
          </p:nvPr>
        </p:nvGraphicFramePr>
        <p:xfrm>
          <a:off x="6229589" y="3953259"/>
          <a:ext cx="5882986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Socioeconomic_Level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Are By Single Low Income.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HH_Income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5% Of Visits To Midscale Are By Less Than $25,00 HH Incomes.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HH_Size_ReadAsText"/>
          <p:cNvSpPr txBox="1"/>
          <p:nvPr/>
        </p:nvSpPr>
        <p:spPr>
          <a:xfrm>
            <a:off x="6705604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28% Of Visits To Midscale Are Taken By 1 Person Household Members.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5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5" y="2679079"/>
            <a:ext cx="10728000" cy="252000"/>
          </a:xfrm>
          <a:prstGeom prst="rect">
            <a:avLst/>
          </a:prstGeom>
        </p:spPr>
      </p:pic>
      <p:graphicFrame>
        <p:nvGraphicFramePr>
          <p:cNvPr id="58" name="Coupon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939145"/>
              </p:ext>
            </p:extLst>
          </p:nvPr>
        </p:nvGraphicFramePr>
        <p:xfrm>
          <a:off x="243984" y="1304925"/>
          <a:ext cx="11859691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6" name="Straight Connector 75"/>
          <p:cNvCxnSpPr/>
          <p:nvPr/>
        </p:nvCxnSpPr>
        <p:spPr>
          <a:xfrm>
            <a:off x="73277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8" y="764116"/>
            <a:ext cx="852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Coupon Usage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1" y="650259"/>
            <a:ext cx="470780" cy="453343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3231135"/>
            <a:ext cx="11412000" cy="252000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0317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Coupon Usage – Detail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" y="3406489"/>
            <a:ext cx="392989" cy="378436"/>
          </a:xfrm>
          <a:prstGeom prst="rect">
            <a:avLst/>
          </a:prstGeom>
          <a:noFill/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390261"/>
            <a:ext cx="11412000" cy="25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9" name="Coupon_De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899349"/>
              </p:ext>
            </p:extLst>
          </p:nvPr>
        </p:nvGraphicFramePr>
        <p:xfrm>
          <a:off x="238125" y="3953259"/>
          <a:ext cx="11829184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</a:t>
            </a:r>
          </a:p>
        </p:txBody>
      </p:sp>
      <p:sp>
        <p:nvSpPr>
          <p:cNvPr id="30" name="Coupons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Used Coupons.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Coupon_Det_RdAs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26% Of Visits To Midscale Used Coupons Obtained In Outlet.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05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TD"/>
          <p:cNvSpPr txBox="1"/>
          <p:nvPr/>
        </p:nvSpPr>
        <p:spPr>
          <a:xfrm>
            <a:off x="797717" y="764116"/>
            <a:ext cx="1054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Coffee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96738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RT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721139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RTD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RTD Coffee Brands – </a:t>
            </a:r>
            <a:r>
              <a:rPr lang="en-US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Illy</a:t>
            </a:r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923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TD_Tea"/>
          <p:cNvSpPr txBox="1"/>
          <p:nvPr/>
        </p:nvSpPr>
        <p:spPr>
          <a:xfrm>
            <a:off x="797717" y="764116"/>
            <a:ext cx="10585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Tea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52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RTD_Tea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294671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RTD_Tea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RTD Tea Brands – </a:t>
            </a:r>
            <a:r>
              <a:rPr lang="en-US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AriZona</a:t>
            </a:r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 Tea.</a:t>
            </a:r>
          </a:p>
        </p:txBody>
      </p:sp>
    </p:spTree>
    <p:extLst>
      <p:ext uri="{BB962C8B-B14F-4D97-AF65-F5344CB8AC3E}">
        <p14:creationId xmlns:p14="http://schemas.microsoft.com/office/powerpoint/2010/main" val="2845840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Dairy"/>
          <p:cNvSpPr txBox="1"/>
          <p:nvPr/>
        </p:nvSpPr>
        <p:spPr>
          <a:xfrm>
            <a:off x="797718" y="764116"/>
            <a:ext cx="10188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Dairy Alternative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53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Dair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29933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Dairy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Dairy Alternative Brands – Blue Diamond Almond Breeze.</a:t>
            </a:r>
          </a:p>
        </p:txBody>
      </p:sp>
    </p:spTree>
    <p:extLst>
      <p:ext uri="{BB962C8B-B14F-4D97-AF65-F5344CB8AC3E}">
        <p14:creationId xmlns:p14="http://schemas.microsoft.com/office/powerpoint/2010/main" val="2500189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Protein"/>
          <p:cNvSpPr txBox="1"/>
          <p:nvPr/>
        </p:nvSpPr>
        <p:spPr>
          <a:xfrm>
            <a:off x="797718" y="764116"/>
            <a:ext cx="105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Protein Drinks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Protei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909925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Protein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Protein Drinks Brands – Core Power.</a:t>
            </a:r>
          </a:p>
        </p:txBody>
      </p:sp>
    </p:spTree>
    <p:extLst>
      <p:ext uri="{BB962C8B-B14F-4D97-AF65-F5344CB8AC3E}">
        <p14:creationId xmlns:p14="http://schemas.microsoft.com/office/powerpoint/2010/main" val="1364667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TD"/>
          <p:cNvSpPr txBox="1"/>
          <p:nvPr/>
        </p:nvSpPr>
        <p:spPr>
          <a:xfrm>
            <a:off x="797717" y="764116"/>
            <a:ext cx="10572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RTD Smoothies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6" y="705252"/>
            <a:ext cx="466009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TD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RTD Smoothies Brands – </a:t>
            </a:r>
            <a:r>
              <a:rPr lang="en-US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Bolthouse</a:t>
            </a:r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 Farms.</a:t>
            </a:r>
          </a:p>
        </p:txBody>
      </p:sp>
      <p:graphicFrame>
        <p:nvGraphicFramePr>
          <p:cNvPr id="21" name="RTD1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282061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241919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range"/>
          <p:cNvSpPr txBox="1"/>
          <p:nvPr/>
        </p:nvSpPr>
        <p:spPr>
          <a:xfrm>
            <a:off x="797717" y="764116"/>
            <a:ext cx="104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100% Orange Juice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range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100% Orange Juice Brands – Dole.</a:t>
            </a:r>
          </a:p>
        </p:txBody>
      </p:sp>
      <p:graphicFrame>
        <p:nvGraphicFramePr>
          <p:cNvPr id="21" name="Oran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405119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04806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Lemonade"/>
          <p:cNvSpPr txBox="1"/>
          <p:nvPr/>
        </p:nvSpPr>
        <p:spPr>
          <a:xfrm>
            <a:off x="797717" y="764116"/>
            <a:ext cx="1013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Lemonade Brands (Top 10 For Midscale)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" y="705252"/>
            <a:ext cx="463556" cy="446388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5032647"/>
            <a:ext cx="11412000" cy="2520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33945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Lemonade_RdAsTxt"/>
          <p:cNvSpPr txBox="1"/>
          <p:nvPr/>
        </p:nvSpPr>
        <p:spPr>
          <a:xfrm>
            <a:off x="664145" y="1070813"/>
            <a:ext cx="11033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22% Of Visits To Midscale Are Taken By Lemonade Brands – Arizona.</a:t>
            </a:r>
          </a:p>
        </p:txBody>
      </p:sp>
      <p:graphicFrame>
        <p:nvGraphicFramePr>
          <p:cNvPr id="21" name="Lemona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59072"/>
              </p:ext>
            </p:extLst>
          </p:nvPr>
        </p:nvGraphicFramePr>
        <p:xfrm>
          <a:off x="176402" y="1304925"/>
          <a:ext cx="11877053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634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734400" y="3766454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717" y="764116"/>
            <a:ext cx="1044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Freestyle: Drove Outlet Choice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9" y="706096"/>
            <a:ext cx="470780" cy="450852"/>
          </a:xfrm>
          <a:prstGeom prst="rect">
            <a:avLst/>
          </a:prstGeom>
          <a:noFill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" y="3231135"/>
            <a:ext cx="11412000" cy="252000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9200" y="3430800"/>
            <a:ext cx="1043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Freestyle: Flavors Selected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" y="3394632"/>
            <a:ext cx="362920" cy="347558"/>
          </a:xfrm>
          <a:prstGeom prst="rect">
            <a:avLst/>
          </a:prstGeom>
          <a:noFill/>
        </p:spPr>
      </p:pic>
      <p:cxnSp>
        <p:nvCxnSpPr>
          <p:cNvPr id="86" name="Straight Connector 85"/>
          <p:cNvCxnSpPr/>
          <p:nvPr/>
        </p:nvCxnSpPr>
        <p:spPr>
          <a:xfrm>
            <a:off x="735894" y="1102670"/>
            <a:ext cx="1117394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698016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" y="5390261"/>
            <a:ext cx="11412000" cy="252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21419" y="121489"/>
            <a:ext cx="2962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Beverage Detail</a:t>
            </a:r>
          </a:p>
        </p:txBody>
      </p:sp>
      <p:pic>
        <p:nvPicPr>
          <p:cNvPr id="62" name="Picture 6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5" y="2679092"/>
            <a:ext cx="10728000" cy="252000"/>
          </a:xfrm>
          <a:prstGeom prst="rect">
            <a:avLst/>
          </a:prstGeom>
        </p:spPr>
      </p:pic>
      <p:graphicFrame>
        <p:nvGraphicFramePr>
          <p:cNvPr id="58" name="FreeStyle_Drov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665144"/>
              </p:ext>
            </p:extLst>
          </p:nvPr>
        </p:nvGraphicFramePr>
        <p:xfrm>
          <a:off x="243984" y="1304926"/>
          <a:ext cx="11859691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FreeStyle_Flv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927985"/>
              </p:ext>
            </p:extLst>
          </p:nvPr>
        </p:nvGraphicFramePr>
        <p:xfrm>
          <a:off x="238125" y="3953259"/>
          <a:ext cx="11829184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5" name="FreeStyle_Drove_RdAsT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62% Of Visits To Midscale Have Freestyle Driven Outlet Choice.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" name="FreeStyle_Flvr_RdAsT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18% Of Visits To Midscale Have Freestyle: </a:t>
            </a:r>
            <a:r>
              <a:rPr lang="en-IN" sz="8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Flavors</a:t>
            </a:r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 Selected - Cherry.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58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Parental_Identific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493055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4" name="Marital_Statu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252760"/>
              </p:ext>
            </p:extLst>
          </p:nvPr>
        </p:nvGraphicFramePr>
        <p:xfrm>
          <a:off x="446736" y="1301585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02042"/>
            <a:ext cx="5324666" cy="207455"/>
          </a:xfrm>
          <a:prstGeom prst="rect">
            <a:avLst/>
          </a:prstGeom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9" y="2702645"/>
            <a:ext cx="5377913" cy="207455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>
            <a:off x="735742" y="3766454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Diner_Segment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50985"/>
              </p:ext>
            </p:extLst>
          </p:nvPr>
        </p:nvGraphicFramePr>
        <p:xfrm>
          <a:off x="218203" y="3953258"/>
          <a:ext cx="11710272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1" name="Diner_Segmentation"/>
          <p:cNvSpPr txBox="1"/>
          <p:nvPr/>
        </p:nvSpPr>
        <p:spPr>
          <a:xfrm>
            <a:off x="799200" y="3430800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Diner Segmentation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26" name="Marital_Status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29" name="Parental_Identification"/>
          <p:cNvSpPr txBox="1"/>
          <p:nvPr/>
        </p:nvSpPr>
        <p:spPr>
          <a:xfrm>
            <a:off x="6850800" y="764116"/>
            <a:ext cx="515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Parental Identification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3324" y="1102670"/>
            <a:ext cx="51935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000" y="108600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65152" y="1102670"/>
            <a:ext cx="5159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696400" y="37440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2" y="709090"/>
            <a:ext cx="408586" cy="392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1" y="691404"/>
            <a:ext cx="450142" cy="4323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Visit Demographics</a:t>
            </a:r>
          </a:p>
        </p:txBody>
      </p:sp>
      <p:pic>
        <p:nvPicPr>
          <p:cNvPr id="54" name="Picture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5390639"/>
            <a:ext cx="10764000" cy="2520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1" y="3352013"/>
            <a:ext cx="463114" cy="463114"/>
          </a:xfrm>
          <a:prstGeom prst="rect">
            <a:avLst/>
          </a:prstGeom>
        </p:spPr>
      </p:pic>
      <p:sp>
        <p:nvSpPr>
          <p:cNvPr id="40" name="Marital_Status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42% Of Visits To Midscale Are Taken By Married.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Parental_Identification_ReadAsText"/>
          <p:cNvSpPr txBox="1"/>
          <p:nvPr/>
        </p:nvSpPr>
        <p:spPr>
          <a:xfrm>
            <a:off x="6707206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52% Of Visits To Midscale Are By Parents Of Child &lt;18 In HH.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Diner_Segmentation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32% Of Visits To Midscale Are Taken By (Placeholder)</a:t>
            </a:r>
          </a:p>
        </p:txBody>
      </p:sp>
    </p:spTree>
    <p:extLst>
      <p:ext uri="{BB962C8B-B14F-4D97-AF65-F5344CB8AC3E}">
        <p14:creationId xmlns:p14="http://schemas.microsoft.com/office/powerpoint/2010/main" val="348713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Occasion Context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aypar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155293"/>
              </p:ext>
            </p:extLst>
          </p:nvPr>
        </p:nvGraphicFramePr>
        <p:xfrm>
          <a:off x="169330" y="1286257"/>
          <a:ext cx="119284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6" y="2696221"/>
            <a:ext cx="11201062" cy="252000"/>
          </a:xfrm>
          <a:prstGeom prst="rect">
            <a:avLst/>
          </a:prstGeom>
        </p:spPr>
      </p:pic>
      <p:sp>
        <p:nvSpPr>
          <p:cNvPr id="80" name="Day_of_the_Week_ReadAsText"/>
          <p:cNvSpPr txBox="1"/>
          <p:nvPr/>
        </p:nvSpPr>
        <p:spPr>
          <a:xfrm>
            <a:off x="662543" y="3737814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16% Of Visits To Midscale Are On Mondays.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4400" y="3770519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26" name="Daypart"/>
          <p:cNvSpPr txBox="1"/>
          <p:nvPr/>
        </p:nvSpPr>
        <p:spPr>
          <a:xfrm>
            <a:off x="797718" y="764116"/>
            <a:ext cx="1092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Daypart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" y="735173"/>
            <a:ext cx="387960" cy="3726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67" name="Day_of_the_Week"/>
          <p:cNvSpPr txBox="1"/>
          <p:nvPr/>
        </p:nvSpPr>
        <p:spPr>
          <a:xfrm>
            <a:off x="799200" y="3436642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Day of the Week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7" y="3422236"/>
            <a:ext cx="316569" cy="3040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43" name="Straight Connector 42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696400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700620" y="3897743"/>
            <a:ext cx="207297" cy="0"/>
          </a:xfrm>
          <a:prstGeom prst="line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696400" y="3764153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720987" y="3994234"/>
            <a:ext cx="3100204" cy="17164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314688" y="5624304"/>
            <a:ext cx="197" cy="137160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1700620" y="3897743"/>
            <a:ext cx="207297" cy="0"/>
          </a:xfrm>
          <a:prstGeom prst="line">
            <a:avLst/>
          </a:prstGeom>
          <a:ln w="50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1634406" y="3983810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8398297" y="3983810"/>
            <a:ext cx="180000" cy="180000"/>
            <a:chOff x="11577895" y="3882683"/>
            <a:chExt cx="356330" cy="35633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 flipH="1">
            <a:off x="473128" y="3983810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>
            <a:grpSpLocks noChangeAspect="1"/>
          </p:cNvGrpSpPr>
          <p:nvPr/>
        </p:nvGrpSpPr>
        <p:grpSpPr>
          <a:xfrm flipH="1">
            <a:off x="8722740" y="3983810"/>
            <a:ext cx="180000" cy="180000"/>
            <a:chOff x="11577895" y="3882683"/>
            <a:chExt cx="356330" cy="35633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 noChangeAspect="1"/>
          </p:cNvGrpSpPr>
          <p:nvPr/>
        </p:nvGrpSpPr>
        <p:grpSpPr>
          <a:xfrm rot="16200000" flipH="1">
            <a:off x="8722740" y="5526058"/>
            <a:ext cx="180000" cy="180000"/>
            <a:chOff x="11577895" y="3882683"/>
            <a:chExt cx="356330" cy="35633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 rot="16200000" flipH="1" flipV="1">
            <a:off x="11634406" y="5526058"/>
            <a:ext cx="180000" cy="180000"/>
            <a:chOff x="11577895" y="3882683"/>
            <a:chExt cx="356330" cy="35633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9799364" y="3833248"/>
            <a:ext cx="1010531" cy="367692"/>
            <a:chOff x="9799364" y="3833248"/>
            <a:chExt cx="1010531" cy="367692"/>
          </a:xfrm>
        </p:grpSpPr>
        <p:sp>
          <p:nvSpPr>
            <p:cNvPr id="117" name="Rectangle 116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WEEKEND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solidFill>
                <a:srgbClr val="E84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9" name="Picture 118"/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100000"/>
                    </a14:imgEffect>
                    <a14:imgEffect>
                      <a14:brightnessContrast bright="33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" y="5408618"/>
            <a:ext cx="11189040" cy="2520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95338" y="3994234"/>
            <a:ext cx="8064000" cy="1724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Daypart_ReadAsText"/>
          <p:cNvSpPr txBox="1"/>
          <p:nvPr/>
        </p:nvSpPr>
        <p:spPr>
          <a:xfrm>
            <a:off x="664145" y="1070813"/>
            <a:ext cx="10003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3% Of Visits To Midscale Are At Very Beginning Of The Day.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066551" y="3833248"/>
            <a:ext cx="1010530" cy="367691"/>
            <a:chOff x="4066551" y="3833248"/>
            <a:chExt cx="1010530" cy="367691"/>
          </a:xfrm>
        </p:grpSpPr>
        <p:sp>
          <p:nvSpPr>
            <p:cNvPr id="114" name="Rectangle 11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WEEKDAYS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 rot="16200000" flipH="1" flipV="1">
            <a:off x="8398297" y="5526058"/>
            <a:ext cx="180000" cy="180000"/>
            <a:chOff x="11577895" y="3882683"/>
            <a:chExt cx="356330" cy="35633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 rot="16200000" flipH="1">
            <a:off x="473128" y="5526058"/>
            <a:ext cx="180000" cy="180000"/>
            <a:chOff x="11577895" y="3882683"/>
            <a:chExt cx="356330" cy="35633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39347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01" y="5373688"/>
            <a:ext cx="10764000" cy="252000"/>
          </a:xfrm>
          <a:prstGeom prst="rect">
            <a:avLst/>
          </a:prstGeom>
        </p:spPr>
      </p:pic>
      <p:graphicFrame>
        <p:nvGraphicFramePr>
          <p:cNvPr id="59" name="Day_of_the_Week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234787"/>
              </p:ext>
            </p:extLst>
          </p:nvPr>
        </p:nvGraphicFramePr>
        <p:xfrm>
          <a:off x="169330" y="4200939"/>
          <a:ext cx="11928486" cy="164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3906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Service_Mod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818754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8" name="Picture 4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" y="5051668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ervice_Mode"/>
          <p:cNvSpPr txBox="1"/>
          <p:nvPr/>
        </p:nvSpPr>
        <p:spPr>
          <a:xfrm>
            <a:off x="797718" y="764116"/>
            <a:ext cx="519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Service Mode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734400" y="1102670"/>
            <a:ext cx="1117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3" y="747139"/>
            <a:ext cx="391838" cy="375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95264" y="1087200"/>
            <a:ext cx="219075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/>
          <p:nvPr>
            <p:extLst/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Occasion 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Service_Mode_ReadAsText"/>
          <p:cNvSpPr txBox="1"/>
          <p:nvPr/>
        </p:nvSpPr>
        <p:spPr>
          <a:xfrm>
            <a:off x="664145" y="1070813"/>
            <a:ext cx="5188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rPr>
              <a:t>Read As: 31% Of Visits To Midscale Involve Service By Drive-Thru.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8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9140</TotalTime>
  <Words>2555</Words>
  <Application>Microsoft Office PowerPoint</Application>
  <PresentationFormat>Widescreen</PresentationFormat>
  <Paragraphs>746</Paragraphs>
  <Slides>58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Arabic Typesetting</vt:lpstr>
      <vt:lpstr>Arial</vt:lpstr>
      <vt:lpstr>Arial (Body)</vt:lpstr>
      <vt:lpstr>Calibri</vt:lpstr>
      <vt:lpstr>Calibri Light</vt:lpstr>
      <vt:lpstr>Digital-7</vt:lpstr>
      <vt:lpstr>Franklin Gothic Book</vt:lpstr>
      <vt:lpstr>Segoe UI</vt:lpstr>
      <vt:lpstr>Tahoma</vt:lpstr>
      <vt:lpstr>Office Theme</vt:lpstr>
      <vt:lpstr>Base – Total Visits, Filters – None  Aug 16 3MMT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Praveen Kumar Rai</cp:lastModifiedBy>
  <cp:revision>1280</cp:revision>
  <dcterms:created xsi:type="dcterms:W3CDTF">2017-02-17T10:10:41Z</dcterms:created>
  <dcterms:modified xsi:type="dcterms:W3CDTF">2017-10-19T11:49:06Z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a3e0c0a4-91de-419b-8e3e-e6cc3780c1e2</vt:lpwstr>
  </property>
  <property fmtid="{D5CDD505-2E9C-101B-9397-08002B2CF9AE}" pid="4" name="MODFILEGUID">
    <vt:lpwstr>19f61e05-248b-4894-8265-acd022d10bb8</vt:lpwstr>
  </property>
  <property fmtid="{D5CDD505-2E9C-101B-9397-08002B2CF9AE}" pid="5" name="FILEOWNER">
    <vt:lpwstr>AQ</vt:lpwstr>
  </property>
  <property fmtid="{D5CDD505-2E9C-101B-9397-08002B2CF9AE}" pid="6" name="MODFILEOWNER">
    <vt:lpwstr>A24269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O46130-0608</vt:lpwstr>
  </property>
  <property fmtid="{D5CDD505-2E9C-101B-9397-08002B2CF9AE}" pid="10" name="MODMACHINEID">
    <vt:lpwstr>A24269-3720</vt:lpwstr>
  </property>
  <property fmtid="{D5CDD505-2E9C-101B-9397-08002B2CF9AE}" pid="11" name="CURRENTCLASS">
    <vt:lpwstr>Classified - No Category</vt:lpwstr>
  </property>
</Properties>
</file>