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"/>
  </p:notesMasterIdLst>
  <p:sldIdLst>
    <p:sldId id="435" r:id="rId2"/>
    <p:sldId id="436" r:id="rId3"/>
    <p:sldId id="437" r:id="rId4"/>
    <p:sldId id="424" r:id="rId5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12D"/>
    <a:srgbClr val="376092"/>
    <a:srgbClr val="37823D"/>
    <a:srgbClr val="B15EAE"/>
    <a:srgbClr val="FF4343"/>
    <a:srgbClr val="FFFF99"/>
    <a:srgbClr val="F8AD4A"/>
    <a:srgbClr val="FAC57E"/>
    <a:srgbClr val="F6981C"/>
    <a:srgbClr val="FCD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6" autoAdjust="0"/>
    <p:restoredTop sz="90126" autoAdjust="0"/>
  </p:normalViewPr>
  <p:slideViewPr>
    <p:cSldViewPr>
      <p:cViewPr varScale="1">
        <p:scale>
          <a:sx n="72" d="100"/>
          <a:sy n="72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389920662447942E-2"/>
          <c:y val="0.11747650752335345"/>
          <c:w val="0.98961003144774895"/>
          <c:h val="0.61325560266505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B5E-49F3-8B7D-1207D15F1B9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B5E-49F3-8B7D-1207D15F1B9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B5E-49F3-8B7D-1207D15F1B9B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B5E-49F3-8B7D-1207D15F1B9B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B5E-49F3-8B7D-1207D15F1B9B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B5E-49F3-8B7D-1207D15F1B9B}"/>
                </c:ext>
              </c:extLst>
            </c:dLbl>
            <c:dLbl>
              <c:idx val="6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B5E-49F3-8B7D-1207D15F1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0.11935999999999999</c:v>
                </c:pt>
                <c:pt idx="1">
                  <c:v>0.14323</c:v>
                </c:pt>
                <c:pt idx="2">
                  <c:v>0.15440000000000001</c:v>
                </c:pt>
                <c:pt idx="3">
                  <c:v>0.17355000000000001</c:v>
                </c:pt>
                <c:pt idx="4">
                  <c:v>0.14394999999999999</c:v>
                </c:pt>
                <c:pt idx="5">
                  <c:v>0.14126</c:v>
                </c:pt>
                <c:pt idx="6">
                  <c:v>0.12425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5E-49F3-8B7D-1207D15F1B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Casey`s General Store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B5E-49F3-8B7D-1207D15F1B9B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B5E-49F3-8B7D-1207D15F1B9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00B05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B5E-49F3-8B7D-1207D15F1B9B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B5E-49F3-8B7D-1207D15F1B9B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7B5E-49F3-8B7D-1207D15F1B9B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7B5E-49F3-8B7D-1207D15F1B9B}"/>
                </c:ext>
              </c:extLst>
            </c:dLbl>
            <c:dLbl>
              <c:idx val="6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7B5E-49F3-8B7D-1207D15F1B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5.8500000000000003E-2</c:v>
                </c:pt>
                <c:pt idx="1">
                  <c:v>7.4340000000000003E-2</c:v>
                </c:pt>
                <c:pt idx="2">
                  <c:v>0.26141999999999999</c:v>
                </c:pt>
                <c:pt idx="3">
                  <c:v>0.11509</c:v>
                </c:pt>
                <c:pt idx="4">
                  <c:v>0.13930999999999999</c:v>
                </c:pt>
                <c:pt idx="5">
                  <c:v>0.22014</c:v>
                </c:pt>
                <c:pt idx="6">
                  <c:v>0.13120000000000001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B5E-49F3-8B7D-1207D15F1B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axId val="126707584"/>
        <c:axId val="126709120"/>
      </c:barChart>
      <c:catAx>
        <c:axId val="126707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0"/>
            </a:pPr>
            <a:endParaRPr lang="en-US"/>
          </a:p>
        </c:txPr>
        <c:crossAx val="126709120"/>
        <c:crosses val="autoZero"/>
        <c:auto val="1"/>
        <c:lblAlgn val="ctr"/>
        <c:lblOffset val="100"/>
        <c:noMultiLvlLbl val="0"/>
      </c:catAx>
      <c:valAx>
        <c:axId val="12670912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26707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389920662447942E-2"/>
          <c:y val="0.11747650752335345"/>
          <c:w val="0.98961003144774895"/>
          <c:h val="0.61325560266505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A96-45C0-8C02-1D65599668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A96-45C0-8C02-1D65599668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A96-45C0-8C02-1D65599668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A96-45C0-8C02-1D65599668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A96-45C0-8C02-1D6559966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(6am to 11am)</c:v>
                </c:pt>
                <c:pt idx="1">
                  <c:v>Mid-Day (11am to 2pm)</c:v>
                </c:pt>
                <c:pt idx="2">
                  <c:v>Afternoon (2pm to 5pm)</c:v>
                </c:pt>
                <c:pt idx="3">
                  <c:v>Evening (5pm to 10pm)</c:v>
                </c:pt>
                <c:pt idx="4">
                  <c:v>Night (10pm to 6am)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0.34287000000000001</c:v>
                </c:pt>
                <c:pt idx="1">
                  <c:v>0.15526000000000001</c:v>
                </c:pt>
                <c:pt idx="2">
                  <c:v>0.17780000000000001</c:v>
                </c:pt>
                <c:pt idx="3">
                  <c:v>0.22216</c:v>
                </c:pt>
                <c:pt idx="4">
                  <c:v>0.1019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96-45C0-8C02-1D65599668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Casey`s General Store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A96-45C0-8C02-1D65599668E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A96-45C0-8C02-1D65599668E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A96-45C0-8C02-1D65599668E5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A96-45C0-8C02-1D65599668E5}"/>
                </c:ext>
              </c:extLst>
            </c:dLbl>
            <c:dLbl>
              <c:idx val="4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A96-45C0-8C02-1D6559966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(6am to 11am)</c:v>
                </c:pt>
                <c:pt idx="1">
                  <c:v>Mid-Day (11am to 2pm)</c:v>
                </c:pt>
                <c:pt idx="2">
                  <c:v>Afternoon (2pm to 5pm)</c:v>
                </c:pt>
                <c:pt idx="3">
                  <c:v>Evening (5pm to 10pm)</c:v>
                </c:pt>
                <c:pt idx="4">
                  <c:v>Night (10pm to 6am)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0.31518000000000002</c:v>
                </c:pt>
                <c:pt idx="1">
                  <c:v>0.20000999999999999</c:v>
                </c:pt>
                <c:pt idx="2">
                  <c:v>0.25692999999999999</c:v>
                </c:pt>
                <c:pt idx="3">
                  <c:v>0.19475000000000001</c:v>
                </c:pt>
                <c:pt idx="4">
                  <c:v>3.313E-2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A96-45C0-8C02-1D65599668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axId val="130516096"/>
        <c:axId val="130517632"/>
      </c:barChart>
      <c:catAx>
        <c:axId val="1305160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0"/>
            </a:pPr>
            <a:endParaRPr lang="en-US"/>
          </a:p>
        </c:txPr>
        <c:crossAx val="130517632"/>
        <c:crosses val="autoZero"/>
        <c:auto val="1"/>
        <c:lblAlgn val="ctr"/>
        <c:lblOffset val="100"/>
        <c:noMultiLvlLbl val="0"/>
      </c:catAx>
      <c:valAx>
        <c:axId val="13051763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30516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389920662447942E-2"/>
          <c:y val="0.11747650752335345"/>
          <c:w val="0.98961003144774895"/>
          <c:h val="0.61325560266505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6EC-43CC-9AAB-9C3C8C5FC1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6EC-43CC-9AAB-9C3C8C5FC1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0.73448999999999998</c:v>
                </c:pt>
                <c:pt idx="1">
                  <c:v>0.26551000000000002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EC-43CC-9AAB-9C3C8C5FC1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Casey`s General Store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6EC-43CC-9AAB-9C3C8C5FC174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6EC-43CC-9AAB-9C3C8C5FC1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0.64866000000000001</c:v>
                </c:pt>
                <c:pt idx="1">
                  <c:v>0.35133999999999999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EC-43CC-9AAB-9C3C8C5FC1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axId val="123313152"/>
        <c:axId val="126644992"/>
      </c:barChart>
      <c:catAx>
        <c:axId val="1233131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0"/>
            </a:pPr>
            <a:endParaRPr lang="en-US"/>
          </a:p>
        </c:txPr>
        <c:crossAx val="126644992"/>
        <c:crosses val="autoZero"/>
        <c:auto val="1"/>
        <c:lblAlgn val="ctr"/>
        <c:lblOffset val="100"/>
        <c:noMultiLvlLbl val="0"/>
      </c:catAx>
      <c:valAx>
        <c:axId val="12664499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23313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65-462F-9B5F-B1404847AF0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65-462F-9B5F-B1404847AF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Food Items</c:v>
                </c:pt>
                <c:pt idx="1">
                  <c:v>Beverage Items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0.44175999999999999</c:v>
                </c:pt>
                <c:pt idx="1">
                  <c:v>0.69281999999999999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65-462F-9B5F-B1404847AF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Casey`s General Store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65-462F-9B5F-B1404847AF0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65-462F-9B5F-B1404847AF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Food Items</c:v>
                </c:pt>
                <c:pt idx="1">
                  <c:v>Beverage Items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0.31605</c:v>
                </c:pt>
                <c:pt idx="1">
                  <c:v>0.48396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65-462F-9B5F-B1404847AF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0158848"/>
        <c:axId val="30160384"/>
      </c:barChart>
      <c:catAx>
        <c:axId val="30158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0160384"/>
        <c:crosses val="autoZero"/>
        <c:auto val="1"/>
        <c:lblAlgn val="ctr"/>
        <c:lblOffset val="100"/>
        <c:noMultiLvlLbl val="0"/>
      </c:catAx>
      <c:valAx>
        <c:axId val="30160384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0158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54057072653147E-2"/>
          <c:y val="5.2247546313875681E-2"/>
          <c:w val="0.8798483833137879"/>
          <c:h val="0.758773358111183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38C-4244-93B8-D91DFB19285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38C-4244-93B8-D91DFB19285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38C-4244-93B8-D91DFB19285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38C-4244-93B8-D91DFB192856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38C-4244-93B8-D91DFB19285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38C-4244-93B8-D91DFB19285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38C-4244-93B8-D91DFB1928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less(1-5 minutes)</c:v>
                </c:pt>
                <c:pt idx="1">
                  <c:v>medium(6-15 minutes)</c:v>
                </c:pt>
                <c:pt idx="2">
                  <c:v>large(more then 16 minutes)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0.67696000000000001</c:v>
                </c:pt>
                <c:pt idx="1">
                  <c:v>0.28470000000000001</c:v>
                </c:pt>
                <c:pt idx="2">
                  <c:v>3.8339999999999999E-2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8C-4244-93B8-D91DFB192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Casey`s General Store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38C-4244-93B8-D91DFB192856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38C-4244-93B8-D91DFB192856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38C-4244-93B8-D91DFB1928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less(1-5 minutes)</c:v>
                </c:pt>
                <c:pt idx="1">
                  <c:v>medium(6-15 minutes)</c:v>
                </c:pt>
                <c:pt idx="2">
                  <c:v>large(more then 16 minutes)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0.74458999999999997</c:v>
                </c:pt>
                <c:pt idx="1">
                  <c:v>0.22769</c:v>
                </c:pt>
                <c:pt idx="2">
                  <c:v>2.7720000000000002E-2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8C-4244-93B8-D91DFB192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5556608"/>
        <c:axId val="105619840"/>
      </c:barChart>
      <c:catAx>
        <c:axId val="10555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05619840"/>
        <c:crosses val="autoZero"/>
        <c:auto val="1"/>
        <c:lblAlgn val="ctr"/>
        <c:lblOffset val="100"/>
        <c:noMultiLvlLbl val="0"/>
      </c:catAx>
      <c:valAx>
        <c:axId val="10561984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055566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054057072653147E-2"/>
          <c:y val="2.7599908488450443E-2"/>
          <c:w val="0.8798483833137879"/>
          <c:h val="0.79576897356221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570-440B-8C28-093A6A75B8E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570-440B-8C28-093A6A75B8E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570-440B-8C28-093A6A75B8E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570-440B-8C28-093A6A75B8E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570-440B-8C28-093A6A75B8E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70-440B-8C28-093A6A75B8E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0000FF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570-440B-8C28-093A6A75B8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less(1-5$)</c:v>
                </c:pt>
                <c:pt idx="1">
                  <c:v>medium(6-15$)</c:v>
                </c:pt>
                <c:pt idx="2">
                  <c:v>large(more then 16$)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0.55425999999999997</c:v>
                </c:pt>
                <c:pt idx="1">
                  <c:v>0.29459000000000002</c:v>
                </c:pt>
                <c:pt idx="2">
                  <c:v>0.15115999999999999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70-440B-8C28-093A6A75B8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Casey`s General Store</c:v>
                </c:pt>
              </c:strCache>
            </c:strRef>
          </c:tx>
          <c:spPr>
            <a:solidFill>
              <a:srgbClr val="376092"/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70-440B-8C28-093A6A75B8E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570-440B-8C28-093A6A75B8E7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b="0">
                      <a:solidFill>
                        <a:srgbClr val="262626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70-440B-8C28-093A6A75B8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less(1-5$)</c:v>
                </c:pt>
                <c:pt idx="1">
                  <c:v>medium(6-15$)</c:v>
                </c:pt>
                <c:pt idx="2">
                  <c:v>large(more then 16$)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0.48691000000000001</c:v>
                </c:pt>
                <c:pt idx="1">
                  <c:v>0.29194999999999999</c:v>
                </c:pt>
                <c:pt idx="2">
                  <c:v>0.22114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70-440B-8C28-093A6A75B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5686912"/>
        <c:axId val="105688448"/>
      </c:barChart>
      <c:catAx>
        <c:axId val="105686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05688448"/>
        <c:crosses val="autoZero"/>
        <c:auto val="1"/>
        <c:lblAlgn val="ctr"/>
        <c:lblOffset val="100"/>
        <c:noMultiLvlLbl val="0"/>
      </c:catAx>
      <c:valAx>
        <c:axId val="10568844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0568691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FE50147-0BED-4A83-B304-F7A6A0B1D713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361DA488-5A69-4AAD-90D2-D06A26E23E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A488-5A69-4AAD-90D2-D06A26E23E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“Itemspurchasedsummary” from explorer tool.</a:t>
            </a:r>
          </a:p>
          <a:p>
            <a:endParaRPr lang="en-US" dirty="0"/>
          </a:p>
          <a:p>
            <a:r>
              <a:rPr lang="en-US" dirty="0"/>
              <a:t>Shows Visits</a:t>
            </a:r>
            <a:r>
              <a:rPr lang="en-US" baseline="0" dirty="0"/>
              <a:t> with food or beverage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6144-7F50-4B56-A0F7-A1F5B17A7D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7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A488-5A69-4AAD-90D2-D06A26E23E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6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91440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304800" y="381000"/>
              <a:ext cx="2514600" cy="1173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5486"/>
            <a:ext cx="7772400" cy="11845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267200"/>
            <a:ext cx="28956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3626" y1="30880" x2="83988" y2="57287"/>
                        <a14:foregroundMark x1="15012" y1="62338" x2="84988" y2="32612"/>
                        <a14:foregroundMark x1="30742" y1="27152" x2="85159" y2="47682"/>
                        <a14:foregroundMark x1="41343" y1="61589" x2="75618" y2="61589"/>
                        <a14:foregroundMark x1="56184" y1="28477" x2="83746" y2="40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05" t="16324" r="9734" b="25762"/>
          <a:stretch/>
        </p:blipFill>
        <p:spPr>
          <a:xfrm>
            <a:off x="7568514" y="6186903"/>
            <a:ext cx="949285" cy="3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0668" y="274638"/>
            <a:ext cx="1270452" cy="5851525"/>
          </a:xfrm>
          <a:prstGeom prst="rect">
            <a:avLst/>
          </a:prstGeom>
        </p:spPr>
        <p:txBody>
          <a:bodyPr vert="eaVert"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95914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4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00855" y="3316169"/>
            <a:ext cx="5751832" cy="928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2006" y="5357649"/>
            <a:ext cx="3899644" cy="13434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 and date:</a:t>
            </a:r>
          </a:p>
        </p:txBody>
      </p:sp>
    </p:spTree>
    <p:extLst>
      <p:ext uri="{BB962C8B-B14F-4D97-AF65-F5344CB8AC3E}">
        <p14:creationId xmlns:p14="http://schemas.microsoft.com/office/powerpoint/2010/main" val="135292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11" y="10274"/>
            <a:ext cx="8229600" cy="75172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8" name="Date Placeholder 3"/>
          <p:cNvSpPr>
            <a:spLocks noGrp="1"/>
          </p:cNvSpPr>
          <p:nvPr>
            <p:ph type="dt" sz="half" idx="2"/>
          </p:nvPr>
        </p:nvSpPr>
        <p:spPr>
          <a:xfrm>
            <a:off x="468383" y="6331123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222" y="0"/>
            <a:ext cx="9146628" cy="6858000"/>
            <a:chOff x="0" y="1"/>
            <a:chExt cx="9146628" cy="6858000"/>
          </a:xfrm>
        </p:grpSpPr>
        <p:pic>
          <p:nvPicPr>
            <p:cNvPr id="46" name="Picture 4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9144000" cy="6858000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 userDrawn="1"/>
          </p:nvSpPr>
          <p:spPr>
            <a:xfrm>
              <a:off x="2628" y="4208544"/>
              <a:ext cx="9144000" cy="2649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" r="5129"/>
            <a:stretch/>
          </p:blipFill>
          <p:spPr bwMode="auto">
            <a:xfrm>
              <a:off x="0" y="2572321"/>
              <a:ext cx="9146628" cy="370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304800" y="381000"/>
              <a:ext cx="25146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46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en-US" sz="3600" kern="1200" dirty="0">
                <a:solidFill>
                  <a:srgbClr val="FF0000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77090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53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FF0000"/>
                </a:solidFill>
                <a:latin typeface="Helvetica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4238"/>
            <a:ext cx="40401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84238"/>
            <a:ext cx="40417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96140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3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040"/>
            <a:ext cx="5105400" cy="441960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9273" y="6667565"/>
            <a:ext cx="2057400" cy="19339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Helvetica" pitchFamily="34" charset="0"/>
              </a:defRPr>
            </a:lvl1pPr>
          </a:lstStyle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5915EC-6040-49A0-B035-5D5E7826D1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679850"/>
            <a:ext cx="5105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The charts and tables</a:t>
            </a:r>
            <a:r>
              <a:rPr lang="en-US" sz="600" baseline="0" dirty="0">
                <a:solidFill>
                  <a:schemeClr val="bg1">
                    <a:lumMod val="65000"/>
                  </a:schemeClr>
                </a:solidFill>
                <a:latin typeface="Helvetica" pitchFamily="34" charset="0"/>
              </a:rPr>
              <a:t> in this report have been auto-generated using the Guest360 report generator available in Guest360 Explorer.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Helvetic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flipH="1">
            <a:off x="468383" y="6680798"/>
            <a:ext cx="6676933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8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7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Path To Purchase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838200" y="4361994"/>
            <a:ext cx="8077199" cy="1730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</a:rPr>
              <a:t>Time Period: Oct 2016 3MMT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Establishments: 7-Eleven, Casey`s General Store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Filters: None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Base: Total Visits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0" t="15782" r="5623" b="21087"/>
          <a:stretch/>
        </p:blipFill>
        <p:spPr>
          <a:xfrm>
            <a:off x="381000" y="152400"/>
            <a:ext cx="1944687" cy="1555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19800" y="609600"/>
            <a:ext cx="2474913" cy="838200"/>
          </a:xfrm>
          <a:prstGeom prst="rect">
            <a:avLst/>
          </a:prstGeom>
          <a:solidFill>
            <a:srgbClr val="DB2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Illustrative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60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" y="914400"/>
            <a:ext cx="89916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41"/>
          <p:cNvGraphicFramePr/>
          <p:nvPr>
            <p:extLst/>
          </p:nvPr>
        </p:nvGraphicFramePr>
        <p:xfrm>
          <a:off x="226161" y="1524000"/>
          <a:ext cx="4955439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Chart 42"/>
          <p:cNvGraphicFramePr/>
          <p:nvPr>
            <p:extLst/>
          </p:nvPr>
        </p:nvGraphicFramePr>
        <p:xfrm>
          <a:off x="241828" y="4163244"/>
          <a:ext cx="8689239" cy="191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7540" y="914400"/>
            <a:ext cx="510406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Day of Week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9B9B9B"/>
              </a:clrFrom>
              <a:clrTo>
                <a:srgbClr val="9B9B9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" y="914401"/>
            <a:ext cx="608259" cy="42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540" y="3459778"/>
            <a:ext cx="89916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Day-Part of Visit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9B9B9B"/>
              </a:clrFrom>
              <a:clrTo>
                <a:srgbClr val="9B9B9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" y="3459779"/>
            <a:ext cx="6082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8366" y="6120779"/>
          <a:ext cx="62121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Sample: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7-Eleven (585)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Casey`s General Store (52)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04785" y="60814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% Visits</a:t>
            </a:r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5455920" y="1524000"/>
          <a:ext cx="358006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10200" y="914400"/>
            <a:ext cx="365626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Weekday Net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9B9B9B"/>
              </a:clrFrom>
              <a:clrTo>
                <a:srgbClr val="9B9B9B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0" y="936172"/>
            <a:ext cx="608259" cy="42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ource"/>
          <p:cNvSpPr txBox="1"/>
          <p:nvPr/>
        </p:nvSpPr>
        <p:spPr>
          <a:xfrm>
            <a:off x="76200" y="6440153"/>
            <a:ext cx="889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</a:rPr>
              <a:t>Source: Guest360 - Time Period: Sep 2016 3MMT; Base: All Visits; Filters: None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14" y="6415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Pre-Visit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5915EC-6040-49A0-B035-5D5E7826D1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Sig"/>
          <p:cNvSpPr txBox="1"/>
          <p:nvPr/>
        </p:nvSpPr>
        <p:spPr>
          <a:xfrm>
            <a:off x="4889678" y="5856205"/>
            <a:ext cx="4191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* Significantly different from 7-Eleven </a:t>
            </a:r>
            <a:r>
              <a:rPr lang="en-US" sz="1050" dirty="0">
                <a:solidFill>
                  <a:srgbClr val="00B050"/>
                </a:solidFill>
              </a:rPr>
              <a:t>&gt;95%</a:t>
            </a:r>
            <a:r>
              <a:rPr lang="en-US" sz="1050" dirty="0"/>
              <a:t> or </a:t>
            </a:r>
            <a:r>
              <a:rPr lang="en-US" sz="1050" dirty="0">
                <a:solidFill>
                  <a:srgbClr val="FF4343"/>
                </a:solidFill>
              </a:rPr>
              <a:t>&lt;95%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45317" y="6315396"/>
            <a:ext cx="1998683" cy="547056"/>
            <a:chOff x="7145317" y="6315396"/>
            <a:chExt cx="1998683" cy="547056"/>
          </a:xfrm>
        </p:grpSpPr>
        <p:sp>
          <p:nvSpPr>
            <p:cNvPr id="21" name="Rectangle 20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3" name="Rectangle 22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Rectangle 25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3" name="Rectangle 32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5" name="Rectangle 34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6" name="Rectangle 35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7" name="Rectangle 36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9" name="Rectangle 38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0" name="Rectangle 39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1" name="Rectangle 40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4" name="Rectangle 43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8" name="Rectangle 47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9" name="Rectangle 48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1" name="Rectangle 50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2" name="Rectangle 51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5915EC-6040-49A0-B035-5D5E7826D1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6200" y="1314510"/>
            <a:ext cx="8991600" cy="4781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600201"/>
          <a:ext cx="8534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40" y="904785"/>
            <a:ext cx="89916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Visits with a Food or Beverage Purchase</a:t>
            </a:r>
          </a:p>
        </p:txBody>
      </p:sp>
      <p:pic>
        <p:nvPicPr>
          <p:cNvPr id="11" name="Picture 2" descr="C:\Users\10283\Downloads\pics\pics\AVERAGE ITEMS PURCHASED.png"/>
          <p:cNvPicPr>
            <a:picLocks noChangeAspect="1" noChangeArrowheads="1"/>
          </p:cNvPicPr>
          <p:nvPr/>
        </p:nvPicPr>
        <p:blipFill>
          <a:blip r:embed="rId4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" y="909507"/>
            <a:ext cx="25988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8368" y="6120779"/>
          <a:ext cx="620324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Sample: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7-Eleven (585)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Casey`s General Store (52)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ource"/>
          <p:cNvSpPr txBox="1"/>
          <p:nvPr/>
        </p:nvSpPr>
        <p:spPr>
          <a:xfrm>
            <a:off x="76200" y="6440153"/>
            <a:ext cx="889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</a:rPr>
              <a:t>Source: Guest360 - Time Period: Sep 2016 3MMT; Base: All Visits; Filters: None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5915EC-6040-49A0-B035-5D5E7826D13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6150" y="608214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% Visits</a:t>
            </a:r>
          </a:p>
        </p:txBody>
      </p:sp>
      <p:sp>
        <p:nvSpPr>
          <p:cNvPr id="15" name="Sig"/>
          <p:cNvSpPr txBox="1"/>
          <p:nvPr/>
        </p:nvSpPr>
        <p:spPr>
          <a:xfrm>
            <a:off x="4889678" y="5856205"/>
            <a:ext cx="4191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* Significantly different from 7-Eleven </a:t>
            </a:r>
            <a:r>
              <a:rPr lang="en-US" sz="1050" dirty="0">
                <a:solidFill>
                  <a:srgbClr val="00B050"/>
                </a:solidFill>
              </a:rPr>
              <a:t>&gt;95%</a:t>
            </a:r>
            <a:r>
              <a:rPr lang="en-US" sz="1050" dirty="0"/>
              <a:t> or </a:t>
            </a:r>
            <a:r>
              <a:rPr lang="en-US" sz="1050" dirty="0">
                <a:solidFill>
                  <a:srgbClr val="FF4343"/>
                </a:solidFill>
              </a:rPr>
              <a:t>&lt;95%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14" y="6415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In-Establishment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145317" y="6315396"/>
            <a:ext cx="1998683" cy="547056"/>
            <a:chOff x="7145317" y="6315396"/>
            <a:chExt cx="1998683" cy="547056"/>
          </a:xfrm>
        </p:grpSpPr>
        <p:sp>
          <p:nvSpPr>
            <p:cNvPr id="18" name="Rectangle 17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2" name="Rectangle 21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7" name="Rectangle 26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8" name="Rectangle 27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9" name="Rectangle 28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2" name="Rectangle 31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3" name="Rectangle 32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4" name="Rectangle 33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5" name="Rectangle 34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9" name="Rectangle 38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0" name="Rectangle 39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2" name="Rectangle 41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3" name="Rectangle 42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5915EC-6040-49A0-B035-5D5E7826D1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623722" y="1144903"/>
            <a:ext cx="2980400" cy="462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29160" y="1127731"/>
            <a:ext cx="2848230" cy="462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21957" y="762000"/>
            <a:ext cx="29718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Visit Expenditure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0500" y="762000"/>
            <a:ext cx="284689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Time Spent in Store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10" y="768406"/>
            <a:ext cx="372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6635" y="4519624"/>
            <a:ext cx="2667000" cy="3142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>
                    <a:lumMod val="75000"/>
                  </a:schemeClr>
                </a:solidFill>
                <a:effectLst/>
              </a:rPr>
              <a:t>Average Time Spent (In HH:MM)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0" y="4519624"/>
            <a:ext cx="3056999" cy="3142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accent1">
                    <a:lumMod val="75000"/>
                  </a:schemeClr>
                </a:solidFill>
                <a:effectLst/>
              </a:rPr>
              <a:t>Average Visit Expenditure (in $)</a:t>
            </a:r>
            <a:endParaRPr lang="en-IN" sz="140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graphicFrame>
        <p:nvGraphicFramePr>
          <p:cNvPr id="2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36463"/>
              </p:ext>
            </p:extLst>
          </p:nvPr>
        </p:nvGraphicFramePr>
        <p:xfrm>
          <a:off x="1331373" y="1186735"/>
          <a:ext cx="2859627" cy="318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990547"/>
              </p:ext>
            </p:extLst>
          </p:nvPr>
        </p:nvGraphicFramePr>
        <p:xfrm>
          <a:off x="4696151" y="1174622"/>
          <a:ext cx="2859627" cy="318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Oval 2"/>
          <p:cNvSpPr/>
          <p:nvPr/>
        </p:nvSpPr>
        <p:spPr>
          <a:xfrm>
            <a:off x="2155849" y="4838581"/>
            <a:ext cx="612000" cy="61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0:06</a:t>
            </a:r>
          </a:p>
        </p:txBody>
      </p:sp>
      <p:sp>
        <p:nvSpPr>
          <p:cNvPr id="36" name="Oval 35"/>
          <p:cNvSpPr/>
          <p:nvPr/>
        </p:nvSpPr>
        <p:spPr>
          <a:xfrm>
            <a:off x="2793746" y="4842421"/>
            <a:ext cx="612000" cy="612000"/>
          </a:xfrm>
          <a:prstGeom prst="ellipse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0:05</a:t>
            </a:r>
          </a:p>
        </p:txBody>
      </p:sp>
      <p:sp>
        <p:nvSpPr>
          <p:cNvPr id="44" name="Oval 43"/>
          <p:cNvSpPr/>
          <p:nvPr/>
        </p:nvSpPr>
        <p:spPr>
          <a:xfrm>
            <a:off x="5500638" y="4851281"/>
            <a:ext cx="612000" cy="61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$9</a:t>
            </a:r>
          </a:p>
        </p:txBody>
      </p:sp>
      <p:sp>
        <p:nvSpPr>
          <p:cNvPr id="45" name="Oval 44"/>
          <p:cNvSpPr/>
          <p:nvPr/>
        </p:nvSpPr>
        <p:spPr>
          <a:xfrm>
            <a:off x="6138535" y="4855121"/>
            <a:ext cx="612000" cy="612000"/>
          </a:xfrm>
          <a:prstGeom prst="ellipse">
            <a:avLst/>
          </a:prstGeom>
          <a:solidFill>
            <a:srgbClr val="37609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$11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72865"/>
              </p:ext>
            </p:extLst>
          </p:nvPr>
        </p:nvGraphicFramePr>
        <p:xfrm>
          <a:off x="78366" y="6120779"/>
          <a:ext cx="621033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Sample: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7-Eleven (585)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Casey`s General Store (52)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ource"/>
          <p:cNvSpPr txBox="1"/>
          <p:nvPr/>
        </p:nvSpPr>
        <p:spPr>
          <a:xfrm>
            <a:off x="76200" y="6440153"/>
            <a:ext cx="889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000" dirty="0">
                <a:latin typeface="Calibri" panose="020F0502020204030204" pitchFamily="34" charset="0"/>
              </a:rPr>
              <a:t>Source: Guest360 - Time Period: Sep 2016 3MMT; Base: All Visits; Filters: None</a:t>
            </a:r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- Internal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5915EC-6040-49A0-B035-5D5E7826D13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614" y="64152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Visit Summary</a:t>
            </a:r>
          </a:p>
        </p:txBody>
      </p:sp>
      <p:sp>
        <p:nvSpPr>
          <p:cNvPr id="37" name="Sig"/>
          <p:cNvSpPr txBox="1"/>
          <p:nvPr/>
        </p:nvSpPr>
        <p:spPr>
          <a:xfrm>
            <a:off x="4889678" y="5755352"/>
            <a:ext cx="4191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* Significantly different from 7-Eleven </a:t>
            </a:r>
            <a:r>
              <a:rPr lang="en-US" sz="1050" dirty="0">
                <a:solidFill>
                  <a:srgbClr val="00B050"/>
                </a:solidFill>
              </a:rPr>
              <a:t>&gt;95%</a:t>
            </a:r>
            <a:r>
              <a:rPr lang="en-US" sz="1050" dirty="0"/>
              <a:t> or </a:t>
            </a:r>
            <a:r>
              <a:rPr lang="en-US" sz="1050" dirty="0">
                <a:solidFill>
                  <a:srgbClr val="FF4343"/>
                </a:solidFill>
              </a:rPr>
              <a:t>&lt;95%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145317" y="6315396"/>
            <a:ext cx="1998683" cy="547056"/>
            <a:chOff x="7145317" y="6315396"/>
            <a:chExt cx="1998683" cy="547056"/>
          </a:xfrm>
        </p:grpSpPr>
        <p:sp>
          <p:nvSpPr>
            <p:cNvPr id="40" name="Rectangle 39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1" name="Rectangle 40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6" name="Rectangle 45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3" name="Rectangle 52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4" name="Rectangle 53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5" name="Rectangle 54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6" name="Rectangle 55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Rectangle 57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9" name="Rectangle 58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0" name="Rectangle 59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1" name="Rectangle 60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5" name="Rectangle 64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6" name="Rectangle 65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8" name="Rectangle 67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9" name="Rectangle 68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5915EC-6040-49A0-B035-5D5E7826D1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73535"/>
      </p:ext>
    </p:extLst>
  </p:cSld>
  <p:clrMapOvr>
    <a:masterClrMapping/>
  </p:clrMapOvr>
</p:sld>
</file>

<file path=ppt/theme/theme1.xml><?xml version="1.0" encoding="utf-8"?>
<a:theme xmlns:a="http://schemas.openxmlformats.org/drawingml/2006/main" name="ishop presentation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ishop presentation template 2015</Template>
  <TotalTime>9967</TotalTime>
  <Words>243</Words>
  <Application>Microsoft Office PowerPoint</Application>
  <PresentationFormat>On-screen Show (4:3)</PresentationFormat>
  <Paragraphs>53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ishop presentation template 2015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Manickavasagam</dc:creator>
  <cp:lastModifiedBy>Ashish Philip</cp:lastModifiedBy>
  <cp:revision>621</cp:revision>
  <dcterms:created xsi:type="dcterms:W3CDTF">2014-05-12T09:11:59Z</dcterms:created>
  <dcterms:modified xsi:type="dcterms:W3CDTF">2016-12-23T10:22:58Z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f4385b29-5140-41f3-b6df-72ad78fa2026</vt:lpwstr>
  </property>
  <property fmtid="{D5CDD505-2E9C-101B-9397-08002B2CF9AE}" pid="4" name="MODFILEGUID">
    <vt:lpwstr>8c1cc0c0-af7b-42fa-b0f6-80c1bb730870</vt:lpwstr>
  </property>
  <property fmtid="{D5CDD505-2E9C-101B-9397-08002B2CF9AE}" pid="5" name="FILEOWNER">
    <vt:lpwstr>Manickavasagam</vt:lpwstr>
  </property>
  <property fmtid="{D5CDD505-2E9C-101B-9397-08002B2CF9AE}" pid="6" name="MODFILEOWNER">
    <vt:lpwstr>a63692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A64851-0512</vt:lpwstr>
  </property>
  <property fmtid="{D5CDD505-2E9C-101B-9397-08002B2CF9AE}" pid="10" name="MODMACHINEID">
    <vt:lpwstr>A63692-0712</vt:lpwstr>
  </property>
  <property fmtid="{D5CDD505-2E9C-101B-9397-08002B2CF9AE}" pid="11" name="CURRENTCLASS">
    <vt:lpwstr>Classified - No Category</vt:lpwstr>
  </property>
</Properties>
</file>