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A3-4616-8AD7-E40AC76B6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E41E2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99A3-4616-8AD7-E40AC76B63AE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9A3-4616-8AD7-E40AC76B63AE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9A3-4616-8AD7-E40AC76B63AE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9A3-4616-8AD7-E40AC76B63AE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9A3-4616-8AD7-E40AC76B63AE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9A3-4616-8AD7-E40AC76B6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9A3-4616-8AD7-E40AC76B6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99A3-4616-8AD7-E40AC76B63AE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99A3-4616-8AD7-E40AC76B63A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99A3-4616-8AD7-E40AC76B63A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99A3-4616-8AD7-E40AC76B63AE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99A3-4616-8AD7-E40AC76B63AE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3.7663198681329702E-3</c:v>
                </c:pt>
                <c:pt idx="1">
                  <c:v>0.258128186202017</c:v>
                </c:pt>
                <c:pt idx="2">
                  <c:v>0.373084772622508</c:v>
                </c:pt>
                <c:pt idx="3">
                  <c:v>0.39865641874771801</c:v>
                </c:pt>
                <c:pt idx="4">
                  <c:v>0.47786229088174798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9A3-4616-8AD7-E40AC76B6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6576128"/>
        <c:axId val="86572600"/>
      </c:barChart>
      <c:catAx>
        <c:axId val="8657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86572600"/>
        <c:crosses val="autoZero"/>
        <c:auto val="0"/>
        <c:lblAlgn val="ctr"/>
        <c:lblOffset val="100"/>
        <c:noMultiLvlLbl val="0"/>
      </c:catAx>
      <c:valAx>
        <c:axId val="86572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Coca-Cola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8657612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 b="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5F-4E05-B707-CCC6CBD60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31859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A15F-4E05-B707-CCC6CBD600EC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15F-4E05-B707-CCC6CBD600EC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15F-4E05-B707-CCC6CBD600EC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5F-4E05-B707-CCC6CBD600EC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5F-4E05-B707-CCC6CBD600EC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5F-4E05-B707-CCC6CBD600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0.99083450641175497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15F-4E05-B707-CCC6CBD600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A15F-4E05-B707-CCC6CBD600EC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A15F-4E05-B707-CCC6CBD600E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A15F-4E05-B707-CCC6CBD600EC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A15F-4E05-B707-CCC6CBD600EC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A15F-4E05-B707-CCC6CBD600EC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4.5827467941227402E-3</c:v>
                </c:pt>
                <c:pt idx="1">
                  <c:v>0.32407786000330502</c:v>
                </c:pt>
                <c:pt idx="2">
                  <c:v>0.42588824121104502</c:v>
                </c:pt>
                <c:pt idx="3">
                  <c:v>0.44048812732458897</c:v>
                </c:pt>
                <c:pt idx="4">
                  <c:v>0.48620022847709699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15F-4E05-B707-CCC6CBD60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50368"/>
        <c:axId val="270550760"/>
      </c:barChart>
      <c:catAx>
        <c:axId val="27055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270550760"/>
        <c:crosses val="autoZero"/>
        <c:auto val="0"/>
        <c:lblAlgn val="ctr"/>
        <c:lblOffset val="100"/>
        <c:noMultiLvlLbl val="0"/>
      </c:catAx>
      <c:valAx>
        <c:axId val="2705507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5036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C4-45CB-BA29-CB26231276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62C4-45CB-BA29-CB26231276BD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2C4-45CB-BA29-CB26231276BD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2C4-45CB-BA29-CB26231276BD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C4-45CB-BA29-CB26231276BD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C4-45CB-BA29-CB26231276BD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C4-45CB-BA29-CB26231276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2C4-45CB-BA29-CB26231276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62C4-45CB-BA29-CB26231276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62C4-45CB-BA29-CB26231276B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62C4-45CB-BA29-CB26231276BD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62C4-45CB-BA29-CB26231276BD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62C4-45CB-BA29-CB26231276BD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1.09735271798049E-2</c:v>
                </c:pt>
                <c:pt idx="1">
                  <c:v>0.385321036403101</c:v>
                </c:pt>
                <c:pt idx="2">
                  <c:v>0.442070143779909</c:v>
                </c:pt>
                <c:pt idx="3">
                  <c:v>0.45345748550072901</c:v>
                </c:pt>
                <c:pt idx="4">
                  <c:v>0.48642455295252002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62C4-45CB-BA29-CB2623127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6448"/>
        <c:axId val="270546056"/>
      </c:barChart>
      <c:catAx>
        <c:axId val="27054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270546056"/>
        <c:crosses val="autoZero"/>
        <c:auto val="0"/>
        <c:lblAlgn val="ctr"/>
        <c:lblOffset val="100"/>
        <c:noMultiLvlLbl val="0"/>
      </c:catAx>
      <c:valAx>
        <c:axId val="270546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Diet Coke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6448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 b="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h val="0.899999976158142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0D-448D-A82A-9146300DA6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C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E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0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2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4-D90D-448D-A82A-9146300DA663}"/>
              </c:ext>
            </c:extLst>
          </c:dPt>
          <c:dLbls>
            <c:dLbl>
              <c:idx val="0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0D-448D-A82A-9146300DA663}"/>
                </c:ext>
              </c:extLst>
            </c:dLbl>
            <c:dLbl>
              <c:idx val="1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0D-448D-A82A-9146300DA663}"/>
                </c:ext>
              </c:extLst>
            </c:dLbl>
            <c:dLbl>
              <c:idx val="2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0D-448D-A82A-9146300DA663}"/>
                </c:ext>
              </c:extLst>
            </c:dLbl>
            <c:dLbl>
              <c:idx val="3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0D-448D-A82A-9146300DA663}"/>
                </c:ext>
              </c:extLst>
            </c:dLbl>
            <c:dLbl>
              <c:idx val="4"/>
              <c:numFmt formatCode="0.0%" sourceLinked="0"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10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0D-448D-A82A-9146300DA6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6.8776582773993497E-2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90D-448D-A82A-9146300DA6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invertIfNegative val="1"/>
          <c:dPt>
            <c:idx val="0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D90D-448D-A82A-9146300DA66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D90D-448D-A82A-9146300DA663}"/>
              </c:ext>
            </c:extLst>
          </c:dPt>
          <c:dPt>
            <c:idx val="2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D90D-448D-A82A-9146300DA663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D90D-448D-A82A-9146300DA663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alpha val="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D90D-448D-A82A-9146300DA663}"/>
              </c:ext>
            </c:extLst>
          </c:dPt>
          <c:cat>
            <c:strRef>
              <c:f>Sheet1!$A$2:$A$6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1.31537036161194E-2</c:v>
                </c:pt>
                <c:pt idx="1">
                  <c:v>0.41900836378605999</c:v>
                </c:pt>
                <c:pt idx="2">
                  <c:v>0.46561170861300299</c:v>
                </c:pt>
                <c:pt idx="3">
                  <c:v>0.47258085500875702</c:v>
                </c:pt>
                <c:pt idx="4">
                  <c:v>0.49283503057190697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90D-448D-A82A-9146300DA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70545272"/>
        <c:axId val="270544880"/>
      </c:barChart>
      <c:catAx>
        <c:axId val="27054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>
                <a:alpha val="0"/>
              </a:srgbClr>
            </a:solidFill>
          </a:ln>
          <a:effectLst/>
        </c:spPr>
        <c:txPr>
          <a:bodyPr/>
          <a:lstStyle/>
          <a:p>
            <a:pPr>
              <a:defRPr b="1"/>
            </a:pPr>
            <a:endParaRPr lang="en-US"/>
          </a:p>
        </c:txPr>
        <c:crossAx val="270544880"/>
        <c:crosses val="autoZero"/>
        <c:auto val="0"/>
        <c:lblAlgn val="ctr"/>
        <c:lblOffset val="100"/>
        <c:noMultiLvlLbl val="0"/>
      </c:catAx>
      <c:valAx>
        <c:axId val="2705448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Diet Pepsi (96,603)</a:t>
                </a:r>
              </a:p>
            </c:rich>
          </c:tx>
          <c:overlay val="1"/>
        </c:title>
        <c:numFmt formatCode="0%" sourceLinked="1"/>
        <c:majorTickMark val="out"/>
        <c:minorTickMark val="none"/>
        <c:tickLblPos val="nextTo"/>
        <c:crossAx val="270545272"/>
        <c:crosses val="autoZero"/>
        <c:crossBetween val="between"/>
      </c:valAx>
    </c:plotArea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900" b="0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13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14" name="Text Placeholder 6"/>
          <p:cNvSpPr txBox="1"/>
          <p:nvPr userDrawn="1"/>
        </p:nvSpPr>
        <p:spPr>
          <a:xfrm>
            <a:off x="7480900" y="6557101"/>
            <a:ext cx="1119336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15" name="Text Placeholder 6"/>
          <p:cNvSpPr txBox="1"/>
          <p:nvPr userDrawn="1"/>
        </p:nvSpPr>
        <p:spPr>
          <a:xfrm>
            <a:off x="8645793" y="6557101"/>
            <a:ext cx="1188197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New shape"/>
          <p:cNvSpPr/>
          <p:nvPr/>
        </p:nvSpPr>
        <p:spPr>
          <a:xfrm>
            <a:off x="125414" y="12700"/>
            <a:ext cx="11926886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>
              <a:solidFill>
                <a:srgbClr val="E41E2B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1</a:t>
            </a:fld>
            <a:endParaRPr lang="en-US">
              <a:effectLst/>
            </a:endParaRPr>
          </a:p>
        </p:txBody>
      </p:sp>
      <p:grpSp>
        <p:nvGrpSpPr>
          <p:cNvPr id="8" name="ArrowGroup"/>
          <p:cNvGrpSpPr/>
          <p:nvPr/>
        </p:nvGrpSpPr>
        <p:grpSpPr>
          <a:xfrm>
            <a:off x="6939891" y="6421629"/>
            <a:ext cx="427435" cy="341611"/>
            <a:chOff x="7839301" y="4298197"/>
            <a:chExt cx="427435" cy="341611"/>
          </a:xfrm>
          <a:noFill/>
          <a:effectLst/>
        </p:grpSpPr>
        <p:sp>
          <p:nvSpPr>
            <p:cNvPr id="9" name="Arc 8"/>
            <p:cNvSpPr/>
            <p:nvPr/>
          </p:nvSpPr>
          <p:spPr>
            <a:xfrm rot="930160">
              <a:off x="7839301" y="4298197"/>
              <a:ext cx="388855" cy="341611"/>
            </a:xfrm>
            <a:prstGeom prst="arc">
              <a:avLst>
                <a:gd name="adj1" fmla="val 17301736"/>
                <a:gd name="adj2" fmla="val 2436191"/>
              </a:avLst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effectLst/>
                <a:latin typeface="Franklin Gothic Book" panose="020B0503020102020204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8171649" y="4421477"/>
              <a:ext cx="95087" cy="80014"/>
            </a:xfrm>
            <a:prstGeom prst="triangle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/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2" name="time_period"/>
          <p:cNvSpPr/>
          <p:nvPr/>
        </p:nvSpPr>
        <p:spPr>
          <a:xfrm>
            <a:off x="127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3" name="stat"/>
          <p:cNvSpPr/>
          <p:nvPr/>
        </p:nvSpPr>
        <p:spPr>
          <a:xfrm>
            <a:off x="6096000" y="61214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PrevYear</a:t>
            </a:r>
          </a:p>
        </p:txBody>
      </p:sp>
      <p:sp>
        <p:nvSpPr>
          <p:cNvPr id="14" name="chart_title"/>
          <p:cNvSpPr/>
          <p:nvPr/>
        </p:nvSpPr>
        <p:spPr>
          <a:xfrm>
            <a:off x="127000" y="469900"/>
            <a:ext cx="11938000" cy="40574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sz="12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Consumption Funnel </a:t>
            </a:r>
          </a:p>
        </p:txBody>
      </p:sp>
      <p:graphicFrame>
        <p:nvGraphicFramePr>
          <p:cNvPr id="16" name="chart1"/>
          <p:cNvGraphicFramePr/>
          <p:nvPr>
            <p:extLst>
              <p:ext uri="{D42A27DB-BD31-4B8C-83A1-F6EECF244321}">
                <p14:modId xmlns:p14="http://schemas.microsoft.com/office/powerpoint/2010/main" val="3531550291"/>
              </p:ext>
            </p:extLst>
          </p:nvPr>
        </p:nvGraphicFramePr>
        <p:xfrm>
          <a:off x="127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29419"/>
              </p:ext>
            </p:extLst>
          </p:nvPr>
        </p:nvGraphicFramePr>
        <p:xfrm>
          <a:off x="4953000" y="1181100"/>
          <a:ext cx="1016000" cy="2348396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396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ch1"/>
          <p:cNvSpPr/>
          <p:nvPr/>
        </p:nvSpPr>
        <p:spPr>
          <a:xfrm>
            <a:off x="4953000" y="1066248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19" name="chart2"/>
          <p:cNvGraphicFramePr/>
          <p:nvPr>
            <p:extLst>
              <p:ext uri="{D42A27DB-BD31-4B8C-83A1-F6EECF244321}">
                <p14:modId xmlns:p14="http://schemas.microsoft.com/office/powerpoint/2010/main" val="1728490609"/>
              </p:ext>
            </p:extLst>
          </p:nvPr>
        </p:nvGraphicFramePr>
        <p:xfrm>
          <a:off x="6096000" y="107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1585"/>
              </p:ext>
            </p:extLst>
          </p:nvPr>
        </p:nvGraphicFramePr>
        <p:xfrm>
          <a:off x="11036300" y="118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-0.1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h2"/>
          <p:cNvSpPr/>
          <p:nvPr/>
        </p:nvSpPr>
        <p:spPr>
          <a:xfrm>
            <a:off x="11036300" y="107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2" name="chart3"/>
          <p:cNvGraphicFramePr/>
          <p:nvPr>
            <p:extLst>
              <p:ext uri="{D42A27DB-BD31-4B8C-83A1-F6EECF244321}">
                <p14:modId xmlns:p14="http://schemas.microsoft.com/office/powerpoint/2010/main" val="1623104031"/>
              </p:ext>
            </p:extLst>
          </p:nvPr>
        </p:nvGraphicFramePr>
        <p:xfrm>
          <a:off x="127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table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617"/>
              </p:ext>
            </p:extLst>
          </p:nvPr>
        </p:nvGraphicFramePr>
        <p:xfrm>
          <a:off x="4940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-0.3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h3"/>
          <p:cNvSpPr/>
          <p:nvPr/>
        </p:nvSpPr>
        <p:spPr>
          <a:xfrm>
            <a:off x="4940300" y="3592996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  <p:graphicFrame>
        <p:nvGraphicFramePr>
          <p:cNvPr id="25" name="chart4"/>
          <p:cNvGraphicFramePr/>
          <p:nvPr>
            <p:extLst>
              <p:ext uri="{D42A27DB-BD31-4B8C-83A1-F6EECF244321}">
                <p14:modId xmlns:p14="http://schemas.microsoft.com/office/powerpoint/2010/main" val="75830602"/>
              </p:ext>
            </p:extLst>
          </p:nvPr>
        </p:nvGraphicFramePr>
        <p:xfrm>
          <a:off x="6096000" y="3619500"/>
          <a:ext cx="4953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table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56641"/>
              </p:ext>
            </p:extLst>
          </p:nvPr>
        </p:nvGraphicFramePr>
        <p:xfrm>
          <a:off x="11036300" y="3721100"/>
          <a:ext cx="1016000" cy="2336800"/>
        </p:xfrm>
        <a:graphic>
          <a:graphicData uri="http://schemas.openxmlformats.org/drawingml/2006/table">
            <a:tbl>
              <a:tblPr firstRow="1" bandRow="1">
                <a:solidFill>
                  <a:srgbClr val="FAFAFA"/>
                </a:solidFill>
                <a:effectLst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algn="ctr"/>
                      <a:r>
                        <a:rPr sz="1000" b="0" dirty="0">
                          <a:solidFill>
                            <a:srgbClr val="FF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-0.2</a:t>
                      </a:r>
                    </a:p>
                  </a:txBody>
                  <a:tcPr anchor="ctr">
                    <a:lnL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29" name="ch4"/>
          <p:cNvSpPr/>
          <p:nvPr/>
        </p:nvSpPr>
        <p:spPr>
          <a:xfrm>
            <a:off x="11036300" y="3619500"/>
            <a:ext cx="1016000" cy="1016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 b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Change Vs PY</a:t>
            </a:r>
          </a:p>
        </p:txBody>
      </p:sp>
    </p:spTree>
    <p:extLst>
      <p:ext uri="{BB962C8B-B14F-4D97-AF65-F5344CB8AC3E}">
        <p14:creationId xmlns:p14="http://schemas.microsoft.com/office/powerpoint/2010/main" val="21032569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Arial Narrow</vt:lpstr>
      <vt:lpstr>Franklin Gothic Book</vt:lpstr>
      <vt:lpstr>Times New Roman</vt:lpstr>
      <vt:lpstr>1_BUPM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Praveen Kumar Rai</cp:lastModifiedBy>
  <cp:revision>29</cp:revision>
  <dcterms:created xsi:type="dcterms:W3CDTF">2017-03-02T13:10:25Z</dcterms:created>
  <dcterms:modified xsi:type="dcterms:W3CDTF">2017-09-15T09:12:33Z</dcterms:modified>
</cp:coreProperties>
</file>