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theme/themeOverride1.xml" ContentType="application/vnd.openxmlformats-officedocument.themeOverride+xml"/>
  <Override PartName="/ppt/charts/chart12.xml" ContentType="application/vnd.openxmlformats-officedocument.drawingml.chart+xml"/>
  <Override PartName="/ppt/theme/themeOverride2.xml" ContentType="application/vnd.openxmlformats-officedocument.themeOverride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theme/themeOverride3.xml" ContentType="application/vnd.openxmlformats-officedocument.themeOverride+xml"/>
  <Override PartName="/ppt/charts/chart16.xml" ContentType="application/vnd.openxmlformats-officedocument.drawingml.chart+xml"/>
  <Override PartName="/ppt/theme/themeOverride4.xml" ContentType="application/vnd.openxmlformats-officedocument.themeOverride+xml"/>
  <Override PartName="/ppt/charts/chart17.xml" ContentType="application/vnd.openxmlformats-officedocument.drawingml.chart+xml"/>
  <Override PartName="/ppt/charts/chart18.xml" ContentType="application/vnd.openxmlformats-officedocument.drawingml.chart+xml"/>
  <Override PartName="/ppt/charts/chart19.xml" ContentType="application/vnd.openxmlformats-officedocument.drawingml.chart+xml"/>
  <Override PartName="/ppt/charts/chart20.xml" ContentType="application/vnd.openxmlformats-officedocument.drawingml.chart+xml"/>
  <Override PartName="/ppt/charts/chart21.xml" ContentType="application/vnd.openxmlformats-officedocument.drawingml.chart+xml"/>
  <Override PartName="/ppt/charts/chart22.xml" ContentType="application/vnd.openxmlformats-officedocument.drawingml.chart+xml"/>
  <Override PartName="/ppt/charts/chart23.xml" ContentType="application/vnd.openxmlformats-officedocument.drawingml.chart+xml"/>
  <Override PartName="/ppt/charts/chart24.xml" ContentType="application/vnd.openxmlformats-officedocument.drawingml.chart+xml"/>
  <Override PartName="/ppt/charts/chart25.xml" ContentType="application/vnd.openxmlformats-officedocument.drawingml.chart+xml"/>
  <Override PartName="/ppt/charts/chart26.xml" ContentType="application/vnd.openxmlformats-officedocument.drawingml.chart+xml"/>
  <Override PartName="/ppt/theme/themeOverride5.xml" ContentType="application/vnd.openxmlformats-officedocument.themeOverride+xml"/>
  <Override PartName="/ppt/charts/chart27.xml" ContentType="application/vnd.openxmlformats-officedocument.drawingml.chart+xml"/>
  <Override PartName="/ppt/theme/themeOverride6.xml" ContentType="application/vnd.openxmlformats-officedocument.themeOverride+xml"/>
  <Override PartName="/ppt/charts/chart28.xml" ContentType="application/vnd.openxmlformats-officedocument.drawingml.chart+xml"/>
  <Override PartName="/ppt/theme/themeOverride7.xml" ContentType="application/vnd.openxmlformats-officedocument.themeOverride+xml"/>
  <Override PartName="/ppt/charts/chart29.xml" ContentType="application/vnd.openxmlformats-officedocument.drawingml.chart+xml"/>
  <Override PartName="/ppt/theme/themeOverride8.xml" ContentType="application/vnd.openxmlformats-officedocument.themeOverride+xml"/>
  <Override PartName="/ppt/charts/chart30.xml" ContentType="application/vnd.openxmlformats-officedocument.drawingml.chart+xml"/>
  <Override PartName="/ppt/theme/themeOverride9.xml" ContentType="application/vnd.openxmlformats-officedocument.themeOverride+xml"/>
  <Override PartName="/ppt/charts/chart31.xml" ContentType="application/vnd.openxmlformats-officedocument.drawingml.chart+xml"/>
  <Override PartName="/ppt/theme/themeOverride10.xml" ContentType="application/vnd.openxmlformats-officedocument.themeOverride+xml"/>
  <Override PartName="/ppt/charts/chart32.xml" ContentType="application/vnd.openxmlformats-officedocument.drawingml.chart+xml"/>
  <Override PartName="/ppt/charts/chart33.xml" ContentType="application/vnd.openxmlformats-officedocument.drawingml.chart+xml"/>
  <Override PartName="/ppt/charts/chart34.xml" ContentType="application/vnd.openxmlformats-officedocument.drawingml.chart+xml"/>
  <Override PartName="/ppt/charts/chart35.xml" ContentType="application/vnd.openxmlformats-officedocument.drawingml.chart+xml"/>
  <Override PartName="/ppt/charts/chart36.xml" ContentType="application/vnd.openxmlformats-officedocument.drawingml.chart+xml"/>
  <Override PartName="/ppt/charts/chart37.xml" ContentType="application/vnd.openxmlformats-officedocument.drawingml.chart+xml"/>
  <Override PartName="/ppt/charts/chart38.xml" ContentType="application/vnd.openxmlformats-officedocument.drawingml.chart+xml"/>
  <Override PartName="/ppt/charts/chart39.xml" ContentType="application/vnd.openxmlformats-officedocument.drawingml.chart+xml"/>
  <Override PartName="/ppt/charts/chart40.xml" ContentType="application/vnd.openxmlformats-officedocument.drawingml.chart+xml"/>
  <Override PartName="/ppt/charts/chart41.xml" ContentType="application/vnd.openxmlformats-officedocument.drawingml.chart+xml"/>
  <Override PartName="/ppt/charts/chart42.xml" ContentType="application/vnd.openxmlformats-officedocument.drawingml.chart+xml"/>
  <Override PartName="/ppt/charts/chart43.xml" ContentType="application/vnd.openxmlformats-officedocument.drawingml.chart+xml"/>
  <Override PartName="/ppt/charts/chart44.xml" ContentType="application/vnd.openxmlformats-officedocument.drawingml.chart+xml"/>
  <Override PartName="/ppt/charts/chart45.xml" ContentType="application/vnd.openxmlformats-officedocument.drawingml.chart+xml"/>
  <Override PartName="/ppt/charts/chart46.xml" ContentType="application/vnd.openxmlformats-officedocument.drawingml.chart+xml"/>
  <Override PartName="/ppt/charts/chart47.xml" ContentType="application/vnd.openxmlformats-officedocument.drawingml.chart+xml"/>
  <Override PartName="/ppt/theme/themeOverride11.xml" ContentType="application/vnd.openxmlformats-officedocument.themeOverride+xml"/>
  <Override PartName="/ppt/charts/chart48.xml" ContentType="application/vnd.openxmlformats-officedocument.drawingml.chart+xml"/>
  <Override PartName="/ppt/theme/themeOverride12.xml" ContentType="application/vnd.openxmlformats-officedocument.themeOverride+xml"/>
  <Override PartName="/ppt/charts/chart49.xml" ContentType="application/vnd.openxmlformats-officedocument.drawingml.chart+xml"/>
  <Override PartName="/ppt/theme/themeOverride13.xml" ContentType="application/vnd.openxmlformats-officedocument.themeOverride+xml"/>
  <Override PartName="/ppt/charts/chart50.xml" ContentType="application/vnd.openxmlformats-officedocument.drawingml.chart+xml"/>
  <Override PartName="/ppt/theme/themeOverride14.xml" ContentType="application/vnd.openxmlformats-officedocument.themeOverride+xml"/>
  <Override PartName="/ppt/charts/chart51.xml" ContentType="application/vnd.openxmlformats-officedocument.drawingml.chart+xml"/>
  <Override PartName="/ppt/charts/chart52.xml" ContentType="application/vnd.openxmlformats-officedocument.drawingml.chart+xml"/>
  <Override PartName="/ppt/charts/chart53.xml" ContentType="application/vnd.openxmlformats-officedocument.drawingml.chart+xml"/>
  <Override PartName="/ppt/charts/chart54.xml" ContentType="application/vnd.openxmlformats-officedocument.drawingml.chart+xml"/>
  <Override PartName="/ppt/charts/chart55.xml" ContentType="application/vnd.openxmlformats-officedocument.drawingml.chart+xml"/>
  <Override PartName="/ppt/charts/chart56.xml" ContentType="application/vnd.openxmlformats-officedocument.drawingml.chart+xml"/>
  <Override PartName="/ppt/charts/chart57.xml" ContentType="application/vnd.openxmlformats-officedocument.drawingml.chart+xml"/>
  <Override PartName="/ppt/charts/chart58.xml" ContentType="application/vnd.openxmlformats-officedocument.drawingml.chart+xml"/>
  <Override PartName="/ppt/charts/chart59.xml" ContentType="application/vnd.openxmlformats-officedocument.drawingml.chart+xml"/>
  <Override PartName="/ppt/charts/chart60.xml" ContentType="application/vnd.openxmlformats-officedocument.drawingml.chart+xml"/>
  <Override PartName="/ppt/charts/chart61.xml" ContentType="application/vnd.openxmlformats-officedocument.drawingml.chart+xml"/>
  <Override PartName="/ppt/charts/chart62.xml" ContentType="application/vnd.openxmlformats-officedocument.drawingml.chart+xml"/>
  <Override PartName="/ppt/charts/chart63.xml" ContentType="application/vnd.openxmlformats-officedocument.drawingml.chart+xml"/>
  <Override PartName="/ppt/theme/themeOverride15.xml" ContentType="application/vnd.openxmlformats-officedocument.themeOverride+xml"/>
  <Override PartName="/ppt/charts/chart64.xml" ContentType="application/vnd.openxmlformats-officedocument.drawingml.chart+xml"/>
  <Override PartName="/ppt/theme/themeOverride16.xml" ContentType="application/vnd.openxmlformats-officedocument.themeOverride+xml"/>
  <Override PartName="/ppt/charts/chart65.xml" ContentType="application/vnd.openxmlformats-officedocument.drawingml.chart+xml"/>
  <Override PartName="/ppt/theme/themeOverride17.xml" ContentType="application/vnd.openxmlformats-officedocument.themeOverride+xml"/>
  <Override PartName="/ppt/charts/chart66.xml" ContentType="application/vnd.openxmlformats-officedocument.drawingml.chart+xml"/>
  <Override PartName="/ppt/theme/themeOverride18.xml" ContentType="application/vnd.openxmlformats-officedocument.themeOverride+xml"/>
  <Override PartName="/ppt/charts/chart67.xml" ContentType="application/vnd.openxmlformats-officedocument.drawingml.chart+xml"/>
  <Override PartName="/ppt/charts/chart68.xml" ContentType="application/vnd.openxmlformats-officedocument.drawingml.chart+xml"/>
  <Override PartName="/ppt/charts/chart69.xml" ContentType="application/vnd.openxmlformats-officedocument.drawingml.chart+xml"/>
  <Override PartName="/ppt/charts/chart70.xml" ContentType="application/vnd.openxmlformats-officedocument.drawingml.chart+xml"/>
  <Override PartName="/ppt/charts/chart71.xml" ContentType="application/vnd.openxmlformats-officedocument.drawingml.chart+xml"/>
  <Override PartName="/ppt/charts/chart72.xml" ContentType="application/vnd.openxmlformats-officedocument.drawingml.chart+xml"/>
  <Override PartName="/ppt/charts/chart73.xml" ContentType="application/vnd.openxmlformats-officedocument.drawingml.chart+xml"/>
  <Override PartName="/ppt/charts/chart74.xml" ContentType="application/vnd.openxmlformats-officedocument.drawingml.chart+xml"/>
  <Override PartName="/ppt/charts/chart75.xml" ContentType="application/vnd.openxmlformats-officedocument.drawingml.chart+xml"/>
  <Override PartName="/ppt/charts/chart76.xml" ContentType="application/vnd.openxmlformats-officedocument.drawingml.chart+xml"/>
  <Override PartName="/ppt/charts/chart77.xml" ContentType="application/vnd.openxmlformats-officedocument.drawingml.chart+xml"/>
  <Override PartName="/ppt/charts/chart78.xml" ContentType="application/vnd.openxmlformats-officedocument.drawingml.chart+xml"/>
  <Override PartName="/ppt/charts/chart79.xml" ContentType="application/vnd.openxmlformats-officedocument.drawingml.chart+xml"/>
  <Override PartName="/ppt/charts/chart80.xml" ContentType="application/vnd.openxmlformats-officedocument.drawingml.chart+xml"/>
  <Override PartName="/ppt/charts/chart81.xml" ContentType="application/vnd.openxmlformats-officedocument.drawingml.chart+xml"/>
  <Override PartName="/ppt/charts/chart8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1" autoAdjust="0"/>
    <p:restoredTop sz="94660" autoAdjust="0"/>
  </p:normalViewPr>
  <p:slideViewPr>
    <p:cSldViewPr snapToGrid="0" showGuides="1">
      <p:cViewPr varScale="1">
        <p:scale>
          <a:sx n="72" d="100"/>
          <a:sy n="72" d="100"/>
        </p:scale>
        <p:origin x="660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9.xlsx"/></Relationships>
</file>

<file path=ppt/charts/_rels/chart1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0.xlsx"/><Relationship Id="rId1" Type="http://schemas.openxmlformats.org/officeDocument/2006/relationships/themeOverride" Target="../theme/themeOverride1.xml"/></Relationships>
</file>

<file path=ppt/charts/_rels/chart1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1.xlsx"/><Relationship Id="rId1" Type="http://schemas.openxmlformats.org/officeDocument/2006/relationships/themeOverride" Target="../theme/themeOverride2.xm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2.xlsx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3.xlsx"/></Relationships>
</file>

<file path=ppt/charts/_rels/chart15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4.xlsx"/><Relationship Id="rId1" Type="http://schemas.openxmlformats.org/officeDocument/2006/relationships/themeOverride" Target="../theme/themeOverride3.xml"/></Relationships>
</file>

<file path=ppt/charts/_rels/chart16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5.xlsx"/><Relationship Id="rId1" Type="http://schemas.openxmlformats.org/officeDocument/2006/relationships/themeOverride" Target="../theme/themeOverride4.xml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6.xlsx"/></Relationships>
</file>

<file path=ppt/charts/_rels/chart1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7.xlsx"/></Relationships>
</file>

<file path=ppt/charts/_rels/chart1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8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9.xlsx"/></Relationships>
</file>

<file path=ppt/charts/_rels/chart2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0.xlsx"/></Relationships>
</file>

<file path=ppt/charts/_rels/chart2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1.xlsx"/></Relationships>
</file>

<file path=ppt/charts/_rels/chart23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1.bin"/></Relationships>
</file>

<file path=ppt/charts/_rels/chart24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2.bin"/></Relationships>
</file>

<file path=ppt/charts/_rels/chart2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2.xlsx"/></Relationships>
</file>

<file path=ppt/charts/_rels/chart26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3.xlsx"/><Relationship Id="rId1" Type="http://schemas.openxmlformats.org/officeDocument/2006/relationships/themeOverride" Target="../theme/themeOverride5.xml"/></Relationships>
</file>

<file path=ppt/charts/_rels/chart27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4.xlsx"/><Relationship Id="rId1" Type="http://schemas.openxmlformats.org/officeDocument/2006/relationships/themeOverride" Target="../theme/themeOverride6.xml"/></Relationships>
</file>

<file path=ppt/charts/_rels/chart28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5.xlsx"/><Relationship Id="rId1" Type="http://schemas.openxmlformats.org/officeDocument/2006/relationships/themeOverride" Target="../theme/themeOverride7.xml"/></Relationships>
</file>

<file path=ppt/charts/_rels/chart29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6.xlsx"/><Relationship Id="rId1" Type="http://schemas.openxmlformats.org/officeDocument/2006/relationships/themeOverride" Target="../theme/themeOverride8.xm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0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7.xlsx"/><Relationship Id="rId1" Type="http://schemas.openxmlformats.org/officeDocument/2006/relationships/themeOverride" Target="../theme/themeOverride9.xml"/></Relationships>
</file>

<file path=ppt/charts/_rels/chart3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8.xlsx"/><Relationship Id="rId1" Type="http://schemas.openxmlformats.org/officeDocument/2006/relationships/themeOverride" Target="../theme/themeOverride10.xml"/></Relationships>
</file>

<file path=ppt/charts/_rels/chart3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9.xlsx"/></Relationships>
</file>

<file path=ppt/charts/_rels/chart3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0.xlsx"/></Relationships>
</file>

<file path=ppt/charts/_rels/chart3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1.xlsx"/></Relationships>
</file>

<file path=ppt/charts/_rels/chart3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2.xlsx"/></Relationships>
</file>

<file path=ppt/charts/_rels/chart3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3.xlsx"/></Relationships>
</file>

<file path=ppt/charts/_rels/chart3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4.xlsx"/></Relationships>
</file>

<file path=ppt/charts/_rels/chart3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5.xlsx"/></Relationships>
</file>

<file path=ppt/charts/_rels/chart3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6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7.xlsx"/></Relationships>
</file>

<file path=ppt/charts/_rels/chart4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8.xlsx"/></Relationships>
</file>

<file path=ppt/charts/_rels/chart4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9.xlsx"/></Relationships>
</file>

<file path=ppt/charts/_rels/chart4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0.xlsx"/></Relationships>
</file>

<file path=ppt/charts/_rels/chart44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3.bin"/></Relationships>
</file>

<file path=ppt/charts/_rels/chart45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4.bin"/></Relationships>
</file>

<file path=ppt/charts/_rels/chart46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5.bin"/></Relationships>
</file>

<file path=ppt/charts/_rels/chart47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41.xlsx"/><Relationship Id="rId1" Type="http://schemas.openxmlformats.org/officeDocument/2006/relationships/themeOverride" Target="../theme/themeOverride11.xml"/></Relationships>
</file>

<file path=ppt/charts/_rels/chart48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42.xlsx"/><Relationship Id="rId1" Type="http://schemas.openxmlformats.org/officeDocument/2006/relationships/themeOverride" Target="../theme/themeOverride12.xml"/></Relationships>
</file>

<file path=ppt/charts/_rels/chart49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43.xlsx"/><Relationship Id="rId1" Type="http://schemas.openxmlformats.org/officeDocument/2006/relationships/themeOverride" Target="../theme/themeOverride13.xm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50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44.xlsx"/><Relationship Id="rId1" Type="http://schemas.openxmlformats.org/officeDocument/2006/relationships/themeOverride" Target="../theme/themeOverride14.xml"/></Relationships>
</file>

<file path=ppt/charts/_rels/chart5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5.xlsx"/></Relationships>
</file>

<file path=ppt/charts/_rels/chart5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6.xlsx"/></Relationships>
</file>

<file path=ppt/charts/_rels/chart5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7.xlsx"/></Relationships>
</file>

<file path=ppt/charts/_rels/chart5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8.xlsx"/></Relationships>
</file>

<file path=ppt/charts/_rels/chart5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9.xlsx"/></Relationships>
</file>

<file path=ppt/charts/_rels/chart5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0.xlsx"/></Relationships>
</file>

<file path=ppt/charts/_rels/chart5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1.xlsx"/></Relationships>
</file>

<file path=ppt/charts/_rels/chart5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2.xlsx"/></Relationships>
</file>

<file path=ppt/charts/_rels/chart59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6.bin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60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7.bin"/></Relationships>
</file>

<file path=ppt/charts/_rels/chart61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8.bin"/></Relationships>
</file>

<file path=ppt/charts/_rels/chart62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9.bin"/></Relationships>
</file>

<file path=ppt/charts/_rels/chart6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53.xlsx"/><Relationship Id="rId1" Type="http://schemas.openxmlformats.org/officeDocument/2006/relationships/themeOverride" Target="../theme/themeOverride15.xml"/></Relationships>
</file>

<file path=ppt/charts/_rels/chart6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54.xlsx"/><Relationship Id="rId1" Type="http://schemas.openxmlformats.org/officeDocument/2006/relationships/themeOverride" Target="../theme/themeOverride16.xml"/></Relationships>
</file>

<file path=ppt/charts/_rels/chart65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55.xlsx"/><Relationship Id="rId1" Type="http://schemas.openxmlformats.org/officeDocument/2006/relationships/themeOverride" Target="../theme/themeOverride17.xml"/></Relationships>
</file>

<file path=ppt/charts/_rels/chart66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56.xlsx"/><Relationship Id="rId1" Type="http://schemas.openxmlformats.org/officeDocument/2006/relationships/themeOverride" Target="../theme/themeOverride18.xml"/></Relationships>
</file>

<file path=ppt/charts/_rels/chart6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7.xlsx"/></Relationships>
</file>

<file path=ppt/charts/_rels/chart6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8.xlsx"/></Relationships>
</file>

<file path=ppt/charts/_rels/chart6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9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7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0.xlsx"/></Relationships>
</file>

<file path=ppt/charts/_rels/chart7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1.xlsx"/></Relationships>
</file>

<file path=ppt/charts/_rels/chart7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2.xlsx"/></Relationships>
</file>

<file path=ppt/charts/_rels/chart7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3.xlsx"/></Relationships>
</file>

<file path=ppt/charts/_rels/chart7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4.xlsx"/></Relationships>
</file>

<file path=ppt/charts/_rels/chart7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5.xlsx"/></Relationships>
</file>

<file path=ppt/charts/_rels/chart7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6.xlsx"/></Relationships>
</file>

<file path=ppt/charts/_rels/chart7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7.xlsx"/></Relationships>
</file>

<file path=ppt/charts/_rels/chart7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8.xlsx"/></Relationships>
</file>

<file path=ppt/charts/_rels/chart7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9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8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0.xlsx"/></Relationships>
</file>

<file path=ppt/charts/_rels/chart8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1.xlsx"/></Relationships>
</file>

<file path=ppt/charts/_rels/chart8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2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554908694923773"/>
          <c:y val="0.10545454545454545"/>
          <c:w val="0.88274878539118784"/>
          <c:h val="0.77874330708661421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Diet Pepsi (96,603)</c:v>
                </c:pt>
              </c:strCache>
            </c:strRef>
          </c:tx>
          <c:spPr>
            <a:solidFill>
              <a:srgbClr val="00B050"/>
            </a:solidFill>
            <a:effectLst/>
          </c:spPr>
          <c:invertIfNegative val="1"/>
          <c:dLbls>
            <c:dLbl>
              <c:idx val="0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63F1-4445-A51B-0994950F75A3}"/>
                </c:ext>
              </c:extLst>
            </c:dLbl>
            <c:dLbl>
              <c:idx val="1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63F1-4445-A51B-0994950F75A3}"/>
                </c:ext>
              </c:extLst>
            </c:dLbl>
            <c:dLbl>
              <c:idx val="2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63F1-4445-A51B-0994950F75A3}"/>
                </c:ext>
              </c:extLst>
            </c:dLbl>
            <c:dLbl>
              <c:idx val="3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63F1-4445-A51B-0994950F75A3}"/>
                </c:ext>
              </c:extLst>
            </c:dLbl>
            <c:dLbl>
              <c:idx val="4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63F1-4445-A51B-0994950F75A3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Sheet1!$B$1:$F$1</c:f>
              <c:strCache>
                <c:ptCount val="5"/>
                <c:pt idx="0">
                  <c:v>Aided Brand Awareness</c:v>
                </c:pt>
                <c:pt idx="1">
                  <c:v>Yearly+</c:v>
                </c:pt>
                <c:pt idx="2">
                  <c:v>Incidence (Monthly+)</c:v>
                </c:pt>
                <c:pt idx="3">
                  <c:v>Weekly+</c:v>
                </c:pt>
                <c:pt idx="4">
                  <c:v>Daily+</c:v>
                </c:pt>
              </c:strCache>
            </c:strRef>
          </c:cat>
          <c:val>
            <c:numRef>
              <c:f>Sheet1!$B$2:$F$2</c:f>
              <c:numCache>
                <c:formatCode>0.0%</c:formatCode>
                <c:ptCount val="5"/>
                <c:pt idx="0">
                  <c:v>0.97369259276776099</c:v>
                </c:pt>
                <c:pt idx="1">
                  <c:v>0.16198327242787999</c:v>
                </c:pt>
                <c:pt idx="2">
                  <c:v>6.8776582773993594E-2</c:v>
                </c:pt>
                <c:pt idx="3">
                  <c:v>5.4838289982486799E-2</c:v>
                </c:pt>
                <c:pt idx="4">
                  <c:v>1.43299388561858E-2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05-63F1-4445-A51B-0994950F75A3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Diet Coke (96,603)</c:v>
                </c:pt>
              </c:strCache>
            </c:strRef>
          </c:tx>
          <c:spPr>
            <a:solidFill>
              <a:srgbClr val="FFC000"/>
            </a:solidFill>
            <a:effectLst/>
          </c:spPr>
          <c:invertIfNegative val="1"/>
          <c:dLbls>
            <c:dLbl>
              <c:idx val="0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63F1-4445-A51B-0994950F75A3}"/>
                </c:ext>
              </c:extLst>
            </c:dLbl>
            <c:dLbl>
              <c:idx val="1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63F1-4445-A51B-0994950F75A3}"/>
                </c:ext>
              </c:extLst>
            </c:dLbl>
            <c:dLbl>
              <c:idx val="2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63F1-4445-A51B-0994950F75A3}"/>
                </c:ext>
              </c:extLst>
            </c:dLbl>
            <c:dLbl>
              <c:idx val="3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63F1-4445-A51B-0994950F75A3}"/>
                </c:ext>
              </c:extLst>
            </c:dLbl>
            <c:dLbl>
              <c:idx val="4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63F1-4445-A51B-0994950F75A3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Sheet1!$B$1:$F$1</c:f>
              <c:strCache>
                <c:ptCount val="5"/>
                <c:pt idx="0">
                  <c:v>Aided Brand Awareness</c:v>
                </c:pt>
                <c:pt idx="1">
                  <c:v>Yearly+</c:v>
                </c:pt>
                <c:pt idx="2">
                  <c:v>Incidence (Monthly+)</c:v>
                </c:pt>
                <c:pt idx="3">
                  <c:v>Weekly+</c:v>
                </c:pt>
                <c:pt idx="4">
                  <c:v>Daily+</c:v>
                </c:pt>
              </c:strCache>
            </c:strRef>
          </c:cat>
          <c:val>
            <c:numRef>
              <c:f>Sheet1!$B$3:$F$3</c:f>
              <c:numCache>
                <c:formatCode>0.0%</c:formatCode>
                <c:ptCount val="5"/>
                <c:pt idx="0">
                  <c:v>0.97805294564039003</c:v>
                </c:pt>
                <c:pt idx="1">
                  <c:v>0.22935792719379899</c:v>
                </c:pt>
                <c:pt idx="2">
                  <c:v>0.11585971244018201</c:v>
                </c:pt>
                <c:pt idx="3">
                  <c:v>9.3085028998541694E-2</c:v>
                </c:pt>
                <c:pt idx="4">
                  <c:v>2.7150894094959799E-2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0B-63F1-4445-A51B-0994950F75A3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Pepsi (96,603)</c:v>
                </c:pt>
              </c:strCache>
            </c:strRef>
          </c:tx>
          <c:spPr>
            <a:solidFill>
              <a:srgbClr val="31859C"/>
            </a:solidFill>
            <a:effectLst/>
          </c:spPr>
          <c:invertIfNegative val="1"/>
          <c:dLbls>
            <c:dLbl>
              <c:idx val="0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63F1-4445-A51B-0994950F75A3}"/>
                </c:ext>
              </c:extLst>
            </c:dLbl>
            <c:dLbl>
              <c:idx val="1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63F1-4445-A51B-0994950F75A3}"/>
                </c:ext>
              </c:extLst>
            </c:dLbl>
            <c:dLbl>
              <c:idx val="2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63F1-4445-A51B-0994950F75A3}"/>
                </c:ext>
              </c:extLst>
            </c:dLbl>
            <c:dLbl>
              <c:idx val="3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63F1-4445-A51B-0994950F75A3}"/>
                </c:ext>
              </c:extLst>
            </c:dLbl>
            <c:dLbl>
              <c:idx val="4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63F1-4445-A51B-0994950F75A3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Sheet1!$B$1:$F$1</c:f>
              <c:strCache>
                <c:ptCount val="5"/>
                <c:pt idx="0">
                  <c:v>Aided Brand Awareness</c:v>
                </c:pt>
                <c:pt idx="1">
                  <c:v>Yearly+</c:v>
                </c:pt>
                <c:pt idx="2">
                  <c:v>Incidence (Monthly+)</c:v>
                </c:pt>
                <c:pt idx="3">
                  <c:v>Weekly+</c:v>
                </c:pt>
                <c:pt idx="4">
                  <c:v>Daily+</c:v>
                </c:pt>
              </c:strCache>
            </c:strRef>
          </c:cat>
          <c:val>
            <c:numRef>
              <c:f>Sheet1!$B$4:$F$4</c:f>
              <c:numCache>
                <c:formatCode>0.0%</c:formatCode>
                <c:ptCount val="5"/>
                <c:pt idx="0">
                  <c:v>0.99083450641175397</c:v>
                </c:pt>
                <c:pt idx="1">
                  <c:v>0.35184427999338902</c:v>
                </c:pt>
                <c:pt idx="2">
                  <c:v>0.148223517577909</c:v>
                </c:pt>
                <c:pt idx="3">
                  <c:v>0.119023745350822</c:v>
                </c:pt>
                <c:pt idx="4">
                  <c:v>2.75995430458068E-2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11-63F1-4445-A51B-0994950F75A3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Coca-Cola (96,603)</c:v>
                </c:pt>
              </c:strCache>
            </c:strRef>
          </c:tx>
          <c:spPr>
            <a:solidFill>
              <a:srgbClr val="E41E2B"/>
            </a:solidFill>
            <a:effectLst/>
          </c:spPr>
          <c:invertIfNegative val="1"/>
          <c:dLbls>
            <c:dLbl>
              <c:idx val="0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63F1-4445-A51B-0994950F75A3}"/>
                </c:ext>
              </c:extLst>
            </c:dLbl>
            <c:dLbl>
              <c:idx val="1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63F1-4445-A51B-0994950F75A3}"/>
                </c:ext>
              </c:extLst>
            </c:dLbl>
            <c:dLbl>
              <c:idx val="2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63F1-4445-A51B-0994950F75A3}"/>
                </c:ext>
              </c:extLst>
            </c:dLbl>
            <c:dLbl>
              <c:idx val="3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63F1-4445-A51B-0994950F75A3}"/>
                </c:ext>
              </c:extLst>
            </c:dLbl>
            <c:dLbl>
              <c:idx val="4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63F1-4445-A51B-0994950F75A3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Sheet1!$B$1:$F$1</c:f>
              <c:strCache>
                <c:ptCount val="5"/>
                <c:pt idx="0">
                  <c:v>Aided Brand Awareness</c:v>
                </c:pt>
                <c:pt idx="1">
                  <c:v>Yearly+</c:v>
                </c:pt>
                <c:pt idx="2">
                  <c:v>Incidence (Monthly+)</c:v>
                </c:pt>
                <c:pt idx="3">
                  <c:v>Weekly+</c:v>
                </c:pt>
                <c:pt idx="4">
                  <c:v>Daily+</c:v>
                </c:pt>
              </c:strCache>
            </c:strRef>
          </c:cat>
          <c:val>
            <c:numRef>
              <c:f>Sheet1!$B$5:$F$5</c:f>
              <c:numCache>
                <c:formatCode>0.0%</c:formatCode>
                <c:ptCount val="5"/>
                <c:pt idx="0">
                  <c:v>0.99246736026373406</c:v>
                </c:pt>
                <c:pt idx="1">
                  <c:v>0.48374362759596701</c:v>
                </c:pt>
                <c:pt idx="2">
                  <c:v>0.253830454754984</c:v>
                </c:pt>
                <c:pt idx="3">
                  <c:v>0.20268716250456401</c:v>
                </c:pt>
                <c:pt idx="4">
                  <c:v>4.4275418236504001E-2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17-63F1-4445-A51B-0994950F75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6578872"/>
        <c:axId val="86578088"/>
      </c:barChart>
      <c:catAx>
        <c:axId val="86578872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86578088"/>
        <c:crosses val="autoZero"/>
        <c:auto val="0"/>
        <c:lblAlgn val="ctr"/>
        <c:lblOffset val="100"/>
        <c:noMultiLvlLbl val="0"/>
      </c:catAx>
      <c:valAx>
        <c:axId val="86578088"/>
        <c:scaling>
          <c:orientation val="minMax"/>
          <c:max val="1.0424673602637342"/>
          <c:min val="0"/>
        </c:scaling>
        <c:delete val="1"/>
        <c:axPos val="b"/>
        <c:numFmt formatCode="0.0%" sourceLinked="1"/>
        <c:majorTickMark val="out"/>
        <c:minorTickMark val="none"/>
        <c:tickLblPos val="nextTo"/>
        <c:crossAx val="86578872"/>
        <c:crosses val="autoZero"/>
        <c:crossBetween val="between"/>
      </c:valAx>
    </c:plotArea>
    <c:legend>
      <c:legendPos val="b"/>
      <c:overlay val="0"/>
      <c:txPr>
        <a:bodyPr/>
        <a:lstStyle/>
        <a:p>
          <a:pPr>
            <a:defRPr b="0"/>
          </a:pPr>
          <a:endParaRPr lang="en-US"/>
        </a:p>
      </c:txPr>
    </c:legend>
    <c:plotVisOnly val="1"/>
    <c:dispBlanksAs val="zero"/>
    <c:showDLblsOverMax val="1"/>
  </c:chart>
  <c:spPr>
    <a:solidFill>
      <a:srgbClr val="FAFAFA"/>
    </a:solidFill>
    <a:effectLst/>
  </c:spPr>
  <c:txPr>
    <a:bodyPr/>
    <a:lstStyle/>
    <a:p>
      <a:pPr>
        <a:defRPr sz="800" b="1">
          <a:effectLst/>
          <a:latin typeface="Franklin Gothic Book" panose="020B0503020102020204" pitchFamily="34" charset="0"/>
        </a:defRPr>
      </a:pPr>
      <a:endParaRPr lang="en-U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RTD Tea (96,603)</c:v>
                </c:pt>
              </c:strCache>
            </c:strRef>
          </c:tx>
          <c:spPr>
            <a:solidFill>
              <a:srgbClr val="7F7F7F"/>
            </a:solidFill>
            <a:effectLst/>
          </c:spPr>
          <c:invertIfNegative val="1"/>
          <c:dLbls>
            <c:dLbl>
              <c:idx val="0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122D-40B1-A96D-FAF356BA73BE}"/>
                </c:ext>
              </c:extLst>
            </c:dLbl>
            <c:dLbl>
              <c:idx val="1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122D-40B1-A96D-FAF356BA73BE}"/>
                </c:ext>
              </c:extLst>
            </c:dLbl>
            <c:dLbl>
              <c:idx val="2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122D-40B1-A96D-FAF356BA73BE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Sheet1!$B$1:$D$1</c:f>
              <c:strCache>
                <c:ptCount val="3"/>
                <c:pt idx="0">
                  <c:v>Weekly+</c:v>
                </c:pt>
                <c:pt idx="1">
                  <c:v>Daily+</c:v>
                </c:pt>
                <c:pt idx="2">
                  <c:v>3+ Per Day</c:v>
                </c:pt>
              </c:strCache>
            </c:strRef>
          </c:cat>
          <c:val>
            <c:numRef>
              <c:f>Sheet1!$B$2:$D$2</c:f>
              <c:numCache>
                <c:formatCode>0.0%</c:formatCode>
                <c:ptCount val="3"/>
                <c:pt idx="0">
                  <c:v>0.26416447132237297</c:v>
                </c:pt>
                <c:pt idx="1">
                  <c:v>6.6790579516221901E-2</c:v>
                </c:pt>
                <c:pt idx="2">
                  <c:v>1.27547020434446E-2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03-122D-40B1-A96D-FAF356BA73BE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Freshly Prepared Hot/Iced Tea (96,603)</c:v>
                </c:pt>
              </c:strCache>
            </c:strRef>
          </c:tx>
          <c:spPr>
            <a:solidFill>
              <a:srgbClr val="7030A0"/>
            </a:solidFill>
            <a:effectLst/>
          </c:spPr>
          <c:invertIfNegative val="1"/>
          <c:dLbls>
            <c:dLbl>
              <c:idx val="0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122D-40B1-A96D-FAF356BA73BE}"/>
                </c:ext>
              </c:extLst>
            </c:dLbl>
            <c:dLbl>
              <c:idx val="1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122D-40B1-A96D-FAF356BA73BE}"/>
                </c:ext>
              </c:extLst>
            </c:dLbl>
            <c:dLbl>
              <c:idx val="2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122D-40B1-A96D-FAF356BA73BE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Sheet1!$B$1:$D$1</c:f>
              <c:strCache>
                <c:ptCount val="3"/>
                <c:pt idx="0">
                  <c:v>Weekly+</c:v>
                </c:pt>
                <c:pt idx="1">
                  <c:v>Daily+</c:v>
                </c:pt>
                <c:pt idx="2">
                  <c:v>3+ Per Day</c:v>
                </c:pt>
              </c:strCache>
            </c:strRef>
          </c:cat>
          <c:val>
            <c:numRef>
              <c:f>Sheet1!$B$3:$D$3</c:f>
              <c:numCache>
                <c:formatCode>0.0%</c:formatCode>
                <c:ptCount val="3"/>
                <c:pt idx="0">
                  <c:v>0.54698289673542499</c:v>
                </c:pt>
                <c:pt idx="1">
                  <c:v>0.23693538548110499</c:v>
                </c:pt>
                <c:pt idx="2">
                  <c:v>6.5138292804784906E-2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07-122D-40B1-A96D-FAF356BA73BE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Hot Chocolate/Cocoa (96,603)</c:v>
                </c:pt>
              </c:strCache>
            </c:strRef>
          </c:tx>
          <c:spPr>
            <a:solidFill>
              <a:srgbClr val="00B050"/>
            </a:solidFill>
            <a:effectLst/>
          </c:spPr>
          <c:invertIfNegative val="1"/>
          <c:dLbls>
            <c:dLbl>
              <c:idx val="0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122D-40B1-A96D-FAF356BA73BE}"/>
                </c:ext>
              </c:extLst>
            </c:dLbl>
            <c:dLbl>
              <c:idx val="1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122D-40B1-A96D-FAF356BA73BE}"/>
                </c:ext>
              </c:extLst>
            </c:dLbl>
            <c:dLbl>
              <c:idx val="2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122D-40B1-A96D-FAF356BA73BE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Sheet1!$B$1:$D$1</c:f>
              <c:strCache>
                <c:ptCount val="3"/>
                <c:pt idx="0">
                  <c:v>Weekly+</c:v>
                </c:pt>
                <c:pt idx="1">
                  <c:v>Daily+</c:v>
                </c:pt>
                <c:pt idx="2">
                  <c:v>3+ Per Day</c:v>
                </c:pt>
              </c:strCache>
            </c:strRef>
          </c:cat>
          <c:val>
            <c:numRef>
              <c:f>Sheet1!$B$4:$D$4</c:f>
              <c:numCache>
                <c:formatCode>0.0%</c:formatCode>
                <c:ptCount val="3"/>
                <c:pt idx="0">
                  <c:v>0.12542555832042299</c:v>
                </c:pt>
                <c:pt idx="1">
                  <c:v>1.83504580225297E-2</c:v>
                </c:pt>
                <c:pt idx="2">
                  <c:v>1.49440408124218E-3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0B-122D-40B1-A96D-FAF356BA73BE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RTD Coffee (96,603)</c:v>
                </c:pt>
              </c:strCache>
            </c:strRef>
          </c:tx>
          <c:spPr>
            <a:solidFill>
              <a:srgbClr val="FFC000"/>
            </a:solidFill>
            <a:effectLst/>
          </c:spPr>
          <c:invertIfNegative val="1"/>
          <c:dLbls>
            <c:dLbl>
              <c:idx val="0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122D-40B1-A96D-FAF356BA73BE}"/>
                </c:ext>
              </c:extLst>
            </c:dLbl>
            <c:dLbl>
              <c:idx val="1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122D-40B1-A96D-FAF356BA73BE}"/>
                </c:ext>
              </c:extLst>
            </c:dLbl>
            <c:dLbl>
              <c:idx val="2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122D-40B1-A96D-FAF356BA73BE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Sheet1!$B$1:$D$1</c:f>
              <c:strCache>
                <c:ptCount val="3"/>
                <c:pt idx="0">
                  <c:v>Weekly+</c:v>
                </c:pt>
                <c:pt idx="1">
                  <c:v>Daily+</c:v>
                </c:pt>
                <c:pt idx="2">
                  <c:v>3+ Per Day</c:v>
                </c:pt>
              </c:strCache>
            </c:strRef>
          </c:cat>
          <c:val>
            <c:numRef>
              <c:f>Sheet1!$B$5:$D$5</c:f>
              <c:numCache>
                <c:formatCode>0.0%</c:formatCode>
                <c:ptCount val="3"/>
                <c:pt idx="0">
                  <c:v>0.10588258888969999</c:v>
                </c:pt>
                <c:pt idx="1">
                  <c:v>2.04310495929142E-2</c:v>
                </c:pt>
                <c:pt idx="2">
                  <c:v>2.2635047893080199E-3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0F-122D-40B1-A96D-FAF356BA73BE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Freshly Prepared Hot/Iced Coffee (96,603)</c:v>
                </c:pt>
              </c:strCache>
            </c:strRef>
          </c:tx>
          <c:spPr>
            <a:solidFill>
              <a:srgbClr val="31859C"/>
            </a:solidFill>
            <a:effectLst/>
          </c:spPr>
          <c:invertIfNegative val="1"/>
          <c:dLbls>
            <c:dLbl>
              <c:idx val="0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122D-40B1-A96D-FAF356BA73BE}"/>
                </c:ext>
              </c:extLst>
            </c:dLbl>
            <c:dLbl>
              <c:idx val="1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122D-40B1-A96D-FAF356BA73BE}"/>
                </c:ext>
              </c:extLst>
            </c:dLbl>
            <c:dLbl>
              <c:idx val="2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122D-40B1-A96D-FAF356BA73BE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Sheet1!$B$1:$D$1</c:f>
              <c:strCache>
                <c:ptCount val="3"/>
                <c:pt idx="0">
                  <c:v>Weekly+</c:v>
                </c:pt>
                <c:pt idx="1">
                  <c:v>Daily+</c:v>
                </c:pt>
                <c:pt idx="2">
                  <c:v>3+ Per Day</c:v>
                </c:pt>
              </c:strCache>
            </c:strRef>
          </c:cat>
          <c:val>
            <c:numRef>
              <c:f>Sheet1!$B$6:$D$6</c:f>
              <c:numCache>
                <c:formatCode>0.0%</c:formatCode>
                <c:ptCount val="3"/>
                <c:pt idx="0">
                  <c:v>0.60439105510298097</c:v>
                </c:pt>
                <c:pt idx="1">
                  <c:v>0.40395239030319102</c:v>
                </c:pt>
                <c:pt idx="2">
                  <c:v>0.102110065437859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13-122D-40B1-A96D-FAF356BA73BE}"/>
            </c:ext>
          </c:extLst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Total SSD (96,603)</c:v>
                </c:pt>
              </c:strCache>
            </c:strRef>
          </c:tx>
          <c:spPr>
            <a:solidFill>
              <a:srgbClr val="E41E2B"/>
            </a:solidFill>
            <a:effectLst/>
          </c:spPr>
          <c:invertIfNegative val="1"/>
          <c:dLbls>
            <c:dLbl>
              <c:idx val="0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122D-40B1-A96D-FAF356BA73BE}"/>
                </c:ext>
              </c:extLst>
            </c:dLbl>
            <c:dLbl>
              <c:idx val="1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122D-40B1-A96D-FAF356BA73BE}"/>
                </c:ext>
              </c:extLst>
            </c:dLbl>
            <c:dLbl>
              <c:idx val="2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122D-40B1-A96D-FAF356BA73BE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Sheet1!$B$1:$D$1</c:f>
              <c:strCache>
                <c:ptCount val="3"/>
                <c:pt idx="0">
                  <c:v>Weekly+</c:v>
                </c:pt>
                <c:pt idx="1">
                  <c:v>Daily+</c:v>
                </c:pt>
                <c:pt idx="2">
                  <c:v>3+ Per Day</c:v>
                </c:pt>
              </c:strCache>
            </c:strRef>
          </c:cat>
          <c:val>
            <c:numRef>
              <c:f>Sheet1!$B$7:$D$7</c:f>
              <c:numCache>
                <c:formatCode>0.0%</c:formatCode>
                <c:ptCount val="3"/>
                <c:pt idx="0">
                  <c:v>0.65096985439295496</c:v>
                </c:pt>
                <c:pt idx="1">
                  <c:v>0.29380668982281999</c:v>
                </c:pt>
                <c:pt idx="2">
                  <c:v>8.8700029379567905E-2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17-122D-40B1-A96D-FAF356BA73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7451136"/>
        <c:axId val="66437120"/>
      </c:barChart>
      <c:catAx>
        <c:axId val="67451136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66437120"/>
        <c:crosses val="autoZero"/>
        <c:auto val="0"/>
        <c:lblAlgn val="ctr"/>
        <c:lblOffset val="100"/>
        <c:noMultiLvlLbl val="0"/>
      </c:catAx>
      <c:valAx>
        <c:axId val="66437120"/>
        <c:scaling>
          <c:orientation val="minMax"/>
          <c:max val="0.70096985439295501"/>
          <c:min val="0"/>
        </c:scaling>
        <c:delete val="1"/>
        <c:axPos val="b"/>
        <c:numFmt formatCode="0.0%" sourceLinked="1"/>
        <c:majorTickMark val="out"/>
        <c:minorTickMark val="none"/>
        <c:tickLblPos val="nextTo"/>
        <c:crossAx val="67451136"/>
        <c:crosses val="autoZero"/>
        <c:crossBetween val="between"/>
      </c:valAx>
    </c:plotArea>
    <c:legend>
      <c:legendPos val="b"/>
      <c:overlay val="0"/>
      <c:txPr>
        <a:bodyPr/>
        <a:lstStyle/>
        <a:p>
          <a:pPr>
            <a:defRPr b="0"/>
          </a:pPr>
          <a:endParaRPr lang="en-US"/>
        </a:p>
      </c:txPr>
    </c:legend>
    <c:plotVisOnly val="1"/>
    <c:dispBlanksAs val="zero"/>
    <c:showDLblsOverMax val="1"/>
  </c:chart>
  <c:spPr>
    <a:solidFill>
      <a:srgbClr val="FAFAFA"/>
    </a:solidFill>
    <a:effectLst/>
  </c:spPr>
  <c:txPr>
    <a:bodyPr/>
    <a:lstStyle/>
    <a:p>
      <a:pPr>
        <a:defRPr sz="800" b="1">
          <a:effectLst/>
          <a:latin typeface="Franklin Gothic Book" panose="020B0503020102020204" pitchFamily="34" charset="0"/>
        </a:defRPr>
      </a:pPr>
      <a:endParaRPr lang="en-US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IN"/>
              <a:t>Aided Brand Awareness </a:t>
            </a:r>
          </a:p>
        </c:rich>
      </c:tx>
      <c:overlay val="0"/>
    </c:title>
    <c:autoTitleDeleted val="0"/>
    <c:plotArea>
      <c:layout>
        <c:manualLayout>
          <c:layoutTarget val="inner"/>
          <c:xMode val="edge"/>
          <c:yMode val="edge"/>
          <c:x val="4.5486384514435693E-2"/>
          <c:y val="0.14667544385898387"/>
          <c:w val="0.92638861548556428"/>
          <c:h val="0.6253742451425951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ABC (24,158)</c:v>
                </c:pt>
              </c:strCache>
            </c:strRef>
          </c:tx>
          <c:spPr>
            <a:solidFill>
              <a:srgbClr val="00B050"/>
            </a:solidFill>
            <a:effectLst/>
          </c:spPr>
          <c:invertIfNegative val="1"/>
          <c:dLbls>
            <c:dLbl>
              <c:idx val="0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7238-493C-AD1D-465108B52BCC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</c:f>
              <c:strCache>
                <c:ptCount val="1"/>
                <c:pt idx="0">
                  <c:v>SoneData</c:v>
                </c:pt>
              </c:strCache>
            </c:strRef>
          </c:cat>
          <c:val>
            <c:numRef>
              <c:f>Sheet1!$B$2</c:f>
              <c:numCache>
                <c:formatCode>0.0%</c:formatCode>
                <c:ptCount val="1"/>
                <c:pt idx="0">
                  <c:v>0.97972624974214395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01-7238-493C-AD1D-465108B52BC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PQR (24,158)</c:v>
                </c:pt>
              </c:strCache>
            </c:strRef>
          </c:tx>
          <c:invertIfNegative val="1"/>
          <c:dLbls>
            <c:dLbl>
              <c:idx val="0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7238-493C-AD1D-465108B52BCC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</c:f>
              <c:strCache>
                <c:ptCount val="1"/>
                <c:pt idx="0">
                  <c:v>SoneData</c:v>
                </c:pt>
              </c:strCache>
            </c:strRef>
          </c:cat>
          <c:val>
            <c:numRef>
              <c:f>Sheet1!$C$2</c:f>
              <c:numCache>
                <c:formatCode>0.0%</c:formatCode>
                <c:ptCount val="1"/>
                <c:pt idx="0">
                  <c:v>0.89630074338836896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238-493C-AD1D-465108B52BC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STU (24,158)</c:v>
                </c:pt>
              </c:strCache>
            </c:strRef>
          </c:tx>
          <c:invertIfNegative val="1"/>
          <c:dLbls>
            <c:dLbl>
              <c:idx val="0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7238-493C-AD1D-465108B52BCC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</c:f>
              <c:strCache>
                <c:ptCount val="1"/>
                <c:pt idx="0">
                  <c:v>SoneData</c:v>
                </c:pt>
              </c:strCache>
            </c:strRef>
          </c:cat>
          <c:val>
            <c:numRef>
              <c:f>Sheet1!$D$2</c:f>
              <c:numCache>
                <c:formatCode>0.0%</c:formatCode>
                <c:ptCount val="1"/>
                <c:pt idx="0">
                  <c:v>0.99034898185980702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7238-493C-AD1D-465108B52BCC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EFG (24,158)</c:v>
                </c:pt>
              </c:strCache>
            </c:strRef>
          </c:tx>
          <c:spPr>
            <a:solidFill>
              <a:srgbClr val="E41E2B"/>
            </a:solidFill>
            <a:effectLst/>
          </c:spPr>
          <c:invertIfNegative val="1"/>
          <c:dLbls>
            <c:dLbl>
              <c:idx val="0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7238-493C-AD1D-465108B52BCC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</c:f>
              <c:strCache>
                <c:ptCount val="1"/>
                <c:pt idx="0">
                  <c:v>SoneData</c:v>
                </c:pt>
              </c:strCache>
            </c:strRef>
          </c:cat>
          <c:val>
            <c:numRef>
              <c:f>Sheet1!$E$2</c:f>
              <c:numCache>
                <c:formatCode>0.0%</c:formatCode>
                <c:ptCount val="1"/>
                <c:pt idx="0">
                  <c:v>0.99255199594083798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07-7238-493C-AD1D-465108B52B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10794880"/>
        <c:axId val="310804864"/>
      </c:barChart>
      <c:catAx>
        <c:axId val="310794880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310804864"/>
        <c:crosses val="autoZero"/>
        <c:auto val="0"/>
        <c:lblAlgn val="ctr"/>
        <c:lblOffset val="100"/>
        <c:noMultiLvlLbl val="0"/>
      </c:catAx>
      <c:valAx>
        <c:axId val="310804864"/>
        <c:scaling>
          <c:orientation val="minMax"/>
          <c:max val="1.042551995940838"/>
          <c:min val="0"/>
        </c:scaling>
        <c:delete val="1"/>
        <c:axPos val="b"/>
        <c:numFmt formatCode="0.0%" sourceLinked="1"/>
        <c:majorTickMark val="out"/>
        <c:minorTickMark val="none"/>
        <c:tickLblPos val="nextTo"/>
        <c:crossAx val="310794880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7.8001968503937016E-5"/>
          <c:y val="0.772049689001579"/>
          <c:w val="0.99671891404199475"/>
          <c:h val="0.13810317846611844"/>
        </c:manualLayout>
      </c:layout>
      <c:overlay val="0"/>
      <c:txPr>
        <a:bodyPr/>
        <a:lstStyle/>
        <a:p>
          <a:pPr>
            <a:defRPr b="0"/>
          </a:pPr>
          <a:endParaRPr lang="en-US"/>
        </a:p>
      </c:txPr>
    </c:legend>
    <c:plotVisOnly val="1"/>
    <c:dispBlanksAs val="zero"/>
    <c:showDLblsOverMax val="1"/>
  </c:chart>
  <c:spPr>
    <a:solidFill>
      <a:srgbClr val="F2F2F2"/>
    </a:solidFill>
    <a:effectLst/>
  </c:spPr>
  <c:txPr>
    <a:bodyPr/>
    <a:lstStyle/>
    <a:p>
      <a:pPr>
        <a:defRPr sz="800" b="1">
          <a:effectLst/>
          <a:latin typeface="Franklin Gothic Book" panose="020B0503020102020204" pitchFamily="34" charset="0"/>
        </a:defRPr>
      </a:pPr>
      <a:endParaRPr lang="en-US"/>
    </a:p>
  </c:txPr>
  <c:externalData r:id="rId2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1.1458333333333333E-2"/>
          <c:y val="0.14106910482670637"/>
          <c:w val="0.9770833333333333"/>
          <c:h val="0.5725359982989580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ABC (24,158)</c:v>
                </c:pt>
              </c:strCache>
            </c:strRef>
          </c:tx>
          <c:spPr>
            <a:solidFill>
              <a:srgbClr val="00B050"/>
            </a:solidFill>
            <a:effectLst/>
          </c:spPr>
          <c:invertIfNegative val="1"/>
          <c:dLbls>
            <c:dLbl>
              <c:idx val="0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CC77-450C-B9E7-7306781DC4D7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</c:f>
              <c:strCache>
                <c:ptCount val="1"/>
                <c:pt idx="0">
                  <c:v>SoneData</c:v>
                </c:pt>
              </c:strCache>
            </c:strRef>
          </c:cat>
          <c:val>
            <c:numRef>
              <c:f>Sheet1!$B$2</c:f>
              <c:numCache>
                <c:formatCode>0.0%</c:formatCode>
                <c:ptCount val="1"/>
                <c:pt idx="0">
                  <c:v>0.97972624974214395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01-CC77-450C-B9E7-7306781DC4D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PQR (24,158)</c:v>
                </c:pt>
              </c:strCache>
            </c:strRef>
          </c:tx>
          <c:invertIfNegative val="1"/>
          <c:dLbls>
            <c:dLbl>
              <c:idx val="0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CC77-450C-B9E7-7306781DC4D7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</c:f>
              <c:strCache>
                <c:ptCount val="1"/>
                <c:pt idx="0">
                  <c:v>SoneData</c:v>
                </c:pt>
              </c:strCache>
            </c:strRef>
          </c:cat>
          <c:val>
            <c:numRef>
              <c:f>Sheet1!$C$2</c:f>
              <c:numCache>
                <c:formatCode>0.0%</c:formatCode>
                <c:ptCount val="1"/>
                <c:pt idx="0">
                  <c:v>0.89630074338836896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C77-450C-B9E7-7306781DC4D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STU (24,158)</c:v>
                </c:pt>
              </c:strCache>
            </c:strRef>
          </c:tx>
          <c:invertIfNegative val="1"/>
          <c:dLbls>
            <c:dLbl>
              <c:idx val="0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CC77-450C-B9E7-7306781DC4D7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</c:f>
              <c:strCache>
                <c:ptCount val="1"/>
                <c:pt idx="0">
                  <c:v>SoneData</c:v>
                </c:pt>
              </c:strCache>
            </c:strRef>
          </c:cat>
          <c:val>
            <c:numRef>
              <c:f>Sheet1!$D$2</c:f>
              <c:numCache>
                <c:formatCode>0.0%</c:formatCode>
                <c:ptCount val="1"/>
                <c:pt idx="0">
                  <c:v>0.99034898185980702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C77-450C-B9E7-7306781DC4D7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EFG (24,158)</c:v>
                </c:pt>
              </c:strCache>
            </c:strRef>
          </c:tx>
          <c:spPr>
            <a:solidFill>
              <a:srgbClr val="E41E2B"/>
            </a:solidFill>
            <a:effectLst/>
          </c:spPr>
          <c:invertIfNegative val="1"/>
          <c:dLbls>
            <c:dLbl>
              <c:idx val="0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CC77-450C-B9E7-7306781DC4D7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</c:f>
              <c:strCache>
                <c:ptCount val="1"/>
                <c:pt idx="0">
                  <c:v>SoneData</c:v>
                </c:pt>
              </c:strCache>
            </c:strRef>
          </c:cat>
          <c:val>
            <c:numRef>
              <c:f>Sheet1!$E$2</c:f>
              <c:numCache>
                <c:formatCode>0.0%</c:formatCode>
                <c:ptCount val="1"/>
                <c:pt idx="0">
                  <c:v>0.99255199594083798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07-CC77-450C-B9E7-7306781DC4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10876416"/>
        <c:axId val="310894592"/>
      </c:barChart>
      <c:catAx>
        <c:axId val="31087641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310894592"/>
        <c:crosses val="autoZero"/>
        <c:auto val="0"/>
        <c:lblAlgn val="ctr"/>
        <c:lblOffset val="100"/>
        <c:noMultiLvlLbl val="0"/>
      </c:catAx>
      <c:valAx>
        <c:axId val="310894592"/>
        <c:scaling>
          <c:orientation val="minMax"/>
          <c:max val="1.042551995940838"/>
          <c:min val="0"/>
        </c:scaling>
        <c:delete val="1"/>
        <c:axPos val="l"/>
        <c:numFmt formatCode="0.0%" sourceLinked="1"/>
        <c:majorTickMark val="out"/>
        <c:minorTickMark val="none"/>
        <c:tickLblPos val="nextTo"/>
        <c:crossAx val="310876416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7.8001968503937016E-5"/>
          <c:y val="0.81964839464171801"/>
          <c:w val="0.99880224737532808"/>
          <c:h val="0.11122126302360195"/>
        </c:manualLayout>
      </c:layout>
      <c:overlay val="0"/>
      <c:txPr>
        <a:bodyPr/>
        <a:lstStyle/>
        <a:p>
          <a:pPr>
            <a:defRPr b="0"/>
          </a:pPr>
          <a:endParaRPr lang="en-US"/>
        </a:p>
      </c:txPr>
    </c:legend>
    <c:plotVisOnly val="1"/>
    <c:dispBlanksAs val="zero"/>
    <c:showDLblsOverMax val="1"/>
  </c:chart>
  <c:spPr>
    <a:solidFill>
      <a:srgbClr val="F2F2F2"/>
    </a:solidFill>
    <a:effectLst/>
  </c:spPr>
  <c:txPr>
    <a:bodyPr/>
    <a:lstStyle/>
    <a:p>
      <a:pPr>
        <a:defRPr sz="800" b="1">
          <a:effectLst/>
          <a:latin typeface="Franklin Gothic Book" panose="020B0503020102020204" pitchFamily="34" charset="0"/>
        </a:defRPr>
      </a:pPr>
      <a:endParaRPr lang="en-US"/>
    </a:p>
  </c:txPr>
  <c:externalData r:id="rId2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1464213067939126E-2"/>
          <c:y val="0.18794421427321001"/>
          <c:w val="0.9770715738641218"/>
          <c:h val="0.53208103677847518"/>
        </c:manualLayout>
      </c:layout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13-18</c:v>
                </c:pt>
              </c:strCache>
            </c:strRef>
          </c:tx>
          <c:spPr>
            <a:solidFill>
              <a:srgbClr val="E41E2B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FD64-43DD-9DA0-20B3830C0CBB}"/>
                </c:ext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FD64-43DD-9DA0-20B3830C0CBB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Coffee
 (8,200)</c:v>
                </c:pt>
                <c:pt idx="1">
                  <c:v>RTD Tea
 (13,931)</c:v>
                </c:pt>
              </c:strCache>
            </c:strRef>
          </c:cat>
          <c:val>
            <c:numRef>
              <c:f>Sheet1!$B$2:$B$3</c:f>
              <c:numCache>
                <c:formatCode>0.0%</c:formatCode>
                <c:ptCount val="2"/>
                <c:pt idx="0">
                  <c:v>0.112097098907357</c:v>
                </c:pt>
                <c:pt idx="1">
                  <c:v>0.112099988750825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02-FD64-43DD-9DA0-20B3830C0CB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19-24</c:v>
                </c:pt>
              </c:strCache>
            </c:strRef>
          </c:tx>
          <c:spPr>
            <a:solidFill>
              <a:srgbClr val="31859C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FD64-43DD-9DA0-20B3830C0CBB}"/>
                </c:ext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FD64-43DD-9DA0-20B3830C0CBB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Coffee
 (8,200)</c:v>
                </c:pt>
                <c:pt idx="1">
                  <c:v>RTD Tea
 (13,931)</c:v>
                </c:pt>
              </c:strCache>
            </c:strRef>
          </c:cat>
          <c:val>
            <c:numRef>
              <c:f>Sheet1!$C$2:$C$3</c:f>
              <c:numCache>
                <c:formatCode>0.0%</c:formatCode>
                <c:ptCount val="2"/>
                <c:pt idx="0">
                  <c:v>0.167723644190756</c:v>
                </c:pt>
                <c:pt idx="1">
                  <c:v>0.124174082341876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05-FD64-43DD-9DA0-20B3830C0CB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25-34</c:v>
                </c:pt>
              </c:strCache>
            </c:strRef>
          </c:tx>
          <c:spPr>
            <a:solidFill>
              <a:srgbClr val="FFC000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FD64-43DD-9DA0-20B3830C0CBB}"/>
                </c:ext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FD64-43DD-9DA0-20B3830C0CBB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Coffee
 (8,200)</c:v>
                </c:pt>
                <c:pt idx="1">
                  <c:v>RTD Tea
 (13,931)</c:v>
                </c:pt>
              </c:strCache>
            </c:strRef>
          </c:cat>
          <c:val>
            <c:numRef>
              <c:f>Sheet1!$D$2:$D$3</c:f>
              <c:numCache>
                <c:formatCode>0.0%</c:formatCode>
                <c:ptCount val="2"/>
                <c:pt idx="0">
                  <c:v>0.25827186963190801</c:v>
                </c:pt>
                <c:pt idx="1">
                  <c:v>0.190482842462215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08-FD64-43DD-9DA0-20B3830C0CB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35-49</c:v>
                </c:pt>
              </c:strCache>
            </c:strRef>
          </c:tx>
          <c:spPr>
            <a:solidFill>
              <a:srgbClr val="00B050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FD64-43DD-9DA0-20B3830C0CBB}"/>
                </c:ext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FD64-43DD-9DA0-20B3830C0CBB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Coffee
 (8,200)</c:v>
                </c:pt>
                <c:pt idx="1">
                  <c:v>RTD Tea
 (13,931)</c:v>
                </c:pt>
              </c:strCache>
            </c:strRef>
          </c:cat>
          <c:val>
            <c:numRef>
              <c:f>Sheet1!$E$2:$E$3</c:f>
              <c:numCache>
                <c:formatCode>0.0%</c:formatCode>
                <c:ptCount val="2"/>
                <c:pt idx="0">
                  <c:v>0.26314413820537702</c:v>
                </c:pt>
                <c:pt idx="1">
                  <c:v>0.24703832652089699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0B-FD64-43DD-9DA0-20B3830C0CBB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50-64</c:v>
                </c:pt>
              </c:strCache>
            </c:strRef>
          </c:tx>
          <c:spPr>
            <a:solidFill>
              <a:srgbClr val="7030A0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FD64-43DD-9DA0-20B3830C0CBB}"/>
                </c:ext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FD64-43DD-9DA0-20B3830C0CBB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Coffee
 (8,200)</c:v>
                </c:pt>
                <c:pt idx="1">
                  <c:v>RTD Tea
 (13,931)</c:v>
                </c:pt>
              </c:strCache>
            </c:strRef>
          </c:cat>
          <c:val>
            <c:numRef>
              <c:f>Sheet1!$F$2:$F$3</c:f>
              <c:numCache>
                <c:formatCode>0.0%</c:formatCode>
                <c:ptCount val="2"/>
                <c:pt idx="0">
                  <c:v>0.15256375627437699</c:v>
                </c:pt>
                <c:pt idx="1">
                  <c:v>0.239469720661135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0E-FD64-43DD-9DA0-20B3830C0CBB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65-75</c:v>
                </c:pt>
              </c:strCache>
            </c:strRef>
          </c:tx>
          <c:spPr>
            <a:solidFill>
              <a:srgbClr val="7F7F7F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FD64-43DD-9DA0-20B3830C0CBB}"/>
                </c:ext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FD64-43DD-9DA0-20B3830C0CBB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Coffee
 (8,200)</c:v>
                </c:pt>
                <c:pt idx="1">
                  <c:v>RTD Tea
 (13,931)</c:v>
                </c:pt>
              </c:strCache>
            </c:strRef>
          </c:cat>
          <c:val>
            <c:numRef>
              <c:f>Sheet1!$G$2:$G$3</c:f>
              <c:numCache>
                <c:formatCode>0.0%</c:formatCode>
                <c:ptCount val="2"/>
                <c:pt idx="0">
                  <c:v>4.61994927902252E-2</c:v>
                </c:pt>
                <c:pt idx="1">
                  <c:v>8.6735039263050498E-2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11-FD64-43DD-9DA0-20B3830C0CB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11143808"/>
        <c:axId val="311149696"/>
      </c:barChart>
      <c:catAx>
        <c:axId val="31114380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311149696"/>
        <c:crosses val="autoZero"/>
        <c:auto val="0"/>
        <c:lblAlgn val="ctr"/>
        <c:lblOffset val="100"/>
        <c:noMultiLvlLbl val="0"/>
      </c:catAx>
      <c:valAx>
        <c:axId val="311149696"/>
        <c:scaling>
          <c:orientation val="minMax"/>
        </c:scaling>
        <c:delete val="1"/>
        <c:axPos val="l"/>
        <c:numFmt formatCode="0%" sourceLinked="1"/>
        <c:majorTickMark val="out"/>
        <c:minorTickMark val="none"/>
        <c:tickLblPos val="nextTo"/>
        <c:crossAx val="311143808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"/>
          <c:y val="0.79904512829762286"/>
          <c:w val="1"/>
          <c:h val="0.1156176340047496"/>
        </c:manualLayout>
      </c:layout>
      <c:overlay val="0"/>
      <c:txPr>
        <a:bodyPr/>
        <a:lstStyle/>
        <a:p>
          <a:pPr>
            <a:defRPr b="0"/>
          </a:pPr>
          <a:endParaRPr lang="en-US"/>
        </a:p>
      </c:txPr>
    </c:legend>
    <c:plotVisOnly val="1"/>
    <c:dispBlanksAs val="zero"/>
    <c:showDLblsOverMax val="1"/>
  </c:chart>
  <c:spPr>
    <a:solidFill>
      <a:srgbClr val="F2F2F2"/>
    </a:solidFill>
    <a:effectLst/>
  </c:spPr>
  <c:txPr>
    <a:bodyPr/>
    <a:lstStyle/>
    <a:p>
      <a:pPr>
        <a:defRPr sz="800" b="1">
          <a:effectLst/>
          <a:latin typeface="Franklin Gothic Book" panose="020B0503020102020204" pitchFamily="34" charset="0"/>
        </a:defRPr>
      </a:pPr>
      <a:endParaRPr lang="en-US"/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1459825028077391E-2"/>
          <c:y val="0.17976618948393905"/>
          <c:w val="0.97708034994384518"/>
          <c:h val="0.52236963169431438"/>
        </c:manualLayout>
      </c:layout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13-18</c:v>
                </c:pt>
              </c:strCache>
            </c:strRef>
          </c:tx>
          <c:spPr>
            <a:solidFill>
              <a:srgbClr val="E41E2B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0A2E-46C6-95D5-6824150557FD}"/>
                </c:ext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0A2E-46C6-95D5-6824150557FD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Coffee
 (8,200)</c:v>
                </c:pt>
                <c:pt idx="1">
                  <c:v>RTD Tea
 (13,931)</c:v>
                </c:pt>
              </c:strCache>
            </c:strRef>
          </c:cat>
          <c:val>
            <c:numRef>
              <c:f>Sheet1!$B$2:$B$3</c:f>
              <c:numCache>
                <c:formatCode>0.0%</c:formatCode>
                <c:ptCount val="2"/>
                <c:pt idx="0">
                  <c:v>0.112097098907357</c:v>
                </c:pt>
                <c:pt idx="1">
                  <c:v>0.112099988750825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02-0A2E-46C6-95D5-6824150557F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19-24</c:v>
                </c:pt>
              </c:strCache>
            </c:strRef>
          </c:tx>
          <c:spPr>
            <a:solidFill>
              <a:srgbClr val="31859C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0A2E-46C6-95D5-6824150557FD}"/>
                </c:ext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0A2E-46C6-95D5-6824150557FD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Coffee
 (8,200)</c:v>
                </c:pt>
                <c:pt idx="1">
                  <c:v>RTD Tea
 (13,931)</c:v>
                </c:pt>
              </c:strCache>
            </c:strRef>
          </c:cat>
          <c:val>
            <c:numRef>
              <c:f>Sheet1!$C$2:$C$3</c:f>
              <c:numCache>
                <c:formatCode>0.0%</c:formatCode>
                <c:ptCount val="2"/>
                <c:pt idx="0">
                  <c:v>0.167723644190756</c:v>
                </c:pt>
                <c:pt idx="1">
                  <c:v>0.124174082341876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05-0A2E-46C6-95D5-6824150557F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25-34</c:v>
                </c:pt>
              </c:strCache>
            </c:strRef>
          </c:tx>
          <c:spPr>
            <a:solidFill>
              <a:srgbClr val="FFC000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0A2E-46C6-95D5-6824150557FD}"/>
                </c:ext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0A2E-46C6-95D5-6824150557FD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Coffee
 (8,200)</c:v>
                </c:pt>
                <c:pt idx="1">
                  <c:v>RTD Tea
 (13,931)</c:v>
                </c:pt>
              </c:strCache>
            </c:strRef>
          </c:cat>
          <c:val>
            <c:numRef>
              <c:f>Sheet1!$D$2:$D$3</c:f>
              <c:numCache>
                <c:formatCode>0.0%</c:formatCode>
                <c:ptCount val="2"/>
                <c:pt idx="0">
                  <c:v>0.25827186963190801</c:v>
                </c:pt>
                <c:pt idx="1">
                  <c:v>0.190482842462215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08-0A2E-46C6-95D5-6824150557F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35-49</c:v>
                </c:pt>
              </c:strCache>
            </c:strRef>
          </c:tx>
          <c:spPr>
            <a:solidFill>
              <a:srgbClr val="00B050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0A2E-46C6-95D5-6824150557FD}"/>
                </c:ext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0A2E-46C6-95D5-6824150557FD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Coffee
 (8,200)</c:v>
                </c:pt>
                <c:pt idx="1">
                  <c:v>RTD Tea
 (13,931)</c:v>
                </c:pt>
              </c:strCache>
            </c:strRef>
          </c:cat>
          <c:val>
            <c:numRef>
              <c:f>Sheet1!$E$2:$E$3</c:f>
              <c:numCache>
                <c:formatCode>0.0%</c:formatCode>
                <c:ptCount val="2"/>
                <c:pt idx="0">
                  <c:v>0.26314413820537702</c:v>
                </c:pt>
                <c:pt idx="1">
                  <c:v>0.24703832652089699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0B-0A2E-46C6-95D5-6824150557FD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50-64</c:v>
                </c:pt>
              </c:strCache>
            </c:strRef>
          </c:tx>
          <c:spPr>
            <a:solidFill>
              <a:srgbClr val="7030A0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0A2E-46C6-95D5-6824150557FD}"/>
                </c:ext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0A2E-46C6-95D5-6824150557FD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Coffee
 (8,200)</c:v>
                </c:pt>
                <c:pt idx="1">
                  <c:v>RTD Tea
 (13,931)</c:v>
                </c:pt>
              </c:strCache>
            </c:strRef>
          </c:cat>
          <c:val>
            <c:numRef>
              <c:f>Sheet1!$F$2:$F$3</c:f>
              <c:numCache>
                <c:formatCode>0.0%</c:formatCode>
                <c:ptCount val="2"/>
                <c:pt idx="0">
                  <c:v>0.15256375627437699</c:v>
                </c:pt>
                <c:pt idx="1">
                  <c:v>0.239469720661135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0E-0A2E-46C6-95D5-6824150557FD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65-75</c:v>
                </c:pt>
              </c:strCache>
            </c:strRef>
          </c:tx>
          <c:spPr>
            <a:solidFill>
              <a:srgbClr val="7F7F7F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0A2E-46C6-95D5-6824150557FD}"/>
                </c:ext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0A2E-46C6-95D5-6824150557FD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Coffee
 (8,200)</c:v>
                </c:pt>
                <c:pt idx="1">
                  <c:v>RTD Tea
 (13,931)</c:v>
                </c:pt>
              </c:strCache>
            </c:strRef>
          </c:cat>
          <c:val>
            <c:numRef>
              <c:f>Sheet1!$G$2:$G$3</c:f>
              <c:numCache>
                <c:formatCode>0.0%</c:formatCode>
                <c:ptCount val="2"/>
                <c:pt idx="0">
                  <c:v>4.61994927902252E-2</c:v>
                </c:pt>
                <c:pt idx="1">
                  <c:v>8.6735039263050498E-2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11-0A2E-46C6-95D5-6824150557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14041088"/>
        <c:axId val="314042624"/>
      </c:barChart>
      <c:catAx>
        <c:axId val="3140410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314042624"/>
        <c:crosses val="autoZero"/>
        <c:auto val="0"/>
        <c:lblAlgn val="ctr"/>
        <c:lblOffset val="100"/>
        <c:noMultiLvlLbl val="0"/>
      </c:catAx>
      <c:valAx>
        <c:axId val="314042624"/>
        <c:scaling>
          <c:orientation val="minMax"/>
        </c:scaling>
        <c:delete val="1"/>
        <c:axPos val="l"/>
        <c:numFmt formatCode="0%" sourceLinked="1"/>
        <c:majorTickMark val="out"/>
        <c:minorTickMark val="none"/>
        <c:tickLblPos val="nextTo"/>
        <c:crossAx val="314041088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1.2919988846973437E-4"/>
          <c:y val="0.80349328877222415"/>
          <c:w val="0.99661611136554606"/>
          <c:h val="0.12347475171163369"/>
        </c:manualLayout>
      </c:layout>
      <c:overlay val="0"/>
      <c:txPr>
        <a:bodyPr/>
        <a:lstStyle/>
        <a:p>
          <a:pPr>
            <a:defRPr b="0"/>
          </a:pPr>
          <a:endParaRPr lang="en-US"/>
        </a:p>
      </c:txPr>
    </c:legend>
    <c:plotVisOnly val="1"/>
    <c:dispBlanksAs val="zero"/>
    <c:showDLblsOverMax val="1"/>
  </c:chart>
  <c:spPr>
    <a:solidFill>
      <a:srgbClr val="F2F2F2"/>
    </a:solidFill>
    <a:effectLst/>
  </c:spPr>
  <c:txPr>
    <a:bodyPr/>
    <a:lstStyle/>
    <a:p>
      <a:pPr>
        <a:defRPr sz="800" b="1">
          <a:effectLst/>
          <a:latin typeface="Franklin Gothic Book" panose="020B0503020102020204" pitchFamily="34" charset="0"/>
        </a:defRPr>
      </a:pPr>
      <a:endParaRPr lang="en-US"/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0923884514435698E-2"/>
          <c:y val="0.14013173880556412"/>
          <c:w val="0.90220111548556425"/>
          <c:h val="0.65925535909148825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ABC (24,158)</c:v>
                </c:pt>
              </c:strCache>
            </c:strRef>
          </c:tx>
          <c:spPr>
            <a:solidFill>
              <a:srgbClr val="E41E2B"/>
            </a:solidFill>
            <a:effectLst/>
          </c:spPr>
          <c:invertIfNegative val="1"/>
          <c:dLbls>
            <c:dLbl>
              <c:idx val="0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4A8D-4FAD-9A0E-D9A73858913C}"/>
                </c:ext>
              </c:extLst>
            </c:dLbl>
            <c:dLbl>
              <c:idx val="1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A8D-4FAD-9A0E-D9A73858913C}"/>
                </c:ext>
              </c:extLst>
            </c:dLbl>
            <c:dLbl>
              <c:idx val="2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4A8D-4FAD-9A0E-D9A73858913C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0">
                  <c:v>today+</c:v>
                </c:pt>
                <c:pt idx="1">
                  <c:v>tomorrow+</c:v>
                </c:pt>
                <c:pt idx="2">
                  <c:v>Someday+</c:v>
                </c:pt>
              </c:strCache>
            </c:strRef>
          </c:cat>
          <c:val>
            <c:numRef>
              <c:f>Sheet1!$B$2:$B$4</c:f>
              <c:numCache>
                <c:formatCode>0.0%</c:formatCode>
                <c:ptCount val="3"/>
                <c:pt idx="0">
                  <c:v>4.4624333196535498E-2</c:v>
                </c:pt>
                <c:pt idx="1">
                  <c:v>0.211241729227061</c:v>
                </c:pt>
                <c:pt idx="2">
                  <c:v>0.26111679782935299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03-4A8D-4FAD-9A0E-D9A73858913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EFG(24,158)</c:v>
                </c:pt>
              </c:strCache>
            </c:strRef>
          </c:tx>
          <c:spPr>
            <a:solidFill>
              <a:srgbClr val="31859C"/>
            </a:solidFill>
            <a:effectLst/>
          </c:spPr>
          <c:invertIfNegative val="1"/>
          <c:dLbls>
            <c:dLbl>
              <c:idx val="0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4A8D-4FAD-9A0E-D9A73858913C}"/>
                </c:ext>
              </c:extLst>
            </c:dLbl>
            <c:dLbl>
              <c:idx val="1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4A8D-4FAD-9A0E-D9A73858913C}"/>
                </c:ext>
              </c:extLst>
            </c:dLbl>
            <c:dLbl>
              <c:idx val="2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4A8D-4FAD-9A0E-D9A73858913C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0">
                  <c:v>today+</c:v>
                </c:pt>
                <c:pt idx="1">
                  <c:v>tomorrow+</c:v>
                </c:pt>
                <c:pt idx="2">
                  <c:v>Someday+</c:v>
                </c:pt>
              </c:strCache>
            </c:strRef>
          </c:cat>
          <c:val>
            <c:numRef>
              <c:f>Sheet1!$C$2:$C$4</c:f>
              <c:numCache>
                <c:formatCode>0.0%</c:formatCode>
                <c:ptCount val="3"/>
                <c:pt idx="0">
                  <c:v>2.8111085916472701E-2</c:v>
                </c:pt>
                <c:pt idx="1">
                  <c:v>0.128240401237985</c:v>
                </c:pt>
                <c:pt idx="2">
                  <c:v>0.15748569124386799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07-4A8D-4FAD-9A0E-D9A73858913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PQR (24,158)</c:v>
                </c:pt>
              </c:strCache>
            </c:strRef>
          </c:tx>
          <c:spPr>
            <a:solidFill>
              <a:srgbClr val="FFC000"/>
            </a:solidFill>
            <a:effectLst/>
          </c:spPr>
          <c:invertIfNegative val="1"/>
          <c:dLbls>
            <c:dLbl>
              <c:idx val="0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4A8D-4FAD-9A0E-D9A73858913C}"/>
                </c:ext>
              </c:extLst>
            </c:dLbl>
            <c:dLbl>
              <c:idx val="1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4A8D-4FAD-9A0E-D9A73858913C}"/>
                </c:ext>
              </c:extLst>
            </c:dLbl>
            <c:dLbl>
              <c:idx val="2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4A8D-4FAD-9A0E-D9A73858913C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0">
                  <c:v>today+</c:v>
                </c:pt>
                <c:pt idx="1">
                  <c:v>tomorrow+</c:v>
                </c:pt>
                <c:pt idx="2">
                  <c:v>Someday+</c:v>
                </c:pt>
              </c:strCache>
            </c:strRef>
          </c:cat>
          <c:val>
            <c:numRef>
              <c:f>Sheet1!$D$2:$D$4</c:f>
              <c:numCache>
                <c:formatCode>0.0%</c:formatCode>
                <c:ptCount val="3"/>
                <c:pt idx="0">
                  <c:v>1.6904061112508601E-3</c:v>
                </c:pt>
                <c:pt idx="1">
                  <c:v>7.9093376023497905E-3</c:v>
                </c:pt>
                <c:pt idx="2">
                  <c:v>1.00739257760433E-2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0B-4A8D-4FAD-9A0E-D9A73858913C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STU (24,158)</c:v>
                </c:pt>
              </c:strCache>
            </c:strRef>
          </c:tx>
          <c:spPr>
            <a:solidFill>
              <a:srgbClr val="00B050"/>
            </a:solidFill>
            <a:effectLst/>
          </c:spPr>
          <c:invertIfNegative val="1"/>
          <c:dLbls>
            <c:dLbl>
              <c:idx val="0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4A8D-4FAD-9A0E-D9A73858913C}"/>
                </c:ext>
              </c:extLst>
            </c:dLbl>
            <c:dLbl>
              <c:idx val="1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4A8D-4FAD-9A0E-D9A73858913C}"/>
                </c:ext>
              </c:extLst>
            </c:dLbl>
            <c:dLbl>
              <c:idx val="2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4A8D-4FAD-9A0E-D9A73858913C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0">
                  <c:v>today+</c:v>
                </c:pt>
                <c:pt idx="1">
                  <c:v>tomorrow+</c:v>
                </c:pt>
                <c:pt idx="2">
                  <c:v>Someday+</c:v>
                </c:pt>
              </c:strCache>
            </c:strRef>
          </c:cat>
          <c:val>
            <c:numRef>
              <c:f>Sheet1!$E$2:$E$4</c:f>
              <c:numCache>
                <c:formatCode>0.0%</c:formatCode>
                <c:ptCount val="3"/>
                <c:pt idx="0">
                  <c:v>1.6156075976454298E-2</c:v>
                </c:pt>
                <c:pt idx="1">
                  <c:v>6.2499096600444497E-2</c:v>
                </c:pt>
                <c:pt idx="2">
                  <c:v>7.7654185766322506E-2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0F-4A8D-4FAD-9A0E-D9A73858913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14723712"/>
        <c:axId val="314758272"/>
      </c:barChart>
      <c:catAx>
        <c:axId val="314723712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314758272"/>
        <c:crosses val="autoZero"/>
        <c:auto val="0"/>
        <c:lblAlgn val="ctr"/>
        <c:lblOffset val="100"/>
        <c:noMultiLvlLbl val="0"/>
      </c:catAx>
      <c:valAx>
        <c:axId val="314758272"/>
        <c:scaling>
          <c:orientation val="minMax"/>
          <c:max val="0.31111679782935336"/>
          <c:min val="0"/>
        </c:scaling>
        <c:delete val="1"/>
        <c:axPos val="b"/>
        <c:numFmt formatCode="0.0%" sourceLinked="1"/>
        <c:majorTickMark val="out"/>
        <c:minorTickMark val="none"/>
        <c:tickLblPos val="nextTo"/>
        <c:crossAx val="314723712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2.5196850393699086E-4"/>
          <c:y val="0.79938709789705231"/>
          <c:w val="0.99637098097112864"/>
          <c:h val="0.11477416470290841"/>
        </c:manualLayout>
      </c:layout>
      <c:overlay val="0"/>
      <c:txPr>
        <a:bodyPr/>
        <a:lstStyle/>
        <a:p>
          <a:pPr>
            <a:defRPr b="0"/>
          </a:pPr>
          <a:endParaRPr lang="en-US"/>
        </a:p>
      </c:txPr>
    </c:legend>
    <c:plotVisOnly val="1"/>
    <c:dispBlanksAs val="zero"/>
    <c:showDLblsOverMax val="1"/>
  </c:chart>
  <c:spPr>
    <a:solidFill>
      <a:srgbClr val="F2F2F2"/>
    </a:solidFill>
    <a:effectLst/>
  </c:spPr>
  <c:txPr>
    <a:bodyPr/>
    <a:lstStyle/>
    <a:p>
      <a:pPr>
        <a:defRPr sz="800" b="1">
          <a:effectLst/>
          <a:latin typeface="Franklin Gothic Book" panose="020B0503020102020204" pitchFamily="34" charset="0"/>
        </a:defRPr>
      </a:pPr>
      <a:endParaRPr lang="en-US"/>
    </a:p>
  </c:txPr>
  <c:externalData r:id="rId2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1.1459825028077391E-2"/>
          <c:y val="0.14036042049735023"/>
          <c:w val="0.97708034994384518"/>
          <c:h val="0.6133739036008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ABC (24,158)</c:v>
                </c:pt>
              </c:strCache>
            </c:strRef>
          </c:tx>
          <c:spPr>
            <a:solidFill>
              <a:srgbClr val="00B050"/>
            </a:solidFill>
            <a:effectLst/>
          </c:spPr>
          <c:invertIfNegative val="1"/>
          <c:dLbls>
            <c:dLbl>
              <c:idx val="0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6896-4281-91B1-CAEF84C39387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</c:f>
              <c:strCache>
                <c:ptCount val="1"/>
                <c:pt idx="0">
                  <c:v>SoneData</c:v>
                </c:pt>
              </c:strCache>
            </c:strRef>
          </c:cat>
          <c:val>
            <c:numRef>
              <c:f>Sheet1!$B$2</c:f>
              <c:numCache>
                <c:formatCode>0.0%</c:formatCode>
                <c:ptCount val="1"/>
                <c:pt idx="0">
                  <c:v>0.97972624974214395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01-6896-4281-91B1-CAEF84C3938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PQR (24,158)</c:v>
                </c:pt>
              </c:strCache>
            </c:strRef>
          </c:tx>
          <c:invertIfNegative val="1"/>
          <c:dLbls>
            <c:dLbl>
              <c:idx val="0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6896-4281-91B1-CAEF84C39387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</c:f>
              <c:strCache>
                <c:ptCount val="1"/>
                <c:pt idx="0">
                  <c:v>SoneData</c:v>
                </c:pt>
              </c:strCache>
            </c:strRef>
          </c:cat>
          <c:val>
            <c:numRef>
              <c:f>Sheet1!$C$2</c:f>
              <c:numCache>
                <c:formatCode>0.0%</c:formatCode>
                <c:ptCount val="1"/>
                <c:pt idx="0">
                  <c:v>0.89630074338836896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896-4281-91B1-CAEF84C3938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STU (24,158)</c:v>
                </c:pt>
              </c:strCache>
            </c:strRef>
          </c:tx>
          <c:invertIfNegative val="1"/>
          <c:dLbls>
            <c:dLbl>
              <c:idx val="0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6896-4281-91B1-CAEF84C39387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</c:f>
              <c:strCache>
                <c:ptCount val="1"/>
                <c:pt idx="0">
                  <c:v>SoneData</c:v>
                </c:pt>
              </c:strCache>
            </c:strRef>
          </c:cat>
          <c:val>
            <c:numRef>
              <c:f>Sheet1!$D$2</c:f>
              <c:numCache>
                <c:formatCode>0.0%</c:formatCode>
                <c:ptCount val="1"/>
                <c:pt idx="0">
                  <c:v>0.99034898185980702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6896-4281-91B1-CAEF84C39387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EFG (24,158)</c:v>
                </c:pt>
              </c:strCache>
            </c:strRef>
          </c:tx>
          <c:spPr>
            <a:solidFill>
              <a:srgbClr val="E41E2B"/>
            </a:solidFill>
            <a:effectLst/>
          </c:spPr>
          <c:invertIfNegative val="1"/>
          <c:dLbls>
            <c:dLbl>
              <c:idx val="0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6896-4281-91B1-CAEF84C39387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</c:f>
              <c:strCache>
                <c:ptCount val="1"/>
                <c:pt idx="0">
                  <c:v>SoneData</c:v>
                </c:pt>
              </c:strCache>
            </c:strRef>
          </c:cat>
          <c:val>
            <c:numRef>
              <c:f>Sheet1!$E$2</c:f>
              <c:numCache>
                <c:formatCode>0.0%</c:formatCode>
                <c:ptCount val="1"/>
                <c:pt idx="0">
                  <c:v>0.99255199594083798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07-6896-4281-91B1-CAEF84C393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16177408"/>
        <c:axId val="316199680"/>
      </c:barChart>
      <c:catAx>
        <c:axId val="31617740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316199680"/>
        <c:crosses val="autoZero"/>
        <c:auto val="0"/>
        <c:lblAlgn val="ctr"/>
        <c:lblOffset val="100"/>
        <c:noMultiLvlLbl val="0"/>
      </c:catAx>
      <c:valAx>
        <c:axId val="316199680"/>
        <c:scaling>
          <c:orientation val="minMax"/>
          <c:max val="1.042551995940838"/>
          <c:min val="0"/>
        </c:scaling>
        <c:delete val="1"/>
        <c:axPos val="l"/>
        <c:numFmt formatCode="0.0%" sourceLinked="1"/>
        <c:majorTickMark val="out"/>
        <c:minorTickMark val="none"/>
        <c:tickLblPos val="nextTo"/>
        <c:crossAx val="316177408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1.2961004684582876E-5"/>
          <c:y val="0.80765759849652163"/>
          <c:w val="0.99893227571535104"/>
          <c:h val="0.11496146524153955"/>
        </c:manualLayout>
      </c:layout>
      <c:overlay val="0"/>
      <c:txPr>
        <a:bodyPr/>
        <a:lstStyle/>
        <a:p>
          <a:pPr>
            <a:defRPr b="0"/>
          </a:pPr>
          <a:endParaRPr lang="en-US"/>
        </a:p>
      </c:txPr>
    </c:legend>
    <c:plotVisOnly val="1"/>
    <c:dispBlanksAs val="zero"/>
    <c:showDLblsOverMax val="1"/>
  </c:chart>
  <c:spPr>
    <a:solidFill>
      <a:srgbClr val="F2F2F2"/>
    </a:solidFill>
    <a:effectLst/>
  </c:spPr>
  <c:txPr>
    <a:bodyPr/>
    <a:lstStyle/>
    <a:p>
      <a:pPr>
        <a:defRPr sz="800" b="1">
          <a:effectLst/>
          <a:latin typeface="Franklin Gothic Book" panose="020B0503020102020204" pitchFamily="34" charset="0"/>
        </a:defRPr>
      </a:pPr>
      <a:endParaRPr lang="en-US"/>
    </a:p>
  </c:txPr>
  <c:externalData r:id="rId2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1460629783346516E-2"/>
          <c:y val="0.18427686608102006"/>
          <c:w val="0.977078740433307"/>
          <c:h val="0.54561531382395512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13-18</c:v>
                </c:pt>
              </c:strCache>
            </c:strRef>
          </c:tx>
          <c:spPr>
            <a:solidFill>
              <a:srgbClr val="E41E2B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CAB0-4D91-9D09-161345D8E8BF}"/>
                </c:ext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AB0-4D91-9D09-161345D8E8BF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Coffee
 (8,200)</c:v>
                </c:pt>
                <c:pt idx="1">
                  <c:v>RTD Tea
 (13,931)</c:v>
                </c:pt>
              </c:strCache>
            </c:strRef>
          </c:cat>
          <c:val>
            <c:numRef>
              <c:f>Sheet1!$B$2:$B$3</c:f>
              <c:numCache>
                <c:formatCode>0.0%</c:formatCode>
                <c:ptCount val="2"/>
                <c:pt idx="0">
                  <c:v>0.112097098907357</c:v>
                </c:pt>
                <c:pt idx="1">
                  <c:v>0.112099988750825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02-CAB0-4D91-9D09-161345D8E8B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19-24</c:v>
                </c:pt>
              </c:strCache>
            </c:strRef>
          </c:tx>
          <c:spPr>
            <a:solidFill>
              <a:srgbClr val="31859C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AB0-4D91-9D09-161345D8E8BF}"/>
                </c:ext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CAB0-4D91-9D09-161345D8E8BF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Coffee
 (8,200)</c:v>
                </c:pt>
                <c:pt idx="1">
                  <c:v>RTD Tea
 (13,931)</c:v>
                </c:pt>
              </c:strCache>
            </c:strRef>
          </c:cat>
          <c:val>
            <c:numRef>
              <c:f>Sheet1!$C$2:$C$3</c:f>
              <c:numCache>
                <c:formatCode>0.0%</c:formatCode>
                <c:ptCount val="2"/>
                <c:pt idx="0">
                  <c:v>0.167723644190756</c:v>
                </c:pt>
                <c:pt idx="1">
                  <c:v>0.124174082341876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05-CAB0-4D91-9D09-161345D8E8B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25-34</c:v>
                </c:pt>
              </c:strCache>
            </c:strRef>
          </c:tx>
          <c:spPr>
            <a:solidFill>
              <a:srgbClr val="FFC000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CAB0-4D91-9D09-161345D8E8BF}"/>
                </c:ext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CAB0-4D91-9D09-161345D8E8BF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Coffee
 (8,200)</c:v>
                </c:pt>
                <c:pt idx="1">
                  <c:v>RTD Tea
 (13,931)</c:v>
                </c:pt>
              </c:strCache>
            </c:strRef>
          </c:cat>
          <c:val>
            <c:numRef>
              <c:f>Sheet1!$D$2:$D$3</c:f>
              <c:numCache>
                <c:formatCode>0.0%</c:formatCode>
                <c:ptCount val="2"/>
                <c:pt idx="0">
                  <c:v>0.25827186963190801</c:v>
                </c:pt>
                <c:pt idx="1">
                  <c:v>0.190482842462215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08-CAB0-4D91-9D09-161345D8E8B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35-49</c:v>
                </c:pt>
              </c:strCache>
            </c:strRef>
          </c:tx>
          <c:spPr>
            <a:solidFill>
              <a:srgbClr val="00B050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CAB0-4D91-9D09-161345D8E8BF}"/>
                </c:ext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CAB0-4D91-9D09-161345D8E8BF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Coffee
 (8,200)</c:v>
                </c:pt>
                <c:pt idx="1">
                  <c:v>RTD Tea
 (13,931)</c:v>
                </c:pt>
              </c:strCache>
            </c:strRef>
          </c:cat>
          <c:val>
            <c:numRef>
              <c:f>Sheet1!$E$2:$E$3</c:f>
              <c:numCache>
                <c:formatCode>0.0%</c:formatCode>
                <c:ptCount val="2"/>
                <c:pt idx="0">
                  <c:v>0.26314413820537702</c:v>
                </c:pt>
                <c:pt idx="1">
                  <c:v>0.24703832652089699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0B-CAB0-4D91-9D09-161345D8E8BF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50-64</c:v>
                </c:pt>
              </c:strCache>
            </c:strRef>
          </c:tx>
          <c:spPr>
            <a:solidFill>
              <a:srgbClr val="7030A0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CAB0-4D91-9D09-161345D8E8BF}"/>
                </c:ext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CAB0-4D91-9D09-161345D8E8BF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Coffee
 (8,200)</c:v>
                </c:pt>
                <c:pt idx="1">
                  <c:v>RTD Tea
 (13,931)</c:v>
                </c:pt>
              </c:strCache>
            </c:strRef>
          </c:cat>
          <c:val>
            <c:numRef>
              <c:f>Sheet1!$F$2:$F$3</c:f>
              <c:numCache>
                <c:formatCode>0.0%</c:formatCode>
                <c:ptCount val="2"/>
                <c:pt idx="0">
                  <c:v>0.15256375627437699</c:v>
                </c:pt>
                <c:pt idx="1">
                  <c:v>0.239469720661135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0E-CAB0-4D91-9D09-161345D8E8BF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65-75</c:v>
                </c:pt>
              </c:strCache>
            </c:strRef>
          </c:tx>
          <c:spPr>
            <a:solidFill>
              <a:srgbClr val="7F7F7F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CAB0-4D91-9D09-161345D8E8BF}"/>
                </c:ext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CAB0-4D91-9D09-161345D8E8BF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Coffee
 (8,200)</c:v>
                </c:pt>
                <c:pt idx="1">
                  <c:v>RTD Tea
 (13,931)</c:v>
                </c:pt>
              </c:strCache>
            </c:strRef>
          </c:cat>
          <c:val>
            <c:numRef>
              <c:f>Sheet1!$G$2:$G$3</c:f>
              <c:numCache>
                <c:formatCode>0.0%</c:formatCode>
                <c:ptCount val="2"/>
                <c:pt idx="0">
                  <c:v>4.61994927902252E-2</c:v>
                </c:pt>
                <c:pt idx="1">
                  <c:v>8.6735039263050498E-2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11-CAB0-4D91-9D09-161345D8E8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16526976"/>
        <c:axId val="316528512"/>
      </c:barChart>
      <c:catAx>
        <c:axId val="31652697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316528512"/>
        <c:crosses val="autoZero"/>
        <c:auto val="0"/>
        <c:lblAlgn val="ctr"/>
        <c:lblOffset val="100"/>
        <c:noMultiLvlLbl val="0"/>
      </c:catAx>
      <c:valAx>
        <c:axId val="316528512"/>
        <c:scaling>
          <c:orientation val="minMax"/>
        </c:scaling>
        <c:delete val="1"/>
        <c:axPos val="l"/>
        <c:numFmt formatCode="0.0%" sourceLinked="1"/>
        <c:majorTickMark val="out"/>
        <c:minorTickMark val="none"/>
        <c:tickLblPos val="nextTo"/>
        <c:crossAx val="316526976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9.4096938879750111E-5"/>
          <c:y val="0.8117739377324561"/>
          <c:w val="0.99981172408480468"/>
          <c:h val="0.11336159157911672"/>
        </c:manualLayout>
      </c:layout>
      <c:overlay val="0"/>
      <c:txPr>
        <a:bodyPr/>
        <a:lstStyle/>
        <a:p>
          <a:pPr>
            <a:defRPr b="0"/>
          </a:pPr>
          <a:endParaRPr lang="en-US"/>
        </a:p>
      </c:txPr>
    </c:legend>
    <c:plotVisOnly val="1"/>
    <c:dispBlanksAs val="zero"/>
    <c:showDLblsOverMax val="1"/>
  </c:chart>
  <c:spPr>
    <a:solidFill>
      <a:srgbClr val="F2F2F2"/>
    </a:solidFill>
    <a:effectLst/>
  </c:spPr>
  <c:txPr>
    <a:bodyPr/>
    <a:lstStyle/>
    <a:p>
      <a:pPr>
        <a:defRPr sz="800" b="1">
          <a:effectLst/>
          <a:latin typeface="Franklin Gothic Book" panose="020B0503020102020204" pitchFamily="34" charset="0"/>
        </a:defRPr>
      </a:pPr>
      <a:endParaRPr lang="en-US"/>
    </a:p>
  </c:txPr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1459825028077391E-2"/>
          <c:y val="0.18202013746248244"/>
          <c:w val="0.97708034994384518"/>
          <c:h val="0.55117989144526036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13-18</c:v>
                </c:pt>
              </c:strCache>
            </c:strRef>
          </c:tx>
          <c:spPr>
            <a:solidFill>
              <a:srgbClr val="E41E2B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E47E-4CD9-9DAE-9C451475E987}"/>
                </c:ext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E47E-4CD9-9DAE-9C451475E987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Coffee
 (8,200)</c:v>
                </c:pt>
                <c:pt idx="1">
                  <c:v>RTD Tea
 (13,931)</c:v>
                </c:pt>
              </c:strCache>
            </c:strRef>
          </c:cat>
          <c:val>
            <c:numRef>
              <c:f>Sheet1!$B$2:$B$3</c:f>
              <c:numCache>
                <c:formatCode>0.0%</c:formatCode>
                <c:ptCount val="2"/>
                <c:pt idx="0">
                  <c:v>0.112097098907357</c:v>
                </c:pt>
                <c:pt idx="1">
                  <c:v>0.112099988750825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02-E47E-4CD9-9DAE-9C451475E98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19-24</c:v>
                </c:pt>
              </c:strCache>
            </c:strRef>
          </c:tx>
          <c:spPr>
            <a:solidFill>
              <a:srgbClr val="31859C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E47E-4CD9-9DAE-9C451475E987}"/>
                </c:ext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E47E-4CD9-9DAE-9C451475E987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Coffee
 (8,200)</c:v>
                </c:pt>
                <c:pt idx="1">
                  <c:v>RTD Tea
 (13,931)</c:v>
                </c:pt>
              </c:strCache>
            </c:strRef>
          </c:cat>
          <c:val>
            <c:numRef>
              <c:f>Sheet1!$C$2:$C$3</c:f>
              <c:numCache>
                <c:formatCode>0.0%</c:formatCode>
                <c:ptCount val="2"/>
                <c:pt idx="0">
                  <c:v>0.167723644190756</c:v>
                </c:pt>
                <c:pt idx="1">
                  <c:v>0.124174082341876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05-E47E-4CD9-9DAE-9C451475E98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25-34</c:v>
                </c:pt>
              </c:strCache>
            </c:strRef>
          </c:tx>
          <c:spPr>
            <a:solidFill>
              <a:srgbClr val="FFC000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E47E-4CD9-9DAE-9C451475E987}"/>
                </c:ext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E47E-4CD9-9DAE-9C451475E987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Coffee
 (8,200)</c:v>
                </c:pt>
                <c:pt idx="1">
                  <c:v>RTD Tea
 (13,931)</c:v>
                </c:pt>
              </c:strCache>
            </c:strRef>
          </c:cat>
          <c:val>
            <c:numRef>
              <c:f>Sheet1!$D$2:$D$3</c:f>
              <c:numCache>
                <c:formatCode>0.0%</c:formatCode>
                <c:ptCount val="2"/>
                <c:pt idx="0">
                  <c:v>0.25827186963190801</c:v>
                </c:pt>
                <c:pt idx="1">
                  <c:v>0.190482842462215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08-E47E-4CD9-9DAE-9C451475E987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35-49</c:v>
                </c:pt>
              </c:strCache>
            </c:strRef>
          </c:tx>
          <c:spPr>
            <a:solidFill>
              <a:srgbClr val="00B050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E47E-4CD9-9DAE-9C451475E987}"/>
                </c:ext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E47E-4CD9-9DAE-9C451475E987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Coffee
 (8,200)</c:v>
                </c:pt>
                <c:pt idx="1">
                  <c:v>RTD Tea
 (13,931)</c:v>
                </c:pt>
              </c:strCache>
            </c:strRef>
          </c:cat>
          <c:val>
            <c:numRef>
              <c:f>Sheet1!$E$2:$E$3</c:f>
              <c:numCache>
                <c:formatCode>0.0%</c:formatCode>
                <c:ptCount val="2"/>
                <c:pt idx="0">
                  <c:v>0.26314413820537702</c:v>
                </c:pt>
                <c:pt idx="1">
                  <c:v>0.24703832652089699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0B-E47E-4CD9-9DAE-9C451475E987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50-64</c:v>
                </c:pt>
              </c:strCache>
            </c:strRef>
          </c:tx>
          <c:spPr>
            <a:solidFill>
              <a:srgbClr val="7030A0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E47E-4CD9-9DAE-9C451475E987}"/>
                </c:ext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E47E-4CD9-9DAE-9C451475E987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Coffee
 (8,200)</c:v>
                </c:pt>
                <c:pt idx="1">
                  <c:v>RTD Tea
 (13,931)</c:v>
                </c:pt>
              </c:strCache>
            </c:strRef>
          </c:cat>
          <c:val>
            <c:numRef>
              <c:f>Sheet1!$F$2:$F$3</c:f>
              <c:numCache>
                <c:formatCode>0.0%</c:formatCode>
                <c:ptCount val="2"/>
                <c:pt idx="0">
                  <c:v>0.15256375627437699</c:v>
                </c:pt>
                <c:pt idx="1">
                  <c:v>0.239469720661135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0E-E47E-4CD9-9DAE-9C451475E987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65-75</c:v>
                </c:pt>
              </c:strCache>
            </c:strRef>
          </c:tx>
          <c:spPr>
            <a:solidFill>
              <a:srgbClr val="7F7F7F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E47E-4CD9-9DAE-9C451475E987}"/>
                </c:ext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E47E-4CD9-9DAE-9C451475E987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Coffee
 (8,200)</c:v>
                </c:pt>
                <c:pt idx="1">
                  <c:v>RTD Tea
 (13,931)</c:v>
                </c:pt>
              </c:strCache>
            </c:strRef>
          </c:cat>
          <c:val>
            <c:numRef>
              <c:f>Sheet1!$G$2:$G$3</c:f>
              <c:numCache>
                <c:formatCode>0.0%</c:formatCode>
                <c:ptCount val="2"/>
                <c:pt idx="0">
                  <c:v>4.61994927902252E-2</c:v>
                </c:pt>
                <c:pt idx="1">
                  <c:v>8.6735039263050498E-2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11-E47E-4CD9-9DAE-9C451475E9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07742464"/>
        <c:axId val="207744000"/>
      </c:barChart>
      <c:catAx>
        <c:axId val="20774246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07744000"/>
        <c:crosses val="autoZero"/>
        <c:auto val="0"/>
        <c:lblAlgn val="ctr"/>
        <c:lblOffset val="100"/>
        <c:noMultiLvlLbl val="0"/>
      </c:catAx>
      <c:valAx>
        <c:axId val="207744000"/>
        <c:scaling>
          <c:orientation val="minMax"/>
        </c:scaling>
        <c:delete val="1"/>
        <c:axPos val="l"/>
        <c:numFmt formatCode="0.0%" sourceLinked="1"/>
        <c:majorTickMark val="out"/>
        <c:minorTickMark val="none"/>
        <c:tickLblPos val="nextTo"/>
        <c:crossAx val="207742464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1.2919988846973437E-4"/>
          <c:y val="0.8401782004793068"/>
          <c:w val="0.99661611136554606"/>
          <c:h val="0.10762345815381591"/>
        </c:manualLayout>
      </c:layout>
      <c:overlay val="0"/>
      <c:txPr>
        <a:bodyPr/>
        <a:lstStyle/>
        <a:p>
          <a:pPr>
            <a:defRPr b="0"/>
          </a:pPr>
          <a:endParaRPr lang="en-US"/>
        </a:p>
      </c:txPr>
    </c:legend>
    <c:plotVisOnly val="1"/>
    <c:dispBlanksAs val="zero"/>
    <c:showDLblsOverMax val="1"/>
  </c:chart>
  <c:spPr>
    <a:solidFill>
      <a:srgbClr val="F2F2F2"/>
    </a:solidFill>
    <a:effectLst/>
  </c:spPr>
  <c:txPr>
    <a:bodyPr/>
    <a:lstStyle/>
    <a:p>
      <a:pPr>
        <a:defRPr sz="800" b="1">
          <a:effectLst/>
          <a:latin typeface="Franklin Gothic Book" panose="020B0503020102020204" pitchFamily="34" charset="0"/>
        </a:defRPr>
      </a:pPr>
      <a:endParaRPr lang="en-US"/>
    </a:p>
  </c:txPr>
  <c:externalData r:id="rId1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2748499989294866E-2"/>
          <c:y val="0.18161909448818897"/>
          <c:w val="0.93579167498262772"/>
          <c:h val="0.59814735072178482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13-18</c:v>
                </c:pt>
              </c:strCache>
            </c:strRef>
          </c:tx>
          <c:spPr>
            <a:solidFill>
              <a:srgbClr val="E41E2B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7C0D-4498-8DB6-248B61C44658}"/>
                </c:ext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7C0D-4498-8DB6-248B61C44658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Coffee
 (8,200)</c:v>
                </c:pt>
                <c:pt idx="1">
                  <c:v>RTD Tea
 (13,931)</c:v>
                </c:pt>
              </c:strCache>
            </c:strRef>
          </c:cat>
          <c:val>
            <c:numRef>
              <c:f>Sheet1!$B$2:$B$3</c:f>
              <c:numCache>
                <c:formatCode>0.0%</c:formatCode>
                <c:ptCount val="2"/>
                <c:pt idx="0">
                  <c:v>0.112097098907357</c:v>
                </c:pt>
                <c:pt idx="1">
                  <c:v>0.112099988750825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02-7C0D-4498-8DB6-248B61C4465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19-24</c:v>
                </c:pt>
              </c:strCache>
            </c:strRef>
          </c:tx>
          <c:spPr>
            <a:solidFill>
              <a:srgbClr val="31859C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C0D-4498-8DB6-248B61C44658}"/>
                </c:ext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7C0D-4498-8DB6-248B61C44658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Coffee
 (8,200)</c:v>
                </c:pt>
                <c:pt idx="1">
                  <c:v>RTD Tea
 (13,931)</c:v>
                </c:pt>
              </c:strCache>
            </c:strRef>
          </c:cat>
          <c:val>
            <c:numRef>
              <c:f>Sheet1!$C$2:$C$3</c:f>
              <c:numCache>
                <c:formatCode>0.0%</c:formatCode>
                <c:ptCount val="2"/>
                <c:pt idx="0">
                  <c:v>0.167723644190756</c:v>
                </c:pt>
                <c:pt idx="1">
                  <c:v>0.124174082341876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05-7C0D-4498-8DB6-248B61C4465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25-34</c:v>
                </c:pt>
              </c:strCache>
            </c:strRef>
          </c:tx>
          <c:spPr>
            <a:solidFill>
              <a:srgbClr val="FFC000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7C0D-4498-8DB6-248B61C44658}"/>
                </c:ext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7C0D-4498-8DB6-248B61C44658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Coffee
 (8,200)</c:v>
                </c:pt>
                <c:pt idx="1">
                  <c:v>RTD Tea
 (13,931)</c:v>
                </c:pt>
              </c:strCache>
            </c:strRef>
          </c:cat>
          <c:val>
            <c:numRef>
              <c:f>Sheet1!$D$2:$D$3</c:f>
              <c:numCache>
                <c:formatCode>0.0%</c:formatCode>
                <c:ptCount val="2"/>
                <c:pt idx="0">
                  <c:v>0.25827186963190801</c:v>
                </c:pt>
                <c:pt idx="1">
                  <c:v>0.190482842462215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08-7C0D-4498-8DB6-248B61C44658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35-49</c:v>
                </c:pt>
              </c:strCache>
            </c:strRef>
          </c:tx>
          <c:spPr>
            <a:solidFill>
              <a:srgbClr val="00B050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7C0D-4498-8DB6-248B61C44658}"/>
                </c:ext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7C0D-4498-8DB6-248B61C44658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Coffee
 (8,200)</c:v>
                </c:pt>
                <c:pt idx="1">
                  <c:v>RTD Tea
 (13,931)</c:v>
                </c:pt>
              </c:strCache>
            </c:strRef>
          </c:cat>
          <c:val>
            <c:numRef>
              <c:f>Sheet1!$E$2:$E$3</c:f>
              <c:numCache>
                <c:formatCode>0.0%</c:formatCode>
                <c:ptCount val="2"/>
                <c:pt idx="0">
                  <c:v>0.26314413820537702</c:v>
                </c:pt>
                <c:pt idx="1">
                  <c:v>0.24703832652089699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0B-7C0D-4498-8DB6-248B61C44658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50-64</c:v>
                </c:pt>
              </c:strCache>
            </c:strRef>
          </c:tx>
          <c:spPr>
            <a:solidFill>
              <a:srgbClr val="7030A0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7C0D-4498-8DB6-248B61C44658}"/>
                </c:ext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7C0D-4498-8DB6-248B61C44658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Coffee
 (8,200)</c:v>
                </c:pt>
                <c:pt idx="1">
                  <c:v>RTD Tea
 (13,931)</c:v>
                </c:pt>
              </c:strCache>
            </c:strRef>
          </c:cat>
          <c:val>
            <c:numRef>
              <c:f>Sheet1!$F$2:$F$3</c:f>
              <c:numCache>
                <c:formatCode>0.0%</c:formatCode>
                <c:ptCount val="2"/>
                <c:pt idx="0">
                  <c:v>0.15256375627437699</c:v>
                </c:pt>
                <c:pt idx="1">
                  <c:v>0.239469720661135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0E-7C0D-4498-8DB6-248B61C44658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65-75</c:v>
                </c:pt>
              </c:strCache>
            </c:strRef>
          </c:tx>
          <c:spPr>
            <a:solidFill>
              <a:srgbClr val="7F7F7F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7C0D-4498-8DB6-248B61C44658}"/>
                </c:ext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7C0D-4498-8DB6-248B61C44658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Coffee
 (8,200)</c:v>
                </c:pt>
                <c:pt idx="1">
                  <c:v>RTD Tea
 (13,931)</c:v>
                </c:pt>
              </c:strCache>
            </c:strRef>
          </c:cat>
          <c:val>
            <c:numRef>
              <c:f>Sheet1!$G$2:$G$3</c:f>
              <c:numCache>
                <c:formatCode>0.0%</c:formatCode>
                <c:ptCount val="2"/>
                <c:pt idx="0">
                  <c:v>4.61994927902252E-2</c:v>
                </c:pt>
                <c:pt idx="1">
                  <c:v>8.6735039263050498E-2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11-7C0D-4498-8DB6-248B61C446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09267328"/>
        <c:axId val="209289600"/>
      </c:barChart>
      <c:catAx>
        <c:axId val="209267328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209289600"/>
        <c:crosses val="autoZero"/>
        <c:auto val="0"/>
        <c:lblAlgn val="ctr"/>
        <c:lblOffset val="100"/>
        <c:noMultiLvlLbl val="0"/>
      </c:catAx>
      <c:valAx>
        <c:axId val="209289600"/>
        <c:scaling>
          <c:orientation val="minMax"/>
        </c:scaling>
        <c:delete val="1"/>
        <c:axPos val="b"/>
        <c:numFmt formatCode="0%" sourceLinked="1"/>
        <c:majorTickMark val="out"/>
        <c:minorTickMark val="none"/>
        <c:tickLblPos val="nextTo"/>
        <c:crossAx val="209267328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"/>
          <c:y val="0.78844700076552932"/>
          <c:w val="0.99661611136554606"/>
          <c:h val="0.12474744367891513"/>
        </c:manualLayout>
      </c:layout>
      <c:overlay val="0"/>
      <c:txPr>
        <a:bodyPr/>
        <a:lstStyle/>
        <a:p>
          <a:pPr>
            <a:defRPr b="0"/>
          </a:pPr>
          <a:endParaRPr lang="en-US"/>
        </a:p>
      </c:txPr>
    </c:legend>
    <c:plotVisOnly val="1"/>
    <c:dispBlanksAs val="zero"/>
    <c:showDLblsOverMax val="1"/>
  </c:chart>
  <c:spPr>
    <a:solidFill>
      <a:srgbClr val="F2F2F2"/>
    </a:solidFill>
    <a:effectLst/>
  </c:spPr>
  <c:txPr>
    <a:bodyPr/>
    <a:lstStyle/>
    <a:p>
      <a:pPr>
        <a:defRPr sz="800" b="1">
          <a:effectLst/>
          <a:latin typeface="Franklin Gothic Book" panose="020B0503020102020204" pitchFamily="34" charset="0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5714285714285715E-2"/>
          <c:y val="0.11352643089984843"/>
          <c:w val="0.96857142857142853"/>
          <c:h val="0.6831584746227109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13-18</c:v>
                </c:pt>
              </c:strCache>
            </c:strRef>
          </c:tx>
          <c:spPr>
            <a:solidFill>
              <a:srgbClr val="E41E2B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A153-4272-A183-B6241D2EACCD}"/>
                </c:ext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A153-4272-A183-B6241D2EACCD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Tea
 (13,931)</c:v>
                </c:pt>
                <c:pt idx="1">
                  <c:v>RTD Coffee
 (8,200)</c:v>
                </c:pt>
              </c:strCache>
            </c:strRef>
          </c:cat>
          <c:val>
            <c:numRef>
              <c:f>Sheet1!$B$2:$B$3</c:f>
              <c:numCache>
                <c:formatCode>0.0%</c:formatCode>
                <c:ptCount val="2"/>
                <c:pt idx="0">
                  <c:v>0.112099988750825</c:v>
                </c:pt>
                <c:pt idx="1">
                  <c:v>0.112097098907357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02-A153-4272-A183-B6241D2EACC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19-24</c:v>
                </c:pt>
              </c:strCache>
            </c:strRef>
          </c:tx>
          <c:spPr>
            <a:solidFill>
              <a:srgbClr val="31859C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A153-4272-A183-B6241D2EACCD}"/>
                </c:ext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A153-4272-A183-B6241D2EACCD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Tea
 (13,931)</c:v>
                </c:pt>
                <c:pt idx="1">
                  <c:v>RTD Coffee
 (8,200)</c:v>
                </c:pt>
              </c:strCache>
            </c:strRef>
          </c:cat>
          <c:val>
            <c:numRef>
              <c:f>Sheet1!$C$2:$C$3</c:f>
              <c:numCache>
                <c:formatCode>0.0%</c:formatCode>
                <c:ptCount val="2"/>
                <c:pt idx="0">
                  <c:v>0.12417408234187501</c:v>
                </c:pt>
                <c:pt idx="1">
                  <c:v>0.167723644190756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05-A153-4272-A183-B6241D2EACC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25-34</c:v>
                </c:pt>
              </c:strCache>
            </c:strRef>
          </c:tx>
          <c:spPr>
            <a:solidFill>
              <a:srgbClr val="FFC000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A153-4272-A183-B6241D2EACCD}"/>
                </c:ext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A153-4272-A183-B6241D2EACCD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Tea
 (13,931)</c:v>
                </c:pt>
                <c:pt idx="1">
                  <c:v>RTD Coffee
 (8,200)</c:v>
                </c:pt>
              </c:strCache>
            </c:strRef>
          </c:cat>
          <c:val>
            <c:numRef>
              <c:f>Sheet1!$D$2:$D$3</c:f>
              <c:numCache>
                <c:formatCode>0.0%</c:formatCode>
                <c:ptCount val="2"/>
                <c:pt idx="0">
                  <c:v>0.190482842462214</c:v>
                </c:pt>
                <c:pt idx="1">
                  <c:v>0.25827186963190901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08-A153-4272-A183-B6241D2EACC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35-49</c:v>
                </c:pt>
              </c:strCache>
            </c:strRef>
          </c:tx>
          <c:spPr>
            <a:solidFill>
              <a:srgbClr val="00B050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A153-4272-A183-B6241D2EACCD}"/>
                </c:ext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A153-4272-A183-B6241D2EACCD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Tea
 (13,931)</c:v>
                </c:pt>
                <c:pt idx="1">
                  <c:v>RTD Coffee
 (8,200)</c:v>
                </c:pt>
              </c:strCache>
            </c:strRef>
          </c:cat>
          <c:val>
            <c:numRef>
              <c:f>Sheet1!$E$2:$E$3</c:f>
              <c:numCache>
                <c:formatCode>0.0%</c:formatCode>
                <c:ptCount val="2"/>
                <c:pt idx="0">
                  <c:v>0.247038326520896</c:v>
                </c:pt>
                <c:pt idx="1">
                  <c:v>0.26314413820537802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0B-A153-4272-A183-B6241D2EACCD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50-64</c:v>
                </c:pt>
              </c:strCache>
            </c:strRef>
          </c:tx>
          <c:spPr>
            <a:solidFill>
              <a:srgbClr val="7030A0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A153-4272-A183-B6241D2EACCD}"/>
                </c:ext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A153-4272-A183-B6241D2EACCD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Tea
 (13,931)</c:v>
                </c:pt>
                <c:pt idx="1">
                  <c:v>RTD Coffee
 (8,200)</c:v>
                </c:pt>
              </c:strCache>
            </c:strRef>
          </c:cat>
          <c:val>
            <c:numRef>
              <c:f>Sheet1!$F$2:$F$3</c:f>
              <c:numCache>
                <c:formatCode>0.0%</c:formatCode>
                <c:ptCount val="2"/>
                <c:pt idx="0">
                  <c:v>0.23946972066113401</c:v>
                </c:pt>
                <c:pt idx="1">
                  <c:v>0.15256375627437699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0E-A153-4272-A183-B6241D2EACCD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65-75</c:v>
                </c:pt>
              </c:strCache>
            </c:strRef>
          </c:tx>
          <c:spPr>
            <a:solidFill>
              <a:srgbClr val="7F7F7F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A153-4272-A183-B6241D2EACCD}"/>
                </c:ext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A153-4272-A183-B6241D2EACCD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Tea
 (13,931)</c:v>
                </c:pt>
                <c:pt idx="1">
                  <c:v>RTD Coffee
 (8,200)</c:v>
                </c:pt>
              </c:strCache>
            </c:strRef>
          </c:cat>
          <c:val>
            <c:numRef>
              <c:f>Sheet1!$G$2:$G$3</c:f>
              <c:numCache>
                <c:formatCode>0.0%</c:formatCode>
                <c:ptCount val="2"/>
                <c:pt idx="0">
                  <c:v>8.6735039263050304E-2</c:v>
                </c:pt>
                <c:pt idx="1">
                  <c:v>4.6199492790225401E-2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11-A153-4272-A183-B6241D2EAC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4602624"/>
        <c:axId val="125319040"/>
      </c:barChart>
      <c:catAx>
        <c:axId val="12460262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25319040"/>
        <c:crosses val="autoZero"/>
        <c:auto val="0"/>
        <c:lblAlgn val="ctr"/>
        <c:lblOffset val="100"/>
        <c:noMultiLvlLbl val="0"/>
      </c:catAx>
      <c:valAx>
        <c:axId val="125319040"/>
        <c:scaling>
          <c:orientation val="minMax"/>
        </c:scaling>
        <c:delete val="1"/>
        <c:axPos val="l"/>
        <c:numFmt formatCode="0.0%" sourceLinked="1"/>
        <c:majorTickMark val="out"/>
        <c:minorTickMark val="none"/>
        <c:tickLblPos val="nextTo"/>
        <c:crossAx val="124602624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3.9214242061535602E-4"/>
          <c:y val="0.84857071206363777"/>
          <c:w val="0.99921571515876928"/>
          <c:h val="9.0723665308529156E-2"/>
        </c:manualLayout>
      </c:layout>
      <c:overlay val="0"/>
      <c:txPr>
        <a:bodyPr/>
        <a:lstStyle/>
        <a:p>
          <a:pPr>
            <a:defRPr b="0"/>
          </a:pPr>
          <a:endParaRPr lang="en-US"/>
        </a:p>
      </c:txPr>
    </c:legend>
    <c:plotVisOnly val="1"/>
    <c:dispBlanksAs val="zero"/>
    <c:showDLblsOverMax val="1"/>
  </c:chart>
  <c:spPr>
    <a:solidFill>
      <a:srgbClr val="F2F2F2"/>
    </a:solidFill>
    <a:effectLst/>
  </c:spPr>
  <c:txPr>
    <a:bodyPr/>
    <a:lstStyle/>
    <a:p>
      <a:pPr>
        <a:defRPr sz="800" b="1">
          <a:effectLst/>
          <a:latin typeface="Franklin Gothic Book" panose="020B0503020102020204" pitchFamily="34" charset="0"/>
        </a:defRPr>
      </a:pPr>
      <a:endParaRPr lang="en-US"/>
    </a:p>
  </c:txPr>
  <c:externalData r:id="rId1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2748499989294866E-2"/>
          <c:y val="0.17819236508122788"/>
          <c:w val="0.93579167498262772"/>
          <c:h val="0.58443744027360978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13-18</c:v>
                </c:pt>
              </c:strCache>
            </c:strRef>
          </c:tx>
          <c:spPr>
            <a:solidFill>
              <a:srgbClr val="E41E2B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9C1A-4FB8-93EC-81FEDE17F61A}"/>
                </c:ext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9C1A-4FB8-93EC-81FEDE17F61A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Coffee
 (8,200)</c:v>
                </c:pt>
                <c:pt idx="1">
                  <c:v>RTD Tea
 (13,931)</c:v>
                </c:pt>
              </c:strCache>
            </c:strRef>
          </c:cat>
          <c:val>
            <c:numRef>
              <c:f>Sheet1!$B$2:$B$3</c:f>
              <c:numCache>
                <c:formatCode>0.0%</c:formatCode>
                <c:ptCount val="2"/>
                <c:pt idx="0">
                  <c:v>0.112097098907357</c:v>
                </c:pt>
                <c:pt idx="1">
                  <c:v>0.112099988750825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02-9C1A-4FB8-93EC-81FEDE17F61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19-24</c:v>
                </c:pt>
              </c:strCache>
            </c:strRef>
          </c:tx>
          <c:spPr>
            <a:solidFill>
              <a:srgbClr val="31859C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9C1A-4FB8-93EC-81FEDE17F61A}"/>
                </c:ext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9C1A-4FB8-93EC-81FEDE17F61A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Coffee
 (8,200)</c:v>
                </c:pt>
                <c:pt idx="1">
                  <c:v>RTD Tea
 (13,931)</c:v>
                </c:pt>
              </c:strCache>
            </c:strRef>
          </c:cat>
          <c:val>
            <c:numRef>
              <c:f>Sheet1!$C$2:$C$3</c:f>
              <c:numCache>
                <c:formatCode>0.0%</c:formatCode>
                <c:ptCount val="2"/>
                <c:pt idx="0">
                  <c:v>0.167723644190756</c:v>
                </c:pt>
                <c:pt idx="1">
                  <c:v>0.124174082341876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05-9C1A-4FB8-93EC-81FEDE17F61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25-34</c:v>
                </c:pt>
              </c:strCache>
            </c:strRef>
          </c:tx>
          <c:spPr>
            <a:solidFill>
              <a:srgbClr val="FFC000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9C1A-4FB8-93EC-81FEDE17F61A}"/>
                </c:ext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9C1A-4FB8-93EC-81FEDE17F61A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Coffee
 (8,200)</c:v>
                </c:pt>
                <c:pt idx="1">
                  <c:v>RTD Tea
 (13,931)</c:v>
                </c:pt>
              </c:strCache>
            </c:strRef>
          </c:cat>
          <c:val>
            <c:numRef>
              <c:f>Sheet1!$D$2:$D$3</c:f>
              <c:numCache>
                <c:formatCode>0.0%</c:formatCode>
                <c:ptCount val="2"/>
                <c:pt idx="0">
                  <c:v>0.25827186963190801</c:v>
                </c:pt>
                <c:pt idx="1">
                  <c:v>0.190482842462215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08-9C1A-4FB8-93EC-81FEDE17F61A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35-49</c:v>
                </c:pt>
              </c:strCache>
            </c:strRef>
          </c:tx>
          <c:spPr>
            <a:solidFill>
              <a:srgbClr val="00B050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9C1A-4FB8-93EC-81FEDE17F61A}"/>
                </c:ext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9C1A-4FB8-93EC-81FEDE17F61A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Coffee
 (8,200)</c:v>
                </c:pt>
                <c:pt idx="1">
                  <c:v>RTD Tea
 (13,931)</c:v>
                </c:pt>
              </c:strCache>
            </c:strRef>
          </c:cat>
          <c:val>
            <c:numRef>
              <c:f>Sheet1!$E$2:$E$3</c:f>
              <c:numCache>
                <c:formatCode>0.0%</c:formatCode>
                <c:ptCount val="2"/>
                <c:pt idx="0">
                  <c:v>0.26314413820537702</c:v>
                </c:pt>
                <c:pt idx="1">
                  <c:v>0.24703832652089699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0B-9C1A-4FB8-93EC-81FEDE17F61A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50-64</c:v>
                </c:pt>
              </c:strCache>
            </c:strRef>
          </c:tx>
          <c:spPr>
            <a:solidFill>
              <a:srgbClr val="7030A0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9C1A-4FB8-93EC-81FEDE17F61A}"/>
                </c:ext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9C1A-4FB8-93EC-81FEDE17F61A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Coffee
 (8,200)</c:v>
                </c:pt>
                <c:pt idx="1">
                  <c:v>RTD Tea
 (13,931)</c:v>
                </c:pt>
              </c:strCache>
            </c:strRef>
          </c:cat>
          <c:val>
            <c:numRef>
              <c:f>Sheet1!$F$2:$F$3</c:f>
              <c:numCache>
                <c:formatCode>0.0%</c:formatCode>
                <c:ptCount val="2"/>
                <c:pt idx="0">
                  <c:v>0.15256375627437699</c:v>
                </c:pt>
                <c:pt idx="1">
                  <c:v>0.239469720661135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0E-9C1A-4FB8-93EC-81FEDE17F61A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65-75</c:v>
                </c:pt>
              </c:strCache>
            </c:strRef>
          </c:tx>
          <c:spPr>
            <a:solidFill>
              <a:srgbClr val="7F7F7F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9C1A-4FB8-93EC-81FEDE17F61A}"/>
                </c:ext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9C1A-4FB8-93EC-81FEDE17F61A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Coffee
 (8,200)</c:v>
                </c:pt>
                <c:pt idx="1">
                  <c:v>RTD Tea
 (13,931)</c:v>
                </c:pt>
              </c:strCache>
            </c:strRef>
          </c:cat>
          <c:val>
            <c:numRef>
              <c:f>Sheet1!$G$2:$G$3</c:f>
              <c:numCache>
                <c:formatCode>0.0%</c:formatCode>
                <c:ptCount val="2"/>
                <c:pt idx="0">
                  <c:v>4.61994927902252E-2</c:v>
                </c:pt>
                <c:pt idx="1">
                  <c:v>8.6735039263050498E-2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11-9C1A-4FB8-93EC-81FEDE17F6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54304256"/>
        <c:axId val="254305792"/>
      </c:barChart>
      <c:catAx>
        <c:axId val="254304256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254305792"/>
        <c:crosses val="autoZero"/>
        <c:auto val="0"/>
        <c:lblAlgn val="ctr"/>
        <c:lblOffset val="100"/>
        <c:noMultiLvlLbl val="0"/>
      </c:catAx>
      <c:valAx>
        <c:axId val="254305792"/>
        <c:scaling>
          <c:orientation val="minMax"/>
        </c:scaling>
        <c:delete val="1"/>
        <c:axPos val="b"/>
        <c:numFmt formatCode="0%" sourceLinked="1"/>
        <c:majorTickMark val="out"/>
        <c:minorTickMark val="none"/>
        <c:tickLblPos val="nextTo"/>
        <c:crossAx val="254304256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1.2919988846970499E-4"/>
          <c:y val="0.77540496588260932"/>
          <c:w val="0.99661611136554606"/>
          <c:h val="0.12665213673780742"/>
        </c:manualLayout>
      </c:layout>
      <c:overlay val="0"/>
      <c:txPr>
        <a:bodyPr/>
        <a:lstStyle/>
        <a:p>
          <a:pPr>
            <a:defRPr b="0"/>
          </a:pPr>
          <a:endParaRPr lang="en-US"/>
        </a:p>
      </c:txPr>
    </c:legend>
    <c:plotVisOnly val="1"/>
    <c:dispBlanksAs val="zero"/>
    <c:showDLblsOverMax val="1"/>
  </c:chart>
  <c:spPr>
    <a:solidFill>
      <a:srgbClr val="F2F2F2"/>
    </a:solidFill>
    <a:effectLst/>
  </c:spPr>
  <c:txPr>
    <a:bodyPr/>
    <a:lstStyle/>
    <a:p>
      <a:pPr>
        <a:defRPr sz="800" b="1">
          <a:effectLst/>
          <a:latin typeface="Franklin Gothic Book" panose="020B0503020102020204" pitchFamily="34" charset="0"/>
        </a:defRPr>
      </a:pPr>
      <a:endParaRPr lang="en-US"/>
    </a:p>
  </c:txPr>
  <c:externalData r:id="rId1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2748499989294866E-2"/>
          <c:y val="0.17857840124493304"/>
          <c:w val="0.93579167498262772"/>
          <c:h val="0.58353716502184383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13-18</c:v>
                </c:pt>
              </c:strCache>
            </c:strRef>
          </c:tx>
          <c:spPr>
            <a:solidFill>
              <a:srgbClr val="E41E2B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A592-4095-B45A-C02A4B07B0B6}"/>
                </c:ext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A592-4095-B45A-C02A4B07B0B6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Coffee
 (8,200)</c:v>
                </c:pt>
                <c:pt idx="1">
                  <c:v>RTD Tea
 (13,931)</c:v>
                </c:pt>
              </c:strCache>
            </c:strRef>
          </c:cat>
          <c:val>
            <c:numRef>
              <c:f>Sheet1!$B$2:$B$3</c:f>
              <c:numCache>
                <c:formatCode>0.0%</c:formatCode>
                <c:ptCount val="2"/>
                <c:pt idx="0">
                  <c:v>0.112097098907357</c:v>
                </c:pt>
                <c:pt idx="1">
                  <c:v>0.112099988750825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02-A592-4095-B45A-C02A4B07B0B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19-24</c:v>
                </c:pt>
              </c:strCache>
            </c:strRef>
          </c:tx>
          <c:spPr>
            <a:solidFill>
              <a:srgbClr val="31859C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A592-4095-B45A-C02A4B07B0B6}"/>
                </c:ext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A592-4095-B45A-C02A4B07B0B6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Coffee
 (8,200)</c:v>
                </c:pt>
                <c:pt idx="1">
                  <c:v>RTD Tea
 (13,931)</c:v>
                </c:pt>
              </c:strCache>
            </c:strRef>
          </c:cat>
          <c:val>
            <c:numRef>
              <c:f>Sheet1!$C$2:$C$3</c:f>
              <c:numCache>
                <c:formatCode>0.0%</c:formatCode>
                <c:ptCount val="2"/>
                <c:pt idx="0">
                  <c:v>0.167723644190756</c:v>
                </c:pt>
                <c:pt idx="1">
                  <c:v>0.124174082341876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05-A592-4095-B45A-C02A4B07B0B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25-34</c:v>
                </c:pt>
              </c:strCache>
            </c:strRef>
          </c:tx>
          <c:spPr>
            <a:solidFill>
              <a:srgbClr val="FFC000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A592-4095-B45A-C02A4B07B0B6}"/>
                </c:ext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A592-4095-B45A-C02A4B07B0B6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Coffee
 (8,200)</c:v>
                </c:pt>
                <c:pt idx="1">
                  <c:v>RTD Tea
 (13,931)</c:v>
                </c:pt>
              </c:strCache>
            </c:strRef>
          </c:cat>
          <c:val>
            <c:numRef>
              <c:f>Sheet1!$D$2:$D$3</c:f>
              <c:numCache>
                <c:formatCode>0.0%</c:formatCode>
                <c:ptCount val="2"/>
                <c:pt idx="0">
                  <c:v>0.25827186963190801</c:v>
                </c:pt>
                <c:pt idx="1">
                  <c:v>0.190482842462215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08-A592-4095-B45A-C02A4B07B0B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35-49</c:v>
                </c:pt>
              </c:strCache>
            </c:strRef>
          </c:tx>
          <c:spPr>
            <a:solidFill>
              <a:srgbClr val="00B050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A592-4095-B45A-C02A4B07B0B6}"/>
                </c:ext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A592-4095-B45A-C02A4B07B0B6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Coffee
 (8,200)</c:v>
                </c:pt>
                <c:pt idx="1">
                  <c:v>RTD Tea
 (13,931)</c:v>
                </c:pt>
              </c:strCache>
            </c:strRef>
          </c:cat>
          <c:val>
            <c:numRef>
              <c:f>Sheet1!$E$2:$E$3</c:f>
              <c:numCache>
                <c:formatCode>0.0%</c:formatCode>
                <c:ptCount val="2"/>
                <c:pt idx="0">
                  <c:v>0.26314413820537702</c:v>
                </c:pt>
                <c:pt idx="1">
                  <c:v>0.24703832652089699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0B-A592-4095-B45A-C02A4B07B0B6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50-64</c:v>
                </c:pt>
              </c:strCache>
            </c:strRef>
          </c:tx>
          <c:spPr>
            <a:solidFill>
              <a:srgbClr val="7030A0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A592-4095-B45A-C02A4B07B0B6}"/>
                </c:ext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A592-4095-B45A-C02A4B07B0B6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Coffee
 (8,200)</c:v>
                </c:pt>
                <c:pt idx="1">
                  <c:v>RTD Tea
 (13,931)</c:v>
                </c:pt>
              </c:strCache>
            </c:strRef>
          </c:cat>
          <c:val>
            <c:numRef>
              <c:f>Sheet1!$F$2:$F$3</c:f>
              <c:numCache>
                <c:formatCode>0.0%</c:formatCode>
                <c:ptCount val="2"/>
                <c:pt idx="0">
                  <c:v>0.15256375627437699</c:v>
                </c:pt>
                <c:pt idx="1">
                  <c:v>0.239469720661135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0E-A592-4095-B45A-C02A4B07B0B6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65-75</c:v>
                </c:pt>
              </c:strCache>
            </c:strRef>
          </c:tx>
          <c:spPr>
            <a:solidFill>
              <a:srgbClr val="7F7F7F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A592-4095-B45A-C02A4B07B0B6}"/>
                </c:ext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A592-4095-B45A-C02A4B07B0B6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Coffee
 (8,200)</c:v>
                </c:pt>
                <c:pt idx="1">
                  <c:v>RTD Tea
 (13,931)</c:v>
                </c:pt>
              </c:strCache>
            </c:strRef>
          </c:cat>
          <c:val>
            <c:numRef>
              <c:f>Sheet1!$G$2:$G$3</c:f>
              <c:numCache>
                <c:formatCode>0.0%</c:formatCode>
                <c:ptCount val="2"/>
                <c:pt idx="0">
                  <c:v>4.61994927902252E-2</c:v>
                </c:pt>
                <c:pt idx="1">
                  <c:v>8.6735039263050498E-2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11-A592-4095-B45A-C02A4B07B0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54391424"/>
        <c:axId val="254392960"/>
      </c:barChart>
      <c:catAx>
        <c:axId val="254391424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254392960"/>
        <c:crosses val="autoZero"/>
        <c:auto val="0"/>
        <c:lblAlgn val="ctr"/>
        <c:lblOffset val="100"/>
        <c:noMultiLvlLbl val="0"/>
      </c:catAx>
      <c:valAx>
        <c:axId val="254392960"/>
        <c:scaling>
          <c:orientation val="minMax"/>
        </c:scaling>
        <c:delete val="1"/>
        <c:axPos val="b"/>
        <c:numFmt formatCode="0.0%" sourceLinked="1"/>
        <c:majorTickMark val="out"/>
        <c:minorTickMark val="none"/>
        <c:tickLblPos val="nextTo"/>
        <c:crossAx val="254391424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1.2919988846973459E-4"/>
          <c:y val="0.78345362735277324"/>
          <c:w val="0.99765791364082579"/>
          <c:h val="0.13119412830324106"/>
        </c:manualLayout>
      </c:layout>
      <c:overlay val="0"/>
      <c:txPr>
        <a:bodyPr/>
        <a:lstStyle/>
        <a:p>
          <a:pPr>
            <a:defRPr b="0"/>
          </a:pPr>
          <a:endParaRPr lang="en-US"/>
        </a:p>
      </c:txPr>
    </c:legend>
    <c:plotVisOnly val="1"/>
    <c:dispBlanksAs val="zero"/>
    <c:showDLblsOverMax val="1"/>
  </c:chart>
  <c:spPr>
    <a:solidFill>
      <a:srgbClr val="F2F2F2"/>
    </a:solidFill>
    <a:effectLst/>
  </c:spPr>
  <c:txPr>
    <a:bodyPr/>
    <a:lstStyle/>
    <a:p>
      <a:pPr>
        <a:defRPr sz="800" b="1">
          <a:effectLst/>
          <a:latin typeface="Franklin Gothic Book" panose="020B0503020102020204" pitchFamily="34" charset="0"/>
        </a:defRPr>
      </a:pPr>
      <a:endParaRPr lang="en-US"/>
    </a:p>
  </c:txPr>
  <c:externalData r:id="rId1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2748499989294866E-2"/>
          <c:y val="0.18075008468961426"/>
          <c:w val="0.93579167498262772"/>
          <c:h val="0.60438964297035391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13-18</c:v>
                </c:pt>
              </c:strCache>
            </c:strRef>
          </c:tx>
          <c:spPr>
            <a:solidFill>
              <a:srgbClr val="E41E2B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FCB2-4221-8AD3-D212BDB174C5}"/>
                </c:ext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FCB2-4221-8AD3-D212BDB174C5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Coffee
 (8,200)</c:v>
                </c:pt>
                <c:pt idx="1">
                  <c:v>RTD Tea
 (13,931)</c:v>
                </c:pt>
              </c:strCache>
            </c:strRef>
          </c:cat>
          <c:val>
            <c:numRef>
              <c:f>Sheet1!$B$2:$B$3</c:f>
              <c:numCache>
                <c:formatCode>0.0%</c:formatCode>
                <c:ptCount val="2"/>
                <c:pt idx="0">
                  <c:v>0.112097098907357</c:v>
                </c:pt>
                <c:pt idx="1">
                  <c:v>0.112099988750825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02-FCB2-4221-8AD3-D212BDB174C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19-24</c:v>
                </c:pt>
              </c:strCache>
            </c:strRef>
          </c:tx>
          <c:spPr>
            <a:solidFill>
              <a:srgbClr val="31859C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FCB2-4221-8AD3-D212BDB174C5}"/>
                </c:ext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FCB2-4221-8AD3-D212BDB174C5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Coffee
 (8,200)</c:v>
                </c:pt>
                <c:pt idx="1">
                  <c:v>RTD Tea
 (13,931)</c:v>
                </c:pt>
              </c:strCache>
            </c:strRef>
          </c:cat>
          <c:val>
            <c:numRef>
              <c:f>Sheet1!$C$2:$C$3</c:f>
              <c:numCache>
                <c:formatCode>0.0%</c:formatCode>
                <c:ptCount val="2"/>
                <c:pt idx="0">
                  <c:v>0.167723644190756</c:v>
                </c:pt>
                <c:pt idx="1">
                  <c:v>0.124174082341876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05-FCB2-4221-8AD3-D212BDB174C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25-34</c:v>
                </c:pt>
              </c:strCache>
            </c:strRef>
          </c:tx>
          <c:spPr>
            <a:solidFill>
              <a:srgbClr val="FFC000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FCB2-4221-8AD3-D212BDB174C5}"/>
                </c:ext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FCB2-4221-8AD3-D212BDB174C5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Coffee
 (8,200)</c:v>
                </c:pt>
                <c:pt idx="1">
                  <c:v>RTD Tea
 (13,931)</c:v>
                </c:pt>
              </c:strCache>
            </c:strRef>
          </c:cat>
          <c:val>
            <c:numRef>
              <c:f>Sheet1!$D$2:$D$3</c:f>
              <c:numCache>
                <c:formatCode>0.0%</c:formatCode>
                <c:ptCount val="2"/>
                <c:pt idx="0">
                  <c:v>0.25827186963190801</c:v>
                </c:pt>
                <c:pt idx="1">
                  <c:v>0.190482842462215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08-FCB2-4221-8AD3-D212BDB174C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35-49</c:v>
                </c:pt>
              </c:strCache>
            </c:strRef>
          </c:tx>
          <c:spPr>
            <a:solidFill>
              <a:srgbClr val="00B050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FCB2-4221-8AD3-D212BDB174C5}"/>
                </c:ext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FCB2-4221-8AD3-D212BDB174C5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Coffee
 (8,200)</c:v>
                </c:pt>
                <c:pt idx="1">
                  <c:v>RTD Tea
 (13,931)</c:v>
                </c:pt>
              </c:strCache>
            </c:strRef>
          </c:cat>
          <c:val>
            <c:numRef>
              <c:f>Sheet1!$E$2:$E$3</c:f>
              <c:numCache>
                <c:formatCode>0.0%</c:formatCode>
                <c:ptCount val="2"/>
                <c:pt idx="0">
                  <c:v>0.26314413820537702</c:v>
                </c:pt>
                <c:pt idx="1">
                  <c:v>0.24703832652089699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0B-FCB2-4221-8AD3-D212BDB174C5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50-64</c:v>
                </c:pt>
              </c:strCache>
            </c:strRef>
          </c:tx>
          <c:spPr>
            <a:solidFill>
              <a:srgbClr val="7030A0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FCB2-4221-8AD3-D212BDB174C5}"/>
                </c:ext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FCB2-4221-8AD3-D212BDB174C5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Coffee
 (8,200)</c:v>
                </c:pt>
                <c:pt idx="1">
                  <c:v>RTD Tea
 (13,931)</c:v>
                </c:pt>
              </c:strCache>
            </c:strRef>
          </c:cat>
          <c:val>
            <c:numRef>
              <c:f>Sheet1!$F$2:$F$3</c:f>
              <c:numCache>
                <c:formatCode>0.0%</c:formatCode>
                <c:ptCount val="2"/>
                <c:pt idx="0">
                  <c:v>0.15256375627437699</c:v>
                </c:pt>
                <c:pt idx="1">
                  <c:v>0.239469720661135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0E-FCB2-4221-8AD3-D212BDB174C5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65-75</c:v>
                </c:pt>
              </c:strCache>
            </c:strRef>
          </c:tx>
          <c:spPr>
            <a:solidFill>
              <a:srgbClr val="7F7F7F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FCB2-4221-8AD3-D212BDB174C5}"/>
                </c:ext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FCB2-4221-8AD3-D212BDB174C5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Coffee
 (8,200)</c:v>
                </c:pt>
                <c:pt idx="1">
                  <c:v>RTD Tea
 (13,931)</c:v>
                </c:pt>
              </c:strCache>
            </c:strRef>
          </c:cat>
          <c:val>
            <c:numRef>
              <c:f>Sheet1!$G$2:$G$3</c:f>
              <c:numCache>
                <c:formatCode>0.0%</c:formatCode>
                <c:ptCount val="2"/>
                <c:pt idx="0">
                  <c:v>4.61994927902252E-2</c:v>
                </c:pt>
                <c:pt idx="1">
                  <c:v>8.6735039263050498E-2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11-FCB2-4221-8AD3-D212BDB174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94684928"/>
        <c:axId val="294703104"/>
      </c:barChart>
      <c:catAx>
        <c:axId val="294684928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294703104"/>
        <c:crosses val="autoZero"/>
        <c:auto val="0"/>
        <c:lblAlgn val="ctr"/>
        <c:lblOffset val="100"/>
        <c:noMultiLvlLbl val="0"/>
      </c:catAx>
      <c:valAx>
        <c:axId val="294703104"/>
        <c:scaling>
          <c:orientation val="minMax"/>
        </c:scaling>
        <c:delete val="1"/>
        <c:axPos val="b"/>
        <c:numFmt formatCode="0.0%" sourceLinked="1"/>
        <c:majorTickMark val="out"/>
        <c:minorTickMark val="none"/>
        <c:tickLblPos val="nextTo"/>
        <c:crossAx val="294684928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"/>
          <c:y val="0.80241776944561971"/>
          <c:w val="0.99661611136554606"/>
          <c:h val="0.11551153207253513"/>
        </c:manualLayout>
      </c:layout>
      <c:overlay val="0"/>
      <c:txPr>
        <a:bodyPr/>
        <a:lstStyle/>
        <a:p>
          <a:pPr>
            <a:defRPr b="0"/>
          </a:pPr>
          <a:endParaRPr lang="en-US"/>
        </a:p>
      </c:txPr>
    </c:legend>
    <c:plotVisOnly val="1"/>
    <c:dispBlanksAs val="zero"/>
    <c:showDLblsOverMax val="1"/>
  </c:chart>
  <c:spPr>
    <a:solidFill>
      <a:srgbClr val="F2F2F2"/>
    </a:solidFill>
    <a:effectLst/>
  </c:spPr>
  <c:txPr>
    <a:bodyPr/>
    <a:lstStyle/>
    <a:p>
      <a:pPr>
        <a:defRPr sz="800" b="1">
          <a:effectLst/>
          <a:latin typeface="Franklin Gothic Book" panose="020B0503020102020204" pitchFamily="34" charset="0"/>
        </a:defRPr>
      </a:pPr>
      <a:endParaRPr lang="en-US"/>
    </a:p>
  </c:txPr>
  <c:externalData r:id="rId1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5714285714285715E-2"/>
          <c:y val="0.12869565063109673"/>
          <c:w val="0.96857142857142853"/>
          <c:h val="0.59833833886302545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13-18</c:v>
                </c:pt>
              </c:strCache>
            </c:strRef>
          </c:tx>
          <c:spPr>
            <a:effectLst/>
          </c:spPr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304C-4008-B203-7E11188B9D89}"/>
                </c:ext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304C-4008-B203-7E11188B9D89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Tea
 (13,931)</c:v>
                </c:pt>
                <c:pt idx="1">
                  <c:v>RTD Coffee
 (8,200)</c:v>
                </c:pt>
              </c:strCache>
            </c:strRef>
          </c:cat>
          <c:val>
            <c:numRef>
              <c:f>Sheet1!$B$2:$B$3</c:f>
              <c:numCache>
                <c:formatCode>0.0%</c:formatCode>
                <c:ptCount val="2"/>
                <c:pt idx="0">
                  <c:v>1</c:v>
                </c:pt>
                <c:pt idx="1">
                  <c:v>0.112097098907357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04C-4008-B203-7E11188B9D8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19-24</c:v>
                </c:pt>
              </c:strCache>
            </c:strRef>
          </c:tx>
          <c:spPr>
            <a:effectLst/>
          </c:spPr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304C-4008-B203-7E11188B9D89}"/>
                </c:ext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304C-4008-B203-7E11188B9D89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Tea
 (13,931)</c:v>
                </c:pt>
                <c:pt idx="1">
                  <c:v>RTD Coffee
 (8,200)</c:v>
                </c:pt>
              </c:strCache>
            </c:strRef>
          </c:cat>
          <c:val>
            <c:numRef>
              <c:f>Sheet1!$C$2:$C$3</c:f>
              <c:numCache>
                <c:formatCode>0.0%</c:formatCode>
                <c:ptCount val="2"/>
                <c:pt idx="0">
                  <c:v>0.12417408234187501</c:v>
                </c:pt>
                <c:pt idx="1">
                  <c:v>0.167723644190756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304C-4008-B203-7E11188B9D8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25-34</c:v>
                </c:pt>
              </c:strCache>
            </c:strRef>
          </c:tx>
          <c:spPr>
            <a:effectLst/>
          </c:spPr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304C-4008-B203-7E11188B9D89}"/>
                </c:ext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304C-4008-B203-7E11188B9D89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Tea
 (13,931)</c:v>
                </c:pt>
                <c:pt idx="1">
                  <c:v>RTD Coffee
 (8,200)</c:v>
                </c:pt>
              </c:strCache>
            </c:strRef>
          </c:cat>
          <c:val>
            <c:numRef>
              <c:f>Sheet1!$D$2:$D$3</c:f>
              <c:numCache>
                <c:formatCode>0.0%</c:formatCode>
                <c:ptCount val="2"/>
                <c:pt idx="0">
                  <c:v>0.190482842462214</c:v>
                </c:pt>
                <c:pt idx="1">
                  <c:v>0.25827186963190901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304C-4008-B203-7E11188B9D89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35-49</c:v>
                </c:pt>
              </c:strCache>
            </c:strRef>
          </c:tx>
          <c:spPr>
            <a:effectLst/>
          </c:spPr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304C-4008-B203-7E11188B9D89}"/>
                </c:ext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304C-4008-B203-7E11188B9D89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Tea
 (13,931)</c:v>
                </c:pt>
                <c:pt idx="1">
                  <c:v>RTD Coffee
 (8,200)</c:v>
                </c:pt>
              </c:strCache>
            </c:strRef>
          </c:cat>
          <c:val>
            <c:numRef>
              <c:f>Sheet1!$E$2:$E$3</c:f>
              <c:numCache>
                <c:formatCode>0.0%</c:formatCode>
                <c:ptCount val="2"/>
                <c:pt idx="0">
                  <c:v>0.247038326520896</c:v>
                </c:pt>
                <c:pt idx="1">
                  <c:v>0.26314413820537802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B-304C-4008-B203-7E11188B9D89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50-64</c:v>
                </c:pt>
              </c:strCache>
            </c:strRef>
          </c:tx>
          <c:spPr>
            <a:effectLst/>
          </c:spPr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304C-4008-B203-7E11188B9D89}"/>
                </c:ext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304C-4008-B203-7E11188B9D89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Tea
 (13,931)</c:v>
                </c:pt>
                <c:pt idx="1">
                  <c:v>RTD Coffee
 (8,200)</c:v>
                </c:pt>
              </c:strCache>
            </c:strRef>
          </c:cat>
          <c:val>
            <c:numRef>
              <c:f>Sheet1!$F$2:$F$3</c:f>
              <c:numCache>
                <c:formatCode>0.0%</c:formatCode>
                <c:ptCount val="2"/>
                <c:pt idx="0">
                  <c:v>0.23946972066113401</c:v>
                </c:pt>
                <c:pt idx="1">
                  <c:v>0.15256375627437699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E-304C-4008-B203-7E11188B9D89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65-75</c:v>
                </c:pt>
              </c:strCache>
            </c:strRef>
          </c:tx>
          <c:spPr>
            <a:effectLst/>
          </c:spPr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304C-4008-B203-7E11188B9D89}"/>
                </c:ext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304C-4008-B203-7E11188B9D89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Tea
 (13,931)</c:v>
                </c:pt>
                <c:pt idx="1">
                  <c:v>RTD Coffee
 (8,200)</c:v>
                </c:pt>
              </c:strCache>
            </c:strRef>
          </c:cat>
          <c:val>
            <c:numRef>
              <c:f>Sheet1!$G$2:$G$3</c:f>
              <c:numCache>
                <c:formatCode>0.0%</c:formatCode>
                <c:ptCount val="2"/>
                <c:pt idx="0">
                  <c:v>8.6735039263050304E-2</c:v>
                </c:pt>
                <c:pt idx="1">
                  <c:v>4.6199492790225401E-2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1-304C-4008-B203-7E11188B9D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5169408"/>
        <c:axId val="295175296"/>
      </c:lineChart>
      <c:catAx>
        <c:axId val="29516940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95175296"/>
        <c:crosses val="autoZero"/>
        <c:auto val="0"/>
        <c:lblAlgn val="ctr"/>
        <c:lblOffset val="100"/>
        <c:noMultiLvlLbl val="0"/>
      </c:catAx>
      <c:valAx>
        <c:axId val="295175296"/>
        <c:scaling>
          <c:orientation val="minMax"/>
        </c:scaling>
        <c:delete val="1"/>
        <c:axPos val="l"/>
        <c:numFmt formatCode="0.0%" sourceLinked="1"/>
        <c:majorTickMark val="out"/>
        <c:minorTickMark val="none"/>
        <c:tickLblPos val="nextTo"/>
        <c:crossAx val="295169408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"/>
          <c:y val="0.81526958036819419"/>
          <c:w val="0.99715924308717019"/>
          <c:h val="0.10889274675359358"/>
        </c:manualLayout>
      </c:layout>
      <c:overlay val="0"/>
      <c:txPr>
        <a:bodyPr/>
        <a:lstStyle/>
        <a:p>
          <a:pPr>
            <a:defRPr b="0"/>
          </a:pPr>
          <a:endParaRPr lang="en-US"/>
        </a:p>
      </c:txPr>
    </c:legend>
    <c:plotVisOnly val="1"/>
    <c:dispBlanksAs val="zero"/>
    <c:showDLblsOverMax val="1"/>
  </c:chart>
  <c:spPr>
    <a:solidFill>
      <a:srgbClr val="F2F2F2"/>
    </a:solidFill>
    <a:effectLst/>
  </c:spPr>
  <c:txPr>
    <a:bodyPr/>
    <a:lstStyle/>
    <a:p>
      <a:pPr>
        <a:defRPr sz="800" b="1">
          <a:effectLst/>
          <a:latin typeface="Franklin Gothic Book" panose="020B0503020102020204" pitchFamily="34" charset="0"/>
        </a:defRPr>
      </a:pPr>
      <a:endParaRPr lang="en-US"/>
    </a:p>
  </c:txPr>
  <c:externalData r:id="rId1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5714285714285715E-2"/>
          <c:y val="0.12869565063109673"/>
          <c:w val="0.96857142857142853"/>
          <c:h val="0.59894163897913888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13-18</c:v>
                </c:pt>
              </c:strCache>
            </c:strRef>
          </c:tx>
          <c:spPr>
            <a:effectLst/>
          </c:spPr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AB4D-40D0-840F-74974F252EFA}"/>
                </c:ext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AB4D-40D0-840F-74974F252EFA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Tea
 (13,931)</c:v>
                </c:pt>
                <c:pt idx="1">
                  <c:v>RTD Coffee
 (8,200)</c:v>
                </c:pt>
              </c:strCache>
            </c:strRef>
          </c:cat>
          <c:val>
            <c:numRef>
              <c:f>Sheet1!$B$2:$B$3</c:f>
              <c:numCache>
                <c:formatCode>0.0%</c:formatCode>
                <c:ptCount val="2"/>
                <c:pt idx="0">
                  <c:v>1</c:v>
                </c:pt>
                <c:pt idx="1">
                  <c:v>0.112097098907357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B4D-40D0-840F-74974F252EF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19-24</c:v>
                </c:pt>
              </c:strCache>
            </c:strRef>
          </c:tx>
          <c:spPr>
            <a:effectLst/>
          </c:spPr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AB4D-40D0-840F-74974F252EFA}"/>
                </c:ext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AB4D-40D0-840F-74974F252EFA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Tea
 (13,931)</c:v>
                </c:pt>
                <c:pt idx="1">
                  <c:v>RTD Coffee
 (8,200)</c:v>
                </c:pt>
              </c:strCache>
            </c:strRef>
          </c:cat>
          <c:val>
            <c:numRef>
              <c:f>Sheet1!$C$2:$C$3</c:f>
              <c:numCache>
                <c:formatCode>0.0%</c:formatCode>
                <c:ptCount val="2"/>
                <c:pt idx="0">
                  <c:v>0.12417408234187501</c:v>
                </c:pt>
                <c:pt idx="1">
                  <c:v>0.167723644190756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AB4D-40D0-840F-74974F252EF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25-34</c:v>
                </c:pt>
              </c:strCache>
            </c:strRef>
          </c:tx>
          <c:spPr>
            <a:effectLst/>
          </c:spPr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AB4D-40D0-840F-74974F252EFA}"/>
                </c:ext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AB4D-40D0-840F-74974F252EFA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Tea
 (13,931)</c:v>
                </c:pt>
                <c:pt idx="1">
                  <c:v>RTD Coffee
 (8,200)</c:v>
                </c:pt>
              </c:strCache>
            </c:strRef>
          </c:cat>
          <c:val>
            <c:numRef>
              <c:f>Sheet1!$D$2:$D$3</c:f>
              <c:numCache>
                <c:formatCode>0.0%</c:formatCode>
                <c:ptCount val="2"/>
                <c:pt idx="0">
                  <c:v>0.190482842462214</c:v>
                </c:pt>
                <c:pt idx="1">
                  <c:v>0.25827186963190901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AB4D-40D0-840F-74974F252EFA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35-49</c:v>
                </c:pt>
              </c:strCache>
            </c:strRef>
          </c:tx>
          <c:spPr>
            <a:effectLst/>
          </c:spPr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AB4D-40D0-840F-74974F252EFA}"/>
                </c:ext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AB4D-40D0-840F-74974F252EFA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Tea
 (13,931)</c:v>
                </c:pt>
                <c:pt idx="1">
                  <c:v>RTD Coffee
 (8,200)</c:v>
                </c:pt>
              </c:strCache>
            </c:strRef>
          </c:cat>
          <c:val>
            <c:numRef>
              <c:f>Sheet1!$E$2:$E$3</c:f>
              <c:numCache>
                <c:formatCode>0.0%</c:formatCode>
                <c:ptCount val="2"/>
                <c:pt idx="0">
                  <c:v>0.247038326520896</c:v>
                </c:pt>
                <c:pt idx="1">
                  <c:v>0.26314413820537802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B-AB4D-40D0-840F-74974F252EFA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50-64</c:v>
                </c:pt>
              </c:strCache>
            </c:strRef>
          </c:tx>
          <c:spPr>
            <a:effectLst/>
          </c:spPr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AB4D-40D0-840F-74974F252EFA}"/>
                </c:ext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AB4D-40D0-840F-74974F252EFA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Tea
 (13,931)</c:v>
                </c:pt>
                <c:pt idx="1">
                  <c:v>RTD Coffee
 (8,200)</c:v>
                </c:pt>
              </c:strCache>
            </c:strRef>
          </c:cat>
          <c:val>
            <c:numRef>
              <c:f>Sheet1!$F$2:$F$3</c:f>
              <c:numCache>
                <c:formatCode>0.0%</c:formatCode>
                <c:ptCount val="2"/>
                <c:pt idx="0">
                  <c:v>0.23946972066113401</c:v>
                </c:pt>
                <c:pt idx="1">
                  <c:v>0.15256375627437699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E-AB4D-40D0-840F-74974F252EFA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65-75</c:v>
                </c:pt>
              </c:strCache>
            </c:strRef>
          </c:tx>
          <c:spPr>
            <a:effectLst/>
          </c:spPr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AB4D-40D0-840F-74974F252EFA}"/>
                </c:ext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AB4D-40D0-840F-74974F252EFA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Tea
 (13,931)</c:v>
                </c:pt>
                <c:pt idx="1">
                  <c:v>RTD Coffee
 (8,200)</c:v>
                </c:pt>
              </c:strCache>
            </c:strRef>
          </c:cat>
          <c:val>
            <c:numRef>
              <c:f>Sheet1!$G$2:$G$3</c:f>
              <c:numCache>
                <c:formatCode>0.0%</c:formatCode>
                <c:ptCount val="2"/>
                <c:pt idx="0">
                  <c:v>8.6735039263050304E-2</c:v>
                </c:pt>
                <c:pt idx="1">
                  <c:v>4.6199492790225401E-2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1-AB4D-40D0-840F-74974F252EF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5251968"/>
        <c:axId val="125253504"/>
      </c:lineChart>
      <c:catAx>
        <c:axId val="12525196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25253504"/>
        <c:crosses val="autoZero"/>
        <c:auto val="0"/>
        <c:lblAlgn val="ctr"/>
        <c:lblOffset val="100"/>
        <c:noMultiLvlLbl val="0"/>
      </c:catAx>
      <c:valAx>
        <c:axId val="125253504"/>
        <c:scaling>
          <c:orientation val="minMax"/>
        </c:scaling>
        <c:delete val="1"/>
        <c:axPos val="l"/>
        <c:numFmt formatCode="0.0%" sourceLinked="1"/>
        <c:majorTickMark val="out"/>
        <c:minorTickMark val="none"/>
        <c:tickLblPos val="nextTo"/>
        <c:crossAx val="125251968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"/>
          <c:y val="0.83776177758608672"/>
          <c:w val="0.99924284763772975"/>
          <c:h val="0.12701268362092188"/>
        </c:manualLayout>
      </c:layout>
      <c:overlay val="0"/>
      <c:txPr>
        <a:bodyPr/>
        <a:lstStyle/>
        <a:p>
          <a:pPr>
            <a:defRPr b="0"/>
          </a:pPr>
          <a:endParaRPr lang="en-US"/>
        </a:p>
      </c:txPr>
    </c:legend>
    <c:plotVisOnly val="1"/>
    <c:dispBlanksAs val="zero"/>
    <c:showDLblsOverMax val="1"/>
  </c:chart>
  <c:spPr>
    <a:solidFill>
      <a:srgbClr val="F2F2F2"/>
    </a:solidFill>
    <a:effectLst/>
  </c:spPr>
  <c:txPr>
    <a:bodyPr/>
    <a:lstStyle/>
    <a:p>
      <a:pPr>
        <a:defRPr sz="800" b="1">
          <a:effectLst/>
          <a:latin typeface="Franklin Gothic Book" panose="020B0503020102020204" pitchFamily="34" charset="0"/>
        </a:defRPr>
      </a:pPr>
      <a:endParaRPr lang="en-US"/>
    </a:p>
  </c:txPr>
  <c:externalData r:id="rId1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RTD Tea (96,603)</c:v>
                </c:pt>
              </c:strCache>
            </c:strRef>
          </c:tx>
          <c:spPr>
            <a:solidFill>
              <a:srgbClr val="7F7F7F"/>
            </a:solidFill>
            <a:effectLst/>
          </c:spPr>
          <c:invertIfNegative val="1"/>
          <c:dLbls>
            <c:dLbl>
              <c:idx val="0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837A-432F-A5D2-C27446154CC5}"/>
                </c:ext>
              </c:extLst>
            </c:dLbl>
            <c:dLbl>
              <c:idx val="1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837A-432F-A5D2-C27446154CC5}"/>
                </c:ext>
              </c:extLst>
            </c:dLbl>
            <c:dLbl>
              <c:idx val="2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837A-432F-A5D2-C27446154CC5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Sheet1!$B$1:$D$1</c:f>
              <c:strCache>
                <c:ptCount val="3"/>
                <c:pt idx="0">
                  <c:v>Weekly+</c:v>
                </c:pt>
                <c:pt idx="1">
                  <c:v>Daily+</c:v>
                </c:pt>
                <c:pt idx="2">
                  <c:v>3+ Per Day</c:v>
                </c:pt>
              </c:strCache>
            </c:strRef>
          </c:cat>
          <c:val>
            <c:numRef>
              <c:f>Sheet1!$B$2:$D$2</c:f>
              <c:numCache>
                <c:formatCode>0.0%</c:formatCode>
                <c:ptCount val="3"/>
                <c:pt idx="0">
                  <c:v>0.26416447132237297</c:v>
                </c:pt>
                <c:pt idx="1">
                  <c:v>6.6790579516221998E-2</c:v>
                </c:pt>
                <c:pt idx="2">
                  <c:v>1.27547020434446E-2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03-837A-432F-A5D2-C27446154CC5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Freshly Prepared Hot/Iced Tea (96,603)</c:v>
                </c:pt>
              </c:strCache>
            </c:strRef>
          </c:tx>
          <c:spPr>
            <a:solidFill>
              <a:srgbClr val="7030A0"/>
            </a:solidFill>
            <a:effectLst/>
          </c:spPr>
          <c:invertIfNegative val="1"/>
          <c:dLbls>
            <c:dLbl>
              <c:idx val="0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837A-432F-A5D2-C27446154CC5}"/>
                </c:ext>
              </c:extLst>
            </c:dLbl>
            <c:dLbl>
              <c:idx val="1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837A-432F-A5D2-C27446154CC5}"/>
                </c:ext>
              </c:extLst>
            </c:dLbl>
            <c:dLbl>
              <c:idx val="2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837A-432F-A5D2-C27446154CC5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Sheet1!$B$1:$D$1</c:f>
              <c:strCache>
                <c:ptCount val="3"/>
                <c:pt idx="0">
                  <c:v>Weekly+</c:v>
                </c:pt>
                <c:pt idx="1">
                  <c:v>Daily+</c:v>
                </c:pt>
                <c:pt idx="2">
                  <c:v>3+ Per Day</c:v>
                </c:pt>
              </c:strCache>
            </c:strRef>
          </c:cat>
          <c:val>
            <c:numRef>
              <c:f>Sheet1!$B$3:$D$3</c:f>
              <c:numCache>
                <c:formatCode>0.0%</c:formatCode>
                <c:ptCount val="3"/>
                <c:pt idx="0">
                  <c:v>0.54698289673542499</c:v>
                </c:pt>
                <c:pt idx="1">
                  <c:v>0.23693538548110499</c:v>
                </c:pt>
                <c:pt idx="2">
                  <c:v>6.5138292804784906E-2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07-837A-432F-A5D2-C27446154CC5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Hot Chocolate/Cocoa (96,603)</c:v>
                </c:pt>
              </c:strCache>
            </c:strRef>
          </c:tx>
          <c:spPr>
            <a:solidFill>
              <a:srgbClr val="00B050"/>
            </a:solidFill>
            <a:effectLst/>
          </c:spPr>
          <c:invertIfNegative val="1"/>
          <c:dLbls>
            <c:dLbl>
              <c:idx val="0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837A-432F-A5D2-C27446154CC5}"/>
                </c:ext>
              </c:extLst>
            </c:dLbl>
            <c:dLbl>
              <c:idx val="1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837A-432F-A5D2-C27446154CC5}"/>
                </c:ext>
              </c:extLst>
            </c:dLbl>
            <c:dLbl>
              <c:idx val="2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837A-432F-A5D2-C27446154CC5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Sheet1!$B$1:$D$1</c:f>
              <c:strCache>
                <c:ptCount val="3"/>
                <c:pt idx="0">
                  <c:v>Weekly+</c:v>
                </c:pt>
                <c:pt idx="1">
                  <c:v>Daily+</c:v>
                </c:pt>
                <c:pt idx="2">
                  <c:v>3+ Per Day</c:v>
                </c:pt>
              </c:strCache>
            </c:strRef>
          </c:cat>
          <c:val>
            <c:numRef>
              <c:f>Sheet1!$B$4:$D$4</c:f>
              <c:numCache>
                <c:formatCode>0.0%</c:formatCode>
                <c:ptCount val="3"/>
                <c:pt idx="0">
                  <c:v>0.12542555832042401</c:v>
                </c:pt>
                <c:pt idx="1">
                  <c:v>1.83504580225297E-2</c:v>
                </c:pt>
                <c:pt idx="2">
                  <c:v>1.49440408124218E-3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0B-837A-432F-A5D2-C27446154CC5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RTD Coffee (96,603)</c:v>
                </c:pt>
              </c:strCache>
            </c:strRef>
          </c:tx>
          <c:spPr>
            <a:solidFill>
              <a:srgbClr val="FFC000"/>
            </a:solidFill>
            <a:effectLst/>
          </c:spPr>
          <c:invertIfNegative val="1"/>
          <c:dLbls>
            <c:dLbl>
              <c:idx val="0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837A-432F-A5D2-C27446154CC5}"/>
                </c:ext>
              </c:extLst>
            </c:dLbl>
            <c:dLbl>
              <c:idx val="1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837A-432F-A5D2-C27446154CC5}"/>
                </c:ext>
              </c:extLst>
            </c:dLbl>
            <c:dLbl>
              <c:idx val="2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837A-432F-A5D2-C27446154CC5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Sheet1!$B$1:$D$1</c:f>
              <c:strCache>
                <c:ptCount val="3"/>
                <c:pt idx="0">
                  <c:v>Weekly+</c:v>
                </c:pt>
                <c:pt idx="1">
                  <c:v>Daily+</c:v>
                </c:pt>
                <c:pt idx="2">
                  <c:v>3+ Per Day</c:v>
                </c:pt>
              </c:strCache>
            </c:strRef>
          </c:cat>
          <c:val>
            <c:numRef>
              <c:f>Sheet1!$B$5:$D$5</c:f>
              <c:numCache>
                <c:formatCode>0.0%</c:formatCode>
                <c:ptCount val="3"/>
                <c:pt idx="0">
                  <c:v>0.10588258888969999</c:v>
                </c:pt>
                <c:pt idx="1">
                  <c:v>2.04310495929142E-2</c:v>
                </c:pt>
                <c:pt idx="2">
                  <c:v>2.2635047893080199E-3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0F-837A-432F-A5D2-C27446154CC5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Freshly Prepared Hot/Iced Coffee (96,603)</c:v>
                </c:pt>
              </c:strCache>
            </c:strRef>
          </c:tx>
          <c:spPr>
            <a:solidFill>
              <a:srgbClr val="31859C"/>
            </a:solidFill>
            <a:effectLst/>
          </c:spPr>
          <c:invertIfNegative val="1"/>
          <c:dLbls>
            <c:dLbl>
              <c:idx val="0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837A-432F-A5D2-C27446154CC5}"/>
                </c:ext>
              </c:extLst>
            </c:dLbl>
            <c:dLbl>
              <c:idx val="1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837A-432F-A5D2-C27446154CC5}"/>
                </c:ext>
              </c:extLst>
            </c:dLbl>
            <c:dLbl>
              <c:idx val="2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837A-432F-A5D2-C27446154CC5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Sheet1!$B$1:$D$1</c:f>
              <c:strCache>
                <c:ptCount val="3"/>
                <c:pt idx="0">
                  <c:v>Weekly+</c:v>
                </c:pt>
                <c:pt idx="1">
                  <c:v>Daily+</c:v>
                </c:pt>
                <c:pt idx="2">
                  <c:v>3+ Per Day</c:v>
                </c:pt>
              </c:strCache>
            </c:strRef>
          </c:cat>
          <c:val>
            <c:numRef>
              <c:f>Sheet1!$B$6:$D$6</c:f>
              <c:numCache>
                <c:formatCode>0.0%</c:formatCode>
                <c:ptCount val="3"/>
                <c:pt idx="0">
                  <c:v>0.60439105510298097</c:v>
                </c:pt>
                <c:pt idx="1">
                  <c:v>0.40395239030319102</c:v>
                </c:pt>
                <c:pt idx="2">
                  <c:v>0.102110065437859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13-837A-432F-A5D2-C27446154CC5}"/>
            </c:ext>
          </c:extLst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Total SSD (96,603)</c:v>
                </c:pt>
              </c:strCache>
            </c:strRef>
          </c:tx>
          <c:spPr>
            <a:solidFill>
              <a:srgbClr val="E41E2B"/>
            </a:solidFill>
            <a:effectLst/>
          </c:spPr>
          <c:invertIfNegative val="1"/>
          <c:dLbls>
            <c:dLbl>
              <c:idx val="0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837A-432F-A5D2-C27446154CC5}"/>
                </c:ext>
              </c:extLst>
            </c:dLbl>
            <c:dLbl>
              <c:idx val="1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837A-432F-A5D2-C27446154CC5}"/>
                </c:ext>
              </c:extLst>
            </c:dLbl>
            <c:dLbl>
              <c:idx val="2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837A-432F-A5D2-C27446154CC5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Sheet1!$B$1:$D$1</c:f>
              <c:strCache>
                <c:ptCount val="3"/>
                <c:pt idx="0">
                  <c:v>Weekly+</c:v>
                </c:pt>
                <c:pt idx="1">
                  <c:v>Daily+</c:v>
                </c:pt>
                <c:pt idx="2">
                  <c:v>3+ Per Day</c:v>
                </c:pt>
              </c:strCache>
            </c:strRef>
          </c:cat>
          <c:val>
            <c:numRef>
              <c:f>Sheet1!$B$7:$D$7</c:f>
              <c:numCache>
                <c:formatCode>0.0%</c:formatCode>
                <c:ptCount val="3"/>
                <c:pt idx="0">
                  <c:v>0.65096985439295496</c:v>
                </c:pt>
                <c:pt idx="1">
                  <c:v>0.29380668982281999</c:v>
                </c:pt>
                <c:pt idx="2">
                  <c:v>8.8700029379567905E-2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17-837A-432F-A5D2-C27446154C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7451136"/>
        <c:axId val="66437120"/>
      </c:barChart>
      <c:catAx>
        <c:axId val="67451136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66437120"/>
        <c:crosses val="autoZero"/>
        <c:auto val="0"/>
        <c:lblAlgn val="ctr"/>
        <c:lblOffset val="100"/>
        <c:noMultiLvlLbl val="0"/>
      </c:catAx>
      <c:valAx>
        <c:axId val="66437120"/>
        <c:scaling>
          <c:orientation val="minMax"/>
          <c:max val="0.70096985439295501"/>
          <c:min val="0"/>
        </c:scaling>
        <c:delete val="1"/>
        <c:axPos val="b"/>
        <c:numFmt formatCode="0.0%" sourceLinked="1"/>
        <c:majorTickMark val="out"/>
        <c:minorTickMark val="none"/>
        <c:tickLblPos val="nextTo"/>
        <c:crossAx val="67451136"/>
        <c:crosses val="autoZero"/>
        <c:crossBetween val="between"/>
      </c:valAx>
    </c:plotArea>
    <c:legend>
      <c:legendPos val="b"/>
      <c:overlay val="0"/>
      <c:txPr>
        <a:bodyPr/>
        <a:lstStyle/>
        <a:p>
          <a:pPr>
            <a:defRPr b="0"/>
          </a:pPr>
          <a:endParaRPr lang="en-US"/>
        </a:p>
      </c:txPr>
    </c:legend>
    <c:plotVisOnly val="1"/>
    <c:dispBlanksAs val="zero"/>
    <c:showDLblsOverMax val="1"/>
  </c:chart>
  <c:spPr>
    <a:solidFill>
      <a:srgbClr val="FAFAFA"/>
    </a:solidFill>
    <a:effectLst/>
  </c:spPr>
  <c:txPr>
    <a:bodyPr/>
    <a:lstStyle/>
    <a:p>
      <a:pPr>
        <a:defRPr sz="800" b="1">
          <a:effectLst/>
          <a:latin typeface="Franklin Gothic Book" panose="020B0503020102020204" pitchFamily="34" charset="0"/>
        </a:defRPr>
      </a:pPr>
      <a:endParaRPr lang="en-US"/>
    </a:p>
  </c:txPr>
  <c:externalData r:id="rId1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1.1458333333333333E-2"/>
          <c:y val="0.1420514983143471"/>
          <c:w val="0.9770833333333333"/>
          <c:h val="0.6217679948284491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ABC (24,158)</c:v>
                </c:pt>
              </c:strCache>
            </c:strRef>
          </c:tx>
          <c:spPr>
            <a:solidFill>
              <a:srgbClr val="00B050"/>
            </a:solidFill>
            <a:effectLst/>
          </c:spPr>
          <c:invertIfNegative val="1"/>
          <c:dLbls>
            <c:dLbl>
              <c:idx val="0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0875-45BD-A837-7902A7750274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</c:f>
              <c:strCache>
                <c:ptCount val="1"/>
                <c:pt idx="0">
                  <c:v>SoneData</c:v>
                </c:pt>
              </c:strCache>
            </c:strRef>
          </c:cat>
          <c:val>
            <c:numRef>
              <c:f>Sheet1!$B$2</c:f>
              <c:numCache>
                <c:formatCode>0.0%</c:formatCode>
                <c:ptCount val="1"/>
                <c:pt idx="0">
                  <c:v>0.97972624974214395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01-0875-45BD-A837-7902A775027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PQR (24,158)</c:v>
                </c:pt>
              </c:strCache>
            </c:strRef>
          </c:tx>
          <c:invertIfNegative val="1"/>
          <c:dLbls>
            <c:dLbl>
              <c:idx val="0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0875-45BD-A837-7902A7750274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</c:f>
              <c:strCache>
                <c:ptCount val="1"/>
                <c:pt idx="0">
                  <c:v>SoneData</c:v>
                </c:pt>
              </c:strCache>
            </c:strRef>
          </c:cat>
          <c:val>
            <c:numRef>
              <c:f>Sheet1!$C$2</c:f>
              <c:numCache>
                <c:formatCode>0.0%</c:formatCode>
                <c:ptCount val="1"/>
                <c:pt idx="0">
                  <c:v>0.89630074338836896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875-45BD-A837-7902A775027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STU (24,158)</c:v>
                </c:pt>
              </c:strCache>
            </c:strRef>
          </c:tx>
          <c:invertIfNegative val="1"/>
          <c:dLbls>
            <c:dLbl>
              <c:idx val="0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0875-45BD-A837-7902A7750274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</c:f>
              <c:strCache>
                <c:ptCount val="1"/>
                <c:pt idx="0">
                  <c:v>SoneData</c:v>
                </c:pt>
              </c:strCache>
            </c:strRef>
          </c:cat>
          <c:val>
            <c:numRef>
              <c:f>Sheet1!$D$2</c:f>
              <c:numCache>
                <c:formatCode>0.0%</c:formatCode>
                <c:ptCount val="1"/>
                <c:pt idx="0">
                  <c:v>0.99034898185980702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0875-45BD-A837-7902A775027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EFG (24,158)</c:v>
                </c:pt>
              </c:strCache>
            </c:strRef>
          </c:tx>
          <c:spPr>
            <a:solidFill>
              <a:srgbClr val="E41E2B"/>
            </a:solidFill>
            <a:effectLst/>
          </c:spPr>
          <c:invertIfNegative val="1"/>
          <c:dLbls>
            <c:dLbl>
              <c:idx val="0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0875-45BD-A837-7902A7750274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</c:f>
              <c:strCache>
                <c:ptCount val="1"/>
                <c:pt idx="0">
                  <c:v>SoneData</c:v>
                </c:pt>
              </c:strCache>
            </c:strRef>
          </c:cat>
          <c:val>
            <c:numRef>
              <c:f>Sheet1!$E$2</c:f>
              <c:numCache>
                <c:formatCode>0.0%</c:formatCode>
                <c:ptCount val="1"/>
                <c:pt idx="0">
                  <c:v>0.99255199594083798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07-0875-45BD-A837-7902A77502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5432192"/>
        <c:axId val="125433728"/>
      </c:barChart>
      <c:catAx>
        <c:axId val="12543219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25433728"/>
        <c:crosses val="autoZero"/>
        <c:auto val="0"/>
        <c:lblAlgn val="ctr"/>
        <c:lblOffset val="100"/>
        <c:noMultiLvlLbl val="0"/>
      </c:catAx>
      <c:valAx>
        <c:axId val="125433728"/>
        <c:scaling>
          <c:orientation val="minMax"/>
          <c:max val="1.042551995940838"/>
          <c:min val="0"/>
        </c:scaling>
        <c:delete val="1"/>
        <c:axPos val="l"/>
        <c:numFmt formatCode="0.0%" sourceLinked="1"/>
        <c:majorTickMark val="out"/>
        <c:minorTickMark val="none"/>
        <c:tickLblPos val="nextTo"/>
        <c:crossAx val="125432192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7.8001968503937002E-5"/>
          <c:y val="0.85319832123292294"/>
          <c:w val="0.9925522473753281"/>
          <c:h val="0.10329432859422956"/>
        </c:manualLayout>
      </c:layout>
      <c:overlay val="0"/>
      <c:txPr>
        <a:bodyPr/>
        <a:lstStyle/>
        <a:p>
          <a:pPr>
            <a:defRPr b="0"/>
          </a:pPr>
          <a:endParaRPr lang="en-US"/>
        </a:p>
      </c:txPr>
    </c:legend>
    <c:plotVisOnly val="1"/>
    <c:dispBlanksAs val="zero"/>
    <c:showDLblsOverMax val="1"/>
  </c:chart>
  <c:spPr>
    <a:solidFill>
      <a:srgbClr val="F2F2F2"/>
    </a:solidFill>
    <a:effectLst/>
  </c:spPr>
  <c:txPr>
    <a:bodyPr/>
    <a:lstStyle/>
    <a:p>
      <a:pPr>
        <a:defRPr sz="800" b="1">
          <a:effectLst/>
          <a:latin typeface="Franklin Gothic Book" panose="020B0503020102020204" pitchFamily="34" charset="0"/>
        </a:defRPr>
      </a:pPr>
      <a:endParaRPr lang="en-US"/>
    </a:p>
  </c:txPr>
  <c:externalData r:id="rId2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8.6361503595131228E-3"/>
          <c:y val="0.23601545089882633"/>
          <c:w val="0.90737688797122595"/>
          <c:h val="0.5428190164376385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ABC (24,158)</c:v>
                </c:pt>
              </c:strCache>
            </c:strRef>
          </c:tx>
          <c:spPr>
            <a:solidFill>
              <a:srgbClr val="00B050"/>
            </a:solidFill>
            <a:effectLst/>
          </c:spPr>
          <c:invertIfNegative val="1"/>
          <c:dLbls>
            <c:dLbl>
              <c:idx val="0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CAB2-48F4-948D-42F567ED5E0D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</c:f>
              <c:strCache>
                <c:ptCount val="1"/>
                <c:pt idx="0">
                  <c:v>SoneData</c:v>
                </c:pt>
              </c:strCache>
            </c:strRef>
          </c:cat>
          <c:val>
            <c:numRef>
              <c:f>Sheet1!$B$2</c:f>
              <c:numCache>
                <c:formatCode>0.0%</c:formatCode>
                <c:ptCount val="1"/>
                <c:pt idx="0">
                  <c:v>0.97972624974214395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01-CAB2-48F4-948D-42F567ED5E0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PQR (24,158)</c:v>
                </c:pt>
              </c:strCache>
            </c:strRef>
          </c:tx>
          <c:invertIfNegative val="1"/>
          <c:dLbls>
            <c:dLbl>
              <c:idx val="0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CAB2-48F4-948D-42F567ED5E0D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</c:f>
              <c:strCache>
                <c:ptCount val="1"/>
                <c:pt idx="0">
                  <c:v>SoneData</c:v>
                </c:pt>
              </c:strCache>
            </c:strRef>
          </c:cat>
          <c:val>
            <c:numRef>
              <c:f>Sheet1!$C$2</c:f>
              <c:numCache>
                <c:formatCode>0.0%</c:formatCode>
                <c:ptCount val="1"/>
                <c:pt idx="0">
                  <c:v>0.89630074338836896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AB2-48F4-948D-42F567ED5E0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STU (24,158)</c:v>
                </c:pt>
              </c:strCache>
            </c:strRef>
          </c:tx>
          <c:invertIfNegative val="1"/>
          <c:dLbls>
            <c:dLbl>
              <c:idx val="0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CAB2-48F4-948D-42F567ED5E0D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</c:f>
              <c:strCache>
                <c:ptCount val="1"/>
                <c:pt idx="0">
                  <c:v>SoneData</c:v>
                </c:pt>
              </c:strCache>
            </c:strRef>
          </c:cat>
          <c:val>
            <c:numRef>
              <c:f>Sheet1!$D$2</c:f>
              <c:numCache>
                <c:formatCode>0.0%</c:formatCode>
                <c:ptCount val="1"/>
                <c:pt idx="0">
                  <c:v>0.99034898185980702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AB2-48F4-948D-42F567ED5E0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EFG (24,158)</c:v>
                </c:pt>
              </c:strCache>
            </c:strRef>
          </c:tx>
          <c:spPr>
            <a:solidFill>
              <a:srgbClr val="E41E2B"/>
            </a:solidFill>
            <a:effectLst/>
          </c:spPr>
          <c:invertIfNegative val="1"/>
          <c:dLbls>
            <c:dLbl>
              <c:idx val="0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CAB2-48F4-948D-42F567ED5E0D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</c:f>
              <c:strCache>
                <c:ptCount val="1"/>
                <c:pt idx="0">
                  <c:v>SoneData</c:v>
                </c:pt>
              </c:strCache>
            </c:strRef>
          </c:cat>
          <c:val>
            <c:numRef>
              <c:f>Sheet1!$E$2</c:f>
              <c:numCache>
                <c:formatCode>0.0%</c:formatCode>
                <c:ptCount val="1"/>
                <c:pt idx="0">
                  <c:v>0.99255199594083798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07-CAB2-48F4-948D-42F567ED5E0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5497344"/>
        <c:axId val="125498880"/>
      </c:barChart>
      <c:catAx>
        <c:axId val="12549734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25498880"/>
        <c:crosses val="autoZero"/>
        <c:auto val="0"/>
        <c:lblAlgn val="ctr"/>
        <c:lblOffset val="100"/>
        <c:noMultiLvlLbl val="0"/>
      </c:catAx>
      <c:valAx>
        <c:axId val="125498880"/>
        <c:scaling>
          <c:orientation val="minMax"/>
          <c:max val="1.042551995940838"/>
          <c:min val="0"/>
        </c:scaling>
        <c:delete val="1"/>
        <c:axPos val="l"/>
        <c:numFmt formatCode="0.0%" sourceLinked="1"/>
        <c:majorTickMark val="out"/>
        <c:minorTickMark val="none"/>
        <c:tickLblPos val="nextTo"/>
        <c:crossAx val="125497344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"/>
          <c:y val="0.85578520522207868"/>
          <c:w val="0.9948902237228664"/>
          <c:h val="0.11774169901688233"/>
        </c:manualLayout>
      </c:layout>
      <c:overlay val="0"/>
      <c:txPr>
        <a:bodyPr/>
        <a:lstStyle/>
        <a:p>
          <a:pPr>
            <a:defRPr b="0"/>
          </a:pPr>
          <a:endParaRPr lang="en-US"/>
        </a:p>
      </c:txPr>
    </c:legend>
    <c:plotVisOnly val="1"/>
    <c:dispBlanksAs val="zero"/>
    <c:showDLblsOverMax val="1"/>
  </c:chart>
  <c:spPr>
    <a:solidFill>
      <a:srgbClr val="F2F2F2"/>
    </a:solidFill>
    <a:effectLst/>
  </c:spPr>
  <c:txPr>
    <a:bodyPr/>
    <a:lstStyle/>
    <a:p>
      <a:pPr>
        <a:defRPr sz="800" b="1">
          <a:effectLst/>
          <a:latin typeface="Franklin Gothic Book" panose="020B0503020102020204" pitchFamily="34" charset="0"/>
        </a:defRPr>
      </a:pPr>
      <a:endParaRPr lang="en-US"/>
    </a:p>
  </c:txPr>
  <c:externalData r:id="rId2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8.6361503595131228E-3"/>
          <c:y val="0.23601545089882633"/>
          <c:w val="0.90737688797122595"/>
          <c:h val="0.5342423500544275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ABC (24,158)</c:v>
                </c:pt>
              </c:strCache>
            </c:strRef>
          </c:tx>
          <c:spPr>
            <a:solidFill>
              <a:srgbClr val="00B050"/>
            </a:solidFill>
            <a:effectLst/>
          </c:spPr>
          <c:invertIfNegative val="1"/>
          <c:dLbls>
            <c:dLbl>
              <c:idx val="0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F57C-4621-99D6-C5168002DCAE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</c:f>
              <c:strCache>
                <c:ptCount val="1"/>
                <c:pt idx="0">
                  <c:v>SoneData</c:v>
                </c:pt>
              </c:strCache>
            </c:strRef>
          </c:cat>
          <c:val>
            <c:numRef>
              <c:f>Sheet1!$B$2</c:f>
              <c:numCache>
                <c:formatCode>0.0%</c:formatCode>
                <c:ptCount val="1"/>
                <c:pt idx="0">
                  <c:v>0.97972624974214395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01-F57C-4621-99D6-C5168002DCA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PQR (24,158)</c:v>
                </c:pt>
              </c:strCache>
            </c:strRef>
          </c:tx>
          <c:invertIfNegative val="1"/>
          <c:dLbls>
            <c:dLbl>
              <c:idx val="0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F57C-4621-99D6-C5168002DCAE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</c:f>
              <c:strCache>
                <c:ptCount val="1"/>
                <c:pt idx="0">
                  <c:v>SoneData</c:v>
                </c:pt>
              </c:strCache>
            </c:strRef>
          </c:cat>
          <c:val>
            <c:numRef>
              <c:f>Sheet1!$C$2</c:f>
              <c:numCache>
                <c:formatCode>0.0%</c:formatCode>
                <c:ptCount val="1"/>
                <c:pt idx="0">
                  <c:v>0.89630074338836896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57C-4621-99D6-C5168002DCA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STU (24,158)</c:v>
                </c:pt>
              </c:strCache>
            </c:strRef>
          </c:tx>
          <c:invertIfNegative val="1"/>
          <c:dLbls>
            <c:dLbl>
              <c:idx val="0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F57C-4621-99D6-C5168002DCAE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</c:f>
              <c:strCache>
                <c:ptCount val="1"/>
                <c:pt idx="0">
                  <c:v>SoneData</c:v>
                </c:pt>
              </c:strCache>
            </c:strRef>
          </c:cat>
          <c:val>
            <c:numRef>
              <c:f>Sheet1!$D$2</c:f>
              <c:numCache>
                <c:formatCode>0.0%</c:formatCode>
                <c:ptCount val="1"/>
                <c:pt idx="0">
                  <c:v>0.99034898185980702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F57C-4621-99D6-C5168002DCAE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EFG (24,158)</c:v>
                </c:pt>
              </c:strCache>
            </c:strRef>
          </c:tx>
          <c:spPr>
            <a:solidFill>
              <a:srgbClr val="E41E2B"/>
            </a:solidFill>
            <a:effectLst/>
          </c:spPr>
          <c:invertIfNegative val="1"/>
          <c:dLbls>
            <c:dLbl>
              <c:idx val="0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F57C-4621-99D6-C5168002DCAE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</c:f>
              <c:strCache>
                <c:ptCount val="1"/>
                <c:pt idx="0">
                  <c:v>SoneData</c:v>
                </c:pt>
              </c:strCache>
            </c:strRef>
          </c:cat>
          <c:val>
            <c:numRef>
              <c:f>Sheet1!$E$2</c:f>
              <c:numCache>
                <c:formatCode>0.0%</c:formatCode>
                <c:ptCount val="1"/>
                <c:pt idx="0">
                  <c:v>0.99255199594083798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07-F57C-4621-99D6-C5168002DCA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5812096"/>
        <c:axId val="125826176"/>
      </c:barChart>
      <c:catAx>
        <c:axId val="12581209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25826176"/>
        <c:crosses val="autoZero"/>
        <c:auto val="0"/>
        <c:lblAlgn val="ctr"/>
        <c:lblOffset val="100"/>
        <c:noMultiLvlLbl val="0"/>
      </c:catAx>
      <c:valAx>
        <c:axId val="125826176"/>
        <c:scaling>
          <c:orientation val="minMax"/>
          <c:max val="1.042551995940838"/>
          <c:min val="0"/>
        </c:scaling>
        <c:delete val="1"/>
        <c:axPos val="l"/>
        <c:numFmt formatCode="0.0%" sourceLinked="1"/>
        <c:majorTickMark val="out"/>
        <c:minorTickMark val="none"/>
        <c:tickLblPos val="nextTo"/>
        <c:crossAx val="125812096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"/>
          <c:y val="0.83405430863137109"/>
          <c:w val="0.99295696054839921"/>
          <c:h val="0.13520482614294468"/>
        </c:manualLayout>
      </c:layout>
      <c:overlay val="0"/>
      <c:txPr>
        <a:bodyPr/>
        <a:lstStyle/>
        <a:p>
          <a:pPr>
            <a:defRPr b="0"/>
          </a:pPr>
          <a:endParaRPr lang="en-US"/>
        </a:p>
      </c:txPr>
    </c:legend>
    <c:plotVisOnly val="1"/>
    <c:dispBlanksAs val="zero"/>
    <c:showDLblsOverMax val="1"/>
  </c:chart>
  <c:spPr>
    <a:solidFill>
      <a:srgbClr val="F2F2F2"/>
    </a:solidFill>
    <a:effectLst/>
  </c:spPr>
  <c:txPr>
    <a:bodyPr/>
    <a:lstStyle/>
    <a:p>
      <a:pPr>
        <a:defRPr sz="800" b="1">
          <a:effectLst/>
          <a:latin typeface="Franklin Gothic Book" panose="020B0503020102020204" pitchFamily="34" charset="0"/>
        </a:defRPr>
      </a:pPr>
      <a:endParaRPr lang="en-US"/>
    </a:p>
  </c:txPr>
  <c:externalData r:id="rId2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4.6133041712814682E-2"/>
          <c:y val="0.14166543104514448"/>
          <c:w val="0.92546062992125988"/>
          <c:h val="0.66854276150135872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ABC (24,158)</c:v>
                </c:pt>
              </c:strCache>
            </c:strRef>
          </c:tx>
          <c:spPr>
            <a:solidFill>
              <a:srgbClr val="00B050"/>
            </a:solidFill>
            <a:effectLst/>
          </c:spPr>
          <c:invertIfNegative val="1"/>
          <c:dLbls>
            <c:dLbl>
              <c:idx val="0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6171-4BD8-85C4-DBC2C5875C45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</c:f>
              <c:strCache>
                <c:ptCount val="1"/>
                <c:pt idx="0">
                  <c:v>SoneData</c:v>
                </c:pt>
              </c:strCache>
            </c:strRef>
          </c:cat>
          <c:val>
            <c:numRef>
              <c:f>Sheet1!$B$2</c:f>
              <c:numCache>
                <c:formatCode>0.0%</c:formatCode>
                <c:ptCount val="1"/>
                <c:pt idx="0">
                  <c:v>0.97972624974214395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01-6171-4BD8-85C4-DBC2C5875C4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PQR (24,158)</c:v>
                </c:pt>
              </c:strCache>
            </c:strRef>
          </c:tx>
          <c:invertIfNegative val="1"/>
          <c:dLbls>
            <c:dLbl>
              <c:idx val="0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6171-4BD8-85C4-DBC2C5875C45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</c:f>
              <c:strCache>
                <c:ptCount val="1"/>
                <c:pt idx="0">
                  <c:v>SoneData</c:v>
                </c:pt>
              </c:strCache>
            </c:strRef>
          </c:cat>
          <c:val>
            <c:numRef>
              <c:f>Sheet1!$C$2</c:f>
              <c:numCache>
                <c:formatCode>0.0%</c:formatCode>
                <c:ptCount val="1"/>
                <c:pt idx="0">
                  <c:v>0.89630074338836896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171-4BD8-85C4-DBC2C5875C4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STU (24,158)</c:v>
                </c:pt>
              </c:strCache>
            </c:strRef>
          </c:tx>
          <c:invertIfNegative val="1"/>
          <c:dLbls>
            <c:dLbl>
              <c:idx val="0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6171-4BD8-85C4-DBC2C5875C45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</c:f>
              <c:strCache>
                <c:ptCount val="1"/>
                <c:pt idx="0">
                  <c:v>SoneData</c:v>
                </c:pt>
              </c:strCache>
            </c:strRef>
          </c:cat>
          <c:val>
            <c:numRef>
              <c:f>Sheet1!$D$2</c:f>
              <c:numCache>
                <c:formatCode>0.0%</c:formatCode>
                <c:ptCount val="1"/>
                <c:pt idx="0">
                  <c:v>0.99034898185980702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6171-4BD8-85C4-DBC2C5875C4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EFG (24,158)</c:v>
                </c:pt>
              </c:strCache>
            </c:strRef>
          </c:tx>
          <c:spPr>
            <a:solidFill>
              <a:srgbClr val="E41E2B"/>
            </a:solidFill>
            <a:effectLst/>
          </c:spPr>
          <c:invertIfNegative val="1"/>
          <c:dLbls>
            <c:dLbl>
              <c:idx val="0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6171-4BD8-85C4-DBC2C5875C45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</c:f>
              <c:strCache>
                <c:ptCount val="1"/>
                <c:pt idx="0">
                  <c:v>SoneData</c:v>
                </c:pt>
              </c:strCache>
            </c:strRef>
          </c:cat>
          <c:val>
            <c:numRef>
              <c:f>Sheet1!$E$2</c:f>
              <c:numCache>
                <c:formatCode>0.0%</c:formatCode>
                <c:ptCount val="1"/>
                <c:pt idx="0">
                  <c:v>0.99255199594083798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07-6171-4BD8-85C4-DBC2C5875C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6229504"/>
        <c:axId val="126247680"/>
      </c:barChart>
      <c:catAx>
        <c:axId val="126229504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126247680"/>
        <c:crosses val="autoZero"/>
        <c:auto val="0"/>
        <c:lblAlgn val="ctr"/>
        <c:lblOffset val="100"/>
        <c:noMultiLvlLbl val="0"/>
      </c:catAx>
      <c:valAx>
        <c:axId val="126247680"/>
        <c:scaling>
          <c:orientation val="minMax"/>
          <c:max val="1.042551995940838"/>
          <c:min val="0"/>
        </c:scaling>
        <c:delete val="1"/>
        <c:axPos val="b"/>
        <c:numFmt formatCode="0.0%" sourceLinked="1"/>
        <c:majorTickMark val="out"/>
        <c:minorTickMark val="none"/>
        <c:tickLblPos val="nextTo"/>
        <c:crossAx val="126229504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3.2030019685039368E-3"/>
          <c:y val="0.82756383494100794"/>
          <c:w val="0.99567724737532803"/>
          <c:h val="0.1290470590727304"/>
        </c:manualLayout>
      </c:layout>
      <c:overlay val="0"/>
      <c:txPr>
        <a:bodyPr/>
        <a:lstStyle/>
        <a:p>
          <a:pPr>
            <a:defRPr b="0"/>
          </a:pPr>
          <a:endParaRPr lang="en-US"/>
        </a:p>
      </c:txPr>
    </c:legend>
    <c:plotVisOnly val="1"/>
    <c:dispBlanksAs val="zero"/>
    <c:showDLblsOverMax val="1"/>
  </c:chart>
  <c:spPr>
    <a:solidFill>
      <a:srgbClr val="F2F2F2"/>
    </a:solidFill>
    <a:effectLst/>
  </c:spPr>
  <c:txPr>
    <a:bodyPr/>
    <a:lstStyle/>
    <a:p>
      <a:pPr>
        <a:defRPr sz="800" b="1">
          <a:effectLst/>
          <a:latin typeface="Franklin Gothic Book" panose="020B0503020102020204" pitchFamily="34" charset="0"/>
        </a:defRPr>
      </a:pPr>
      <a:endParaRPr lang="en-US"/>
    </a:p>
  </c:tx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838637972219765E-2"/>
          <c:y val="0.13918890016759136"/>
          <c:w val="0.87074868766404201"/>
          <c:h val="0.72029925613231527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13-18</c:v>
                </c:pt>
              </c:strCache>
            </c:strRef>
          </c:tx>
          <c:spPr>
            <a:solidFill>
              <a:srgbClr val="E41E2B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8F52-4130-B822-AF2ED112E65B}"/>
                </c:ext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8F52-4130-B822-AF2ED112E65B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Tea
 (13,931)</c:v>
                </c:pt>
                <c:pt idx="1">
                  <c:v>RTD Coffee
 (8,200)</c:v>
                </c:pt>
              </c:strCache>
            </c:strRef>
          </c:cat>
          <c:val>
            <c:numRef>
              <c:f>Sheet1!$B$2:$B$3</c:f>
              <c:numCache>
                <c:formatCode>0.0%</c:formatCode>
                <c:ptCount val="2"/>
                <c:pt idx="0">
                  <c:v>0.112099988750825</c:v>
                </c:pt>
                <c:pt idx="1">
                  <c:v>0.112097098907357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02-8F52-4130-B822-AF2ED112E65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19-24</c:v>
                </c:pt>
              </c:strCache>
            </c:strRef>
          </c:tx>
          <c:spPr>
            <a:solidFill>
              <a:srgbClr val="31859C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8F52-4130-B822-AF2ED112E65B}"/>
                </c:ext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8F52-4130-B822-AF2ED112E65B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Tea
 (13,931)</c:v>
                </c:pt>
                <c:pt idx="1">
                  <c:v>RTD Coffee
 (8,200)</c:v>
                </c:pt>
              </c:strCache>
            </c:strRef>
          </c:cat>
          <c:val>
            <c:numRef>
              <c:f>Sheet1!$C$2:$C$3</c:f>
              <c:numCache>
                <c:formatCode>0.0%</c:formatCode>
                <c:ptCount val="2"/>
                <c:pt idx="0">
                  <c:v>0.12417408234187501</c:v>
                </c:pt>
                <c:pt idx="1">
                  <c:v>0.167723644190756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05-8F52-4130-B822-AF2ED112E65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25-34</c:v>
                </c:pt>
              </c:strCache>
            </c:strRef>
          </c:tx>
          <c:spPr>
            <a:solidFill>
              <a:srgbClr val="FFC000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8F52-4130-B822-AF2ED112E65B}"/>
                </c:ext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8F52-4130-B822-AF2ED112E65B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Tea
 (13,931)</c:v>
                </c:pt>
                <c:pt idx="1">
                  <c:v>RTD Coffee
 (8,200)</c:v>
                </c:pt>
              </c:strCache>
            </c:strRef>
          </c:cat>
          <c:val>
            <c:numRef>
              <c:f>Sheet1!$D$2:$D$3</c:f>
              <c:numCache>
                <c:formatCode>0.0%</c:formatCode>
                <c:ptCount val="2"/>
                <c:pt idx="0">
                  <c:v>0.190482842462214</c:v>
                </c:pt>
                <c:pt idx="1">
                  <c:v>0.25827186963190901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08-8F52-4130-B822-AF2ED112E65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35-49</c:v>
                </c:pt>
              </c:strCache>
            </c:strRef>
          </c:tx>
          <c:spPr>
            <a:solidFill>
              <a:srgbClr val="00B050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8F52-4130-B822-AF2ED112E65B}"/>
                </c:ext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8F52-4130-B822-AF2ED112E65B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Tea
 (13,931)</c:v>
                </c:pt>
                <c:pt idx="1">
                  <c:v>RTD Coffee
 (8,200)</c:v>
                </c:pt>
              </c:strCache>
            </c:strRef>
          </c:cat>
          <c:val>
            <c:numRef>
              <c:f>Sheet1!$E$2:$E$3</c:f>
              <c:numCache>
                <c:formatCode>0.0%</c:formatCode>
                <c:ptCount val="2"/>
                <c:pt idx="0">
                  <c:v>0.247038326520896</c:v>
                </c:pt>
                <c:pt idx="1">
                  <c:v>0.26314413820537802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0B-8F52-4130-B822-AF2ED112E65B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50-64</c:v>
                </c:pt>
              </c:strCache>
            </c:strRef>
          </c:tx>
          <c:spPr>
            <a:solidFill>
              <a:srgbClr val="7030A0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8F52-4130-B822-AF2ED112E65B}"/>
                </c:ext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8F52-4130-B822-AF2ED112E65B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Tea
 (13,931)</c:v>
                </c:pt>
                <c:pt idx="1">
                  <c:v>RTD Coffee
 (8,200)</c:v>
                </c:pt>
              </c:strCache>
            </c:strRef>
          </c:cat>
          <c:val>
            <c:numRef>
              <c:f>Sheet1!$F$2:$F$3</c:f>
              <c:numCache>
                <c:formatCode>0.0%</c:formatCode>
                <c:ptCount val="2"/>
                <c:pt idx="0">
                  <c:v>0.23946972066113401</c:v>
                </c:pt>
                <c:pt idx="1">
                  <c:v>0.15256375627437699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0E-8F52-4130-B822-AF2ED112E65B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65-75</c:v>
                </c:pt>
              </c:strCache>
            </c:strRef>
          </c:tx>
          <c:spPr>
            <a:solidFill>
              <a:srgbClr val="7F7F7F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8F52-4130-B822-AF2ED112E65B}"/>
                </c:ext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8F52-4130-B822-AF2ED112E65B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Tea
 (13,931)</c:v>
                </c:pt>
                <c:pt idx="1">
                  <c:v>RTD Coffee
 (8,200)</c:v>
                </c:pt>
              </c:strCache>
            </c:strRef>
          </c:cat>
          <c:val>
            <c:numRef>
              <c:f>Sheet1!$G$2:$G$3</c:f>
              <c:numCache>
                <c:formatCode>0.0%</c:formatCode>
                <c:ptCount val="2"/>
                <c:pt idx="0">
                  <c:v>8.6735039263050304E-2</c:v>
                </c:pt>
                <c:pt idx="1">
                  <c:v>4.6199492790225401E-2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11-8F52-4130-B822-AF2ED112E65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64288384"/>
        <c:axId val="164289920"/>
      </c:barChart>
      <c:catAx>
        <c:axId val="164288384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164289920"/>
        <c:crosses val="autoZero"/>
        <c:auto val="0"/>
        <c:lblAlgn val="ctr"/>
        <c:lblOffset val="100"/>
        <c:noMultiLvlLbl val="0"/>
      </c:catAx>
      <c:valAx>
        <c:axId val="164289920"/>
        <c:scaling>
          <c:orientation val="minMax"/>
        </c:scaling>
        <c:delete val="1"/>
        <c:axPos val="b"/>
        <c:numFmt formatCode="0.0%" sourceLinked="1"/>
        <c:majorTickMark val="out"/>
        <c:minorTickMark val="none"/>
        <c:tickLblPos val="nextTo"/>
        <c:crossAx val="164288384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"/>
          <c:y val="0.86793438924660427"/>
          <c:w val="0.99921563320209972"/>
          <c:h val="7.3461996949330685E-2"/>
        </c:manualLayout>
      </c:layout>
      <c:overlay val="0"/>
      <c:txPr>
        <a:bodyPr/>
        <a:lstStyle/>
        <a:p>
          <a:pPr>
            <a:defRPr b="0"/>
          </a:pPr>
          <a:endParaRPr lang="en-US"/>
        </a:p>
      </c:txPr>
    </c:legend>
    <c:plotVisOnly val="1"/>
    <c:dispBlanksAs val="zero"/>
    <c:showDLblsOverMax val="1"/>
  </c:chart>
  <c:spPr>
    <a:solidFill>
      <a:srgbClr val="F2F2F2"/>
    </a:solidFill>
    <a:effectLst/>
  </c:spPr>
  <c:txPr>
    <a:bodyPr/>
    <a:lstStyle/>
    <a:p>
      <a:pPr>
        <a:defRPr sz="800" b="1">
          <a:effectLst/>
          <a:latin typeface="Franklin Gothic Book" panose="020B0503020102020204" pitchFamily="34" charset="0"/>
        </a:defRPr>
      </a:pPr>
      <a:endParaRPr lang="en-US"/>
    </a:p>
  </c:txPr>
  <c:externalData r:id="rId1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3619122609673789"/>
          <c:y val="0.13172413793103449"/>
          <c:w val="0.8250876522305417"/>
          <c:h val="0.6778665571637833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ABC (24,158)</c:v>
                </c:pt>
              </c:strCache>
            </c:strRef>
          </c:tx>
          <c:spPr>
            <a:solidFill>
              <a:srgbClr val="00B050"/>
            </a:solidFill>
            <a:effectLst/>
          </c:spPr>
          <c:invertIfNegative val="1"/>
          <c:dLbls>
            <c:dLbl>
              <c:idx val="0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2046-428C-AE84-56F4078E26FB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</c:f>
              <c:strCache>
                <c:ptCount val="1"/>
                <c:pt idx="0">
                  <c:v>SoneData</c:v>
                </c:pt>
              </c:strCache>
            </c:strRef>
          </c:cat>
          <c:val>
            <c:numRef>
              <c:f>Sheet1!$B$2</c:f>
              <c:numCache>
                <c:formatCode>0.0%</c:formatCode>
                <c:ptCount val="1"/>
                <c:pt idx="0">
                  <c:v>0.97972624974214395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01-2046-428C-AE84-56F4078E26F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PQR (24,158)</c:v>
                </c:pt>
              </c:strCache>
            </c:strRef>
          </c:tx>
          <c:invertIfNegative val="1"/>
          <c:dLbls>
            <c:dLbl>
              <c:idx val="0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2046-428C-AE84-56F4078E26FB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</c:f>
              <c:strCache>
                <c:ptCount val="1"/>
                <c:pt idx="0">
                  <c:v>SoneData</c:v>
                </c:pt>
              </c:strCache>
            </c:strRef>
          </c:cat>
          <c:val>
            <c:numRef>
              <c:f>Sheet1!$C$2</c:f>
              <c:numCache>
                <c:formatCode>0.0%</c:formatCode>
                <c:ptCount val="1"/>
                <c:pt idx="0">
                  <c:v>0.89630074338836896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046-428C-AE84-56F4078E26F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STU (24,158)</c:v>
                </c:pt>
              </c:strCache>
            </c:strRef>
          </c:tx>
          <c:invertIfNegative val="1"/>
          <c:dLbls>
            <c:dLbl>
              <c:idx val="0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2046-428C-AE84-56F4078E26FB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</c:f>
              <c:strCache>
                <c:ptCount val="1"/>
                <c:pt idx="0">
                  <c:v>SoneData</c:v>
                </c:pt>
              </c:strCache>
            </c:strRef>
          </c:cat>
          <c:val>
            <c:numRef>
              <c:f>Sheet1!$D$2</c:f>
              <c:numCache>
                <c:formatCode>0.0%</c:formatCode>
                <c:ptCount val="1"/>
                <c:pt idx="0">
                  <c:v>0.99034898185980702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2046-428C-AE84-56F4078E26F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EFG (24,158)</c:v>
                </c:pt>
              </c:strCache>
            </c:strRef>
          </c:tx>
          <c:spPr>
            <a:solidFill>
              <a:srgbClr val="E41E2B"/>
            </a:solidFill>
            <a:effectLst/>
          </c:spPr>
          <c:invertIfNegative val="1"/>
          <c:dLbls>
            <c:dLbl>
              <c:idx val="0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2046-428C-AE84-56F4078E26FB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</c:f>
              <c:strCache>
                <c:ptCount val="1"/>
                <c:pt idx="0">
                  <c:v>SoneData</c:v>
                </c:pt>
              </c:strCache>
            </c:strRef>
          </c:cat>
          <c:val>
            <c:numRef>
              <c:f>Sheet1!$E$2</c:f>
              <c:numCache>
                <c:formatCode>0.0%</c:formatCode>
                <c:ptCount val="1"/>
                <c:pt idx="0">
                  <c:v>0.99255199594083798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07-2046-428C-AE84-56F4078E26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6364288"/>
        <c:axId val="126370176"/>
      </c:barChart>
      <c:catAx>
        <c:axId val="126364288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126370176"/>
        <c:crosses val="autoZero"/>
        <c:auto val="0"/>
        <c:lblAlgn val="ctr"/>
        <c:lblOffset val="100"/>
        <c:noMultiLvlLbl val="0"/>
      </c:catAx>
      <c:valAx>
        <c:axId val="126370176"/>
        <c:scaling>
          <c:orientation val="minMax"/>
          <c:max val="1.042551995940838"/>
          <c:min val="0"/>
        </c:scaling>
        <c:delete val="1"/>
        <c:axPos val="b"/>
        <c:numFmt formatCode="0.0%" sourceLinked="1"/>
        <c:majorTickMark val="out"/>
        <c:minorTickMark val="none"/>
        <c:tickLblPos val="nextTo"/>
        <c:crossAx val="126364288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6.2841317933140135E-3"/>
          <c:y val="0.83696170907315359"/>
          <c:w val="0.97911103948027456"/>
          <c:h val="0.12453445458764745"/>
        </c:manualLayout>
      </c:layout>
      <c:overlay val="0"/>
      <c:txPr>
        <a:bodyPr/>
        <a:lstStyle/>
        <a:p>
          <a:pPr>
            <a:defRPr b="0"/>
          </a:pPr>
          <a:endParaRPr lang="en-US"/>
        </a:p>
      </c:txPr>
    </c:legend>
    <c:plotVisOnly val="1"/>
    <c:dispBlanksAs val="zero"/>
    <c:showDLblsOverMax val="1"/>
  </c:chart>
  <c:spPr>
    <a:solidFill>
      <a:srgbClr val="F2F2F2"/>
    </a:solidFill>
    <a:effectLst/>
  </c:spPr>
  <c:txPr>
    <a:bodyPr/>
    <a:lstStyle/>
    <a:p>
      <a:pPr>
        <a:defRPr sz="800" b="1">
          <a:effectLst/>
          <a:latin typeface="Franklin Gothic Book" panose="020B0503020102020204" pitchFamily="34" charset="0"/>
        </a:defRPr>
      </a:pPr>
      <a:endParaRPr lang="en-US"/>
    </a:p>
  </c:txPr>
  <c:externalData r:id="rId2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9.2178177123649271E-2"/>
          <c:y val="0.14337411427399771"/>
          <c:w val="0.85504837455285931"/>
          <c:h val="0.68650114327937406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ABC (24,158)</c:v>
                </c:pt>
              </c:strCache>
            </c:strRef>
          </c:tx>
          <c:spPr>
            <a:solidFill>
              <a:srgbClr val="00B050"/>
            </a:solidFill>
            <a:effectLst/>
          </c:spPr>
          <c:invertIfNegative val="1"/>
          <c:dLbls>
            <c:dLbl>
              <c:idx val="0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DE56-4146-A643-FBBFEFE11874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</c:f>
              <c:strCache>
                <c:ptCount val="1"/>
                <c:pt idx="0">
                  <c:v>SoneData</c:v>
                </c:pt>
              </c:strCache>
            </c:strRef>
          </c:cat>
          <c:val>
            <c:numRef>
              <c:f>Sheet1!$B$2</c:f>
              <c:numCache>
                <c:formatCode>0.0%</c:formatCode>
                <c:ptCount val="1"/>
                <c:pt idx="0">
                  <c:v>0.97972624974214395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01-DE56-4146-A643-FBBFEFE1187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PQR (24,158)</c:v>
                </c:pt>
              </c:strCache>
            </c:strRef>
          </c:tx>
          <c:invertIfNegative val="1"/>
          <c:dLbls>
            <c:dLbl>
              <c:idx val="0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DE56-4146-A643-FBBFEFE11874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</c:f>
              <c:strCache>
                <c:ptCount val="1"/>
                <c:pt idx="0">
                  <c:v>SoneData</c:v>
                </c:pt>
              </c:strCache>
            </c:strRef>
          </c:cat>
          <c:val>
            <c:numRef>
              <c:f>Sheet1!$C$2</c:f>
              <c:numCache>
                <c:formatCode>0.0%</c:formatCode>
                <c:ptCount val="1"/>
                <c:pt idx="0">
                  <c:v>0.89630074338836896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E56-4146-A643-FBBFEFE1187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STU (24,158)</c:v>
                </c:pt>
              </c:strCache>
            </c:strRef>
          </c:tx>
          <c:invertIfNegative val="1"/>
          <c:dLbls>
            <c:dLbl>
              <c:idx val="0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DE56-4146-A643-FBBFEFE11874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</c:f>
              <c:strCache>
                <c:ptCount val="1"/>
                <c:pt idx="0">
                  <c:v>SoneData</c:v>
                </c:pt>
              </c:strCache>
            </c:strRef>
          </c:cat>
          <c:val>
            <c:numRef>
              <c:f>Sheet1!$D$2</c:f>
              <c:numCache>
                <c:formatCode>0.0%</c:formatCode>
                <c:ptCount val="1"/>
                <c:pt idx="0">
                  <c:v>0.99034898185980702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DE56-4146-A643-FBBFEFE1187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EFG (24,158)</c:v>
                </c:pt>
              </c:strCache>
            </c:strRef>
          </c:tx>
          <c:spPr>
            <a:solidFill>
              <a:srgbClr val="E41E2B"/>
            </a:solidFill>
            <a:effectLst/>
          </c:spPr>
          <c:invertIfNegative val="1"/>
          <c:dLbls>
            <c:dLbl>
              <c:idx val="0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DE56-4146-A643-FBBFEFE11874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</c:f>
              <c:strCache>
                <c:ptCount val="1"/>
                <c:pt idx="0">
                  <c:v>SoneData</c:v>
                </c:pt>
              </c:strCache>
            </c:strRef>
          </c:cat>
          <c:val>
            <c:numRef>
              <c:f>Sheet1!$E$2</c:f>
              <c:numCache>
                <c:formatCode>0.0%</c:formatCode>
                <c:ptCount val="1"/>
                <c:pt idx="0">
                  <c:v>0.99255199594083798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07-DE56-4146-A643-FBBFEFE118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6716160"/>
        <c:axId val="126726144"/>
      </c:barChart>
      <c:catAx>
        <c:axId val="126716160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126726144"/>
        <c:crosses val="autoZero"/>
        <c:auto val="0"/>
        <c:lblAlgn val="ctr"/>
        <c:lblOffset val="100"/>
        <c:noMultiLvlLbl val="0"/>
      </c:catAx>
      <c:valAx>
        <c:axId val="126726144"/>
        <c:scaling>
          <c:orientation val="minMax"/>
          <c:max val="1.042551995940838"/>
          <c:min val="0"/>
        </c:scaling>
        <c:delete val="1"/>
        <c:axPos val="b"/>
        <c:numFmt formatCode="0.0%" sourceLinked="1"/>
        <c:majorTickMark val="out"/>
        <c:minorTickMark val="none"/>
        <c:tickLblPos val="nextTo"/>
        <c:crossAx val="126716160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"/>
          <c:y val="0.84129975288015468"/>
          <c:w val="1"/>
          <c:h val="0.12465807942204314"/>
        </c:manualLayout>
      </c:layout>
      <c:overlay val="0"/>
      <c:txPr>
        <a:bodyPr/>
        <a:lstStyle/>
        <a:p>
          <a:pPr>
            <a:defRPr b="0"/>
          </a:pPr>
          <a:endParaRPr lang="en-US"/>
        </a:p>
      </c:txPr>
    </c:legend>
    <c:plotVisOnly val="1"/>
    <c:dispBlanksAs val="zero"/>
    <c:showDLblsOverMax val="1"/>
  </c:chart>
  <c:spPr>
    <a:solidFill>
      <a:srgbClr val="F2F2F2"/>
    </a:solidFill>
    <a:effectLst/>
  </c:spPr>
  <c:txPr>
    <a:bodyPr/>
    <a:lstStyle/>
    <a:p>
      <a:pPr>
        <a:defRPr sz="800" b="1">
          <a:effectLst/>
          <a:latin typeface="Franklin Gothic Book" panose="020B0503020102020204" pitchFamily="34" charset="0"/>
        </a:defRPr>
      </a:pPr>
      <a:endParaRPr lang="en-US"/>
    </a:p>
  </c:txPr>
  <c:externalData r:id="rId2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292925352042084"/>
          <c:y val="0.20232901504387044"/>
          <c:w val="0.87418928033612331"/>
          <c:h val="0.61359122230231911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13-18</c:v>
                </c:pt>
              </c:strCache>
            </c:strRef>
          </c:tx>
          <c:spPr>
            <a:solidFill>
              <a:srgbClr val="E41E2B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96D9-4BCB-9097-1B84650775CC}"/>
                </c:ext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96D9-4BCB-9097-1B84650775CC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Tea
 (13,931)</c:v>
                </c:pt>
                <c:pt idx="1">
                  <c:v>RTD Coffee
 (8,200)</c:v>
                </c:pt>
              </c:strCache>
            </c:strRef>
          </c:cat>
          <c:val>
            <c:numRef>
              <c:f>Sheet1!$B$2:$B$3</c:f>
              <c:numCache>
                <c:formatCode>0.0%</c:formatCode>
                <c:ptCount val="2"/>
                <c:pt idx="0">
                  <c:v>0.112099988750825</c:v>
                </c:pt>
                <c:pt idx="1">
                  <c:v>0.112097098907357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02-96D9-4BCB-9097-1B84650775C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19-24</c:v>
                </c:pt>
              </c:strCache>
            </c:strRef>
          </c:tx>
          <c:spPr>
            <a:solidFill>
              <a:srgbClr val="31859C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96D9-4BCB-9097-1B84650775CC}"/>
                </c:ext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96D9-4BCB-9097-1B84650775CC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Tea
 (13,931)</c:v>
                </c:pt>
                <c:pt idx="1">
                  <c:v>RTD Coffee
 (8,200)</c:v>
                </c:pt>
              </c:strCache>
            </c:strRef>
          </c:cat>
          <c:val>
            <c:numRef>
              <c:f>Sheet1!$C$2:$C$3</c:f>
              <c:numCache>
                <c:formatCode>0.0%</c:formatCode>
                <c:ptCount val="2"/>
                <c:pt idx="0">
                  <c:v>0.124174082341876</c:v>
                </c:pt>
                <c:pt idx="1">
                  <c:v>0.167723644190756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05-96D9-4BCB-9097-1B84650775C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25-34</c:v>
                </c:pt>
              </c:strCache>
            </c:strRef>
          </c:tx>
          <c:spPr>
            <a:solidFill>
              <a:srgbClr val="FFC000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96D9-4BCB-9097-1B84650775CC}"/>
                </c:ext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96D9-4BCB-9097-1B84650775CC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Tea
 (13,931)</c:v>
                </c:pt>
                <c:pt idx="1">
                  <c:v>RTD Coffee
 (8,200)</c:v>
                </c:pt>
              </c:strCache>
            </c:strRef>
          </c:cat>
          <c:val>
            <c:numRef>
              <c:f>Sheet1!$D$2:$D$3</c:f>
              <c:numCache>
                <c:formatCode>0.0%</c:formatCode>
                <c:ptCount val="2"/>
                <c:pt idx="0">
                  <c:v>0.190482842462215</c:v>
                </c:pt>
                <c:pt idx="1">
                  <c:v>0.25827186963190901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08-96D9-4BCB-9097-1B84650775CC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35-49</c:v>
                </c:pt>
              </c:strCache>
            </c:strRef>
          </c:tx>
          <c:spPr>
            <a:solidFill>
              <a:srgbClr val="00B050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96D9-4BCB-9097-1B84650775CC}"/>
                </c:ext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96D9-4BCB-9097-1B84650775CC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Tea
 (13,931)</c:v>
                </c:pt>
                <c:pt idx="1">
                  <c:v>RTD Coffee
 (8,200)</c:v>
                </c:pt>
              </c:strCache>
            </c:strRef>
          </c:cat>
          <c:val>
            <c:numRef>
              <c:f>Sheet1!$E$2:$E$3</c:f>
              <c:numCache>
                <c:formatCode>0.0%</c:formatCode>
                <c:ptCount val="2"/>
                <c:pt idx="0">
                  <c:v>0.24703832652089699</c:v>
                </c:pt>
                <c:pt idx="1">
                  <c:v>0.26314413820537802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0B-96D9-4BCB-9097-1B84650775CC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50-64</c:v>
                </c:pt>
              </c:strCache>
            </c:strRef>
          </c:tx>
          <c:spPr>
            <a:solidFill>
              <a:srgbClr val="7030A0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96D9-4BCB-9097-1B84650775CC}"/>
                </c:ext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96D9-4BCB-9097-1B84650775CC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Tea
 (13,931)</c:v>
                </c:pt>
                <c:pt idx="1">
                  <c:v>RTD Coffee
 (8,200)</c:v>
                </c:pt>
              </c:strCache>
            </c:strRef>
          </c:cat>
          <c:val>
            <c:numRef>
              <c:f>Sheet1!$F$2:$F$3</c:f>
              <c:numCache>
                <c:formatCode>0.0%</c:formatCode>
                <c:ptCount val="2"/>
                <c:pt idx="0">
                  <c:v>0.239469720661135</c:v>
                </c:pt>
                <c:pt idx="1">
                  <c:v>0.15256375627437699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0E-96D9-4BCB-9097-1B84650775CC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65-75</c:v>
                </c:pt>
              </c:strCache>
            </c:strRef>
          </c:tx>
          <c:spPr>
            <a:solidFill>
              <a:srgbClr val="7F7F7F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96D9-4BCB-9097-1B84650775CC}"/>
                </c:ext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96D9-4BCB-9097-1B84650775CC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Tea
 (13,931)</c:v>
                </c:pt>
                <c:pt idx="1">
                  <c:v>RTD Coffee
 (8,200)</c:v>
                </c:pt>
              </c:strCache>
            </c:strRef>
          </c:cat>
          <c:val>
            <c:numRef>
              <c:f>Sheet1!$G$2:$G$3</c:f>
              <c:numCache>
                <c:formatCode>0.0%</c:formatCode>
                <c:ptCount val="2"/>
                <c:pt idx="0">
                  <c:v>8.6735039263050498E-2</c:v>
                </c:pt>
                <c:pt idx="1">
                  <c:v>4.6199492790225297E-2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11-96D9-4BCB-9097-1B84650775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26483840"/>
        <c:axId val="126502016"/>
      </c:barChart>
      <c:catAx>
        <c:axId val="126483840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126502016"/>
        <c:crosses val="autoZero"/>
        <c:auto val="0"/>
        <c:lblAlgn val="ctr"/>
        <c:lblOffset val="100"/>
        <c:noMultiLvlLbl val="0"/>
      </c:catAx>
      <c:valAx>
        <c:axId val="126502016"/>
        <c:scaling>
          <c:orientation val="minMax"/>
        </c:scaling>
        <c:delete val="1"/>
        <c:axPos val="b"/>
        <c:numFmt formatCode="0.0%" sourceLinked="1"/>
        <c:majorTickMark val="out"/>
        <c:minorTickMark val="none"/>
        <c:tickLblPos val="nextTo"/>
        <c:crossAx val="126483840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1.1560299788153986E-3"/>
          <c:y val="0.84238000391687884"/>
          <c:w val="0.99560780675660054"/>
          <c:h val="0.12234030732220218"/>
        </c:manualLayout>
      </c:layout>
      <c:overlay val="0"/>
      <c:txPr>
        <a:bodyPr/>
        <a:lstStyle/>
        <a:p>
          <a:pPr>
            <a:defRPr b="0"/>
          </a:pPr>
          <a:endParaRPr lang="en-US"/>
        </a:p>
      </c:txPr>
    </c:legend>
    <c:plotVisOnly val="1"/>
    <c:dispBlanksAs val="zero"/>
    <c:showDLblsOverMax val="1"/>
  </c:chart>
  <c:spPr>
    <a:solidFill>
      <a:srgbClr val="F2F2F2"/>
    </a:solidFill>
    <a:effectLst/>
  </c:spPr>
  <c:txPr>
    <a:bodyPr/>
    <a:lstStyle/>
    <a:p>
      <a:pPr>
        <a:defRPr sz="800" b="1">
          <a:effectLst/>
          <a:latin typeface="Franklin Gothic Book" panose="020B0503020102020204" pitchFamily="34" charset="0"/>
        </a:defRPr>
      </a:pPr>
      <a:endParaRPr lang="en-US"/>
    </a:p>
  </c:txPr>
  <c:externalData r:id="rId1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396732985706812"/>
          <c:y val="0.20134544519667494"/>
          <c:w val="0.87292043667396924"/>
          <c:h val="0.62424669443991387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13-18</c:v>
                </c:pt>
              </c:strCache>
            </c:strRef>
          </c:tx>
          <c:spPr>
            <a:solidFill>
              <a:srgbClr val="E41E2B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E877-451A-B6C6-EDBE8B20D692}"/>
                </c:ext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E877-451A-B6C6-EDBE8B20D692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Tea
 (13,931)</c:v>
                </c:pt>
                <c:pt idx="1">
                  <c:v>RTD Coffee
 (8,200)</c:v>
                </c:pt>
              </c:strCache>
            </c:strRef>
          </c:cat>
          <c:val>
            <c:numRef>
              <c:f>Sheet1!$B$2:$B$3</c:f>
              <c:numCache>
                <c:formatCode>0.0%</c:formatCode>
                <c:ptCount val="2"/>
                <c:pt idx="0">
                  <c:v>0.112099988750825</c:v>
                </c:pt>
                <c:pt idx="1">
                  <c:v>0.112097098907357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02-E877-451A-B6C6-EDBE8B20D69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19-24</c:v>
                </c:pt>
              </c:strCache>
            </c:strRef>
          </c:tx>
          <c:spPr>
            <a:solidFill>
              <a:srgbClr val="31859C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E877-451A-B6C6-EDBE8B20D692}"/>
                </c:ext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E877-451A-B6C6-EDBE8B20D692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Tea
 (13,931)</c:v>
                </c:pt>
                <c:pt idx="1">
                  <c:v>RTD Coffee
 (8,200)</c:v>
                </c:pt>
              </c:strCache>
            </c:strRef>
          </c:cat>
          <c:val>
            <c:numRef>
              <c:f>Sheet1!$C$2:$C$3</c:f>
              <c:numCache>
                <c:formatCode>0.0%</c:formatCode>
                <c:ptCount val="2"/>
                <c:pt idx="0">
                  <c:v>0.124174082341876</c:v>
                </c:pt>
                <c:pt idx="1">
                  <c:v>0.167723644190756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05-E877-451A-B6C6-EDBE8B20D69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25-34</c:v>
                </c:pt>
              </c:strCache>
            </c:strRef>
          </c:tx>
          <c:spPr>
            <a:solidFill>
              <a:srgbClr val="FFC000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E877-451A-B6C6-EDBE8B20D692}"/>
                </c:ext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E877-451A-B6C6-EDBE8B20D692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Tea
 (13,931)</c:v>
                </c:pt>
                <c:pt idx="1">
                  <c:v>RTD Coffee
 (8,200)</c:v>
                </c:pt>
              </c:strCache>
            </c:strRef>
          </c:cat>
          <c:val>
            <c:numRef>
              <c:f>Sheet1!$D$2:$D$3</c:f>
              <c:numCache>
                <c:formatCode>0.0%</c:formatCode>
                <c:ptCount val="2"/>
                <c:pt idx="0">
                  <c:v>0.190482842462215</c:v>
                </c:pt>
                <c:pt idx="1">
                  <c:v>0.25827186963190901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08-E877-451A-B6C6-EDBE8B20D69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35-49</c:v>
                </c:pt>
              </c:strCache>
            </c:strRef>
          </c:tx>
          <c:spPr>
            <a:solidFill>
              <a:srgbClr val="00B050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E877-451A-B6C6-EDBE8B20D692}"/>
                </c:ext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E877-451A-B6C6-EDBE8B20D692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Tea
 (13,931)</c:v>
                </c:pt>
                <c:pt idx="1">
                  <c:v>RTD Coffee
 (8,200)</c:v>
                </c:pt>
              </c:strCache>
            </c:strRef>
          </c:cat>
          <c:val>
            <c:numRef>
              <c:f>Sheet1!$E$2:$E$3</c:f>
              <c:numCache>
                <c:formatCode>0.0%</c:formatCode>
                <c:ptCount val="2"/>
                <c:pt idx="0">
                  <c:v>0.24703832652089699</c:v>
                </c:pt>
                <c:pt idx="1">
                  <c:v>0.26314413820537802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0B-E877-451A-B6C6-EDBE8B20D692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50-64</c:v>
                </c:pt>
              </c:strCache>
            </c:strRef>
          </c:tx>
          <c:spPr>
            <a:solidFill>
              <a:srgbClr val="7030A0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E877-451A-B6C6-EDBE8B20D692}"/>
                </c:ext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E877-451A-B6C6-EDBE8B20D692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Tea
 (13,931)</c:v>
                </c:pt>
                <c:pt idx="1">
                  <c:v>RTD Coffee
 (8,200)</c:v>
                </c:pt>
              </c:strCache>
            </c:strRef>
          </c:cat>
          <c:val>
            <c:numRef>
              <c:f>Sheet1!$F$2:$F$3</c:f>
              <c:numCache>
                <c:formatCode>0.0%</c:formatCode>
                <c:ptCount val="2"/>
                <c:pt idx="0">
                  <c:v>0.239469720661135</c:v>
                </c:pt>
                <c:pt idx="1">
                  <c:v>0.15256375627437699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0E-E877-451A-B6C6-EDBE8B20D692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65-75</c:v>
                </c:pt>
              </c:strCache>
            </c:strRef>
          </c:tx>
          <c:spPr>
            <a:solidFill>
              <a:srgbClr val="7F7F7F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E877-451A-B6C6-EDBE8B20D692}"/>
                </c:ext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E877-451A-B6C6-EDBE8B20D692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Tea
 (13,931)</c:v>
                </c:pt>
                <c:pt idx="1">
                  <c:v>RTD Coffee
 (8,200)</c:v>
                </c:pt>
              </c:strCache>
            </c:strRef>
          </c:cat>
          <c:val>
            <c:numRef>
              <c:f>Sheet1!$G$2:$G$3</c:f>
              <c:numCache>
                <c:formatCode>0.0%</c:formatCode>
                <c:ptCount val="2"/>
                <c:pt idx="0">
                  <c:v>8.6735039263050498E-2</c:v>
                </c:pt>
                <c:pt idx="1">
                  <c:v>4.6199492790225297E-2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11-E877-451A-B6C6-EDBE8B20D6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26599936"/>
        <c:axId val="126601472"/>
      </c:barChart>
      <c:catAx>
        <c:axId val="126599936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126601472"/>
        <c:crosses val="autoZero"/>
        <c:auto val="0"/>
        <c:lblAlgn val="ctr"/>
        <c:lblOffset val="100"/>
        <c:noMultiLvlLbl val="0"/>
      </c:catAx>
      <c:valAx>
        <c:axId val="126601472"/>
        <c:scaling>
          <c:orientation val="minMax"/>
        </c:scaling>
        <c:delete val="1"/>
        <c:axPos val="b"/>
        <c:numFmt formatCode="0.0%" sourceLinked="1"/>
        <c:majorTickMark val="out"/>
        <c:minorTickMark val="none"/>
        <c:tickLblPos val="nextTo"/>
        <c:crossAx val="126599936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"/>
          <c:y val="0.82998066285360439"/>
          <c:w val="0.99934551184249665"/>
          <c:h val="0.13491115141027094"/>
        </c:manualLayout>
      </c:layout>
      <c:overlay val="0"/>
      <c:txPr>
        <a:bodyPr/>
        <a:lstStyle/>
        <a:p>
          <a:pPr>
            <a:defRPr b="0"/>
          </a:pPr>
          <a:endParaRPr lang="en-US"/>
        </a:p>
      </c:txPr>
    </c:legend>
    <c:plotVisOnly val="1"/>
    <c:dispBlanksAs val="zero"/>
    <c:showDLblsOverMax val="1"/>
  </c:chart>
  <c:spPr>
    <a:solidFill>
      <a:srgbClr val="F2F2F2"/>
    </a:solidFill>
    <a:effectLst/>
  </c:spPr>
  <c:txPr>
    <a:bodyPr/>
    <a:lstStyle/>
    <a:p>
      <a:pPr>
        <a:defRPr sz="800" b="1">
          <a:effectLst/>
          <a:latin typeface="Franklin Gothic Book" panose="020B0503020102020204" pitchFamily="34" charset="0"/>
        </a:defRPr>
      </a:pPr>
      <a:endParaRPr lang="en-US"/>
    </a:p>
  </c:txPr>
  <c:externalData r:id="rId1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2741633858267717E-2"/>
          <c:y val="0.17988929046173657"/>
          <c:w val="0.93580003280839896"/>
          <c:h val="0.62776837314252809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13-18</c:v>
                </c:pt>
              </c:strCache>
            </c:strRef>
          </c:tx>
          <c:spPr>
            <a:solidFill>
              <a:srgbClr val="E41E2B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7D9D-477D-BE5C-866056137E8B}"/>
                </c:ext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7D9D-477D-BE5C-866056137E8B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Coffee
 (8,200)</c:v>
                </c:pt>
                <c:pt idx="1">
                  <c:v>RTD Tea
 (13,931)</c:v>
                </c:pt>
              </c:strCache>
            </c:strRef>
          </c:cat>
          <c:val>
            <c:numRef>
              <c:f>Sheet1!$B$2:$B$3</c:f>
              <c:numCache>
                <c:formatCode>0.0%</c:formatCode>
                <c:ptCount val="2"/>
                <c:pt idx="0">
                  <c:v>0.112097098907357</c:v>
                </c:pt>
                <c:pt idx="1">
                  <c:v>0.112099988750825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02-7D9D-477D-BE5C-866056137E8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19-24</c:v>
                </c:pt>
              </c:strCache>
            </c:strRef>
          </c:tx>
          <c:spPr>
            <a:solidFill>
              <a:srgbClr val="31859C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D9D-477D-BE5C-866056137E8B}"/>
                </c:ext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7D9D-477D-BE5C-866056137E8B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Coffee
 (8,200)</c:v>
                </c:pt>
                <c:pt idx="1">
                  <c:v>RTD Tea
 (13,931)</c:v>
                </c:pt>
              </c:strCache>
            </c:strRef>
          </c:cat>
          <c:val>
            <c:numRef>
              <c:f>Sheet1!$C$2:$C$3</c:f>
              <c:numCache>
                <c:formatCode>0.0%</c:formatCode>
                <c:ptCount val="2"/>
                <c:pt idx="0">
                  <c:v>0.167723644190756</c:v>
                </c:pt>
                <c:pt idx="1">
                  <c:v>0.124174082341876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05-7D9D-477D-BE5C-866056137E8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25-34</c:v>
                </c:pt>
              </c:strCache>
            </c:strRef>
          </c:tx>
          <c:spPr>
            <a:solidFill>
              <a:srgbClr val="FFC000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7D9D-477D-BE5C-866056137E8B}"/>
                </c:ext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7D9D-477D-BE5C-866056137E8B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Coffee
 (8,200)</c:v>
                </c:pt>
                <c:pt idx="1">
                  <c:v>RTD Tea
 (13,931)</c:v>
                </c:pt>
              </c:strCache>
            </c:strRef>
          </c:cat>
          <c:val>
            <c:numRef>
              <c:f>Sheet1!$D$2:$D$3</c:f>
              <c:numCache>
                <c:formatCode>0.0%</c:formatCode>
                <c:ptCount val="2"/>
                <c:pt idx="0">
                  <c:v>0.25827186963190801</c:v>
                </c:pt>
                <c:pt idx="1">
                  <c:v>0.190482842462215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08-7D9D-477D-BE5C-866056137E8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35-49</c:v>
                </c:pt>
              </c:strCache>
            </c:strRef>
          </c:tx>
          <c:spPr>
            <a:solidFill>
              <a:srgbClr val="00B050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7D9D-477D-BE5C-866056137E8B}"/>
                </c:ext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7D9D-477D-BE5C-866056137E8B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Coffee
 (8,200)</c:v>
                </c:pt>
                <c:pt idx="1">
                  <c:v>RTD Tea
 (13,931)</c:v>
                </c:pt>
              </c:strCache>
            </c:strRef>
          </c:cat>
          <c:val>
            <c:numRef>
              <c:f>Sheet1!$E$2:$E$3</c:f>
              <c:numCache>
                <c:formatCode>0.0%</c:formatCode>
                <c:ptCount val="2"/>
                <c:pt idx="0">
                  <c:v>0.26314413820537702</c:v>
                </c:pt>
                <c:pt idx="1">
                  <c:v>0.24703832652089699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0B-7D9D-477D-BE5C-866056137E8B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50-64</c:v>
                </c:pt>
              </c:strCache>
            </c:strRef>
          </c:tx>
          <c:spPr>
            <a:solidFill>
              <a:srgbClr val="7030A0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7D9D-477D-BE5C-866056137E8B}"/>
                </c:ext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7D9D-477D-BE5C-866056137E8B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Coffee
 (8,200)</c:v>
                </c:pt>
                <c:pt idx="1">
                  <c:v>RTD Tea
 (13,931)</c:v>
                </c:pt>
              </c:strCache>
            </c:strRef>
          </c:cat>
          <c:val>
            <c:numRef>
              <c:f>Sheet1!$F$2:$F$3</c:f>
              <c:numCache>
                <c:formatCode>0.0%</c:formatCode>
                <c:ptCount val="2"/>
                <c:pt idx="0">
                  <c:v>0.15256375627437699</c:v>
                </c:pt>
                <c:pt idx="1">
                  <c:v>0.239469720661135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0E-7D9D-477D-BE5C-866056137E8B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65-75</c:v>
                </c:pt>
              </c:strCache>
            </c:strRef>
          </c:tx>
          <c:spPr>
            <a:solidFill>
              <a:srgbClr val="7F7F7F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7D9D-477D-BE5C-866056137E8B}"/>
                </c:ext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7D9D-477D-BE5C-866056137E8B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Coffee
 (8,200)</c:v>
                </c:pt>
                <c:pt idx="1">
                  <c:v>RTD Tea
 (13,931)</c:v>
                </c:pt>
              </c:strCache>
            </c:strRef>
          </c:cat>
          <c:val>
            <c:numRef>
              <c:f>Sheet1!$G$2:$G$3</c:f>
              <c:numCache>
                <c:formatCode>0.0%</c:formatCode>
                <c:ptCount val="2"/>
                <c:pt idx="0">
                  <c:v>4.61994927902252E-2</c:v>
                </c:pt>
                <c:pt idx="1">
                  <c:v>8.6735039263050498E-2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11-7D9D-477D-BE5C-866056137E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27063936"/>
        <c:axId val="127065472"/>
      </c:barChart>
      <c:catAx>
        <c:axId val="127063936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127065472"/>
        <c:crosses val="autoZero"/>
        <c:auto val="0"/>
        <c:lblAlgn val="ctr"/>
        <c:lblOffset val="100"/>
        <c:noMultiLvlLbl val="0"/>
      </c:catAx>
      <c:valAx>
        <c:axId val="127065472"/>
        <c:scaling>
          <c:orientation val="minMax"/>
        </c:scaling>
        <c:delete val="1"/>
        <c:axPos val="b"/>
        <c:numFmt formatCode="0.0%" sourceLinked="1"/>
        <c:majorTickMark val="out"/>
        <c:minorTickMark val="none"/>
        <c:tickLblPos val="nextTo"/>
        <c:crossAx val="127063936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3.3193077427821523E-3"/>
          <c:y val="0.82485342139727713"/>
          <c:w val="0.99336138451443567"/>
          <c:h val="0.13215718412019159"/>
        </c:manualLayout>
      </c:layout>
      <c:overlay val="0"/>
      <c:txPr>
        <a:bodyPr/>
        <a:lstStyle/>
        <a:p>
          <a:pPr>
            <a:defRPr b="0"/>
          </a:pPr>
          <a:endParaRPr lang="en-US"/>
        </a:p>
      </c:txPr>
    </c:legend>
    <c:plotVisOnly val="1"/>
    <c:dispBlanksAs val="zero"/>
    <c:showDLblsOverMax val="1"/>
  </c:chart>
  <c:spPr>
    <a:solidFill>
      <a:srgbClr val="F2F2F2"/>
    </a:solidFill>
    <a:effectLst/>
  </c:spPr>
  <c:txPr>
    <a:bodyPr/>
    <a:lstStyle/>
    <a:p>
      <a:pPr>
        <a:defRPr sz="800" b="1">
          <a:effectLst/>
          <a:latin typeface="Franklin Gothic Book" panose="020B0503020102020204" pitchFamily="34" charset="0"/>
        </a:defRPr>
      </a:pPr>
      <a:endParaRPr lang="en-US"/>
    </a:p>
  </c:txPr>
  <c:externalData r:id="rId1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2741633858267717E-2"/>
          <c:y val="0.17873251501595683"/>
          <c:w val="0.93580003280839896"/>
          <c:h val="0.64297588870686362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13-18</c:v>
                </c:pt>
              </c:strCache>
            </c:strRef>
          </c:tx>
          <c:spPr>
            <a:solidFill>
              <a:srgbClr val="E41E2B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C6A9-4096-99E3-4EDDBBE16050}"/>
                </c:ext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6A9-4096-99E3-4EDDBBE16050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Coffee
 (8,200)</c:v>
                </c:pt>
                <c:pt idx="1">
                  <c:v>RTD Tea
 (13,931)</c:v>
                </c:pt>
              </c:strCache>
            </c:strRef>
          </c:cat>
          <c:val>
            <c:numRef>
              <c:f>Sheet1!$B$2:$B$3</c:f>
              <c:numCache>
                <c:formatCode>0.0%</c:formatCode>
                <c:ptCount val="2"/>
                <c:pt idx="0">
                  <c:v>0.112097098907357</c:v>
                </c:pt>
                <c:pt idx="1">
                  <c:v>0.112099988750825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02-C6A9-4096-99E3-4EDDBBE1605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19-24</c:v>
                </c:pt>
              </c:strCache>
            </c:strRef>
          </c:tx>
          <c:spPr>
            <a:solidFill>
              <a:srgbClr val="31859C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6A9-4096-99E3-4EDDBBE16050}"/>
                </c:ext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C6A9-4096-99E3-4EDDBBE16050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Coffee
 (8,200)</c:v>
                </c:pt>
                <c:pt idx="1">
                  <c:v>RTD Tea
 (13,931)</c:v>
                </c:pt>
              </c:strCache>
            </c:strRef>
          </c:cat>
          <c:val>
            <c:numRef>
              <c:f>Sheet1!$C$2:$C$3</c:f>
              <c:numCache>
                <c:formatCode>0.0%</c:formatCode>
                <c:ptCount val="2"/>
                <c:pt idx="0">
                  <c:v>0.167723644190756</c:v>
                </c:pt>
                <c:pt idx="1">
                  <c:v>0.124174082341876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05-C6A9-4096-99E3-4EDDBBE1605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25-34</c:v>
                </c:pt>
              </c:strCache>
            </c:strRef>
          </c:tx>
          <c:spPr>
            <a:solidFill>
              <a:srgbClr val="FFC000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C6A9-4096-99E3-4EDDBBE16050}"/>
                </c:ext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C6A9-4096-99E3-4EDDBBE16050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Coffee
 (8,200)</c:v>
                </c:pt>
                <c:pt idx="1">
                  <c:v>RTD Tea
 (13,931)</c:v>
                </c:pt>
              </c:strCache>
            </c:strRef>
          </c:cat>
          <c:val>
            <c:numRef>
              <c:f>Sheet1!$D$2:$D$3</c:f>
              <c:numCache>
                <c:formatCode>0.0%</c:formatCode>
                <c:ptCount val="2"/>
                <c:pt idx="0">
                  <c:v>0.25827186963190801</c:v>
                </c:pt>
                <c:pt idx="1">
                  <c:v>0.190482842462215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08-C6A9-4096-99E3-4EDDBBE16050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35-49</c:v>
                </c:pt>
              </c:strCache>
            </c:strRef>
          </c:tx>
          <c:spPr>
            <a:solidFill>
              <a:srgbClr val="00B050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C6A9-4096-99E3-4EDDBBE16050}"/>
                </c:ext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C6A9-4096-99E3-4EDDBBE16050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Coffee
 (8,200)</c:v>
                </c:pt>
                <c:pt idx="1">
                  <c:v>RTD Tea
 (13,931)</c:v>
                </c:pt>
              </c:strCache>
            </c:strRef>
          </c:cat>
          <c:val>
            <c:numRef>
              <c:f>Sheet1!$E$2:$E$3</c:f>
              <c:numCache>
                <c:formatCode>0.0%</c:formatCode>
                <c:ptCount val="2"/>
                <c:pt idx="0">
                  <c:v>0.26314413820537702</c:v>
                </c:pt>
                <c:pt idx="1">
                  <c:v>0.24703832652089699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0B-C6A9-4096-99E3-4EDDBBE16050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50-64</c:v>
                </c:pt>
              </c:strCache>
            </c:strRef>
          </c:tx>
          <c:spPr>
            <a:solidFill>
              <a:srgbClr val="7030A0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C6A9-4096-99E3-4EDDBBE16050}"/>
                </c:ext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C6A9-4096-99E3-4EDDBBE16050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Coffee
 (8,200)</c:v>
                </c:pt>
                <c:pt idx="1">
                  <c:v>RTD Tea
 (13,931)</c:v>
                </c:pt>
              </c:strCache>
            </c:strRef>
          </c:cat>
          <c:val>
            <c:numRef>
              <c:f>Sheet1!$F$2:$F$3</c:f>
              <c:numCache>
                <c:formatCode>0.0%</c:formatCode>
                <c:ptCount val="2"/>
                <c:pt idx="0">
                  <c:v>0.15256375627437699</c:v>
                </c:pt>
                <c:pt idx="1">
                  <c:v>0.239469720661135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0E-C6A9-4096-99E3-4EDDBBE16050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65-75</c:v>
                </c:pt>
              </c:strCache>
            </c:strRef>
          </c:tx>
          <c:spPr>
            <a:solidFill>
              <a:srgbClr val="7F7F7F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C6A9-4096-99E3-4EDDBBE16050}"/>
                </c:ext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C6A9-4096-99E3-4EDDBBE16050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Coffee
 (8,200)</c:v>
                </c:pt>
                <c:pt idx="1">
                  <c:v>RTD Tea
 (13,931)</c:v>
                </c:pt>
              </c:strCache>
            </c:strRef>
          </c:cat>
          <c:val>
            <c:numRef>
              <c:f>Sheet1!$G$2:$G$3</c:f>
              <c:numCache>
                <c:formatCode>0.0%</c:formatCode>
                <c:ptCount val="2"/>
                <c:pt idx="0">
                  <c:v>4.61994927902252E-2</c:v>
                </c:pt>
                <c:pt idx="1">
                  <c:v>8.6735039263050498E-2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11-C6A9-4096-99E3-4EDDBBE160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26823424"/>
        <c:axId val="126845696"/>
      </c:barChart>
      <c:catAx>
        <c:axId val="126823424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126845696"/>
        <c:crosses val="autoZero"/>
        <c:auto val="0"/>
        <c:lblAlgn val="ctr"/>
        <c:lblOffset val="100"/>
        <c:noMultiLvlLbl val="0"/>
      </c:catAx>
      <c:valAx>
        <c:axId val="126845696"/>
        <c:scaling>
          <c:orientation val="minMax"/>
        </c:scaling>
        <c:delete val="1"/>
        <c:axPos val="b"/>
        <c:numFmt formatCode="0%" sourceLinked="1"/>
        <c:majorTickMark val="out"/>
        <c:minorTickMark val="none"/>
        <c:tickLblPos val="nextTo"/>
        <c:crossAx val="126823424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2.2776410761154854E-3"/>
          <c:y val="0.84306487962851162"/>
          <c:w val="0.99336138451443567"/>
          <c:h val="0.11849346374124427"/>
        </c:manualLayout>
      </c:layout>
      <c:overlay val="0"/>
      <c:txPr>
        <a:bodyPr/>
        <a:lstStyle/>
        <a:p>
          <a:pPr>
            <a:defRPr b="0"/>
          </a:pPr>
          <a:endParaRPr lang="en-US"/>
        </a:p>
      </c:txPr>
    </c:legend>
    <c:plotVisOnly val="1"/>
    <c:dispBlanksAs val="zero"/>
    <c:showDLblsOverMax val="1"/>
  </c:chart>
  <c:spPr>
    <a:solidFill>
      <a:srgbClr val="F2F2F2"/>
    </a:solidFill>
    <a:effectLst/>
  </c:spPr>
  <c:txPr>
    <a:bodyPr/>
    <a:lstStyle/>
    <a:p>
      <a:pPr>
        <a:defRPr sz="800" b="1">
          <a:effectLst/>
          <a:latin typeface="Franklin Gothic Book" panose="020B0503020102020204" pitchFamily="34" charset="0"/>
        </a:defRPr>
      </a:pPr>
      <a:endParaRPr lang="en-US"/>
    </a:p>
  </c:txPr>
  <c:externalData r:id="rId1">
    <c:autoUpdate val="0"/>
  </c:externalData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1458333333333333E-2"/>
          <c:y val="0.17983383460885619"/>
          <c:w val="0.9770833333333333"/>
          <c:h val="0.56946365775018892"/>
        </c:manualLayout>
      </c:layout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13-18</c:v>
                </c:pt>
              </c:strCache>
            </c:strRef>
          </c:tx>
          <c:spPr>
            <a:solidFill>
              <a:srgbClr val="E41E2B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2A66-4034-BF1A-993662D0CB46}"/>
                </c:ext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A66-4034-BF1A-993662D0CB46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Coffee
 (8,200)</c:v>
                </c:pt>
                <c:pt idx="1">
                  <c:v>RTD Tea
 (13,931)</c:v>
                </c:pt>
              </c:strCache>
            </c:strRef>
          </c:cat>
          <c:val>
            <c:numRef>
              <c:f>Sheet1!$B$2:$B$3</c:f>
              <c:numCache>
                <c:formatCode>0.0%</c:formatCode>
                <c:ptCount val="2"/>
                <c:pt idx="0">
                  <c:v>0.112097098907357</c:v>
                </c:pt>
                <c:pt idx="1">
                  <c:v>0.112099988750825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02-2A66-4034-BF1A-993662D0CB4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19-24</c:v>
                </c:pt>
              </c:strCache>
            </c:strRef>
          </c:tx>
          <c:spPr>
            <a:solidFill>
              <a:srgbClr val="31859C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2A66-4034-BF1A-993662D0CB46}"/>
                </c:ext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2A66-4034-BF1A-993662D0CB46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Coffee
 (8,200)</c:v>
                </c:pt>
                <c:pt idx="1">
                  <c:v>RTD Tea
 (13,931)</c:v>
                </c:pt>
              </c:strCache>
            </c:strRef>
          </c:cat>
          <c:val>
            <c:numRef>
              <c:f>Sheet1!$C$2:$C$3</c:f>
              <c:numCache>
                <c:formatCode>0.0%</c:formatCode>
                <c:ptCount val="2"/>
                <c:pt idx="0">
                  <c:v>0.167723644190756</c:v>
                </c:pt>
                <c:pt idx="1">
                  <c:v>0.124174082341876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05-2A66-4034-BF1A-993662D0CB4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25-34</c:v>
                </c:pt>
              </c:strCache>
            </c:strRef>
          </c:tx>
          <c:spPr>
            <a:solidFill>
              <a:srgbClr val="FFC000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2A66-4034-BF1A-993662D0CB46}"/>
                </c:ext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2A66-4034-BF1A-993662D0CB46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Coffee
 (8,200)</c:v>
                </c:pt>
                <c:pt idx="1">
                  <c:v>RTD Tea
 (13,931)</c:v>
                </c:pt>
              </c:strCache>
            </c:strRef>
          </c:cat>
          <c:val>
            <c:numRef>
              <c:f>Sheet1!$D$2:$D$3</c:f>
              <c:numCache>
                <c:formatCode>0.0%</c:formatCode>
                <c:ptCount val="2"/>
                <c:pt idx="0">
                  <c:v>0.25827186963190801</c:v>
                </c:pt>
                <c:pt idx="1">
                  <c:v>0.190482842462215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08-2A66-4034-BF1A-993662D0CB4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35-49</c:v>
                </c:pt>
              </c:strCache>
            </c:strRef>
          </c:tx>
          <c:spPr>
            <a:solidFill>
              <a:srgbClr val="00B050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2A66-4034-BF1A-993662D0CB46}"/>
                </c:ext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2A66-4034-BF1A-993662D0CB46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Coffee
 (8,200)</c:v>
                </c:pt>
                <c:pt idx="1">
                  <c:v>RTD Tea
 (13,931)</c:v>
                </c:pt>
              </c:strCache>
            </c:strRef>
          </c:cat>
          <c:val>
            <c:numRef>
              <c:f>Sheet1!$E$2:$E$3</c:f>
              <c:numCache>
                <c:formatCode>0.0%</c:formatCode>
                <c:ptCount val="2"/>
                <c:pt idx="0">
                  <c:v>0.26314413820537702</c:v>
                </c:pt>
                <c:pt idx="1">
                  <c:v>0.24703832652089699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0B-2A66-4034-BF1A-993662D0CB46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50-64</c:v>
                </c:pt>
              </c:strCache>
            </c:strRef>
          </c:tx>
          <c:spPr>
            <a:solidFill>
              <a:srgbClr val="7030A0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2A66-4034-BF1A-993662D0CB46}"/>
                </c:ext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2A66-4034-BF1A-993662D0CB46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Coffee
 (8,200)</c:v>
                </c:pt>
                <c:pt idx="1">
                  <c:v>RTD Tea
 (13,931)</c:v>
                </c:pt>
              </c:strCache>
            </c:strRef>
          </c:cat>
          <c:val>
            <c:numRef>
              <c:f>Sheet1!$F$2:$F$3</c:f>
              <c:numCache>
                <c:formatCode>0.0%</c:formatCode>
                <c:ptCount val="2"/>
                <c:pt idx="0">
                  <c:v>0.15256375627437699</c:v>
                </c:pt>
                <c:pt idx="1">
                  <c:v>0.239469720661135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0E-2A66-4034-BF1A-993662D0CB46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65-75</c:v>
                </c:pt>
              </c:strCache>
            </c:strRef>
          </c:tx>
          <c:spPr>
            <a:solidFill>
              <a:srgbClr val="7F7F7F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2A66-4034-BF1A-993662D0CB46}"/>
                </c:ext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2A66-4034-BF1A-993662D0CB46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Coffee
 (8,200)</c:v>
                </c:pt>
                <c:pt idx="1">
                  <c:v>RTD Tea
 (13,931)</c:v>
                </c:pt>
              </c:strCache>
            </c:strRef>
          </c:cat>
          <c:val>
            <c:numRef>
              <c:f>Sheet1!$G$2:$G$3</c:f>
              <c:numCache>
                <c:formatCode>0.0%</c:formatCode>
                <c:ptCount val="2"/>
                <c:pt idx="0">
                  <c:v>4.61994927902252E-2</c:v>
                </c:pt>
                <c:pt idx="1">
                  <c:v>8.6735039263050498E-2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11-2A66-4034-BF1A-993662D0C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26951808"/>
        <c:axId val="126953344"/>
      </c:barChart>
      <c:catAx>
        <c:axId val="12695180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26953344"/>
        <c:crosses val="autoZero"/>
        <c:auto val="0"/>
        <c:lblAlgn val="ctr"/>
        <c:lblOffset val="100"/>
        <c:noMultiLvlLbl val="0"/>
      </c:catAx>
      <c:valAx>
        <c:axId val="126953344"/>
        <c:scaling>
          <c:orientation val="minMax"/>
        </c:scaling>
        <c:delete val="1"/>
        <c:axPos val="l"/>
        <c:numFmt formatCode="0%" sourceLinked="1"/>
        <c:majorTickMark val="out"/>
        <c:minorTickMark val="none"/>
        <c:tickLblPos val="nextTo"/>
        <c:crossAx val="126951808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"/>
          <c:y val="0.82920502935913432"/>
          <c:w val="0.995444717847769"/>
          <c:h val="0.13641405719143129"/>
        </c:manualLayout>
      </c:layout>
      <c:overlay val="0"/>
      <c:txPr>
        <a:bodyPr/>
        <a:lstStyle/>
        <a:p>
          <a:pPr>
            <a:defRPr b="0"/>
          </a:pPr>
          <a:endParaRPr lang="en-US"/>
        </a:p>
      </c:txPr>
    </c:legend>
    <c:plotVisOnly val="1"/>
    <c:dispBlanksAs val="zero"/>
    <c:showDLblsOverMax val="1"/>
  </c:chart>
  <c:spPr>
    <a:solidFill>
      <a:srgbClr val="F2F2F2"/>
    </a:solidFill>
    <a:effectLst/>
  </c:spPr>
  <c:txPr>
    <a:bodyPr/>
    <a:lstStyle/>
    <a:p>
      <a:pPr>
        <a:defRPr sz="800" b="1">
          <a:effectLst/>
          <a:latin typeface="Franklin Gothic Book" panose="020B0503020102020204" pitchFamily="34" charset="0"/>
        </a:defRPr>
      </a:pPr>
      <a:endParaRPr lang="en-US"/>
    </a:p>
  </c:txPr>
  <c:externalData r:id="rId1">
    <c:autoUpdate val="0"/>
  </c:externalData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0985927912432654E-2"/>
          <c:y val="0.13886773885997011"/>
          <c:w val="0.96901408450704229"/>
          <c:h val="0.59918038654259131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13-18</c:v>
                </c:pt>
              </c:strCache>
            </c:strRef>
          </c:tx>
          <c:spPr>
            <a:solidFill>
              <a:srgbClr val="E41E2B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7616-49AD-8869-93DD5205769E}"/>
                </c:ext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7616-49AD-8869-93DD5205769E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Coffee
 (8,200)</c:v>
                </c:pt>
                <c:pt idx="1">
                  <c:v>RTD Tea
 (13,931)</c:v>
                </c:pt>
              </c:strCache>
            </c:strRef>
          </c:cat>
          <c:val>
            <c:numRef>
              <c:f>Sheet1!$B$2:$B$3</c:f>
              <c:numCache>
                <c:formatCode>0.0%</c:formatCode>
                <c:ptCount val="2"/>
                <c:pt idx="0">
                  <c:v>0.112097098907357</c:v>
                </c:pt>
                <c:pt idx="1">
                  <c:v>0.112099988750825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02-7616-49AD-8869-93DD5205769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19-24</c:v>
                </c:pt>
              </c:strCache>
            </c:strRef>
          </c:tx>
          <c:spPr>
            <a:solidFill>
              <a:srgbClr val="31859C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616-49AD-8869-93DD5205769E}"/>
                </c:ext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7616-49AD-8869-93DD5205769E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Coffee
 (8,200)</c:v>
                </c:pt>
                <c:pt idx="1">
                  <c:v>RTD Tea
 (13,931)</c:v>
                </c:pt>
              </c:strCache>
            </c:strRef>
          </c:cat>
          <c:val>
            <c:numRef>
              <c:f>Sheet1!$C$2:$C$3</c:f>
              <c:numCache>
                <c:formatCode>0.0%</c:formatCode>
                <c:ptCount val="2"/>
                <c:pt idx="0">
                  <c:v>0.167723644190756</c:v>
                </c:pt>
                <c:pt idx="1">
                  <c:v>0.124174082341876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05-7616-49AD-8869-93DD5205769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25-34</c:v>
                </c:pt>
              </c:strCache>
            </c:strRef>
          </c:tx>
          <c:spPr>
            <a:solidFill>
              <a:srgbClr val="FFC000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7616-49AD-8869-93DD5205769E}"/>
                </c:ext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7616-49AD-8869-93DD5205769E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Coffee
 (8,200)</c:v>
                </c:pt>
                <c:pt idx="1">
                  <c:v>RTD Tea
 (13,931)</c:v>
                </c:pt>
              </c:strCache>
            </c:strRef>
          </c:cat>
          <c:val>
            <c:numRef>
              <c:f>Sheet1!$D$2:$D$3</c:f>
              <c:numCache>
                <c:formatCode>0.0%</c:formatCode>
                <c:ptCount val="2"/>
                <c:pt idx="0">
                  <c:v>0.25827186963190801</c:v>
                </c:pt>
                <c:pt idx="1">
                  <c:v>0.190482842462215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08-7616-49AD-8869-93DD5205769E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35-49</c:v>
                </c:pt>
              </c:strCache>
            </c:strRef>
          </c:tx>
          <c:spPr>
            <a:solidFill>
              <a:srgbClr val="00B050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7616-49AD-8869-93DD5205769E}"/>
                </c:ext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7616-49AD-8869-93DD5205769E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Coffee
 (8,200)</c:v>
                </c:pt>
                <c:pt idx="1">
                  <c:v>RTD Tea
 (13,931)</c:v>
                </c:pt>
              </c:strCache>
            </c:strRef>
          </c:cat>
          <c:val>
            <c:numRef>
              <c:f>Sheet1!$E$2:$E$3</c:f>
              <c:numCache>
                <c:formatCode>0.0%</c:formatCode>
                <c:ptCount val="2"/>
                <c:pt idx="0">
                  <c:v>0.26314413820537702</c:v>
                </c:pt>
                <c:pt idx="1">
                  <c:v>0.24703832652089699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0B-7616-49AD-8869-93DD5205769E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50-64</c:v>
                </c:pt>
              </c:strCache>
            </c:strRef>
          </c:tx>
          <c:spPr>
            <a:solidFill>
              <a:srgbClr val="7030A0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7616-49AD-8869-93DD5205769E}"/>
                </c:ext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7616-49AD-8869-93DD5205769E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Coffee
 (8,200)</c:v>
                </c:pt>
                <c:pt idx="1">
                  <c:v>RTD Tea
 (13,931)</c:v>
                </c:pt>
              </c:strCache>
            </c:strRef>
          </c:cat>
          <c:val>
            <c:numRef>
              <c:f>Sheet1!$F$2:$F$3</c:f>
              <c:numCache>
                <c:formatCode>0.0%</c:formatCode>
                <c:ptCount val="2"/>
                <c:pt idx="0">
                  <c:v>0.15256375627437699</c:v>
                </c:pt>
                <c:pt idx="1">
                  <c:v>0.239469720661135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0E-7616-49AD-8869-93DD5205769E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65-75</c:v>
                </c:pt>
              </c:strCache>
            </c:strRef>
          </c:tx>
          <c:spPr>
            <a:solidFill>
              <a:srgbClr val="7F7F7F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7616-49AD-8869-93DD5205769E}"/>
                </c:ext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7616-49AD-8869-93DD5205769E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Coffee
 (8,200)</c:v>
                </c:pt>
                <c:pt idx="1">
                  <c:v>RTD Tea
 (13,931)</c:v>
                </c:pt>
              </c:strCache>
            </c:strRef>
          </c:cat>
          <c:val>
            <c:numRef>
              <c:f>Sheet1!$G$2:$G$3</c:f>
              <c:numCache>
                <c:formatCode>0.0%</c:formatCode>
                <c:ptCount val="2"/>
                <c:pt idx="0">
                  <c:v>4.61994927902252E-2</c:v>
                </c:pt>
                <c:pt idx="1">
                  <c:v>8.6735039263050498E-2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11-7616-49AD-8869-93DD5205769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27137280"/>
        <c:axId val="127138816"/>
      </c:barChart>
      <c:catAx>
        <c:axId val="12713728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27138816"/>
        <c:crosses val="autoZero"/>
        <c:auto val="0"/>
        <c:lblAlgn val="ctr"/>
        <c:lblOffset val="100"/>
        <c:noMultiLvlLbl val="0"/>
      </c:catAx>
      <c:valAx>
        <c:axId val="127138816"/>
        <c:scaling>
          <c:orientation val="minMax"/>
        </c:scaling>
        <c:delete val="1"/>
        <c:axPos val="l"/>
        <c:numFmt formatCode="0.0%" sourceLinked="1"/>
        <c:majorTickMark val="out"/>
        <c:minorTickMark val="none"/>
        <c:tickLblPos val="nextTo"/>
        <c:crossAx val="127137280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2.2776410761154854E-3"/>
          <c:y val="0.83293628539492126"/>
          <c:w val="0.99336138451443567"/>
          <c:h val="0.13165180191217357"/>
        </c:manualLayout>
      </c:layout>
      <c:overlay val="0"/>
      <c:txPr>
        <a:bodyPr/>
        <a:lstStyle/>
        <a:p>
          <a:pPr>
            <a:defRPr b="0"/>
          </a:pPr>
          <a:endParaRPr lang="en-US"/>
        </a:p>
      </c:txPr>
    </c:legend>
    <c:plotVisOnly val="1"/>
    <c:dispBlanksAs val="zero"/>
    <c:showDLblsOverMax val="1"/>
  </c:chart>
  <c:spPr>
    <a:solidFill>
      <a:srgbClr val="F2F2F2"/>
    </a:solidFill>
    <a:effectLst/>
  </c:spPr>
  <c:txPr>
    <a:bodyPr/>
    <a:lstStyle/>
    <a:p>
      <a:pPr>
        <a:defRPr sz="800" b="1">
          <a:effectLst/>
          <a:latin typeface="Franklin Gothic Book" panose="020B0503020102020204" pitchFamily="34" charset="0"/>
        </a:defRPr>
      </a:pPr>
      <a:endParaRPr lang="en-US"/>
    </a:p>
  </c:txPr>
  <c:externalData r:id="rId1">
    <c:autoUpdate val="0"/>
  </c:externalData>
</c:chartSpace>
</file>

<file path=ppt/charts/chart3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288146614345582E-2"/>
          <c:y val="0.20012041377552825"/>
          <c:w val="0.95423706771308836"/>
          <c:h val="0.54106964937473112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13-18</c:v>
                </c:pt>
              </c:strCache>
            </c:strRef>
          </c:tx>
          <c:spPr>
            <a:solidFill>
              <a:srgbClr val="E41E2B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155D-46D5-BBA7-95460FA78FC2}"/>
                </c:ext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155D-46D5-BBA7-95460FA78FC2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Coffee
 (8,200)</c:v>
                </c:pt>
                <c:pt idx="1">
                  <c:v>RTD Tea
 (13,931)</c:v>
                </c:pt>
              </c:strCache>
            </c:strRef>
          </c:cat>
          <c:val>
            <c:numRef>
              <c:f>Sheet1!$B$2:$B$3</c:f>
              <c:numCache>
                <c:formatCode>0.0%</c:formatCode>
                <c:ptCount val="2"/>
                <c:pt idx="0">
                  <c:v>0.112097098907357</c:v>
                </c:pt>
                <c:pt idx="1">
                  <c:v>0.112099988750825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02-155D-46D5-BBA7-95460FA78FC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19-24</c:v>
                </c:pt>
              </c:strCache>
            </c:strRef>
          </c:tx>
          <c:spPr>
            <a:solidFill>
              <a:srgbClr val="31859C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155D-46D5-BBA7-95460FA78FC2}"/>
                </c:ext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155D-46D5-BBA7-95460FA78FC2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Coffee
 (8,200)</c:v>
                </c:pt>
                <c:pt idx="1">
                  <c:v>RTD Tea
 (13,931)</c:v>
                </c:pt>
              </c:strCache>
            </c:strRef>
          </c:cat>
          <c:val>
            <c:numRef>
              <c:f>Sheet1!$C$2:$C$3</c:f>
              <c:numCache>
                <c:formatCode>0.0%</c:formatCode>
                <c:ptCount val="2"/>
                <c:pt idx="0">
                  <c:v>0.167723644190756</c:v>
                </c:pt>
                <c:pt idx="1">
                  <c:v>0.124174082341876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05-155D-46D5-BBA7-95460FA78FC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25-34</c:v>
                </c:pt>
              </c:strCache>
            </c:strRef>
          </c:tx>
          <c:spPr>
            <a:solidFill>
              <a:srgbClr val="FFC000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155D-46D5-BBA7-95460FA78FC2}"/>
                </c:ext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155D-46D5-BBA7-95460FA78FC2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Coffee
 (8,200)</c:v>
                </c:pt>
                <c:pt idx="1">
                  <c:v>RTD Tea
 (13,931)</c:v>
                </c:pt>
              </c:strCache>
            </c:strRef>
          </c:cat>
          <c:val>
            <c:numRef>
              <c:f>Sheet1!$D$2:$D$3</c:f>
              <c:numCache>
                <c:formatCode>0.0%</c:formatCode>
                <c:ptCount val="2"/>
                <c:pt idx="0">
                  <c:v>0.25827186963190801</c:v>
                </c:pt>
                <c:pt idx="1">
                  <c:v>0.190482842462215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08-155D-46D5-BBA7-95460FA78FC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35-49</c:v>
                </c:pt>
              </c:strCache>
            </c:strRef>
          </c:tx>
          <c:spPr>
            <a:solidFill>
              <a:srgbClr val="00B050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155D-46D5-BBA7-95460FA78FC2}"/>
                </c:ext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155D-46D5-BBA7-95460FA78FC2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Coffee
 (8,200)</c:v>
                </c:pt>
                <c:pt idx="1">
                  <c:v>RTD Tea
 (13,931)</c:v>
                </c:pt>
              </c:strCache>
            </c:strRef>
          </c:cat>
          <c:val>
            <c:numRef>
              <c:f>Sheet1!$E$2:$E$3</c:f>
              <c:numCache>
                <c:formatCode>0.0%</c:formatCode>
                <c:ptCount val="2"/>
                <c:pt idx="0">
                  <c:v>0.26314413820537702</c:v>
                </c:pt>
                <c:pt idx="1">
                  <c:v>0.24703832652089699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0B-155D-46D5-BBA7-95460FA78FC2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50-64</c:v>
                </c:pt>
              </c:strCache>
            </c:strRef>
          </c:tx>
          <c:spPr>
            <a:solidFill>
              <a:srgbClr val="7030A0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155D-46D5-BBA7-95460FA78FC2}"/>
                </c:ext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155D-46D5-BBA7-95460FA78FC2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Coffee
 (8,200)</c:v>
                </c:pt>
                <c:pt idx="1">
                  <c:v>RTD Tea
 (13,931)</c:v>
                </c:pt>
              </c:strCache>
            </c:strRef>
          </c:cat>
          <c:val>
            <c:numRef>
              <c:f>Sheet1!$F$2:$F$3</c:f>
              <c:numCache>
                <c:formatCode>0.0%</c:formatCode>
                <c:ptCount val="2"/>
                <c:pt idx="0">
                  <c:v>0.15256375627437699</c:v>
                </c:pt>
                <c:pt idx="1">
                  <c:v>0.239469720661135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0E-155D-46D5-BBA7-95460FA78FC2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65-75</c:v>
                </c:pt>
              </c:strCache>
            </c:strRef>
          </c:tx>
          <c:spPr>
            <a:solidFill>
              <a:srgbClr val="7F7F7F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155D-46D5-BBA7-95460FA78FC2}"/>
                </c:ext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155D-46D5-BBA7-95460FA78FC2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Coffee
 (8,200)</c:v>
                </c:pt>
                <c:pt idx="1">
                  <c:v>RTD Tea
 (13,931)</c:v>
                </c:pt>
              </c:strCache>
            </c:strRef>
          </c:cat>
          <c:val>
            <c:numRef>
              <c:f>Sheet1!$G$2:$G$3</c:f>
              <c:numCache>
                <c:formatCode>0.0%</c:formatCode>
                <c:ptCount val="2"/>
                <c:pt idx="0">
                  <c:v>4.61994927902252E-2</c:v>
                </c:pt>
                <c:pt idx="1">
                  <c:v>8.6735039263050498E-2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11-155D-46D5-BBA7-95460FA78F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47815040"/>
        <c:axId val="147841408"/>
      </c:barChart>
      <c:catAx>
        <c:axId val="14781504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47841408"/>
        <c:crosses val="autoZero"/>
        <c:auto val="0"/>
        <c:lblAlgn val="ctr"/>
        <c:lblOffset val="100"/>
        <c:noMultiLvlLbl val="0"/>
      </c:catAx>
      <c:valAx>
        <c:axId val="147841408"/>
        <c:scaling>
          <c:orientation val="minMax"/>
        </c:scaling>
        <c:delete val="1"/>
        <c:axPos val="l"/>
        <c:numFmt formatCode="0.0%" sourceLinked="1"/>
        <c:majorTickMark val="out"/>
        <c:minorTickMark val="none"/>
        <c:tickLblPos val="nextTo"/>
        <c:crossAx val="147815040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5.3162965503528205E-3"/>
          <c:y val="0.82665327667314525"/>
          <c:w val="0.97896674047045085"/>
          <c:h val="0.1384521437670416"/>
        </c:manualLayout>
      </c:layout>
      <c:overlay val="0"/>
      <c:txPr>
        <a:bodyPr/>
        <a:lstStyle/>
        <a:p>
          <a:pPr>
            <a:defRPr b="0"/>
          </a:pPr>
          <a:endParaRPr lang="en-US"/>
        </a:p>
      </c:txPr>
    </c:legend>
    <c:plotVisOnly val="1"/>
    <c:dispBlanksAs val="zero"/>
    <c:showDLblsOverMax val="1"/>
  </c:chart>
  <c:spPr>
    <a:solidFill>
      <a:srgbClr val="F2F2F2"/>
    </a:solidFill>
    <a:effectLst/>
  </c:spPr>
  <c:txPr>
    <a:bodyPr/>
    <a:lstStyle/>
    <a:p>
      <a:pPr>
        <a:defRPr sz="800" b="1">
          <a:effectLst/>
          <a:latin typeface="Franklin Gothic Book" panose="020B0503020102020204" pitchFamily="34" charset="0"/>
        </a:defRPr>
      </a:pPr>
      <a:endParaRPr lang="en-US"/>
    </a:p>
  </c:txPr>
  <c:externalData r:id="rId1">
    <c:autoUpdate val="0"/>
  </c:externalData>
</c:chartSpace>
</file>

<file path=ppt/charts/chart3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3112233468962604E-2"/>
          <c:y val="0.20232894478695901"/>
          <c:w val="0.95377553306207474"/>
          <c:h val="0.52718497002442843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13-18</c:v>
                </c:pt>
              </c:strCache>
            </c:strRef>
          </c:tx>
          <c:spPr>
            <a:solidFill>
              <a:srgbClr val="E41E2B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E10D-4FDC-A89B-B1DE8AC423E1}"/>
                </c:ext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E10D-4FDC-A89B-B1DE8AC423E1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Coffee
 (8,200)</c:v>
                </c:pt>
                <c:pt idx="1">
                  <c:v>RTD Tea
 (13,931)</c:v>
                </c:pt>
              </c:strCache>
            </c:strRef>
          </c:cat>
          <c:val>
            <c:numRef>
              <c:f>Sheet1!$B$2:$B$3</c:f>
              <c:numCache>
                <c:formatCode>0.0%</c:formatCode>
                <c:ptCount val="2"/>
                <c:pt idx="0">
                  <c:v>0.112097098907357</c:v>
                </c:pt>
                <c:pt idx="1">
                  <c:v>0.112099988750825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02-E10D-4FDC-A89B-B1DE8AC423E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19-24</c:v>
                </c:pt>
              </c:strCache>
            </c:strRef>
          </c:tx>
          <c:spPr>
            <a:solidFill>
              <a:srgbClr val="31859C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E10D-4FDC-A89B-B1DE8AC423E1}"/>
                </c:ext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E10D-4FDC-A89B-B1DE8AC423E1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Coffee
 (8,200)</c:v>
                </c:pt>
                <c:pt idx="1">
                  <c:v>RTD Tea
 (13,931)</c:v>
                </c:pt>
              </c:strCache>
            </c:strRef>
          </c:cat>
          <c:val>
            <c:numRef>
              <c:f>Sheet1!$C$2:$C$3</c:f>
              <c:numCache>
                <c:formatCode>0.0%</c:formatCode>
                <c:ptCount val="2"/>
                <c:pt idx="0">
                  <c:v>0.167723644190756</c:v>
                </c:pt>
                <c:pt idx="1">
                  <c:v>0.124174082341876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05-E10D-4FDC-A89B-B1DE8AC423E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25-34</c:v>
                </c:pt>
              </c:strCache>
            </c:strRef>
          </c:tx>
          <c:spPr>
            <a:solidFill>
              <a:srgbClr val="FFC000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E10D-4FDC-A89B-B1DE8AC423E1}"/>
                </c:ext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E10D-4FDC-A89B-B1DE8AC423E1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Coffee
 (8,200)</c:v>
                </c:pt>
                <c:pt idx="1">
                  <c:v>RTD Tea
 (13,931)</c:v>
                </c:pt>
              </c:strCache>
            </c:strRef>
          </c:cat>
          <c:val>
            <c:numRef>
              <c:f>Sheet1!$D$2:$D$3</c:f>
              <c:numCache>
                <c:formatCode>0.0%</c:formatCode>
                <c:ptCount val="2"/>
                <c:pt idx="0">
                  <c:v>0.25827186963190801</c:v>
                </c:pt>
                <c:pt idx="1">
                  <c:v>0.190482842462215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08-E10D-4FDC-A89B-B1DE8AC423E1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35-49</c:v>
                </c:pt>
              </c:strCache>
            </c:strRef>
          </c:tx>
          <c:spPr>
            <a:solidFill>
              <a:srgbClr val="00B050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E10D-4FDC-A89B-B1DE8AC423E1}"/>
                </c:ext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E10D-4FDC-A89B-B1DE8AC423E1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Coffee
 (8,200)</c:v>
                </c:pt>
                <c:pt idx="1">
                  <c:v>RTD Tea
 (13,931)</c:v>
                </c:pt>
              </c:strCache>
            </c:strRef>
          </c:cat>
          <c:val>
            <c:numRef>
              <c:f>Sheet1!$E$2:$E$3</c:f>
              <c:numCache>
                <c:formatCode>0.0%</c:formatCode>
                <c:ptCount val="2"/>
                <c:pt idx="0">
                  <c:v>0.26314413820537702</c:v>
                </c:pt>
                <c:pt idx="1">
                  <c:v>0.24703832652089699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0B-E10D-4FDC-A89B-B1DE8AC423E1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50-64</c:v>
                </c:pt>
              </c:strCache>
            </c:strRef>
          </c:tx>
          <c:spPr>
            <a:solidFill>
              <a:srgbClr val="7030A0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E10D-4FDC-A89B-B1DE8AC423E1}"/>
                </c:ext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E10D-4FDC-A89B-B1DE8AC423E1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Coffee
 (8,200)</c:v>
                </c:pt>
                <c:pt idx="1">
                  <c:v>RTD Tea
 (13,931)</c:v>
                </c:pt>
              </c:strCache>
            </c:strRef>
          </c:cat>
          <c:val>
            <c:numRef>
              <c:f>Sheet1!$F$2:$F$3</c:f>
              <c:numCache>
                <c:formatCode>0.0%</c:formatCode>
                <c:ptCount val="2"/>
                <c:pt idx="0">
                  <c:v>0.15256375627437699</c:v>
                </c:pt>
                <c:pt idx="1">
                  <c:v>0.239469720661135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0E-E10D-4FDC-A89B-B1DE8AC423E1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65-75</c:v>
                </c:pt>
              </c:strCache>
            </c:strRef>
          </c:tx>
          <c:spPr>
            <a:solidFill>
              <a:srgbClr val="7F7F7F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E10D-4FDC-A89B-B1DE8AC423E1}"/>
                </c:ext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E10D-4FDC-A89B-B1DE8AC423E1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Coffee
 (8,200)</c:v>
                </c:pt>
                <c:pt idx="1">
                  <c:v>RTD Tea
 (13,931)</c:v>
                </c:pt>
              </c:strCache>
            </c:strRef>
          </c:cat>
          <c:val>
            <c:numRef>
              <c:f>Sheet1!$G$2:$G$3</c:f>
              <c:numCache>
                <c:formatCode>0.0%</c:formatCode>
                <c:ptCount val="2"/>
                <c:pt idx="0">
                  <c:v>4.61994927902252E-2</c:v>
                </c:pt>
                <c:pt idx="1">
                  <c:v>8.6735039263050498E-2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11-E10D-4FDC-A89B-B1DE8AC423E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48103168"/>
        <c:axId val="148104704"/>
      </c:barChart>
      <c:catAx>
        <c:axId val="14810316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48104704"/>
        <c:crosses val="autoZero"/>
        <c:auto val="0"/>
        <c:lblAlgn val="ctr"/>
        <c:lblOffset val="100"/>
        <c:noMultiLvlLbl val="0"/>
      </c:catAx>
      <c:valAx>
        <c:axId val="148104704"/>
        <c:scaling>
          <c:orientation val="minMax"/>
        </c:scaling>
        <c:delete val="1"/>
        <c:axPos val="l"/>
        <c:numFmt formatCode="0.0%" sourceLinked="1"/>
        <c:majorTickMark val="out"/>
        <c:minorTickMark val="none"/>
        <c:tickLblPos val="nextTo"/>
        <c:crossAx val="148103168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2.4283562122937234E-3"/>
          <c:y val="0.8247402203938059"/>
          <c:w val="0.9888399511747864"/>
          <c:h val="0.14880002222341829"/>
        </c:manualLayout>
      </c:layout>
      <c:overlay val="0"/>
      <c:txPr>
        <a:bodyPr/>
        <a:lstStyle/>
        <a:p>
          <a:pPr>
            <a:defRPr b="0"/>
          </a:pPr>
          <a:endParaRPr lang="en-US"/>
        </a:p>
      </c:txPr>
    </c:legend>
    <c:plotVisOnly val="1"/>
    <c:dispBlanksAs val="zero"/>
    <c:showDLblsOverMax val="1"/>
  </c:chart>
  <c:spPr>
    <a:solidFill>
      <a:srgbClr val="F2F2F2"/>
    </a:solidFill>
    <a:effectLst/>
  </c:spPr>
  <c:txPr>
    <a:bodyPr/>
    <a:lstStyle/>
    <a:p>
      <a:pPr>
        <a:defRPr sz="800" b="1">
          <a:effectLst/>
          <a:latin typeface="Franklin Gothic Book" panose="020B0503020102020204" pitchFamily="34" charset="0"/>
        </a:defRPr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0.12237016966391012"/>
          <c:w val="0.99869227196319565"/>
          <c:h val="0.68541704890250832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13-18</c:v>
                </c:pt>
              </c:strCache>
            </c:strRef>
          </c:tx>
          <c:spPr>
            <a:solidFill>
              <a:srgbClr val="E41E2B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FF1D-4672-8893-F26FC11FC167}"/>
                </c:ext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FF1D-4672-8893-F26FC11FC167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Tea
 (13,931)</c:v>
                </c:pt>
                <c:pt idx="1">
                  <c:v>RTD Coffee
 (8,200)</c:v>
                </c:pt>
              </c:strCache>
            </c:strRef>
          </c:cat>
          <c:val>
            <c:numRef>
              <c:f>Sheet1!$B$2:$B$3</c:f>
              <c:numCache>
                <c:formatCode>0.0%</c:formatCode>
                <c:ptCount val="2"/>
                <c:pt idx="0">
                  <c:v>0.112099988750825</c:v>
                </c:pt>
                <c:pt idx="1">
                  <c:v>0.112097098907357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02-FF1D-4672-8893-F26FC11FC16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19-24</c:v>
                </c:pt>
              </c:strCache>
            </c:strRef>
          </c:tx>
          <c:spPr>
            <a:solidFill>
              <a:srgbClr val="31859C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FF1D-4672-8893-F26FC11FC167}"/>
                </c:ext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FF1D-4672-8893-F26FC11FC167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Tea
 (13,931)</c:v>
                </c:pt>
                <c:pt idx="1">
                  <c:v>RTD Coffee
 (8,200)</c:v>
                </c:pt>
              </c:strCache>
            </c:strRef>
          </c:cat>
          <c:val>
            <c:numRef>
              <c:f>Sheet1!$C$2:$C$3</c:f>
              <c:numCache>
                <c:formatCode>0.0%</c:formatCode>
                <c:ptCount val="2"/>
                <c:pt idx="0">
                  <c:v>0.12417408234187501</c:v>
                </c:pt>
                <c:pt idx="1">
                  <c:v>0.167723644190756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05-FF1D-4672-8893-F26FC11FC16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25-34</c:v>
                </c:pt>
              </c:strCache>
            </c:strRef>
          </c:tx>
          <c:spPr>
            <a:solidFill>
              <a:srgbClr val="FFC000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FF1D-4672-8893-F26FC11FC167}"/>
                </c:ext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FF1D-4672-8893-F26FC11FC167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Tea
 (13,931)</c:v>
                </c:pt>
                <c:pt idx="1">
                  <c:v>RTD Coffee
 (8,200)</c:v>
                </c:pt>
              </c:strCache>
            </c:strRef>
          </c:cat>
          <c:val>
            <c:numRef>
              <c:f>Sheet1!$D$2:$D$3</c:f>
              <c:numCache>
                <c:formatCode>0.0%</c:formatCode>
                <c:ptCount val="2"/>
                <c:pt idx="0">
                  <c:v>0.190482842462214</c:v>
                </c:pt>
                <c:pt idx="1">
                  <c:v>0.25827186963190901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08-FF1D-4672-8893-F26FC11FC167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35-49</c:v>
                </c:pt>
              </c:strCache>
            </c:strRef>
          </c:tx>
          <c:spPr>
            <a:solidFill>
              <a:srgbClr val="00B050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FF1D-4672-8893-F26FC11FC167}"/>
                </c:ext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FF1D-4672-8893-F26FC11FC167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Tea
 (13,931)</c:v>
                </c:pt>
                <c:pt idx="1">
                  <c:v>RTD Coffee
 (8,200)</c:v>
                </c:pt>
              </c:strCache>
            </c:strRef>
          </c:cat>
          <c:val>
            <c:numRef>
              <c:f>Sheet1!$E$2:$E$3</c:f>
              <c:numCache>
                <c:formatCode>0.0%</c:formatCode>
                <c:ptCount val="2"/>
                <c:pt idx="0">
                  <c:v>0.247038326520896</c:v>
                </c:pt>
                <c:pt idx="1">
                  <c:v>0.26314413820537802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0B-FF1D-4672-8893-F26FC11FC167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50-64</c:v>
                </c:pt>
              </c:strCache>
            </c:strRef>
          </c:tx>
          <c:spPr>
            <a:solidFill>
              <a:srgbClr val="7030A0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FF1D-4672-8893-F26FC11FC167}"/>
                </c:ext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FF1D-4672-8893-F26FC11FC167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Tea
 (13,931)</c:v>
                </c:pt>
                <c:pt idx="1">
                  <c:v>RTD Coffee
 (8,200)</c:v>
                </c:pt>
              </c:strCache>
            </c:strRef>
          </c:cat>
          <c:val>
            <c:numRef>
              <c:f>Sheet1!$F$2:$F$3</c:f>
              <c:numCache>
                <c:formatCode>0.0%</c:formatCode>
                <c:ptCount val="2"/>
                <c:pt idx="0">
                  <c:v>0.23946972066113401</c:v>
                </c:pt>
                <c:pt idx="1">
                  <c:v>0.15256375627437699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0E-FF1D-4672-8893-F26FC11FC167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65-75</c:v>
                </c:pt>
              </c:strCache>
            </c:strRef>
          </c:tx>
          <c:spPr>
            <a:solidFill>
              <a:srgbClr val="7F7F7F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FF1D-4672-8893-F26FC11FC167}"/>
                </c:ext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FF1D-4672-8893-F26FC11FC167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Tea
 (13,931)</c:v>
                </c:pt>
                <c:pt idx="1">
                  <c:v>RTD Coffee
 (8,200)</c:v>
                </c:pt>
              </c:strCache>
            </c:strRef>
          </c:cat>
          <c:val>
            <c:numRef>
              <c:f>Sheet1!$G$2:$G$3</c:f>
              <c:numCache>
                <c:formatCode>0.0%</c:formatCode>
                <c:ptCount val="2"/>
                <c:pt idx="0">
                  <c:v>8.6735039263050304E-2</c:v>
                </c:pt>
                <c:pt idx="1">
                  <c:v>4.6199492790225401E-2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11-FF1D-4672-8893-F26FC11FC1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32609664"/>
        <c:axId val="232611200"/>
      </c:barChart>
      <c:catAx>
        <c:axId val="23260966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32611200"/>
        <c:crosses val="autoZero"/>
        <c:auto val="0"/>
        <c:lblAlgn val="ctr"/>
        <c:lblOffset val="100"/>
        <c:noMultiLvlLbl val="0"/>
      </c:catAx>
      <c:valAx>
        <c:axId val="232611200"/>
        <c:scaling>
          <c:orientation val="minMax"/>
        </c:scaling>
        <c:delete val="1"/>
        <c:axPos val="l"/>
        <c:numFmt formatCode="0.0%" sourceLinked="1"/>
        <c:majorTickMark val="out"/>
        <c:minorTickMark val="none"/>
        <c:tickLblPos val="nextTo"/>
        <c:crossAx val="232609664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"/>
          <c:y val="0.85537831169559053"/>
          <c:w val="0.99921563320209972"/>
          <c:h val="8.6206682138381049E-2"/>
        </c:manualLayout>
      </c:layout>
      <c:overlay val="0"/>
      <c:txPr>
        <a:bodyPr/>
        <a:lstStyle/>
        <a:p>
          <a:pPr>
            <a:defRPr b="0"/>
          </a:pPr>
          <a:endParaRPr lang="en-US"/>
        </a:p>
      </c:txPr>
    </c:legend>
    <c:plotVisOnly val="1"/>
    <c:dispBlanksAs val="zero"/>
    <c:showDLblsOverMax val="1"/>
  </c:chart>
  <c:spPr>
    <a:solidFill>
      <a:srgbClr val="F2F2F2"/>
    </a:solidFill>
    <a:effectLst/>
  </c:spPr>
  <c:txPr>
    <a:bodyPr/>
    <a:lstStyle/>
    <a:p>
      <a:pPr>
        <a:defRPr sz="800" b="1">
          <a:effectLst/>
          <a:latin typeface="Franklin Gothic Book" panose="020B0503020102020204" pitchFamily="34" charset="0"/>
        </a:defRPr>
      </a:pPr>
      <a:endParaRPr lang="en-US"/>
    </a:p>
  </c:txPr>
  <c:externalData r:id="rId1">
    <c:autoUpdate val="0"/>
  </c:externalData>
</c:chartSpace>
</file>

<file path=ppt/charts/chart4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2934307573525634E-2"/>
          <c:y val="0.20232894478695901"/>
          <c:w val="0.95413138485294868"/>
          <c:h val="0.53159492958822441"/>
        </c:manualLayout>
      </c:layout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13-18</c:v>
                </c:pt>
              </c:strCache>
            </c:strRef>
          </c:tx>
          <c:spPr>
            <a:solidFill>
              <a:srgbClr val="E41E2B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D9C5-447E-AFE6-088CA65E85CB}"/>
                </c:ext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D9C5-447E-AFE6-088CA65E85CB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Coffee
 (8,200)</c:v>
                </c:pt>
                <c:pt idx="1">
                  <c:v>RTD Tea
 (13,931)</c:v>
                </c:pt>
              </c:strCache>
            </c:strRef>
          </c:cat>
          <c:val>
            <c:numRef>
              <c:f>Sheet1!$B$2:$B$3</c:f>
              <c:numCache>
                <c:formatCode>0.0%</c:formatCode>
                <c:ptCount val="2"/>
                <c:pt idx="0">
                  <c:v>0.112097098907357</c:v>
                </c:pt>
                <c:pt idx="1">
                  <c:v>0.112099988750825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02-D9C5-447E-AFE6-088CA65E85C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19-24</c:v>
                </c:pt>
              </c:strCache>
            </c:strRef>
          </c:tx>
          <c:spPr>
            <a:solidFill>
              <a:srgbClr val="31859C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D9C5-447E-AFE6-088CA65E85CB}"/>
                </c:ext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D9C5-447E-AFE6-088CA65E85CB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Coffee
 (8,200)</c:v>
                </c:pt>
                <c:pt idx="1">
                  <c:v>RTD Tea
 (13,931)</c:v>
                </c:pt>
              </c:strCache>
            </c:strRef>
          </c:cat>
          <c:val>
            <c:numRef>
              <c:f>Sheet1!$C$2:$C$3</c:f>
              <c:numCache>
                <c:formatCode>0.0%</c:formatCode>
                <c:ptCount val="2"/>
                <c:pt idx="0">
                  <c:v>0.167723644190756</c:v>
                </c:pt>
                <c:pt idx="1">
                  <c:v>0.124174082341876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05-D9C5-447E-AFE6-088CA65E85C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25-34</c:v>
                </c:pt>
              </c:strCache>
            </c:strRef>
          </c:tx>
          <c:spPr>
            <a:solidFill>
              <a:srgbClr val="FFC000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D9C5-447E-AFE6-088CA65E85CB}"/>
                </c:ext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D9C5-447E-AFE6-088CA65E85CB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Coffee
 (8,200)</c:v>
                </c:pt>
                <c:pt idx="1">
                  <c:v>RTD Tea
 (13,931)</c:v>
                </c:pt>
              </c:strCache>
            </c:strRef>
          </c:cat>
          <c:val>
            <c:numRef>
              <c:f>Sheet1!$D$2:$D$3</c:f>
              <c:numCache>
                <c:formatCode>0.0%</c:formatCode>
                <c:ptCount val="2"/>
                <c:pt idx="0">
                  <c:v>0.25827186963190801</c:v>
                </c:pt>
                <c:pt idx="1">
                  <c:v>0.190482842462215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08-D9C5-447E-AFE6-088CA65E85C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35-49</c:v>
                </c:pt>
              </c:strCache>
            </c:strRef>
          </c:tx>
          <c:spPr>
            <a:solidFill>
              <a:srgbClr val="00B050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D9C5-447E-AFE6-088CA65E85CB}"/>
                </c:ext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D9C5-447E-AFE6-088CA65E85CB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Coffee
 (8,200)</c:v>
                </c:pt>
                <c:pt idx="1">
                  <c:v>RTD Tea
 (13,931)</c:v>
                </c:pt>
              </c:strCache>
            </c:strRef>
          </c:cat>
          <c:val>
            <c:numRef>
              <c:f>Sheet1!$E$2:$E$3</c:f>
              <c:numCache>
                <c:formatCode>0.0%</c:formatCode>
                <c:ptCount val="2"/>
                <c:pt idx="0">
                  <c:v>0.26314413820537702</c:v>
                </c:pt>
                <c:pt idx="1">
                  <c:v>0.24703832652089699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0B-D9C5-447E-AFE6-088CA65E85CB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50-64</c:v>
                </c:pt>
              </c:strCache>
            </c:strRef>
          </c:tx>
          <c:spPr>
            <a:solidFill>
              <a:srgbClr val="7030A0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D9C5-447E-AFE6-088CA65E85CB}"/>
                </c:ext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D9C5-447E-AFE6-088CA65E85CB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Coffee
 (8,200)</c:v>
                </c:pt>
                <c:pt idx="1">
                  <c:v>RTD Tea
 (13,931)</c:v>
                </c:pt>
              </c:strCache>
            </c:strRef>
          </c:cat>
          <c:val>
            <c:numRef>
              <c:f>Sheet1!$F$2:$F$3</c:f>
              <c:numCache>
                <c:formatCode>0.0%</c:formatCode>
                <c:ptCount val="2"/>
                <c:pt idx="0">
                  <c:v>0.15256375627437699</c:v>
                </c:pt>
                <c:pt idx="1">
                  <c:v>0.239469720661135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0E-D9C5-447E-AFE6-088CA65E85CB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65-75</c:v>
                </c:pt>
              </c:strCache>
            </c:strRef>
          </c:tx>
          <c:spPr>
            <a:solidFill>
              <a:srgbClr val="7F7F7F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D9C5-447E-AFE6-088CA65E85CB}"/>
                </c:ext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D9C5-447E-AFE6-088CA65E85CB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Coffee
 (8,200)</c:v>
                </c:pt>
                <c:pt idx="1">
                  <c:v>RTD Tea
 (13,931)</c:v>
                </c:pt>
              </c:strCache>
            </c:strRef>
          </c:cat>
          <c:val>
            <c:numRef>
              <c:f>Sheet1!$G$2:$G$3</c:f>
              <c:numCache>
                <c:formatCode>0.0%</c:formatCode>
                <c:ptCount val="2"/>
                <c:pt idx="0">
                  <c:v>4.61994927902252E-2</c:v>
                </c:pt>
                <c:pt idx="1">
                  <c:v>8.6735039263050498E-2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11-D9C5-447E-AFE6-088CA65E85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48386944"/>
        <c:axId val="148388480"/>
      </c:barChart>
      <c:catAx>
        <c:axId val="14838694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48388480"/>
        <c:crosses val="autoZero"/>
        <c:auto val="0"/>
        <c:lblAlgn val="ctr"/>
        <c:lblOffset val="100"/>
        <c:noMultiLvlLbl val="0"/>
      </c:catAx>
      <c:valAx>
        <c:axId val="148388480"/>
        <c:scaling>
          <c:orientation val="minMax"/>
        </c:scaling>
        <c:delete val="1"/>
        <c:axPos val="l"/>
        <c:numFmt formatCode="0%" sourceLinked="1"/>
        <c:majorTickMark val="out"/>
        <c:minorTickMark val="none"/>
        <c:tickLblPos val="nextTo"/>
        <c:crossAx val="148386944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6.2587511949398081E-3"/>
          <c:y val="0.8247402203938059"/>
          <c:w val="0.98122752228543253"/>
          <c:h val="0.13998010309582634"/>
        </c:manualLayout>
      </c:layout>
      <c:overlay val="0"/>
      <c:txPr>
        <a:bodyPr/>
        <a:lstStyle/>
        <a:p>
          <a:pPr>
            <a:defRPr b="0"/>
          </a:pPr>
          <a:endParaRPr lang="en-US"/>
        </a:p>
      </c:txPr>
    </c:legend>
    <c:plotVisOnly val="1"/>
    <c:dispBlanksAs val="zero"/>
    <c:showDLblsOverMax val="1"/>
  </c:chart>
  <c:spPr>
    <a:solidFill>
      <a:srgbClr val="F2F2F2"/>
    </a:solidFill>
    <a:effectLst/>
  </c:spPr>
  <c:txPr>
    <a:bodyPr/>
    <a:lstStyle/>
    <a:p>
      <a:pPr>
        <a:defRPr sz="800" b="1">
          <a:effectLst/>
          <a:latin typeface="Franklin Gothic Book" panose="020B0503020102020204" pitchFamily="34" charset="0"/>
        </a:defRPr>
      </a:pPr>
      <a:endParaRPr lang="en-US"/>
    </a:p>
  </c:txPr>
  <c:externalData r:id="rId1">
    <c:autoUpdate val="0"/>
  </c:externalData>
</c:chartSpace>
</file>

<file path=ppt/charts/chart4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322031726233623E-2"/>
          <c:y val="0.20232901504387044"/>
          <c:w val="0.95355936547532749"/>
          <c:h val="0.54482465022410942"/>
        </c:manualLayout>
      </c:layout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13-18</c:v>
                </c:pt>
              </c:strCache>
            </c:strRef>
          </c:tx>
          <c:spPr>
            <a:solidFill>
              <a:srgbClr val="E41E2B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E9FA-4B95-AB10-33DDAFF1E1E4}"/>
                </c:ext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E9FA-4B95-AB10-33DDAFF1E1E4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Coffee
 (8,200)</c:v>
                </c:pt>
                <c:pt idx="1">
                  <c:v>RTD Tea
 (13,931)</c:v>
                </c:pt>
              </c:strCache>
            </c:strRef>
          </c:cat>
          <c:val>
            <c:numRef>
              <c:f>Sheet1!$B$2:$B$3</c:f>
              <c:numCache>
                <c:formatCode>0.0%</c:formatCode>
                <c:ptCount val="2"/>
                <c:pt idx="0">
                  <c:v>0.112097098907357</c:v>
                </c:pt>
                <c:pt idx="1">
                  <c:v>0.112099988750825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02-E9FA-4B95-AB10-33DDAFF1E1E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19-24</c:v>
                </c:pt>
              </c:strCache>
            </c:strRef>
          </c:tx>
          <c:spPr>
            <a:solidFill>
              <a:srgbClr val="31859C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E9FA-4B95-AB10-33DDAFF1E1E4}"/>
                </c:ext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E9FA-4B95-AB10-33DDAFF1E1E4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Coffee
 (8,200)</c:v>
                </c:pt>
                <c:pt idx="1">
                  <c:v>RTD Tea
 (13,931)</c:v>
                </c:pt>
              </c:strCache>
            </c:strRef>
          </c:cat>
          <c:val>
            <c:numRef>
              <c:f>Sheet1!$C$2:$C$3</c:f>
              <c:numCache>
                <c:formatCode>0.0%</c:formatCode>
                <c:ptCount val="2"/>
                <c:pt idx="0">
                  <c:v>0.167723644190756</c:v>
                </c:pt>
                <c:pt idx="1">
                  <c:v>0.124174082341876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05-E9FA-4B95-AB10-33DDAFF1E1E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25-34</c:v>
                </c:pt>
              </c:strCache>
            </c:strRef>
          </c:tx>
          <c:spPr>
            <a:solidFill>
              <a:srgbClr val="FFC000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E9FA-4B95-AB10-33DDAFF1E1E4}"/>
                </c:ext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E9FA-4B95-AB10-33DDAFF1E1E4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Coffee
 (8,200)</c:v>
                </c:pt>
                <c:pt idx="1">
                  <c:v>RTD Tea
 (13,931)</c:v>
                </c:pt>
              </c:strCache>
            </c:strRef>
          </c:cat>
          <c:val>
            <c:numRef>
              <c:f>Sheet1!$D$2:$D$3</c:f>
              <c:numCache>
                <c:formatCode>0.0%</c:formatCode>
                <c:ptCount val="2"/>
                <c:pt idx="0">
                  <c:v>0.25827186963190801</c:v>
                </c:pt>
                <c:pt idx="1">
                  <c:v>0.190482842462215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08-E9FA-4B95-AB10-33DDAFF1E1E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35-49</c:v>
                </c:pt>
              </c:strCache>
            </c:strRef>
          </c:tx>
          <c:spPr>
            <a:solidFill>
              <a:srgbClr val="00B050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E9FA-4B95-AB10-33DDAFF1E1E4}"/>
                </c:ext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E9FA-4B95-AB10-33DDAFF1E1E4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Coffee
 (8,200)</c:v>
                </c:pt>
                <c:pt idx="1">
                  <c:v>RTD Tea
 (13,931)</c:v>
                </c:pt>
              </c:strCache>
            </c:strRef>
          </c:cat>
          <c:val>
            <c:numRef>
              <c:f>Sheet1!$E$2:$E$3</c:f>
              <c:numCache>
                <c:formatCode>0.0%</c:formatCode>
                <c:ptCount val="2"/>
                <c:pt idx="0">
                  <c:v>0.26314413820537702</c:v>
                </c:pt>
                <c:pt idx="1">
                  <c:v>0.24703832652089699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0B-E9FA-4B95-AB10-33DDAFF1E1E4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50-64</c:v>
                </c:pt>
              </c:strCache>
            </c:strRef>
          </c:tx>
          <c:spPr>
            <a:solidFill>
              <a:srgbClr val="7030A0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E9FA-4B95-AB10-33DDAFF1E1E4}"/>
                </c:ext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E9FA-4B95-AB10-33DDAFF1E1E4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Coffee
 (8,200)</c:v>
                </c:pt>
                <c:pt idx="1">
                  <c:v>RTD Tea
 (13,931)</c:v>
                </c:pt>
              </c:strCache>
            </c:strRef>
          </c:cat>
          <c:val>
            <c:numRef>
              <c:f>Sheet1!$F$2:$F$3</c:f>
              <c:numCache>
                <c:formatCode>0.0%</c:formatCode>
                <c:ptCount val="2"/>
                <c:pt idx="0">
                  <c:v>0.15256375627437699</c:v>
                </c:pt>
                <c:pt idx="1">
                  <c:v>0.239469720661135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0E-E9FA-4B95-AB10-33DDAFF1E1E4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65-75</c:v>
                </c:pt>
              </c:strCache>
            </c:strRef>
          </c:tx>
          <c:spPr>
            <a:solidFill>
              <a:srgbClr val="7F7F7F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E9FA-4B95-AB10-33DDAFF1E1E4}"/>
                </c:ext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E9FA-4B95-AB10-33DDAFF1E1E4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Coffee
 (8,200)</c:v>
                </c:pt>
                <c:pt idx="1">
                  <c:v>RTD Tea
 (13,931)</c:v>
                </c:pt>
              </c:strCache>
            </c:strRef>
          </c:cat>
          <c:val>
            <c:numRef>
              <c:f>Sheet1!$G$2:$G$3</c:f>
              <c:numCache>
                <c:formatCode>0.0%</c:formatCode>
                <c:ptCount val="2"/>
                <c:pt idx="0">
                  <c:v>4.61994927902252E-2</c:v>
                </c:pt>
                <c:pt idx="1">
                  <c:v>8.6735039263050498E-2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11-E9FA-4B95-AB10-33DDAFF1E1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48744448"/>
        <c:axId val="187580416"/>
      </c:barChart>
      <c:catAx>
        <c:axId val="14874444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87580416"/>
        <c:crosses val="autoZero"/>
        <c:auto val="0"/>
        <c:lblAlgn val="ctr"/>
        <c:lblOffset val="100"/>
        <c:noMultiLvlLbl val="0"/>
      </c:catAx>
      <c:valAx>
        <c:axId val="187580416"/>
        <c:scaling>
          <c:orientation val="minMax"/>
        </c:scaling>
        <c:delete val="1"/>
        <c:axPos val="l"/>
        <c:numFmt formatCode="0%" sourceLinked="1"/>
        <c:majorTickMark val="out"/>
        <c:minorTickMark val="none"/>
        <c:tickLblPos val="nextTo"/>
        <c:crossAx val="148744448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1.4877957037592813E-2"/>
          <c:y val="0.84238000391687884"/>
          <c:w val="0.97657673350804808"/>
          <c:h val="0.13116022951243192"/>
        </c:manualLayout>
      </c:layout>
      <c:overlay val="0"/>
      <c:txPr>
        <a:bodyPr/>
        <a:lstStyle/>
        <a:p>
          <a:pPr>
            <a:defRPr b="0"/>
          </a:pPr>
          <a:endParaRPr lang="en-US"/>
        </a:p>
      </c:txPr>
    </c:legend>
    <c:plotVisOnly val="1"/>
    <c:dispBlanksAs val="zero"/>
    <c:showDLblsOverMax val="1"/>
  </c:chart>
  <c:spPr>
    <a:solidFill>
      <a:srgbClr val="F2F2F2"/>
    </a:solidFill>
    <a:effectLst/>
  </c:spPr>
  <c:txPr>
    <a:bodyPr/>
    <a:lstStyle/>
    <a:p>
      <a:pPr>
        <a:defRPr sz="800" b="1">
          <a:effectLst/>
          <a:latin typeface="Franklin Gothic Book" panose="020B0503020102020204" pitchFamily="34" charset="0"/>
        </a:defRPr>
      </a:pPr>
      <a:endParaRPr lang="en-US"/>
    </a:p>
  </c:txPr>
  <c:externalData r:id="rId1">
    <c:autoUpdate val="0"/>
  </c:externalData>
</c:chartSpace>
</file>

<file path=ppt/charts/chart4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26926293654687"/>
          <c:y val="0.20065457340464951"/>
          <c:w val="0.87447850671449667"/>
          <c:h val="0.59054828787455116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13-18</c:v>
                </c:pt>
              </c:strCache>
            </c:strRef>
          </c:tx>
          <c:spPr>
            <a:solidFill>
              <a:srgbClr val="E41E2B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A777-42E7-8974-E86118871C54}"/>
                </c:ext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A777-42E7-8974-E86118871C54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Tea
 (13,931)</c:v>
                </c:pt>
                <c:pt idx="1">
                  <c:v>RTD Coffee
 (8,200)</c:v>
                </c:pt>
              </c:strCache>
            </c:strRef>
          </c:cat>
          <c:val>
            <c:numRef>
              <c:f>Sheet1!$B$2:$B$3</c:f>
              <c:numCache>
                <c:formatCode>0.0%</c:formatCode>
                <c:ptCount val="2"/>
                <c:pt idx="0">
                  <c:v>0.112099988750825</c:v>
                </c:pt>
                <c:pt idx="1">
                  <c:v>0.112097098907357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02-A777-42E7-8974-E86118871C5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19-24</c:v>
                </c:pt>
              </c:strCache>
            </c:strRef>
          </c:tx>
          <c:spPr>
            <a:solidFill>
              <a:srgbClr val="31859C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A777-42E7-8974-E86118871C54}"/>
                </c:ext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A777-42E7-8974-E86118871C54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Tea
 (13,931)</c:v>
                </c:pt>
                <c:pt idx="1">
                  <c:v>RTD Coffee
 (8,200)</c:v>
                </c:pt>
              </c:strCache>
            </c:strRef>
          </c:cat>
          <c:val>
            <c:numRef>
              <c:f>Sheet1!$C$2:$C$3</c:f>
              <c:numCache>
                <c:formatCode>0.0%</c:formatCode>
                <c:ptCount val="2"/>
                <c:pt idx="0">
                  <c:v>0.124174082341876</c:v>
                </c:pt>
                <c:pt idx="1">
                  <c:v>0.167723644190756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05-A777-42E7-8974-E86118871C5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25-34</c:v>
                </c:pt>
              </c:strCache>
            </c:strRef>
          </c:tx>
          <c:spPr>
            <a:solidFill>
              <a:srgbClr val="FFC000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A777-42E7-8974-E86118871C54}"/>
                </c:ext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A777-42E7-8974-E86118871C54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Tea
 (13,931)</c:v>
                </c:pt>
                <c:pt idx="1">
                  <c:v>RTD Coffee
 (8,200)</c:v>
                </c:pt>
              </c:strCache>
            </c:strRef>
          </c:cat>
          <c:val>
            <c:numRef>
              <c:f>Sheet1!$D$2:$D$3</c:f>
              <c:numCache>
                <c:formatCode>0.0%</c:formatCode>
                <c:ptCount val="2"/>
                <c:pt idx="0">
                  <c:v>0.190482842462215</c:v>
                </c:pt>
                <c:pt idx="1">
                  <c:v>0.25827186963190901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08-A777-42E7-8974-E86118871C5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35-49</c:v>
                </c:pt>
              </c:strCache>
            </c:strRef>
          </c:tx>
          <c:spPr>
            <a:solidFill>
              <a:srgbClr val="00B050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A777-42E7-8974-E86118871C54}"/>
                </c:ext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A777-42E7-8974-E86118871C54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Tea
 (13,931)</c:v>
                </c:pt>
                <c:pt idx="1">
                  <c:v>RTD Coffee
 (8,200)</c:v>
                </c:pt>
              </c:strCache>
            </c:strRef>
          </c:cat>
          <c:val>
            <c:numRef>
              <c:f>Sheet1!$E$2:$E$3</c:f>
              <c:numCache>
                <c:formatCode>0.0%</c:formatCode>
                <c:ptCount val="2"/>
                <c:pt idx="0">
                  <c:v>0.24703832652089699</c:v>
                </c:pt>
                <c:pt idx="1">
                  <c:v>0.26314413820537802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0B-A777-42E7-8974-E86118871C54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50-64</c:v>
                </c:pt>
              </c:strCache>
            </c:strRef>
          </c:tx>
          <c:spPr>
            <a:solidFill>
              <a:srgbClr val="7030A0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A777-42E7-8974-E86118871C54}"/>
                </c:ext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A777-42E7-8974-E86118871C54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Tea
 (13,931)</c:v>
                </c:pt>
                <c:pt idx="1">
                  <c:v>RTD Coffee
 (8,200)</c:v>
                </c:pt>
              </c:strCache>
            </c:strRef>
          </c:cat>
          <c:val>
            <c:numRef>
              <c:f>Sheet1!$F$2:$F$3</c:f>
              <c:numCache>
                <c:formatCode>0.0%</c:formatCode>
                <c:ptCount val="2"/>
                <c:pt idx="0">
                  <c:v>0.239469720661135</c:v>
                </c:pt>
                <c:pt idx="1">
                  <c:v>0.15256375627437699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0E-A777-42E7-8974-E86118871C54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65-75</c:v>
                </c:pt>
              </c:strCache>
            </c:strRef>
          </c:tx>
          <c:spPr>
            <a:solidFill>
              <a:srgbClr val="7F7F7F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A777-42E7-8974-E86118871C54}"/>
                </c:ext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A777-42E7-8974-E86118871C54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Tea
 (13,931)</c:v>
                </c:pt>
                <c:pt idx="1">
                  <c:v>RTD Coffee
 (8,200)</c:v>
                </c:pt>
              </c:strCache>
            </c:strRef>
          </c:cat>
          <c:val>
            <c:numRef>
              <c:f>Sheet1!$G$2:$G$3</c:f>
              <c:numCache>
                <c:formatCode>0.0%</c:formatCode>
                <c:ptCount val="2"/>
                <c:pt idx="0">
                  <c:v>8.6735039263050498E-2</c:v>
                </c:pt>
                <c:pt idx="1">
                  <c:v>4.6199492790225297E-2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11-A777-42E7-8974-E86118871C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06245248"/>
        <c:axId val="206259328"/>
      </c:barChart>
      <c:catAx>
        <c:axId val="206245248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206259328"/>
        <c:crosses val="autoZero"/>
        <c:auto val="0"/>
        <c:lblAlgn val="ctr"/>
        <c:lblOffset val="100"/>
        <c:noMultiLvlLbl val="0"/>
      </c:catAx>
      <c:valAx>
        <c:axId val="206259328"/>
        <c:scaling>
          <c:orientation val="minMax"/>
        </c:scaling>
        <c:delete val="1"/>
        <c:axPos val="b"/>
        <c:numFmt formatCode="0%" sourceLinked="1"/>
        <c:majorTickMark val="out"/>
        <c:minorTickMark val="none"/>
        <c:tickLblPos val="nextTo"/>
        <c:crossAx val="206245248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4.378174102688385E-3"/>
          <c:y val="0.82181711615785247"/>
          <c:w val="0.97879154420187708"/>
          <c:h val="0.14319516398083112"/>
        </c:manualLayout>
      </c:layout>
      <c:overlay val="0"/>
      <c:txPr>
        <a:bodyPr/>
        <a:lstStyle/>
        <a:p>
          <a:pPr>
            <a:defRPr b="0"/>
          </a:pPr>
          <a:endParaRPr lang="en-US"/>
        </a:p>
      </c:txPr>
    </c:legend>
    <c:plotVisOnly val="1"/>
    <c:dispBlanksAs val="zero"/>
    <c:showDLblsOverMax val="1"/>
  </c:chart>
  <c:spPr>
    <a:solidFill>
      <a:srgbClr val="F2F2F2"/>
    </a:solidFill>
    <a:effectLst/>
  </c:spPr>
  <c:txPr>
    <a:bodyPr/>
    <a:lstStyle/>
    <a:p>
      <a:pPr>
        <a:defRPr sz="800" b="1">
          <a:effectLst/>
          <a:latin typeface="Franklin Gothic Book" panose="020B0503020102020204" pitchFamily="34" charset="0"/>
        </a:defRPr>
      </a:pPr>
      <a:endParaRPr lang="en-US"/>
    </a:p>
  </c:txPr>
  <c:externalData r:id="rId1">
    <c:autoUpdate val="0"/>
  </c:externalData>
</c:chartSpace>
</file>

<file path=ppt/charts/chart4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381659494778362"/>
          <c:y val="0.22453864983013436"/>
          <c:w val="0.824212566484812"/>
          <c:h val="0.56766848816029147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13-18</c:v>
                </c:pt>
              </c:strCache>
            </c:strRef>
          </c:tx>
          <c:spPr>
            <a:solidFill>
              <a:srgbClr val="E41E2B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B504-40D8-98E7-92D10915C369}"/>
                </c:ext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B504-40D8-98E7-92D10915C369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Tea
 (13,931)</c:v>
                </c:pt>
                <c:pt idx="1">
                  <c:v>RTD Coffee
 (8,200)</c:v>
                </c:pt>
              </c:strCache>
            </c:strRef>
          </c:cat>
          <c:val>
            <c:numRef>
              <c:f>Sheet1!$B$2:$B$3</c:f>
              <c:numCache>
                <c:formatCode>0.0%</c:formatCode>
                <c:ptCount val="2"/>
                <c:pt idx="0">
                  <c:v>0.112099988750825</c:v>
                </c:pt>
                <c:pt idx="1">
                  <c:v>0.112097098907357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02-B504-40D8-98E7-92D10915C36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19-24</c:v>
                </c:pt>
              </c:strCache>
            </c:strRef>
          </c:tx>
          <c:spPr>
            <a:solidFill>
              <a:srgbClr val="31859C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B504-40D8-98E7-92D10915C369}"/>
                </c:ext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B504-40D8-98E7-92D10915C369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Tea
 (13,931)</c:v>
                </c:pt>
                <c:pt idx="1">
                  <c:v>RTD Coffee
 (8,200)</c:v>
                </c:pt>
              </c:strCache>
            </c:strRef>
          </c:cat>
          <c:val>
            <c:numRef>
              <c:f>Sheet1!$C$2:$C$3</c:f>
              <c:numCache>
                <c:formatCode>0.0%</c:formatCode>
                <c:ptCount val="2"/>
                <c:pt idx="0">
                  <c:v>0.124174082341876</c:v>
                </c:pt>
                <c:pt idx="1">
                  <c:v>0.167723644190756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05-B504-40D8-98E7-92D10915C36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25-34</c:v>
                </c:pt>
              </c:strCache>
            </c:strRef>
          </c:tx>
          <c:spPr>
            <a:solidFill>
              <a:srgbClr val="FFC000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B504-40D8-98E7-92D10915C369}"/>
                </c:ext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B504-40D8-98E7-92D10915C369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Tea
 (13,931)</c:v>
                </c:pt>
                <c:pt idx="1">
                  <c:v>RTD Coffee
 (8,200)</c:v>
                </c:pt>
              </c:strCache>
            </c:strRef>
          </c:cat>
          <c:val>
            <c:numRef>
              <c:f>Sheet1!$D$2:$D$3</c:f>
              <c:numCache>
                <c:formatCode>0.0%</c:formatCode>
                <c:ptCount val="2"/>
                <c:pt idx="0">
                  <c:v>0.190482842462215</c:v>
                </c:pt>
                <c:pt idx="1">
                  <c:v>0.25827186963190901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08-B504-40D8-98E7-92D10915C369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35-49</c:v>
                </c:pt>
              </c:strCache>
            </c:strRef>
          </c:tx>
          <c:spPr>
            <a:solidFill>
              <a:srgbClr val="00B050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B504-40D8-98E7-92D10915C369}"/>
                </c:ext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B504-40D8-98E7-92D10915C369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Tea
 (13,931)</c:v>
                </c:pt>
                <c:pt idx="1">
                  <c:v>RTD Coffee
 (8,200)</c:v>
                </c:pt>
              </c:strCache>
            </c:strRef>
          </c:cat>
          <c:val>
            <c:numRef>
              <c:f>Sheet1!$E$2:$E$3</c:f>
              <c:numCache>
                <c:formatCode>0.0%</c:formatCode>
                <c:ptCount val="2"/>
                <c:pt idx="0">
                  <c:v>0.24703832652089699</c:v>
                </c:pt>
                <c:pt idx="1">
                  <c:v>0.26314413820537802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0B-B504-40D8-98E7-92D10915C369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50-64</c:v>
                </c:pt>
              </c:strCache>
            </c:strRef>
          </c:tx>
          <c:spPr>
            <a:solidFill>
              <a:srgbClr val="7030A0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B504-40D8-98E7-92D10915C369}"/>
                </c:ext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B504-40D8-98E7-92D10915C369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Tea
 (13,931)</c:v>
                </c:pt>
                <c:pt idx="1">
                  <c:v>RTD Coffee
 (8,200)</c:v>
                </c:pt>
              </c:strCache>
            </c:strRef>
          </c:cat>
          <c:val>
            <c:numRef>
              <c:f>Sheet1!$F$2:$F$3</c:f>
              <c:numCache>
                <c:formatCode>0.0%</c:formatCode>
                <c:ptCount val="2"/>
                <c:pt idx="0">
                  <c:v>0.239469720661135</c:v>
                </c:pt>
                <c:pt idx="1">
                  <c:v>0.15256375627437699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0E-B504-40D8-98E7-92D10915C369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65-75</c:v>
                </c:pt>
              </c:strCache>
            </c:strRef>
          </c:tx>
          <c:spPr>
            <a:solidFill>
              <a:srgbClr val="7F7F7F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B504-40D8-98E7-92D10915C369}"/>
                </c:ext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B504-40D8-98E7-92D10915C369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Tea
 (13,931)</c:v>
                </c:pt>
                <c:pt idx="1">
                  <c:v>RTD Coffee
 (8,200)</c:v>
                </c:pt>
              </c:strCache>
            </c:strRef>
          </c:cat>
          <c:val>
            <c:numRef>
              <c:f>Sheet1!$G$2:$G$3</c:f>
              <c:numCache>
                <c:formatCode>0.0%</c:formatCode>
                <c:ptCount val="2"/>
                <c:pt idx="0">
                  <c:v>8.6735039263050498E-2</c:v>
                </c:pt>
                <c:pt idx="1">
                  <c:v>4.6199492790225297E-2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11-B504-40D8-98E7-92D10915C3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06349056"/>
        <c:axId val="206350592"/>
      </c:barChart>
      <c:catAx>
        <c:axId val="206349056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206350592"/>
        <c:crosses val="autoZero"/>
        <c:auto val="0"/>
        <c:lblAlgn val="ctr"/>
        <c:lblOffset val="100"/>
        <c:noMultiLvlLbl val="0"/>
      </c:catAx>
      <c:valAx>
        <c:axId val="206350592"/>
        <c:scaling>
          <c:orientation val="minMax"/>
        </c:scaling>
        <c:delete val="1"/>
        <c:axPos val="b"/>
        <c:numFmt formatCode="0%" sourceLinked="1"/>
        <c:majorTickMark val="out"/>
        <c:minorTickMark val="none"/>
        <c:tickLblPos val="nextTo"/>
        <c:crossAx val="206349056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2.8325307746750916E-3"/>
          <c:y val="0.83155231734466706"/>
          <c:w val="0.99062291853409212"/>
          <c:h val="0.12929534018661587"/>
        </c:manualLayout>
      </c:layout>
      <c:overlay val="0"/>
      <c:txPr>
        <a:bodyPr/>
        <a:lstStyle/>
        <a:p>
          <a:pPr>
            <a:defRPr b="0"/>
          </a:pPr>
          <a:endParaRPr lang="en-US"/>
        </a:p>
      </c:txPr>
    </c:legend>
    <c:plotVisOnly val="1"/>
    <c:dispBlanksAs val="zero"/>
    <c:showDLblsOverMax val="1"/>
  </c:chart>
  <c:spPr>
    <a:solidFill>
      <a:srgbClr val="F2F2F2"/>
    </a:solidFill>
    <a:effectLst/>
  </c:spPr>
  <c:txPr>
    <a:bodyPr/>
    <a:lstStyle/>
    <a:p>
      <a:pPr>
        <a:defRPr sz="800" b="1">
          <a:effectLst/>
          <a:latin typeface="Franklin Gothic Book" panose="020B0503020102020204" pitchFamily="34" charset="0"/>
        </a:defRPr>
      </a:pPr>
      <a:endParaRPr lang="en-US"/>
    </a:p>
  </c:txPr>
  <c:externalData r:id="rId1">
    <c:autoUpdate val="0"/>
  </c:externalData>
</c:chartSpace>
</file>

<file path=ppt/charts/chart4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5714285714285715E-2"/>
          <c:y val="0.12869565063109673"/>
          <c:w val="0.96857142857142853"/>
          <c:h val="0.6291412022996950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13-18</c:v>
                </c:pt>
              </c:strCache>
            </c:strRef>
          </c:tx>
          <c:spPr>
            <a:effectLst/>
          </c:spPr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4F9A-40A8-8971-D8ACC81F15AE}"/>
                </c:ext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F9A-40A8-8971-D8ACC81F15AE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Tea
 (13,931)</c:v>
                </c:pt>
                <c:pt idx="1">
                  <c:v>RTD Coffee
 (8,200)</c:v>
                </c:pt>
              </c:strCache>
            </c:strRef>
          </c:cat>
          <c:val>
            <c:numRef>
              <c:f>Sheet1!$B$2:$B$3</c:f>
              <c:numCache>
                <c:formatCode>0.0%</c:formatCode>
                <c:ptCount val="2"/>
                <c:pt idx="0">
                  <c:v>1</c:v>
                </c:pt>
                <c:pt idx="1">
                  <c:v>0.112097098907357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F9A-40A8-8971-D8ACC81F15A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19-24</c:v>
                </c:pt>
              </c:strCache>
            </c:strRef>
          </c:tx>
          <c:spPr>
            <a:effectLst/>
          </c:spPr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4F9A-40A8-8971-D8ACC81F15AE}"/>
                </c:ext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4F9A-40A8-8971-D8ACC81F15AE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Tea
 (13,931)</c:v>
                </c:pt>
                <c:pt idx="1">
                  <c:v>RTD Coffee
 (8,200)</c:v>
                </c:pt>
              </c:strCache>
            </c:strRef>
          </c:cat>
          <c:val>
            <c:numRef>
              <c:f>Sheet1!$C$2:$C$3</c:f>
              <c:numCache>
                <c:formatCode>0.0%</c:formatCode>
                <c:ptCount val="2"/>
                <c:pt idx="0">
                  <c:v>0.12417408234187501</c:v>
                </c:pt>
                <c:pt idx="1">
                  <c:v>0.167723644190756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4F9A-40A8-8971-D8ACC81F15A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25-34</c:v>
                </c:pt>
              </c:strCache>
            </c:strRef>
          </c:tx>
          <c:spPr>
            <a:effectLst/>
          </c:spPr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4F9A-40A8-8971-D8ACC81F15AE}"/>
                </c:ext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4F9A-40A8-8971-D8ACC81F15AE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Tea
 (13,931)</c:v>
                </c:pt>
                <c:pt idx="1">
                  <c:v>RTD Coffee
 (8,200)</c:v>
                </c:pt>
              </c:strCache>
            </c:strRef>
          </c:cat>
          <c:val>
            <c:numRef>
              <c:f>Sheet1!$D$2:$D$3</c:f>
              <c:numCache>
                <c:formatCode>0.0%</c:formatCode>
                <c:ptCount val="2"/>
                <c:pt idx="0">
                  <c:v>0.190482842462214</c:v>
                </c:pt>
                <c:pt idx="1">
                  <c:v>0.25827186963190901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4F9A-40A8-8971-D8ACC81F15AE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35-49</c:v>
                </c:pt>
              </c:strCache>
            </c:strRef>
          </c:tx>
          <c:spPr>
            <a:effectLst/>
          </c:spPr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4F9A-40A8-8971-D8ACC81F15AE}"/>
                </c:ext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4F9A-40A8-8971-D8ACC81F15AE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Tea
 (13,931)</c:v>
                </c:pt>
                <c:pt idx="1">
                  <c:v>RTD Coffee
 (8,200)</c:v>
                </c:pt>
              </c:strCache>
            </c:strRef>
          </c:cat>
          <c:val>
            <c:numRef>
              <c:f>Sheet1!$E$2:$E$3</c:f>
              <c:numCache>
                <c:formatCode>0.0%</c:formatCode>
                <c:ptCount val="2"/>
                <c:pt idx="0">
                  <c:v>0.247038326520896</c:v>
                </c:pt>
                <c:pt idx="1">
                  <c:v>0.26314413820537802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B-4F9A-40A8-8971-D8ACC81F15AE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50-64</c:v>
                </c:pt>
              </c:strCache>
            </c:strRef>
          </c:tx>
          <c:spPr>
            <a:effectLst/>
          </c:spPr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4F9A-40A8-8971-D8ACC81F15AE}"/>
                </c:ext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4F9A-40A8-8971-D8ACC81F15AE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Tea
 (13,931)</c:v>
                </c:pt>
                <c:pt idx="1">
                  <c:v>RTD Coffee
 (8,200)</c:v>
                </c:pt>
              </c:strCache>
            </c:strRef>
          </c:cat>
          <c:val>
            <c:numRef>
              <c:f>Sheet1!$F$2:$F$3</c:f>
              <c:numCache>
                <c:formatCode>0.0%</c:formatCode>
                <c:ptCount val="2"/>
                <c:pt idx="0">
                  <c:v>0.23946972066113401</c:v>
                </c:pt>
                <c:pt idx="1">
                  <c:v>0.15256375627437699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E-4F9A-40A8-8971-D8ACC81F15AE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65-75</c:v>
                </c:pt>
              </c:strCache>
            </c:strRef>
          </c:tx>
          <c:spPr>
            <a:effectLst/>
          </c:spPr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4F9A-40A8-8971-D8ACC81F15AE}"/>
                </c:ext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4F9A-40A8-8971-D8ACC81F15AE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Tea
 (13,931)</c:v>
                </c:pt>
                <c:pt idx="1">
                  <c:v>RTD Coffee
 (8,200)</c:v>
                </c:pt>
              </c:strCache>
            </c:strRef>
          </c:cat>
          <c:val>
            <c:numRef>
              <c:f>Sheet1!$G$2:$G$3</c:f>
              <c:numCache>
                <c:formatCode>0.0%</c:formatCode>
                <c:ptCount val="2"/>
                <c:pt idx="0">
                  <c:v>8.6735039263050304E-2</c:v>
                </c:pt>
                <c:pt idx="1">
                  <c:v>4.6199492790225401E-2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1-4F9A-40A8-8971-D8ACC81F15A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8734080"/>
        <c:axId val="208735616"/>
      </c:lineChart>
      <c:catAx>
        <c:axId val="20873408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08735616"/>
        <c:crosses val="autoZero"/>
        <c:auto val="0"/>
        <c:lblAlgn val="ctr"/>
        <c:lblOffset val="100"/>
        <c:noMultiLvlLbl val="0"/>
      </c:catAx>
      <c:valAx>
        <c:axId val="208735616"/>
        <c:scaling>
          <c:orientation val="minMax"/>
        </c:scaling>
        <c:delete val="1"/>
        <c:axPos val="l"/>
        <c:numFmt formatCode="0.0%" sourceLinked="1"/>
        <c:majorTickMark val="out"/>
        <c:minorTickMark val="none"/>
        <c:tickLblPos val="nextTo"/>
        <c:crossAx val="208734080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2.9830818693345335E-3"/>
          <c:y val="0.86179994703525575"/>
          <c:w val="0.99299203398605118"/>
          <c:h val="9.4803133462612876E-2"/>
        </c:manualLayout>
      </c:layout>
      <c:overlay val="0"/>
      <c:txPr>
        <a:bodyPr/>
        <a:lstStyle/>
        <a:p>
          <a:pPr>
            <a:defRPr b="0"/>
          </a:pPr>
          <a:endParaRPr lang="en-US"/>
        </a:p>
      </c:txPr>
    </c:legend>
    <c:plotVisOnly val="1"/>
    <c:dispBlanksAs val="zero"/>
    <c:showDLblsOverMax val="1"/>
  </c:chart>
  <c:spPr>
    <a:solidFill>
      <a:srgbClr val="F2F2F2"/>
    </a:solidFill>
    <a:effectLst/>
  </c:spPr>
  <c:txPr>
    <a:bodyPr/>
    <a:lstStyle/>
    <a:p>
      <a:pPr>
        <a:defRPr sz="800" b="1">
          <a:effectLst/>
          <a:latin typeface="Franklin Gothic Book" panose="020B0503020102020204" pitchFamily="34" charset="0"/>
        </a:defRPr>
      </a:pPr>
      <a:endParaRPr lang="en-US"/>
    </a:p>
  </c:txPr>
  <c:externalData r:id="rId1">
    <c:autoUpdate val="0"/>
  </c:externalData>
</c:chartSpace>
</file>

<file path=ppt/charts/chart4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5714285714285715E-2"/>
          <c:y val="0.12869565063109673"/>
          <c:w val="0.96857142857142853"/>
          <c:h val="0.57558051519038922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13-18</c:v>
                </c:pt>
              </c:strCache>
            </c:strRef>
          </c:tx>
          <c:spPr>
            <a:effectLst/>
          </c:spPr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20B0-48F6-8804-91BA3078DE47}"/>
                </c:ext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0B0-48F6-8804-91BA3078DE47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Tea
 (13,931)</c:v>
                </c:pt>
                <c:pt idx="1">
                  <c:v>RTD Coffee
 (8,200)</c:v>
                </c:pt>
              </c:strCache>
            </c:strRef>
          </c:cat>
          <c:val>
            <c:numRef>
              <c:f>Sheet1!$B$2:$B$3</c:f>
              <c:numCache>
                <c:formatCode>0.0%</c:formatCode>
                <c:ptCount val="2"/>
                <c:pt idx="0">
                  <c:v>1</c:v>
                </c:pt>
                <c:pt idx="1">
                  <c:v>0.112097098907357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0B0-48F6-8804-91BA3078DE4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19-24</c:v>
                </c:pt>
              </c:strCache>
            </c:strRef>
          </c:tx>
          <c:spPr>
            <a:effectLst/>
          </c:spPr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20B0-48F6-8804-91BA3078DE47}"/>
                </c:ext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20B0-48F6-8804-91BA3078DE47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Tea
 (13,931)</c:v>
                </c:pt>
                <c:pt idx="1">
                  <c:v>RTD Coffee
 (8,200)</c:v>
                </c:pt>
              </c:strCache>
            </c:strRef>
          </c:cat>
          <c:val>
            <c:numRef>
              <c:f>Sheet1!$C$2:$C$3</c:f>
              <c:numCache>
                <c:formatCode>0.0%</c:formatCode>
                <c:ptCount val="2"/>
                <c:pt idx="0">
                  <c:v>0.12417408234187501</c:v>
                </c:pt>
                <c:pt idx="1">
                  <c:v>0.167723644190756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20B0-48F6-8804-91BA3078DE4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25-34</c:v>
                </c:pt>
              </c:strCache>
            </c:strRef>
          </c:tx>
          <c:spPr>
            <a:effectLst/>
          </c:spPr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20B0-48F6-8804-91BA3078DE47}"/>
                </c:ext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20B0-48F6-8804-91BA3078DE47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Tea
 (13,931)</c:v>
                </c:pt>
                <c:pt idx="1">
                  <c:v>RTD Coffee
 (8,200)</c:v>
                </c:pt>
              </c:strCache>
            </c:strRef>
          </c:cat>
          <c:val>
            <c:numRef>
              <c:f>Sheet1!$D$2:$D$3</c:f>
              <c:numCache>
                <c:formatCode>0.0%</c:formatCode>
                <c:ptCount val="2"/>
                <c:pt idx="0">
                  <c:v>0.190482842462214</c:v>
                </c:pt>
                <c:pt idx="1">
                  <c:v>0.25827186963190901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20B0-48F6-8804-91BA3078DE47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35-49</c:v>
                </c:pt>
              </c:strCache>
            </c:strRef>
          </c:tx>
          <c:spPr>
            <a:effectLst/>
          </c:spPr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20B0-48F6-8804-91BA3078DE47}"/>
                </c:ext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20B0-48F6-8804-91BA3078DE47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Tea
 (13,931)</c:v>
                </c:pt>
                <c:pt idx="1">
                  <c:v>RTD Coffee
 (8,200)</c:v>
                </c:pt>
              </c:strCache>
            </c:strRef>
          </c:cat>
          <c:val>
            <c:numRef>
              <c:f>Sheet1!$E$2:$E$3</c:f>
              <c:numCache>
                <c:formatCode>0.0%</c:formatCode>
                <c:ptCount val="2"/>
                <c:pt idx="0">
                  <c:v>0.247038326520896</c:v>
                </c:pt>
                <c:pt idx="1">
                  <c:v>0.26314413820537802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B-20B0-48F6-8804-91BA3078DE47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50-64</c:v>
                </c:pt>
              </c:strCache>
            </c:strRef>
          </c:tx>
          <c:spPr>
            <a:effectLst/>
          </c:spPr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20B0-48F6-8804-91BA3078DE47}"/>
                </c:ext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20B0-48F6-8804-91BA3078DE47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Tea
 (13,931)</c:v>
                </c:pt>
                <c:pt idx="1">
                  <c:v>RTD Coffee
 (8,200)</c:v>
                </c:pt>
              </c:strCache>
            </c:strRef>
          </c:cat>
          <c:val>
            <c:numRef>
              <c:f>Sheet1!$F$2:$F$3</c:f>
              <c:numCache>
                <c:formatCode>0.0%</c:formatCode>
                <c:ptCount val="2"/>
                <c:pt idx="0">
                  <c:v>0.23946972066113401</c:v>
                </c:pt>
                <c:pt idx="1">
                  <c:v>0.15256375627437699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E-20B0-48F6-8804-91BA3078DE47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65-75</c:v>
                </c:pt>
              </c:strCache>
            </c:strRef>
          </c:tx>
          <c:spPr>
            <a:effectLst/>
          </c:spPr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20B0-48F6-8804-91BA3078DE47}"/>
                </c:ext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20B0-48F6-8804-91BA3078DE47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Tea
 (13,931)</c:v>
                </c:pt>
                <c:pt idx="1">
                  <c:v>RTD Coffee
 (8,200)</c:v>
                </c:pt>
              </c:strCache>
            </c:strRef>
          </c:cat>
          <c:val>
            <c:numRef>
              <c:f>Sheet1!$G$2:$G$3</c:f>
              <c:numCache>
                <c:formatCode>0.0%</c:formatCode>
                <c:ptCount val="2"/>
                <c:pt idx="0">
                  <c:v>8.6735039263050304E-2</c:v>
                </c:pt>
                <c:pt idx="1">
                  <c:v>4.6199492790225401E-2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1-20B0-48F6-8804-91BA3078DE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0905728"/>
        <c:axId val="210923904"/>
      </c:lineChart>
      <c:catAx>
        <c:axId val="21090572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10923904"/>
        <c:crosses val="autoZero"/>
        <c:auto val="0"/>
        <c:lblAlgn val="ctr"/>
        <c:lblOffset val="100"/>
        <c:noMultiLvlLbl val="0"/>
      </c:catAx>
      <c:valAx>
        <c:axId val="210923904"/>
        <c:scaling>
          <c:orientation val="minMax"/>
        </c:scaling>
        <c:delete val="1"/>
        <c:axPos val="l"/>
        <c:numFmt formatCode="0.0%" sourceLinked="1"/>
        <c:majorTickMark val="out"/>
        <c:minorTickMark val="none"/>
        <c:tickLblPos val="nextTo"/>
        <c:crossAx val="210905728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5.9124633177578493E-3"/>
          <c:y val="0.82628604501316316"/>
          <c:w val="0.98817490995099888"/>
          <c:h val="0.13883652888595802"/>
        </c:manualLayout>
      </c:layout>
      <c:overlay val="0"/>
      <c:txPr>
        <a:bodyPr/>
        <a:lstStyle/>
        <a:p>
          <a:pPr>
            <a:defRPr b="0"/>
          </a:pPr>
          <a:endParaRPr lang="en-US"/>
        </a:p>
      </c:txPr>
    </c:legend>
    <c:plotVisOnly val="1"/>
    <c:dispBlanksAs val="zero"/>
    <c:showDLblsOverMax val="1"/>
  </c:chart>
  <c:spPr>
    <a:solidFill>
      <a:srgbClr val="F2F2F2"/>
    </a:solidFill>
    <a:effectLst/>
  </c:spPr>
  <c:txPr>
    <a:bodyPr/>
    <a:lstStyle/>
    <a:p>
      <a:pPr>
        <a:defRPr sz="800" b="1">
          <a:effectLst/>
          <a:latin typeface="Franklin Gothic Book" panose="020B0503020102020204" pitchFamily="34" charset="0"/>
        </a:defRPr>
      </a:pPr>
      <a:endParaRPr lang="en-US"/>
    </a:p>
  </c:txPr>
  <c:externalData r:id="rId1">
    <c:autoUpdate val="0"/>
  </c:externalData>
</c:chartSpace>
</file>

<file path=ppt/charts/chart4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5714285714285715E-2"/>
          <c:y val="0.12869565063109673"/>
          <c:w val="0.96857142857142853"/>
          <c:h val="0.57655379651546812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13-18</c:v>
                </c:pt>
              </c:strCache>
            </c:strRef>
          </c:tx>
          <c:spPr>
            <a:effectLst/>
          </c:spPr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3964-4621-A34E-FE1D6DEA87A3}"/>
                </c:ext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3964-4621-A34E-FE1D6DEA87A3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Tea
 (13,931)</c:v>
                </c:pt>
                <c:pt idx="1">
                  <c:v>RTD Coffee
 (8,200)</c:v>
                </c:pt>
              </c:strCache>
            </c:strRef>
          </c:cat>
          <c:val>
            <c:numRef>
              <c:f>Sheet1!$B$2:$B$3</c:f>
              <c:numCache>
                <c:formatCode>0.0%</c:formatCode>
                <c:ptCount val="2"/>
                <c:pt idx="0">
                  <c:v>1</c:v>
                </c:pt>
                <c:pt idx="1">
                  <c:v>0.112097098907357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964-4621-A34E-FE1D6DEA87A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19-24</c:v>
                </c:pt>
              </c:strCache>
            </c:strRef>
          </c:tx>
          <c:spPr>
            <a:effectLst/>
          </c:spPr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3964-4621-A34E-FE1D6DEA87A3}"/>
                </c:ext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3964-4621-A34E-FE1D6DEA87A3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Tea
 (13,931)</c:v>
                </c:pt>
                <c:pt idx="1">
                  <c:v>RTD Coffee
 (8,200)</c:v>
                </c:pt>
              </c:strCache>
            </c:strRef>
          </c:cat>
          <c:val>
            <c:numRef>
              <c:f>Sheet1!$C$2:$C$3</c:f>
              <c:numCache>
                <c:formatCode>0.0%</c:formatCode>
                <c:ptCount val="2"/>
                <c:pt idx="0">
                  <c:v>0.12417408234187501</c:v>
                </c:pt>
                <c:pt idx="1">
                  <c:v>0.167723644190756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3964-4621-A34E-FE1D6DEA87A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25-34</c:v>
                </c:pt>
              </c:strCache>
            </c:strRef>
          </c:tx>
          <c:spPr>
            <a:effectLst/>
          </c:spPr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3964-4621-A34E-FE1D6DEA87A3}"/>
                </c:ext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3964-4621-A34E-FE1D6DEA87A3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Tea
 (13,931)</c:v>
                </c:pt>
                <c:pt idx="1">
                  <c:v>RTD Coffee
 (8,200)</c:v>
                </c:pt>
              </c:strCache>
            </c:strRef>
          </c:cat>
          <c:val>
            <c:numRef>
              <c:f>Sheet1!$D$2:$D$3</c:f>
              <c:numCache>
                <c:formatCode>0.0%</c:formatCode>
                <c:ptCount val="2"/>
                <c:pt idx="0">
                  <c:v>0.190482842462214</c:v>
                </c:pt>
                <c:pt idx="1">
                  <c:v>0.25827186963190901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3964-4621-A34E-FE1D6DEA87A3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35-49</c:v>
                </c:pt>
              </c:strCache>
            </c:strRef>
          </c:tx>
          <c:spPr>
            <a:effectLst/>
          </c:spPr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3964-4621-A34E-FE1D6DEA87A3}"/>
                </c:ext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3964-4621-A34E-FE1D6DEA87A3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Tea
 (13,931)</c:v>
                </c:pt>
                <c:pt idx="1">
                  <c:v>RTD Coffee
 (8,200)</c:v>
                </c:pt>
              </c:strCache>
            </c:strRef>
          </c:cat>
          <c:val>
            <c:numRef>
              <c:f>Sheet1!$E$2:$E$3</c:f>
              <c:numCache>
                <c:formatCode>0.0%</c:formatCode>
                <c:ptCount val="2"/>
                <c:pt idx="0">
                  <c:v>0.247038326520896</c:v>
                </c:pt>
                <c:pt idx="1">
                  <c:v>0.26314413820537802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B-3964-4621-A34E-FE1D6DEA87A3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50-64</c:v>
                </c:pt>
              </c:strCache>
            </c:strRef>
          </c:tx>
          <c:spPr>
            <a:effectLst/>
          </c:spPr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3964-4621-A34E-FE1D6DEA87A3}"/>
                </c:ext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3964-4621-A34E-FE1D6DEA87A3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Tea
 (13,931)</c:v>
                </c:pt>
                <c:pt idx="1">
                  <c:v>RTD Coffee
 (8,200)</c:v>
                </c:pt>
              </c:strCache>
            </c:strRef>
          </c:cat>
          <c:val>
            <c:numRef>
              <c:f>Sheet1!$F$2:$F$3</c:f>
              <c:numCache>
                <c:formatCode>0.0%</c:formatCode>
                <c:ptCount val="2"/>
                <c:pt idx="0">
                  <c:v>0.23946972066113401</c:v>
                </c:pt>
                <c:pt idx="1">
                  <c:v>0.15256375627437699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E-3964-4621-A34E-FE1D6DEA87A3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65-75</c:v>
                </c:pt>
              </c:strCache>
            </c:strRef>
          </c:tx>
          <c:spPr>
            <a:effectLst/>
          </c:spPr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3964-4621-A34E-FE1D6DEA87A3}"/>
                </c:ext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3964-4621-A34E-FE1D6DEA87A3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Tea
 (13,931)</c:v>
                </c:pt>
                <c:pt idx="1">
                  <c:v>RTD Coffee
 (8,200)</c:v>
                </c:pt>
              </c:strCache>
            </c:strRef>
          </c:cat>
          <c:val>
            <c:numRef>
              <c:f>Sheet1!$G$2:$G$3</c:f>
              <c:numCache>
                <c:formatCode>0.0%</c:formatCode>
                <c:ptCount val="2"/>
                <c:pt idx="0">
                  <c:v>8.6735039263050304E-2</c:v>
                </c:pt>
                <c:pt idx="1">
                  <c:v>4.6199492790225401E-2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1-3964-4621-A34E-FE1D6DEA87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4941056"/>
        <c:axId val="214951040"/>
      </c:lineChart>
      <c:catAx>
        <c:axId val="21494105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14951040"/>
        <c:crosses val="autoZero"/>
        <c:auto val="0"/>
        <c:lblAlgn val="ctr"/>
        <c:lblOffset val="100"/>
        <c:noMultiLvlLbl val="0"/>
      </c:catAx>
      <c:valAx>
        <c:axId val="214951040"/>
        <c:scaling>
          <c:orientation val="minMax"/>
        </c:scaling>
        <c:delete val="1"/>
        <c:axPos val="l"/>
        <c:numFmt formatCode="0.0%" sourceLinked="1"/>
        <c:majorTickMark val="out"/>
        <c:minorTickMark val="none"/>
        <c:tickLblPos val="nextTo"/>
        <c:crossAx val="214941056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1.8805780804702786E-3"/>
          <c:y val="0.80467533055450569"/>
          <c:w val="0.98993534199653299"/>
          <c:h val="0.16048072299817071"/>
        </c:manualLayout>
      </c:layout>
      <c:overlay val="0"/>
      <c:txPr>
        <a:bodyPr/>
        <a:lstStyle/>
        <a:p>
          <a:pPr>
            <a:defRPr b="0"/>
          </a:pPr>
          <a:endParaRPr lang="en-US"/>
        </a:p>
      </c:txPr>
    </c:legend>
    <c:plotVisOnly val="1"/>
    <c:dispBlanksAs val="zero"/>
    <c:showDLblsOverMax val="1"/>
  </c:chart>
  <c:spPr>
    <a:solidFill>
      <a:srgbClr val="F2F2F2"/>
    </a:solidFill>
    <a:effectLst/>
  </c:spPr>
  <c:txPr>
    <a:bodyPr/>
    <a:lstStyle/>
    <a:p>
      <a:pPr>
        <a:defRPr sz="800" b="1">
          <a:effectLst/>
          <a:latin typeface="Franklin Gothic Book" panose="020B0503020102020204" pitchFamily="34" charset="0"/>
        </a:defRPr>
      </a:pPr>
      <a:endParaRPr lang="en-US"/>
    </a:p>
  </c:txPr>
  <c:externalData r:id="rId1">
    <c:autoUpdate val="0"/>
  </c:externalData>
</c:chartSpace>
</file>

<file path=ppt/charts/chart4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8.6361503595131228E-3"/>
          <c:y val="0.23601545089882633"/>
          <c:w val="0.98416490643107235"/>
          <c:h val="0.5119337380497597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ABC (24,158)</c:v>
                </c:pt>
              </c:strCache>
            </c:strRef>
          </c:tx>
          <c:spPr>
            <a:solidFill>
              <a:srgbClr val="00B050"/>
            </a:solidFill>
            <a:effectLst/>
          </c:spPr>
          <c:invertIfNegative val="1"/>
          <c:dLbls>
            <c:dLbl>
              <c:idx val="0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7FAD-48C0-9CAE-0D1A9A169360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</c:f>
              <c:strCache>
                <c:ptCount val="1"/>
                <c:pt idx="0">
                  <c:v>SoneData</c:v>
                </c:pt>
              </c:strCache>
            </c:strRef>
          </c:cat>
          <c:val>
            <c:numRef>
              <c:f>Sheet1!$B$2</c:f>
              <c:numCache>
                <c:formatCode>0.0%</c:formatCode>
                <c:ptCount val="1"/>
                <c:pt idx="0">
                  <c:v>0.97972624974214395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01-7FAD-48C0-9CAE-0D1A9A16936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PQR (24,158)</c:v>
                </c:pt>
              </c:strCache>
            </c:strRef>
          </c:tx>
          <c:invertIfNegative val="1"/>
          <c:dLbls>
            <c:dLbl>
              <c:idx val="0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7FAD-48C0-9CAE-0D1A9A169360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</c:f>
              <c:strCache>
                <c:ptCount val="1"/>
                <c:pt idx="0">
                  <c:v>SoneData</c:v>
                </c:pt>
              </c:strCache>
            </c:strRef>
          </c:cat>
          <c:val>
            <c:numRef>
              <c:f>Sheet1!$C$2</c:f>
              <c:numCache>
                <c:formatCode>0.0%</c:formatCode>
                <c:ptCount val="1"/>
                <c:pt idx="0">
                  <c:v>0.89630074338836896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FAD-48C0-9CAE-0D1A9A16936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STU (24,158)</c:v>
                </c:pt>
              </c:strCache>
            </c:strRef>
          </c:tx>
          <c:invertIfNegative val="1"/>
          <c:dLbls>
            <c:dLbl>
              <c:idx val="0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7FAD-48C0-9CAE-0D1A9A169360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</c:f>
              <c:strCache>
                <c:ptCount val="1"/>
                <c:pt idx="0">
                  <c:v>SoneData</c:v>
                </c:pt>
              </c:strCache>
            </c:strRef>
          </c:cat>
          <c:val>
            <c:numRef>
              <c:f>Sheet1!$D$2</c:f>
              <c:numCache>
                <c:formatCode>0.0%</c:formatCode>
                <c:ptCount val="1"/>
                <c:pt idx="0">
                  <c:v>0.99034898185980702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7FAD-48C0-9CAE-0D1A9A169360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EFG (24,158)</c:v>
                </c:pt>
              </c:strCache>
            </c:strRef>
          </c:tx>
          <c:spPr>
            <a:solidFill>
              <a:srgbClr val="E41E2B"/>
            </a:solidFill>
            <a:effectLst/>
          </c:spPr>
          <c:invertIfNegative val="1"/>
          <c:dLbls>
            <c:dLbl>
              <c:idx val="0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7FAD-48C0-9CAE-0D1A9A169360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</c:f>
              <c:strCache>
                <c:ptCount val="1"/>
                <c:pt idx="0">
                  <c:v>SoneData</c:v>
                </c:pt>
              </c:strCache>
            </c:strRef>
          </c:cat>
          <c:val>
            <c:numRef>
              <c:f>Sheet1!$E$2</c:f>
              <c:numCache>
                <c:formatCode>0.0%</c:formatCode>
                <c:ptCount val="1"/>
                <c:pt idx="0">
                  <c:v>0.99255199594083798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07-7FAD-48C0-9CAE-0D1A9A1693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41737728"/>
        <c:axId val="241739264"/>
      </c:barChart>
      <c:catAx>
        <c:axId val="24173772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41739264"/>
        <c:crosses val="autoZero"/>
        <c:auto val="0"/>
        <c:lblAlgn val="ctr"/>
        <c:lblOffset val="100"/>
        <c:noMultiLvlLbl val="0"/>
      </c:catAx>
      <c:valAx>
        <c:axId val="241739264"/>
        <c:scaling>
          <c:orientation val="minMax"/>
          <c:max val="1.042551995940838"/>
          <c:min val="0"/>
        </c:scaling>
        <c:delete val="1"/>
        <c:axPos val="l"/>
        <c:numFmt formatCode="0.0%" sourceLinked="1"/>
        <c:majorTickMark val="out"/>
        <c:minorTickMark val="none"/>
        <c:tickLblPos val="nextTo"/>
        <c:crossAx val="241737728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"/>
          <c:y val="0.84254865734155926"/>
          <c:w val="0.9948902237228664"/>
          <c:h val="0.13097824689740181"/>
        </c:manualLayout>
      </c:layout>
      <c:overlay val="0"/>
      <c:txPr>
        <a:bodyPr/>
        <a:lstStyle/>
        <a:p>
          <a:pPr>
            <a:defRPr b="0"/>
          </a:pPr>
          <a:endParaRPr lang="en-US"/>
        </a:p>
      </c:txPr>
    </c:legend>
    <c:plotVisOnly val="1"/>
    <c:dispBlanksAs val="zero"/>
    <c:showDLblsOverMax val="1"/>
  </c:chart>
  <c:spPr>
    <a:solidFill>
      <a:srgbClr val="F2F2F2"/>
    </a:solidFill>
    <a:effectLst/>
  </c:spPr>
  <c:txPr>
    <a:bodyPr/>
    <a:lstStyle/>
    <a:p>
      <a:pPr>
        <a:defRPr sz="800" b="1">
          <a:effectLst/>
          <a:latin typeface="Franklin Gothic Book" panose="020B0503020102020204" pitchFamily="34" charset="0"/>
        </a:defRPr>
      </a:pPr>
      <a:endParaRPr lang="en-US"/>
    </a:p>
  </c:txPr>
  <c:externalData r:id="rId2">
    <c:autoUpdate val="0"/>
  </c:externalData>
</c:chartSpace>
</file>

<file path=ppt/charts/chart4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8.6361503595131228E-3"/>
          <c:y val="0.23601545089882633"/>
          <c:w val="0.97687530957982383"/>
          <c:h val="0.5122845891789388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ABC (24,158)</c:v>
                </c:pt>
              </c:strCache>
            </c:strRef>
          </c:tx>
          <c:spPr>
            <a:solidFill>
              <a:srgbClr val="00B050"/>
            </a:solidFill>
            <a:effectLst/>
          </c:spPr>
          <c:invertIfNegative val="1"/>
          <c:dLbls>
            <c:dLbl>
              <c:idx val="0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E0D0-4E55-8B4A-E9225E181722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</c:f>
              <c:strCache>
                <c:ptCount val="1"/>
                <c:pt idx="0">
                  <c:v>SoneData</c:v>
                </c:pt>
              </c:strCache>
            </c:strRef>
          </c:cat>
          <c:val>
            <c:numRef>
              <c:f>Sheet1!$B$2</c:f>
              <c:numCache>
                <c:formatCode>0.0%</c:formatCode>
                <c:ptCount val="1"/>
                <c:pt idx="0">
                  <c:v>0.97972624974214395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01-E0D0-4E55-8B4A-E9225E18172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PQR (24,158)</c:v>
                </c:pt>
              </c:strCache>
            </c:strRef>
          </c:tx>
          <c:invertIfNegative val="1"/>
          <c:dLbls>
            <c:dLbl>
              <c:idx val="0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E0D0-4E55-8B4A-E9225E181722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</c:f>
              <c:strCache>
                <c:ptCount val="1"/>
                <c:pt idx="0">
                  <c:v>SoneData</c:v>
                </c:pt>
              </c:strCache>
            </c:strRef>
          </c:cat>
          <c:val>
            <c:numRef>
              <c:f>Sheet1!$C$2</c:f>
              <c:numCache>
                <c:formatCode>0.0%</c:formatCode>
                <c:ptCount val="1"/>
                <c:pt idx="0">
                  <c:v>0.89630074338836896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0D0-4E55-8B4A-E9225E18172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STU (24,158)</c:v>
                </c:pt>
              </c:strCache>
            </c:strRef>
          </c:tx>
          <c:invertIfNegative val="1"/>
          <c:dLbls>
            <c:dLbl>
              <c:idx val="0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E0D0-4E55-8B4A-E9225E181722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</c:f>
              <c:strCache>
                <c:ptCount val="1"/>
                <c:pt idx="0">
                  <c:v>SoneData</c:v>
                </c:pt>
              </c:strCache>
            </c:strRef>
          </c:cat>
          <c:val>
            <c:numRef>
              <c:f>Sheet1!$D$2</c:f>
              <c:numCache>
                <c:formatCode>0.0%</c:formatCode>
                <c:ptCount val="1"/>
                <c:pt idx="0">
                  <c:v>0.99034898185980702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0D0-4E55-8B4A-E9225E18172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EFG (24,158)</c:v>
                </c:pt>
              </c:strCache>
            </c:strRef>
          </c:tx>
          <c:spPr>
            <a:solidFill>
              <a:srgbClr val="E41E2B"/>
            </a:solidFill>
            <a:effectLst/>
          </c:spPr>
          <c:invertIfNegative val="1"/>
          <c:dLbls>
            <c:dLbl>
              <c:idx val="0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E0D0-4E55-8B4A-E9225E181722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</c:f>
              <c:strCache>
                <c:ptCount val="1"/>
                <c:pt idx="0">
                  <c:v>SoneData</c:v>
                </c:pt>
              </c:strCache>
            </c:strRef>
          </c:cat>
          <c:val>
            <c:numRef>
              <c:f>Sheet1!$E$2</c:f>
              <c:numCache>
                <c:formatCode>0.0%</c:formatCode>
                <c:ptCount val="1"/>
                <c:pt idx="0">
                  <c:v>0.99255199594083798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07-E0D0-4E55-8B4A-E9225E1817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41590656"/>
        <c:axId val="241592192"/>
      </c:barChart>
      <c:catAx>
        <c:axId val="24159065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41592192"/>
        <c:crosses val="autoZero"/>
        <c:auto val="0"/>
        <c:lblAlgn val="ctr"/>
        <c:lblOffset val="100"/>
        <c:noMultiLvlLbl val="0"/>
      </c:catAx>
      <c:valAx>
        <c:axId val="241592192"/>
        <c:scaling>
          <c:orientation val="minMax"/>
          <c:max val="1.042551995940838"/>
          <c:min val="0"/>
        </c:scaling>
        <c:delete val="1"/>
        <c:axPos val="l"/>
        <c:numFmt formatCode="0.0%" sourceLinked="1"/>
        <c:majorTickMark val="out"/>
        <c:minorTickMark val="none"/>
        <c:tickLblPos val="nextTo"/>
        <c:crossAx val="241590656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1.4051586715267485E-2"/>
          <c:y val="0.83405430863137109"/>
          <c:w val="0.98242689355893209"/>
          <c:h val="0.13520482614294468"/>
        </c:manualLayout>
      </c:layout>
      <c:overlay val="0"/>
      <c:txPr>
        <a:bodyPr/>
        <a:lstStyle/>
        <a:p>
          <a:pPr>
            <a:defRPr b="0"/>
          </a:pPr>
          <a:endParaRPr lang="en-US"/>
        </a:p>
      </c:txPr>
    </c:legend>
    <c:plotVisOnly val="1"/>
    <c:dispBlanksAs val="zero"/>
    <c:showDLblsOverMax val="1"/>
  </c:chart>
  <c:spPr>
    <a:solidFill>
      <a:srgbClr val="F2F2F2"/>
    </a:solidFill>
    <a:effectLst/>
  </c:spPr>
  <c:txPr>
    <a:bodyPr/>
    <a:lstStyle/>
    <a:p>
      <a:pPr>
        <a:defRPr sz="800" b="1">
          <a:effectLst/>
          <a:latin typeface="Franklin Gothic Book" panose="020B0503020102020204" pitchFamily="34" charset="0"/>
        </a:defRPr>
      </a:pPr>
      <a:endParaRPr lang="en-US"/>
    </a:p>
  </c:txPr>
  <c:externalData r:id="rId2">
    <c:autoUpdate val="0"/>
  </c:externalData>
</c:chartSpace>
</file>

<file path=ppt/charts/chart4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3619122609673789"/>
          <c:y val="0.13172413793103449"/>
          <c:w val="0.8250876522305417"/>
          <c:h val="0.62965998319498817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ABC (24,158)</c:v>
                </c:pt>
              </c:strCache>
            </c:strRef>
          </c:tx>
          <c:spPr>
            <a:solidFill>
              <a:srgbClr val="00B050"/>
            </a:solidFill>
            <a:effectLst/>
          </c:spPr>
          <c:invertIfNegative val="1"/>
          <c:dLbls>
            <c:dLbl>
              <c:idx val="0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5696-4F7E-ACBA-D62FE9364D6B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</c:f>
              <c:strCache>
                <c:ptCount val="1"/>
                <c:pt idx="0">
                  <c:v>SoneData</c:v>
                </c:pt>
              </c:strCache>
            </c:strRef>
          </c:cat>
          <c:val>
            <c:numRef>
              <c:f>Sheet1!$B$2</c:f>
              <c:numCache>
                <c:formatCode>0.0%</c:formatCode>
                <c:ptCount val="1"/>
                <c:pt idx="0">
                  <c:v>0.97972624974214395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01-5696-4F7E-ACBA-D62FE9364D6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PQR (24,158)</c:v>
                </c:pt>
              </c:strCache>
            </c:strRef>
          </c:tx>
          <c:invertIfNegative val="1"/>
          <c:dLbls>
            <c:dLbl>
              <c:idx val="0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5696-4F7E-ACBA-D62FE9364D6B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</c:f>
              <c:strCache>
                <c:ptCount val="1"/>
                <c:pt idx="0">
                  <c:v>SoneData</c:v>
                </c:pt>
              </c:strCache>
            </c:strRef>
          </c:cat>
          <c:val>
            <c:numRef>
              <c:f>Sheet1!$C$2</c:f>
              <c:numCache>
                <c:formatCode>0.0%</c:formatCode>
                <c:ptCount val="1"/>
                <c:pt idx="0">
                  <c:v>0.89630074338836896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696-4F7E-ACBA-D62FE9364D6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STU (24,158)</c:v>
                </c:pt>
              </c:strCache>
            </c:strRef>
          </c:tx>
          <c:invertIfNegative val="1"/>
          <c:dLbls>
            <c:dLbl>
              <c:idx val="0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5696-4F7E-ACBA-D62FE9364D6B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</c:f>
              <c:strCache>
                <c:ptCount val="1"/>
                <c:pt idx="0">
                  <c:v>SoneData</c:v>
                </c:pt>
              </c:strCache>
            </c:strRef>
          </c:cat>
          <c:val>
            <c:numRef>
              <c:f>Sheet1!$D$2</c:f>
              <c:numCache>
                <c:formatCode>0.0%</c:formatCode>
                <c:ptCount val="1"/>
                <c:pt idx="0">
                  <c:v>0.99034898185980702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5696-4F7E-ACBA-D62FE9364D6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EFG (24,158)</c:v>
                </c:pt>
              </c:strCache>
            </c:strRef>
          </c:tx>
          <c:spPr>
            <a:solidFill>
              <a:srgbClr val="E41E2B"/>
            </a:solidFill>
            <a:effectLst/>
          </c:spPr>
          <c:invertIfNegative val="1"/>
          <c:dLbls>
            <c:dLbl>
              <c:idx val="0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5696-4F7E-ACBA-D62FE9364D6B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</c:f>
              <c:strCache>
                <c:ptCount val="1"/>
                <c:pt idx="0">
                  <c:v>SoneData</c:v>
                </c:pt>
              </c:strCache>
            </c:strRef>
          </c:cat>
          <c:val>
            <c:numRef>
              <c:f>Sheet1!$E$2</c:f>
              <c:numCache>
                <c:formatCode>0.0%</c:formatCode>
                <c:ptCount val="1"/>
                <c:pt idx="0">
                  <c:v>0.99255199594083798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07-5696-4F7E-ACBA-D62FE9364D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42045312"/>
        <c:axId val="242046848"/>
      </c:barChart>
      <c:catAx>
        <c:axId val="242045312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242046848"/>
        <c:crosses val="autoZero"/>
        <c:auto val="0"/>
        <c:lblAlgn val="ctr"/>
        <c:lblOffset val="100"/>
        <c:noMultiLvlLbl val="0"/>
      </c:catAx>
      <c:valAx>
        <c:axId val="242046848"/>
        <c:scaling>
          <c:orientation val="minMax"/>
          <c:max val="1.042551995940838"/>
          <c:min val="0"/>
        </c:scaling>
        <c:delete val="1"/>
        <c:axPos val="b"/>
        <c:numFmt formatCode="0.0%" sourceLinked="1"/>
        <c:majorTickMark val="out"/>
        <c:minorTickMark val="none"/>
        <c:tickLblPos val="nextTo"/>
        <c:crossAx val="242045312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2.1238652217765918E-3"/>
          <c:y val="0.77999030347366838"/>
          <c:w val="0.99367197248065553"/>
          <c:h val="0.14644653366437249"/>
        </c:manualLayout>
      </c:layout>
      <c:overlay val="0"/>
      <c:txPr>
        <a:bodyPr/>
        <a:lstStyle/>
        <a:p>
          <a:pPr>
            <a:defRPr b="0"/>
          </a:pPr>
          <a:endParaRPr lang="en-US"/>
        </a:p>
      </c:txPr>
    </c:legend>
    <c:plotVisOnly val="1"/>
    <c:dispBlanksAs val="zero"/>
    <c:showDLblsOverMax val="1"/>
  </c:chart>
  <c:spPr>
    <a:solidFill>
      <a:srgbClr val="F2F2F2"/>
    </a:solidFill>
    <a:effectLst/>
  </c:spPr>
  <c:txPr>
    <a:bodyPr/>
    <a:lstStyle/>
    <a:p>
      <a:pPr>
        <a:defRPr sz="800" b="1">
          <a:effectLst/>
          <a:latin typeface="Franklin Gothic Book" panose="020B0503020102020204" pitchFamily="34" charset="0"/>
        </a:defRPr>
      </a:pPr>
      <a:endParaRPr lang="en-US"/>
    </a:p>
  </c:txPr>
  <c:externalData r:id="rId2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3301999469167498E-3"/>
          <c:y val="0.12237016966391012"/>
          <c:w val="0.98464732814297085"/>
          <c:h val="0.6830757393653456"/>
        </c:manualLayout>
      </c:layout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13-18</c:v>
                </c:pt>
              </c:strCache>
            </c:strRef>
          </c:tx>
          <c:spPr>
            <a:solidFill>
              <a:srgbClr val="E41E2B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5728-4A13-BD02-4193E14E07D9}"/>
                </c:ext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5728-4A13-BD02-4193E14E07D9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Tea
 (13,931)</c:v>
                </c:pt>
                <c:pt idx="1">
                  <c:v>RTD Coffee
 (8,200)</c:v>
                </c:pt>
              </c:strCache>
            </c:strRef>
          </c:cat>
          <c:val>
            <c:numRef>
              <c:f>Sheet1!$B$2:$B$3</c:f>
              <c:numCache>
                <c:formatCode>0.0%</c:formatCode>
                <c:ptCount val="2"/>
                <c:pt idx="0">
                  <c:v>0.112099988750825</c:v>
                </c:pt>
                <c:pt idx="1">
                  <c:v>0.112097098907357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02-5728-4A13-BD02-4193E14E07D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19-24</c:v>
                </c:pt>
              </c:strCache>
            </c:strRef>
          </c:tx>
          <c:spPr>
            <a:solidFill>
              <a:srgbClr val="31859C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5728-4A13-BD02-4193E14E07D9}"/>
                </c:ext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5728-4A13-BD02-4193E14E07D9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Tea
 (13,931)</c:v>
                </c:pt>
                <c:pt idx="1">
                  <c:v>RTD Coffee
 (8,200)</c:v>
                </c:pt>
              </c:strCache>
            </c:strRef>
          </c:cat>
          <c:val>
            <c:numRef>
              <c:f>Sheet1!$C$2:$C$3</c:f>
              <c:numCache>
                <c:formatCode>0.0%</c:formatCode>
                <c:ptCount val="2"/>
                <c:pt idx="0">
                  <c:v>0.12417408234187501</c:v>
                </c:pt>
                <c:pt idx="1">
                  <c:v>0.167723644190756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05-5728-4A13-BD02-4193E14E07D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25-34</c:v>
                </c:pt>
              </c:strCache>
            </c:strRef>
          </c:tx>
          <c:spPr>
            <a:solidFill>
              <a:srgbClr val="FFC000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5728-4A13-BD02-4193E14E07D9}"/>
                </c:ext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5728-4A13-BD02-4193E14E07D9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Tea
 (13,931)</c:v>
                </c:pt>
                <c:pt idx="1">
                  <c:v>RTD Coffee
 (8,200)</c:v>
                </c:pt>
              </c:strCache>
            </c:strRef>
          </c:cat>
          <c:val>
            <c:numRef>
              <c:f>Sheet1!$D$2:$D$3</c:f>
              <c:numCache>
                <c:formatCode>0.0%</c:formatCode>
                <c:ptCount val="2"/>
                <c:pt idx="0">
                  <c:v>0.190482842462214</c:v>
                </c:pt>
                <c:pt idx="1">
                  <c:v>0.25827186963190901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08-5728-4A13-BD02-4193E14E07D9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35-49</c:v>
                </c:pt>
              </c:strCache>
            </c:strRef>
          </c:tx>
          <c:spPr>
            <a:solidFill>
              <a:srgbClr val="00B050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5728-4A13-BD02-4193E14E07D9}"/>
                </c:ext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5728-4A13-BD02-4193E14E07D9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Tea
 (13,931)</c:v>
                </c:pt>
                <c:pt idx="1">
                  <c:v>RTD Coffee
 (8,200)</c:v>
                </c:pt>
              </c:strCache>
            </c:strRef>
          </c:cat>
          <c:val>
            <c:numRef>
              <c:f>Sheet1!$E$2:$E$3</c:f>
              <c:numCache>
                <c:formatCode>0.0%</c:formatCode>
                <c:ptCount val="2"/>
                <c:pt idx="0">
                  <c:v>0.247038326520896</c:v>
                </c:pt>
                <c:pt idx="1">
                  <c:v>0.26314413820537802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0B-5728-4A13-BD02-4193E14E07D9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50-64</c:v>
                </c:pt>
              </c:strCache>
            </c:strRef>
          </c:tx>
          <c:spPr>
            <a:solidFill>
              <a:srgbClr val="7030A0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5728-4A13-BD02-4193E14E07D9}"/>
                </c:ext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5728-4A13-BD02-4193E14E07D9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Tea
 (13,931)</c:v>
                </c:pt>
                <c:pt idx="1">
                  <c:v>RTD Coffee
 (8,200)</c:v>
                </c:pt>
              </c:strCache>
            </c:strRef>
          </c:cat>
          <c:val>
            <c:numRef>
              <c:f>Sheet1!$F$2:$F$3</c:f>
              <c:numCache>
                <c:formatCode>0.0%</c:formatCode>
                <c:ptCount val="2"/>
                <c:pt idx="0">
                  <c:v>0.23946972066113401</c:v>
                </c:pt>
                <c:pt idx="1">
                  <c:v>0.15256375627437699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0E-5728-4A13-BD02-4193E14E07D9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65-75</c:v>
                </c:pt>
              </c:strCache>
            </c:strRef>
          </c:tx>
          <c:spPr>
            <a:solidFill>
              <a:srgbClr val="7F7F7F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5728-4A13-BD02-4193E14E07D9}"/>
                </c:ext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5728-4A13-BD02-4193E14E07D9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Tea
 (13,931)</c:v>
                </c:pt>
                <c:pt idx="1">
                  <c:v>RTD Coffee
 (8,200)</c:v>
                </c:pt>
              </c:strCache>
            </c:strRef>
          </c:cat>
          <c:val>
            <c:numRef>
              <c:f>Sheet1!$G$2:$G$3</c:f>
              <c:numCache>
                <c:formatCode>0.0%</c:formatCode>
                <c:ptCount val="2"/>
                <c:pt idx="0">
                  <c:v>8.6735039263050304E-2</c:v>
                </c:pt>
                <c:pt idx="1">
                  <c:v>4.6199492790225401E-2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11-5728-4A13-BD02-4193E14E07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23357440"/>
        <c:axId val="123359232"/>
      </c:barChart>
      <c:catAx>
        <c:axId val="12335744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23359232"/>
        <c:crosses val="autoZero"/>
        <c:auto val="0"/>
        <c:lblAlgn val="ctr"/>
        <c:lblOffset val="100"/>
        <c:noMultiLvlLbl val="0"/>
      </c:catAx>
      <c:valAx>
        <c:axId val="123359232"/>
        <c:scaling>
          <c:orientation val="minMax"/>
        </c:scaling>
        <c:delete val="1"/>
        <c:axPos val="l"/>
        <c:numFmt formatCode="0%" sourceLinked="1"/>
        <c:majorTickMark val="out"/>
        <c:minorTickMark val="none"/>
        <c:tickLblPos val="nextTo"/>
        <c:crossAx val="123357440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3.9214238845144359E-4"/>
          <c:y val="0.8616696934206699"/>
          <c:w val="0.99921563320209972"/>
          <c:h val="8.199770882256853E-2"/>
        </c:manualLayout>
      </c:layout>
      <c:overlay val="0"/>
      <c:txPr>
        <a:bodyPr/>
        <a:lstStyle/>
        <a:p>
          <a:pPr>
            <a:defRPr b="0"/>
          </a:pPr>
          <a:endParaRPr lang="en-US"/>
        </a:p>
      </c:txPr>
    </c:legend>
    <c:plotVisOnly val="1"/>
    <c:dispBlanksAs val="zero"/>
    <c:showDLblsOverMax val="1"/>
  </c:chart>
  <c:spPr>
    <a:solidFill>
      <a:srgbClr val="F2F2F2"/>
    </a:solidFill>
    <a:effectLst/>
  </c:spPr>
  <c:txPr>
    <a:bodyPr/>
    <a:lstStyle/>
    <a:p>
      <a:pPr>
        <a:defRPr sz="800" b="1">
          <a:effectLst/>
          <a:latin typeface="Franklin Gothic Book" panose="020B0503020102020204" pitchFamily="34" charset="0"/>
        </a:defRPr>
      </a:pPr>
      <a:endParaRPr lang="en-US"/>
    </a:p>
  </c:txPr>
  <c:externalData r:id="rId1">
    <c:autoUpdate val="0"/>
  </c:externalData>
</c:chartSpace>
</file>

<file path=ppt/charts/chart5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9.2178177123649271E-2"/>
          <c:y val="0.14337411427399771"/>
          <c:w val="0.85504837455285931"/>
          <c:h val="0.62502372827674102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ABC (24,158)</c:v>
                </c:pt>
              </c:strCache>
            </c:strRef>
          </c:tx>
          <c:spPr>
            <a:solidFill>
              <a:srgbClr val="00B050"/>
            </a:solidFill>
            <a:effectLst/>
          </c:spPr>
          <c:invertIfNegative val="1"/>
          <c:dLbls>
            <c:dLbl>
              <c:idx val="0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326C-4B14-B472-8A5B91749A83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</c:f>
              <c:strCache>
                <c:ptCount val="1"/>
                <c:pt idx="0">
                  <c:v>SoneData</c:v>
                </c:pt>
              </c:strCache>
            </c:strRef>
          </c:cat>
          <c:val>
            <c:numRef>
              <c:f>Sheet1!$B$2</c:f>
              <c:numCache>
                <c:formatCode>0.0%</c:formatCode>
                <c:ptCount val="1"/>
                <c:pt idx="0">
                  <c:v>0.97972624974214395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01-326C-4B14-B472-8A5B91749A8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PQR (24,158)</c:v>
                </c:pt>
              </c:strCache>
            </c:strRef>
          </c:tx>
          <c:invertIfNegative val="1"/>
          <c:dLbls>
            <c:dLbl>
              <c:idx val="0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326C-4B14-B472-8A5B91749A83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</c:f>
              <c:strCache>
                <c:ptCount val="1"/>
                <c:pt idx="0">
                  <c:v>SoneData</c:v>
                </c:pt>
              </c:strCache>
            </c:strRef>
          </c:cat>
          <c:val>
            <c:numRef>
              <c:f>Sheet1!$C$2</c:f>
              <c:numCache>
                <c:formatCode>0.0%</c:formatCode>
                <c:ptCount val="1"/>
                <c:pt idx="0">
                  <c:v>0.89630074338836896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26C-4B14-B472-8A5B91749A8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STU (24,158)</c:v>
                </c:pt>
              </c:strCache>
            </c:strRef>
          </c:tx>
          <c:invertIfNegative val="1"/>
          <c:dLbls>
            <c:dLbl>
              <c:idx val="0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326C-4B14-B472-8A5B91749A83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</c:f>
              <c:strCache>
                <c:ptCount val="1"/>
                <c:pt idx="0">
                  <c:v>SoneData</c:v>
                </c:pt>
              </c:strCache>
            </c:strRef>
          </c:cat>
          <c:val>
            <c:numRef>
              <c:f>Sheet1!$D$2</c:f>
              <c:numCache>
                <c:formatCode>0.0%</c:formatCode>
                <c:ptCount val="1"/>
                <c:pt idx="0">
                  <c:v>0.99034898185980702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326C-4B14-B472-8A5B91749A83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EFG (24,158)</c:v>
                </c:pt>
              </c:strCache>
            </c:strRef>
          </c:tx>
          <c:spPr>
            <a:solidFill>
              <a:srgbClr val="E41E2B"/>
            </a:solidFill>
            <a:effectLst/>
          </c:spPr>
          <c:invertIfNegative val="1"/>
          <c:dLbls>
            <c:dLbl>
              <c:idx val="0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326C-4B14-B472-8A5B91749A83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</c:f>
              <c:strCache>
                <c:ptCount val="1"/>
                <c:pt idx="0">
                  <c:v>SoneData</c:v>
                </c:pt>
              </c:strCache>
            </c:strRef>
          </c:cat>
          <c:val>
            <c:numRef>
              <c:f>Sheet1!$E$2</c:f>
              <c:numCache>
                <c:formatCode>0.0%</c:formatCode>
                <c:ptCount val="1"/>
                <c:pt idx="0">
                  <c:v>0.99255199594083798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07-326C-4B14-B472-8A5B91749A8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42225536"/>
        <c:axId val="242227072"/>
      </c:barChart>
      <c:catAx>
        <c:axId val="242225536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242227072"/>
        <c:crosses val="autoZero"/>
        <c:auto val="0"/>
        <c:lblAlgn val="ctr"/>
        <c:lblOffset val="100"/>
        <c:noMultiLvlLbl val="0"/>
      </c:catAx>
      <c:valAx>
        <c:axId val="242227072"/>
        <c:scaling>
          <c:orientation val="minMax"/>
          <c:max val="1.042551995940838"/>
          <c:min val="0"/>
        </c:scaling>
        <c:delete val="1"/>
        <c:axPos val="b"/>
        <c:numFmt formatCode="0.0%" sourceLinked="1"/>
        <c:majorTickMark val="out"/>
        <c:minorTickMark val="none"/>
        <c:tickLblPos val="nextTo"/>
        <c:crossAx val="242225536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"/>
          <c:y val="0.7929960696638001"/>
          <c:w val="1"/>
          <c:h val="0.16857051870963816"/>
        </c:manualLayout>
      </c:layout>
      <c:overlay val="0"/>
      <c:txPr>
        <a:bodyPr/>
        <a:lstStyle/>
        <a:p>
          <a:pPr>
            <a:defRPr b="0"/>
          </a:pPr>
          <a:endParaRPr lang="en-US"/>
        </a:p>
      </c:txPr>
    </c:legend>
    <c:plotVisOnly val="1"/>
    <c:dispBlanksAs val="zero"/>
    <c:showDLblsOverMax val="1"/>
  </c:chart>
  <c:spPr>
    <a:solidFill>
      <a:srgbClr val="F2F2F2"/>
    </a:solidFill>
    <a:effectLst/>
  </c:spPr>
  <c:txPr>
    <a:bodyPr/>
    <a:lstStyle/>
    <a:p>
      <a:pPr>
        <a:defRPr sz="800" b="1">
          <a:effectLst/>
          <a:latin typeface="Franklin Gothic Book" panose="020B0503020102020204" pitchFamily="34" charset="0"/>
        </a:defRPr>
      </a:pPr>
      <a:endParaRPr lang="en-US"/>
    </a:p>
  </c:txPr>
  <c:externalData r:id="rId2">
    <c:autoUpdate val="0"/>
  </c:externalData>
</c:chartSpace>
</file>

<file path=ppt/charts/chart5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292925352042084"/>
          <c:y val="0.20232901504387044"/>
          <c:w val="0.87418928033612331"/>
          <c:h val="0.60036133901697453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13-18</c:v>
                </c:pt>
              </c:strCache>
            </c:strRef>
          </c:tx>
          <c:spPr>
            <a:solidFill>
              <a:srgbClr val="E41E2B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3803-42A8-BD54-0671A6D70F17}"/>
                </c:ext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3803-42A8-BD54-0671A6D70F17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Tea
 (13,931)</c:v>
                </c:pt>
                <c:pt idx="1">
                  <c:v>RTD Coffee
 (8,200)</c:v>
                </c:pt>
              </c:strCache>
            </c:strRef>
          </c:cat>
          <c:val>
            <c:numRef>
              <c:f>Sheet1!$B$2:$B$3</c:f>
              <c:numCache>
                <c:formatCode>0.0%</c:formatCode>
                <c:ptCount val="2"/>
                <c:pt idx="0">
                  <c:v>0.112099988750825</c:v>
                </c:pt>
                <c:pt idx="1">
                  <c:v>0.112097098907357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02-3803-42A8-BD54-0671A6D70F1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19-24</c:v>
                </c:pt>
              </c:strCache>
            </c:strRef>
          </c:tx>
          <c:spPr>
            <a:solidFill>
              <a:srgbClr val="31859C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3803-42A8-BD54-0671A6D70F17}"/>
                </c:ext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3803-42A8-BD54-0671A6D70F17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Tea
 (13,931)</c:v>
                </c:pt>
                <c:pt idx="1">
                  <c:v>RTD Coffee
 (8,200)</c:v>
                </c:pt>
              </c:strCache>
            </c:strRef>
          </c:cat>
          <c:val>
            <c:numRef>
              <c:f>Sheet1!$C$2:$C$3</c:f>
              <c:numCache>
                <c:formatCode>0.0%</c:formatCode>
                <c:ptCount val="2"/>
                <c:pt idx="0">
                  <c:v>0.124174082341876</c:v>
                </c:pt>
                <c:pt idx="1">
                  <c:v>0.167723644190756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05-3803-42A8-BD54-0671A6D70F1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25-34</c:v>
                </c:pt>
              </c:strCache>
            </c:strRef>
          </c:tx>
          <c:spPr>
            <a:solidFill>
              <a:srgbClr val="FFC000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3803-42A8-BD54-0671A6D70F17}"/>
                </c:ext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3803-42A8-BD54-0671A6D70F17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Tea
 (13,931)</c:v>
                </c:pt>
                <c:pt idx="1">
                  <c:v>RTD Coffee
 (8,200)</c:v>
                </c:pt>
              </c:strCache>
            </c:strRef>
          </c:cat>
          <c:val>
            <c:numRef>
              <c:f>Sheet1!$D$2:$D$3</c:f>
              <c:numCache>
                <c:formatCode>0.0%</c:formatCode>
                <c:ptCount val="2"/>
                <c:pt idx="0">
                  <c:v>0.190482842462215</c:v>
                </c:pt>
                <c:pt idx="1">
                  <c:v>0.25827186963190901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08-3803-42A8-BD54-0671A6D70F17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35-49</c:v>
                </c:pt>
              </c:strCache>
            </c:strRef>
          </c:tx>
          <c:spPr>
            <a:solidFill>
              <a:srgbClr val="00B050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3803-42A8-BD54-0671A6D70F17}"/>
                </c:ext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3803-42A8-BD54-0671A6D70F17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Tea
 (13,931)</c:v>
                </c:pt>
                <c:pt idx="1">
                  <c:v>RTD Coffee
 (8,200)</c:v>
                </c:pt>
              </c:strCache>
            </c:strRef>
          </c:cat>
          <c:val>
            <c:numRef>
              <c:f>Sheet1!$E$2:$E$3</c:f>
              <c:numCache>
                <c:formatCode>0.0%</c:formatCode>
                <c:ptCount val="2"/>
                <c:pt idx="0">
                  <c:v>0.24703832652089699</c:v>
                </c:pt>
                <c:pt idx="1">
                  <c:v>0.26314413820537802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0B-3803-42A8-BD54-0671A6D70F17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50-64</c:v>
                </c:pt>
              </c:strCache>
            </c:strRef>
          </c:tx>
          <c:spPr>
            <a:solidFill>
              <a:srgbClr val="7030A0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3803-42A8-BD54-0671A6D70F17}"/>
                </c:ext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3803-42A8-BD54-0671A6D70F17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Tea
 (13,931)</c:v>
                </c:pt>
                <c:pt idx="1">
                  <c:v>RTD Coffee
 (8,200)</c:v>
                </c:pt>
              </c:strCache>
            </c:strRef>
          </c:cat>
          <c:val>
            <c:numRef>
              <c:f>Sheet1!$F$2:$F$3</c:f>
              <c:numCache>
                <c:formatCode>0.0%</c:formatCode>
                <c:ptCount val="2"/>
                <c:pt idx="0">
                  <c:v>0.239469720661135</c:v>
                </c:pt>
                <c:pt idx="1">
                  <c:v>0.15256375627437699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0E-3803-42A8-BD54-0671A6D70F17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65-75</c:v>
                </c:pt>
              </c:strCache>
            </c:strRef>
          </c:tx>
          <c:spPr>
            <a:solidFill>
              <a:srgbClr val="7F7F7F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3803-42A8-BD54-0671A6D70F17}"/>
                </c:ext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3803-42A8-BD54-0671A6D70F17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Tea
 (13,931)</c:v>
                </c:pt>
                <c:pt idx="1">
                  <c:v>RTD Coffee
 (8,200)</c:v>
                </c:pt>
              </c:strCache>
            </c:strRef>
          </c:cat>
          <c:val>
            <c:numRef>
              <c:f>Sheet1!$G$2:$G$3</c:f>
              <c:numCache>
                <c:formatCode>0.0%</c:formatCode>
                <c:ptCount val="2"/>
                <c:pt idx="0">
                  <c:v>8.6735039263050498E-2</c:v>
                </c:pt>
                <c:pt idx="1">
                  <c:v>4.6199492790225297E-2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11-3803-42A8-BD54-0671A6D70F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43620864"/>
        <c:axId val="243631616"/>
      </c:barChart>
      <c:catAx>
        <c:axId val="243620864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243631616"/>
        <c:crosses val="autoZero"/>
        <c:auto val="0"/>
        <c:lblAlgn val="ctr"/>
        <c:lblOffset val="100"/>
        <c:noMultiLvlLbl val="0"/>
      </c:catAx>
      <c:valAx>
        <c:axId val="243631616"/>
        <c:scaling>
          <c:orientation val="minMax"/>
        </c:scaling>
        <c:delete val="1"/>
        <c:axPos val="b"/>
        <c:numFmt formatCode="0.0%" sourceLinked="1"/>
        <c:majorTickMark val="out"/>
        <c:minorTickMark val="none"/>
        <c:tickLblPos val="nextTo"/>
        <c:crossAx val="243620864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"/>
          <c:y val="0.81592023734618957"/>
          <c:w val="0.99768794004236916"/>
          <c:h val="0.14880007389289143"/>
        </c:manualLayout>
      </c:layout>
      <c:overlay val="0"/>
      <c:txPr>
        <a:bodyPr/>
        <a:lstStyle/>
        <a:p>
          <a:pPr>
            <a:defRPr b="0"/>
          </a:pPr>
          <a:endParaRPr lang="en-US"/>
        </a:p>
      </c:txPr>
    </c:legend>
    <c:plotVisOnly val="1"/>
    <c:dispBlanksAs val="zero"/>
    <c:showDLblsOverMax val="1"/>
  </c:chart>
  <c:spPr>
    <a:solidFill>
      <a:srgbClr val="F2F2F2"/>
    </a:solidFill>
    <a:effectLst/>
  </c:spPr>
  <c:txPr>
    <a:bodyPr/>
    <a:lstStyle/>
    <a:p>
      <a:pPr>
        <a:defRPr sz="800" b="1">
          <a:effectLst/>
          <a:latin typeface="Franklin Gothic Book" panose="020B0503020102020204" pitchFamily="34" charset="0"/>
        </a:defRPr>
      </a:pPr>
      <a:endParaRPr lang="en-US"/>
    </a:p>
  </c:txPr>
  <c:externalData r:id="rId1">
    <c:autoUpdate val="0"/>
  </c:externalData>
</c:chartSpace>
</file>

<file path=ppt/charts/chart5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396732985706812"/>
          <c:y val="0.20134544519667494"/>
          <c:w val="0.87292043667396924"/>
          <c:h val="0.59791555513782035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13-18</c:v>
                </c:pt>
              </c:strCache>
            </c:strRef>
          </c:tx>
          <c:spPr>
            <a:solidFill>
              <a:srgbClr val="E41E2B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6004-4788-AB11-A49277F71A39}"/>
                </c:ext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6004-4788-AB11-A49277F71A39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Tea
 (13,931)</c:v>
                </c:pt>
                <c:pt idx="1">
                  <c:v>RTD Coffee
 (8,200)</c:v>
                </c:pt>
              </c:strCache>
            </c:strRef>
          </c:cat>
          <c:val>
            <c:numRef>
              <c:f>Sheet1!$B$2:$B$3</c:f>
              <c:numCache>
                <c:formatCode>0.0%</c:formatCode>
                <c:ptCount val="2"/>
                <c:pt idx="0">
                  <c:v>0.112099988750825</c:v>
                </c:pt>
                <c:pt idx="1">
                  <c:v>0.112097098907357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02-6004-4788-AB11-A49277F71A3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19-24</c:v>
                </c:pt>
              </c:strCache>
            </c:strRef>
          </c:tx>
          <c:spPr>
            <a:solidFill>
              <a:srgbClr val="31859C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6004-4788-AB11-A49277F71A39}"/>
                </c:ext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6004-4788-AB11-A49277F71A39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Tea
 (13,931)</c:v>
                </c:pt>
                <c:pt idx="1">
                  <c:v>RTD Coffee
 (8,200)</c:v>
                </c:pt>
              </c:strCache>
            </c:strRef>
          </c:cat>
          <c:val>
            <c:numRef>
              <c:f>Sheet1!$C$2:$C$3</c:f>
              <c:numCache>
                <c:formatCode>0.0%</c:formatCode>
                <c:ptCount val="2"/>
                <c:pt idx="0">
                  <c:v>0.124174082341876</c:v>
                </c:pt>
                <c:pt idx="1">
                  <c:v>0.167723644190756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05-6004-4788-AB11-A49277F71A3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25-34</c:v>
                </c:pt>
              </c:strCache>
            </c:strRef>
          </c:tx>
          <c:spPr>
            <a:solidFill>
              <a:srgbClr val="FFC000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6004-4788-AB11-A49277F71A39}"/>
                </c:ext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6004-4788-AB11-A49277F71A39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Tea
 (13,931)</c:v>
                </c:pt>
                <c:pt idx="1">
                  <c:v>RTD Coffee
 (8,200)</c:v>
                </c:pt>
              </c:strCache>
            </c:strRef>
          </c:cat>
          <c:val>
            <c:numRef>
              <c:f>Sheet1!$D$2:$D$3</c:f>
              <c:numCache>
                <c:formatCode>0.0%</c:formatCode>
                <c:ptCount val="2"/>
                <c:pt idx="0">
                  <c:v>0.190482842462215</c:v>
                </c:pt>
                <c:pt idx="1">
                  <c:v>0.25827186963190901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08-6004-4788-AB11-A49277F71A39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35-49</c:v>
                </c:pt>
              </c:strCache>
            </c:strRef>
          </c:tx>
          <c:spPr>
            <a:solidFill>
              <a:srgbClr val="00B050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6004-4788-AB11-A49277F71A39}"/>
                </c:ext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6004-4788-AB11-A49277F71A39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Tea
 (13,931)</c:v>
                </c:pt>
                <c:pt idx="1">
                  <c:v>RTD Coffee
 (8,200)</c:v>
                </c:pt>
              </c:strCache>
            </c:strRef>
          </c:cat>
          <c:val>
            <c:numRef>
              <c:f>Sheet1!$E$2:$E$3</c:f>
              <c:numCache>
                <c:formatCode>0.0%</c:formatCode>
                <c:ptCount val="2"/>
                <c:pt idx="0">
                  <c:v>0.24703832652089699</c:v>
                </c:pt>
                <c:pt idx="1">
                  <c:v>0.26314413820537802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0B-6004-4788-AB11-A49277F71A39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50-64</c:v>
                </c:pt>
              </c:strCache>
            </c:strRef>
          </c:tx>
          <c:spPr>
            <a:solidFill>
              <a:srgbClr val="7030A0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6004-4788-AB11-A49277F71A39}"/>
                </c:ext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6004-4788-AB11-A49277F71A39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Tea
 (13,931)</c:v>
                </c:pt>
                <c:pt idx="1">
                  <c:v>RTD Coffee
 (8,200)</c:v>
                </c:pt>
              </c:strCache>
            </c:strRef>
          </c:cat>
          <c:val>
            <c:numRef>
              <c:f>Sheet1!$F$2:$F$3</c:f>
              <c:numCache>
                <c:formatCode>0.0%</c:formatCode>
                <c:ptCount val="2"/>
                <c:pt idx="0">
                  <c:v>0.239469720661135</c:v>
                </c:pt>
                <c:pt idx="1">
                  <c:v>0.15256375627437699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0E-6004-4788-AB11-A49277F71A39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65-75</c:v>
                </c:pt>
              </c:strCache>
            </c:strRef>
          </c:tx>
          <c:spPr>
            <a:solidFill>
              <a:srgbClr val="7F7F7F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6004-4788-AB11-A49277F71A39}"/>
                </c:ext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6004-4788-AB11-A49277F71A39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Tea
 (13,931)</c:v>
                </c:pt>
                <c:pt idx="1">
                  <c:v>RTD Coffee
 (8,200)</c:v>
                </c:pt>
              </c:strCache>
            </c:strRef>
          </c:cat>
          <c:val>
            <c:numRef>
              <c:f>Sheet1!$G$2:$G$3</c:f>
              <c:numCache>
                <c:formatCode>0.0%</c:formatCode>
                <c:ptCount val="2"/>
                <c:pt idx="0">
                  <c:v>8.6735039263050498E-2</c:v>
                </c:pt>
                <c:pt idx="1">
                  <c:v>4.6199492790225297E-2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11-6004-4788-AB11-A49277F71A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43809664"/>
        <c:axId val="243823744"/>
      </c:barChart>
      <c:catAx>
        <c:axId val="243809664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243823744"/>
        <c:crosses val="autoZero"/>
        <c:auto val="0"/>
        <c:lblAlgn val="ctr"/>
        <c:lblOffset val="100"/>
        <c:noMultiLvlLbl val="0"/>
      </c:catAx>
      <c:valAx>
        <c:axId val="243823744"/>
        <c:scaling>
          <c:orientation val="minMax"/>
        </c:scaling>
        <c:delete val="1"/>
        <c:axPos val="b"/>
        <c:numFmt formatCode="0.0%" sourceLinked="1"/>
        <c:majorTickMark val="out"/>
        <c:minorTickMark val="none"/>
        <c:tickLblPos val="nextTo"/>
        <c:crossAx val="243809664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3.2724407875166808E-4"/>
          <c:y val="0.81681509320255763"/>
          <c:w val="0.98463772690770224"/>
          <c:h val="0.1480767210613177"/>
        </c:manualLayout>
      </c:layout>
      <c:overlay val="0"/>
      <c:txPr>
        <a:bodyPr/>
        <a:lstStyle/>
        <a:p>
          <a:pPr>
            <a:defRPr b="0"/>
          </a:pPr>
          <a:endParaRPr lang="en-US"/>
        </a:p>
      </c:txPr>
    </c:legend>
    <c:plotVisOnly val="1"/>
    <c:dispBlanksAs val="zero"/>
    <c:showDLblsOverMax val="1"/>
  </c:chart>
  <c:spPr>
    <a:solidFill>
      <a:srgbClr val="F2F2F2"/>
    </a:solidFill>
    <a:effectLst/>
  </c:spPr>
  <c:txPr>
    <a:bodyPr/>
    <a:lstStyle/>
    <a:p>
      <a:pPr>
        <a:defRPr sz="800" b="1">
          <a:effectLst/>
          <a:latin typeface="Franklin Gothic Book" panose="020B0503020102020204" pitchFamily="34" charset="0"/>
        </a:defRPr>
      </a:pPr>
      <a:endParaRPr lang="en-US"/>
    </a:p>
  </c:txPr>
  <c:externalData r:id="rId1">
    <c:autoUpdate val="0"/>
  </c:externalData>
</c:chartSpace>
</file>

<file path=ppt/charts/chart5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288146614345582E-2"/>
          <c:y val="0.20012041377552825"/>
          <c:w val="0.95423706771308836"/>
          <c:h val="0.55851693915463763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13-18</c:v>
                </c:pt>
              </c:strCache>
            </c:strRef>
          </c:tx>
          <c:spPr>
            <a:solidFill>
              <a:srgbClr val="E41E2B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BE6D-466B-B933-9564AF11EF88}"/>
                </c:ext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BE6D-466B-B933-9564AF11EF88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Coffee
 (8,200)</c:v>
                </c:pt>
                <c:pt idx="1">
                  <c:v>RTD Tea
 (13,931)</c:v>
                </c:pt>
              </c:strCache>
            </c:strRef>
          </c:cat>
          <c:val>
            <c:numRef>
              <c:f>Sheet1!$B$2:$B$3</c:f>
              <c:numCache>
                <c:formatCode>0.0%</c:formatCode>
                <c:ptCount val="2"/>
                <c:pt idx="0">
                  <c:v>0.112097098907357</c:v>
                </c:pt>
                <c:pt idx="1">
                  <c:v>0.112099988750825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02-BE6D-466B-B933-9564AF11EF8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19-24</c:v>
                </c:pt>
              </c:strCache>
            </c:strRef>
          </c:tx>
          <c:spPr>
            <a:solidFill>
              <a:srgbClr val="31859C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BE6D-466B-B933-9564AF11EF88}"/>
                </c:ext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BE6D-466B-B933-9564AF11EF88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Coffee
 (8,200)</c:v>
                </c:pt>
                <c:pt idx="1">
                  <c:v>RTD Tea
 (13,931)</c:v>
                </c:pt>
              </c:strCache>
            </c:strRef>
          </c:cat>
          <c:val>
            <c:numRef>
              <c:f>Sheet1!$C$2:$C$3</c:f>
              <c:numCache>
                <c:formatCode>0.0%</c:formatCode>
                <c:ptCount val="2"/>
                <c:pt idx="0">
                  <c:v>0.167723644190756</c:v>
                </c:pt>
                <c:pt idx="1">
                  <c:v>0.124174082341876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05-BE6D-466B-B933-9564AF11EF8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25-34</c:v>
                </c:pt>
              </c:strCache>
            </c:strRef>
          </c:tx>
          <c:spPr>
            <a:solidFill>
              <a:srgbClr val="FFC000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BE6D-466B-B933-9564AF11EF88}"/>
                </c:ext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BE6D-466B-B933-9564AF11EF88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Coffee
 (8,200)</c:v>
                </c:pt>
                <c:pt idx="1">
                  <c:v>RTD Tea
 (13,931)</c:v>
                </c:pt>
              </c:strCache>
            </c:strRef>
          </c:cat>
          <c:val>
            <c:numRef>
              <c:f>Sheet1!$D$2:$D$3</c:f>
              <c:numCache>
                <c:formatCode>0.0%</c:formatCode>
                <c:ptCount val="2"/>
                <c:pt idx="0">
                  <c:v>0.25827186963190801</c:v>
                </c:pt>
                <c:pt idx="1">
                  <c:v>0.190482842462215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08-BE6D-466B-B933-9564AF11EF88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35-49</c:v>
                </c:pt>
              </c:strCache>
            </c:strRef>
          </c:tx>
          <c:spPr>
            <a:solidFill>
              <a:srgbClr val="00B050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BE6D-466B-B933-9564AF11EF88}"/>
                </c:ext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BE6D-466B-B933-9564AF11EF88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Coffee
 (8,200)</c:v>
                </c:pt>
                <c:pt idx="1">
                  <c:v>RTD Tea
 (13,931)</c:v>
                </c:pt>
              </c:strCache>
            </c:strRef>
          </c:cat>
          <c:val>
            <c:numRef>
              <c:f>Sheet1!$E$2:$E$3</c:f>
              <c:numCache>
                <c:formatCode>0.0%</c:formatCode>
                <c:ptCount val="2"/>
                <c:pt idx="0">
                  <c:v>0.26314413820537702</c:v>
                </c:pt>
                <c:pt idx="1">
                  <c:v>0.24703832652089699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0B-BE6D-466B-B933-9564AF11EF88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50-64</c:v>
                </c:pt>
              </c:strCache>
            </c:strRef>
          </c:tx>
          <c:spPr>
            <a:solidFill>
              <a:srgbClr val="7030A0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BE6D-466B-B933-9564AF11EF88}"/>
                </c:ext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BE6D-466B-B933-9564AF11EF88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Coffee
 (8,200)</c:v>
                </c:pt>
                <c:pt idx="1">
                  <c:v>RTD Tea
 (13,931)</c:v>
                </c:pt>
              </c:strCache>
            </c:strRef>
          </c:cat>
          <c:val>
            <c:numRef>
              <c:f>Sheet1!$F$2:$F$3</c:f>
              <c:numCache>
                <c:formatCode>0.0%</c:formatCode>
                <c:ptCount val="2"/>
                <c:pt idx="0">
                  <c:v>0.15256375627437699</c:v>
                </c:pt>
                <c:pt idx="1">
                  <c:v>0.239469720661135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0E-BE6D-466B-B933-9564AF11EF88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65-75</c:v>
                </c:pt>
              </c:strCache>
            </c:strRef>
          </c:tx>
          <c:spPr>
            <a:solidFill>
              <a:srgbClr val="7F7F7F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BE6D-466B-B933-9564AF11EF88}"/>
                </c:ext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BE6D-466B-B933-9564AF11EF88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Coffee
 (8,200)</c:v>
                </c:pt>
                <c:pt idx="1">
                  <c:v>RTD Tea
 (13,931)</c:v>
                </c:pt>
              </c:strCache>
            </c:strRef>
          </c:cat>
          <c:val>
            <c:numRef>
              <c:f>Sheet1!$G$2:$G$3</c:f>
              <c:numCache>
                <c:formatCode>0.0%</c:formatCode>
                <c:ptCount val="2"/>
                <c:pt idx="0">
                  <c:v>4.61994927902252E-2</c:v>
                </c:pt>
                <c:pt idx="1">
                  <c:v>8.6735039263050498E-2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11-BE6D-466B-B933-9564AF11EF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43947008"/>
        <c:axId val="243948544"/>
      </c:barChart>
      <c:catAx>
        <c:axId val="24394700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43948544"/>
        <c:crosses val="autoZero"/>
        <c:auto val="0"/>
        <c:lblAlgn val="ctr"/>
        <c:lblOffset val="100"/>
        <c:noMultiLvlLbl val="0"/>
      </c:catAx>
      <c:valAx>
        <c:axId val="243948544"/>
        <c:scaling>
          <c:orientation val="minMax"/>
        </c:scaling>
        <c:delete val="1"/>
        <c:axPos val="l"/>
        <c:numFmt formatCode="0.0%" sourceLinked="1"/>
        <c:majorTickMark val="out"/>
        <c:minorTickMark val="none"/>
        <c:tickLblPos val="nextTo"/>
        <c:crossAx val="243947008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1.1556696407658929E-2"/>
          <c:y val="0.86154785623295838"/>
          <c:w val="0.98312700704198819"/>
          <c:h val="9.9195741762251821E-2"/>
        </c:manualLayout>
      </c:layout>
      <c:overlay val="0"/>
      <c:txPr>
        <a:bodyPr/>
        <a:lstStyle/>
        <a:p>
          <a:pPr>
            <a:defRPr b="0"/>
          </a:pPr>
          <a:endParaRPr lang="en-US"/>
        </a:p>
      </c:txPr>
    </c:legend>
    <c:plotVisOnly val="1"/>
    <c:dispBlanksAs val="zero"/>
    <c:showDLblsOverMax val="1"/>
  </c:chart>
  <c:spPr>
    <a:solidFill>
      <a:srgbClr val="F2F2F2"/>
    </a:solidFill>
    <a:effectLst/>
  </c:spPr>
  <c:txPr>
    <a:bodyPr/>
    <a:lstStyle/>
    <a:p>
      <a:pPr>
        <a:defRPr sz="800" b="1">
          <a:effectLst/>
          <a:latin typeface="Franklin Gothic Book" panose="020B0503020102020204" pitchFamily="34" charset="0"/>
        </a:defRPr>
      </a:pPr>
      <a:endParaRPr lang="en-US"/>
    </a:p>
  </c:txPr>
  <c:externalData r:id="rId1">
    <c:autoUpdate val="0"/>
  </c:externalData>
</c:chartSpace>
</file>

<file path=ppt/charts/chart5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3112233468962604E-2"/>
          <c:y val="0.20232894478695901"/>
          <c:w val="0.95377553306207474"/>
          <c:h val="0.5404148487158163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13-18</c:v>
                </c:pt>
              </c:strCache>
            </c:strRef>
          </c:tx>
          <c:spPr>
            <a:solidFill>
              <a:srgbClr val="E41E2B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573E-4CE5-8F6E-4D19D9C80B55}"/>
                </c:ext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573E-4CE5-8F6E-4D19D9C80B55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Coffee
 (8,200)</c:v>
                </c:pt>
                <c:pt idx="1">
                  <c:v>RTD Tea
 (13,931)</c:v>
                </c:pt>
              </c:strCache>
            </c:strRef>
          </c:cat>
          <c:val>
            <c:numRef>
              <c:f>Sheet1!$B$2:$B$3</c:f>
              <c:numCache>
                <c:formatCode>0.0%</c:formatCode>
                <c:ptCount val="2"/>
                <c:pt idx="0">
                  <c:v>0.112097098907357</c:v>
                </c:pt>
                <c:pt idx="1">
                  <c:v>0.112099988750825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02-573E-4CE5-8F6E-4D19D9C80B5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19-24</c:v>
                </c:pt>
              </c:strCache>
            </c:strRef>
          </c:tx>
          <c:spPr>
            <a:solidFill>
              <a:srgbClr val="31859C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573E-4CE5-8F6E-4D19D9C80B55}"/>
                </c:ext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573E-4CE5-8F6E-4D19D9C80B55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Coffee
 (8,200)</c:v>
                </c:pt>
                <c:pt idx="1">
                  <c:v>RTD Tea
 (13,931)</c:v>
                </c:pt>
              </c:strCache>
            </c:strRef>
          </c:cat>
          <c:val>
            <c:numRef>
              <c:f>Sheet1!$C$2:$C$3</c:f>
              <c:numCache>
                <c:formatCode>0.0%</c:formatCode>
                <c:ptCount val="2"/>
                <c:pt idx="0">
                  <c:v>0.167723644190756</c:v>
                </c:pt>
                <c:pt idx="1">
                  <c:v>0.124174082341876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05-573E-4CE5-8F6E-4D19D9C80B5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25-34</c:v>
                </c:pt>
              </c:strCache>
            </c:strRef>
          </c:tx>
          <c:spPr>
            <a:solidFill>
              <a:srgbClr val="FFC000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573E-4CE5-8F6E-4D19D9C80B55}"/>
                </c:ext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573E-4CE5-8F6E-4D19D9C80B55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Coffee
 (8,200)</c:v>
                </c:pt>
                <c:pt idx="1">
                  <c:v>RTD Tea
 (13,931)</c:v>
                </c:pt>
              </c:strCache>
            </c:strRef>
          </c:cat>
          <c:val>
            <c:numRef>
              <c:f>Sheet1!$D$2:$D$3</c:f>
              <c:numCache>
                <c:formatCode>0.0%</c:formatCode>
                <c:ptCount val="2"/>
                <c:pt idx="0">
                  <c:v>0.25827186963190801</c:v>
                </c:pt>
                <c:pt idx="1">
                  <c:v>0.190482842462215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08-573E-4CE5-8F6E-4D19D9C80B5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35-49</c:v>
                </c:pt>
              </c:strCache>
            </c:strRef>
          </c:tx>
          <c:spPr>
            <a:solidFill>
              <a:srgbClr val="00B050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573E-4CE5-8F6E-4D19D9C80B55}"/>
                </c:ext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573E-4CE5-8F6E-4D19D9C80B55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Coffee
 (8,200)</c:v>
                </c:pt>
                <c:pt idx="1">
                  <c:v>RTD Tea
 (13,931)</c:v>
                </c:pt>
              </c:strCache>
            </c:strRef>
          </c:cat>
          <c:val>
            <c:numRef>
              <c:f>Sheet1!$E$2:$E$3</c:f>
              <c:numCache>
                <c:formatCode>0.0%</c:formatCode>
                <c:ptCount val="2"/>
                <c:pt idx="0">
                  <c:v>0.26314413820537702</c:v>
                </c:pt>
                <c:pt idx="1">
                  <c:v>0.24703832652089699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0B-573E-4CE5-8F6E-4D19D9C80B55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50-64</c:v>
                </c:pt>
              </c:strCache>
            </c:strRef>
          </c:tx>
          <c:spPr>
            <a:solidFill>
              <a:srgbClr val="7030A0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573E-4CE5-8F6E-4D19D9C80B55}"/>
                </c:ext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573E-4CE5-8F6E-4D19D9C80B55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Coffee
 (8,200)</c:v>
                </c:pt>
                <c:pt idx="1">
                  <c:v>RTD Tea
 (13,931)</c:v>
                </c:pt>
              </c:strCache>
            </c:strRef>
          </c:cat>
          <c:val>
            <c:numRef>
              <c:f>Sheet1!$F$2:$F$3</c:f>
              <c:numCache>
                <c:formatCode>0.0%</c:formatCode>
                <c:ptCount val="2"/>
                <c:pt idx="0">
                  <c:v>0.15256375627437699</c:v>
                </c:pt>
                <c:pt idx="1">
                  <c:v>0.239469720661135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0E-573E-4CE5-8F6E-4D19D9C80B55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65-75</c:v>
                </c:pt>
              </c:strCache>
            </c:strRef>
          </c:tx>
          <c:spPr>
            <a:solidFill>
              <a:srgbClr val="7F7F7F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573E-4CE5-8F6E-4D19D9C80B55}"/>
                </c:ext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573E-4CE5-8F6E-4D19D9C80B55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Coffee
 (8,200)</c:v>
                </c:pt>
                <c:pt idx="1">
                  <c:v>RTD Tea
 (13,931)</c:v>
                </c:pt>
              </c:strCache>
            </c:strRef>
          </c:cat>
          <c:val>
            <c:numRef>
              <c:f>Sheet1!$G$2:$G$3</c:f>
              <c:numCache>
                <c:formatCode>0.0%</c:formatCode>
                <c:ptCount val="2"/>
                <c:pt idx="0">
                  <c:v>4.61994927902252E-2</c:v>
                </c:pt>
                <c:pt idx="1">
                  <c:v>8.6735039263050498E-2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11-573E-4CE5-8F6E-4D19D9C80B5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44148864"/>
        <c:axId val="244318592"/>
      </c:barChart>
      <c:catAx>
        <c:axId val="24414886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44318592"/>
        <c:crosses val="autoZero"/>
        <c:auto val="0"/>
        <c:lblAlgn val="ctr"/>
        <c:lblOffset val="100"/>
        <c:noMultiLvlLbl val="0"/>
      </c:catAx>
      <c:valAx>
        <c:axId val="244318592"/>
        <c:scaling>
          <c:orientation val="minMax"/>
        </c:scaling>
        <c:delete val="1"/>
        <c:axPos val="l"/>
        <c:numFmt formatCode="0.0%" sourceLinked="1"/>
        <c:majorTickMark val="out"/>
        <c:minorTickMark val="none"/>
        <c:tickLblPos val="nextTo"/>
        <c:crossAx val="244148864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1.713614114708813E-2"/>
          <c:y val="0.84238005864898979"/>
          <c:w val="0.97833439050707616"/>
          <c:h val="0.1311601839682344"/>
        </c:manualLayout>
      </c:layout>
      <c:overlay val="0"/>
      <c:txPr>
        <a:bodyPr/>
        <a:lstStyle/>
        <a:p>
          <a:pPr>
            <a:defRPr b="0"/>
          </a:pPr>
          <a:endParaRPr lang="en-US"/>
        </a:p>
      </c:txPr>
    </c:legend>
    <c:plotVisOnly val="1"/>
    <c:dispBlanksAs val="zero"/>
    <c:showDLblsOverMax val="1"/>
  </c:chart>
  <c:spPr>
    <a:solidFill>
      <a:srgbClr val="F2F2F2"/>
    </a:solidFill>
    <a:effectLst/>
  </c:spPr>
  <c:txPr>
    <a:bodyPr/>
    <a:lstStyle/>
    <a:p>
      <a:pPr>
        <a:defRPr sz="800" b="1">
          <a:effectLst/>
          <a:latin typeface="Franklin Gothic Book" panose="020B0503020102020204" pitchFamily="34" charset="0"/>
        </a:defRPr>
      </a:pPr>
      <a:endParaRPr lang="en-US"/>
    </a:p>
  </c:txPr>
  <c:externalData r:id="rId1">
    <c:autoUpdate val="0"/>
  </c:externalData>
</c:chartSpace>
</file>

<file path=ppt/charts/chart5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2934307573525634E-2"/>
          <c:y val="0.20232894478695901"/>
          <c:w val="0.95413138485294868"/>
          <c:h val="0.54482480827961233"/>
        </c:manualLayout>
      </c:layout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13-18</c:v>
                </c:pt>
              </c:strCache>
            </c:strRef>
          </c:tx>
          <c:spPr>
            <a:solidFill>
              <a:srgbClr val="E41E2B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7B8B-4825-BC2F-3B2154F7E41E}"/>
                </c:ext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7B8B-4825-BC2F-3B2154F7E41E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Coffee
 (8,200)</c:v>
                </c:pt>
                <c:pt idx="1">
                  <c:v>RTD Tea
 (13,931)</c:v>
                </c:pt>
              </c:strCache>
            </c:strRef>
          </c:cat>
          <c:val>
            <c:numRef>
              <c:f>Sheet1!$B$2:$B$3</c:f>
              <c:numCache>
                <c:formatCode>0.0%</c:formatCode>
                <c:ptCount val="2"/>
                <c:pt idx="0">
                  <c:v>0.112097098907357</c:v>
                </c:pt>
                <c:pt idx="1">
                  <c:v>0.112099988750825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02-7B8B-4825-BC2F-3B2154F7E41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19-24</c:v>
                </c:pt>
              </c:strCache>
            </c:strRef>
          </c:tx>
          <c:spPr>
            <a:solidFill>
              <a:srgbClr val="31859C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B8B-4825-BC2F-3B2154F7E41E}"/>
                </c:ext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7B8B-4825-BC2F-3B2154F7E41E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Coffee
 (8,200)</c:v>
                </c:pt>
                <c:pt idx="1">
                  <c:v>RTD Tea
 (13,931)</c:v>
                </c:pt>
              </c:strCache>
            </c:strRef>
          </c:cat>
          <c:val>
            <c:numRef>
              <c:f>Sheet1!$C$2:$C$3</c:f>
              <c:numCache>
                <c:formatCode>0.0%</c:formatCode>
                <c:ptCount val="2"/>
                <c:pt idx="0">
                  <c:v>0.167723644190756</c:v>
                </c:pt>
                <c:pt idx="1">
                  <c:v>0.124174082341876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05-7B8B-4825-BC2F-3B2154F7E41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25-34</c:v>
                </c:pt>
              </c:strCache>
            </c:strRef>
          </c:tx>
          <c:spPr>
            <a:solidFill>
              <a:srgbClr val="FFC000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7B8B-4825-BC2F-3B2154F7E41E}"/>
                </c:ext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7B8B-4825-BC2F-3B2154F7E41E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Coffee
 (8,200)</c:v>
                </c:pt>
                <c:pt idx="1">
                  <c:v>RTD Tea
 (13,931)</c:v>
                </c:pt>
              </c:strCache>
            </c:strRef>
          </c:cat>
          <c:val>
            <c:numRef>
              <c:f>Sheet1!$D$2:$D$3</c:f>
              <c:numCache>
                <c:formatCode>0.0%</c:formatCode>
                <c:ptCount val="2"/>
                <c:pt idx="0">
                  <c:v>0.25827186963190801</c:v>
                </c:pt>
                <c:pt idx="1">
                  <c:v>0.190482842462215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08-7B8B-4825-BC2F-3B2154F7E41E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35-49</c:v>
                </c:pt>
              </c:strCache>
            </c:strRef>
          </c:tx>
          <c:spPr>
            <a:solidFill>
              <a:srgbClr val="00B050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7B8B-4825-BC2F-3B2154F7E41E}"/>
                </c:ext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7B8B-4825-BC2F-3B2154F7E41E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Coffee
 (8,200)</c:v>
                </c:pt>
                <c:pt idx="1">
                  <c:v>RTD Tea
 (13,931)</c:v>
                </c:pt>
              </c:strCache>
            </c:strRef>
          </c:cat>
          <c:val>
            <c:numRef>
              <c:f>Sheet1!$E$2:$E$3</c:f>
              <c:numCache>
                <c:formatCode>0.0%</c:formatCode>
                <c:ptCount val="2"/>
                <c:pt idx="0">
                  <c:v>0.26314413820537702</c:v>
                </c:pt>
                <c:pt idx="1">
                  <c:v>0.24703832652089699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0B-7B8B-4825-BC2F-3B2154F7E41E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50-64</c:v>
                </c:pt>
              </c:strCache>
            </c:strRef>
          </c:tx>
          <c:spPr>
            <a:solidFill>
              <a:srgbClr val="7030A0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7B8B-4825-BC2F-3B2154F7E41E}"/>
                </c:ext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7B8B-4825-BC2F-3B2154F7E41E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Coffee
 (8,200)</c:v>
                </c:pt>
                <c:pt idx="1">
                  <c:v>RTD Tea
 (13,931)</c:v>
                </c:pt>
              </c:strCache>
            </c:strRef>
          </c:cat>
          <c:val>
            <c:numRef>
              <c:f>Sheet1!$F$2:$F$3</c:f>
              <c:numCache>
                <c:formatCode>0.0%</c:formatCode>
                <c:ptCount val="2"/>
                <c:pt idx="0">
                  <c:v>0.15256375627437699</c:v>
                </c:pt>
                <c:pt idx="1">
                  <c:v>0.239469720661135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0E-7B8B-4825-BC2F-3B2154F7E41E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65-75</c:v>
                </c:pt>
              </c:strCache>
            </c:strRef>
          </c:tx>
          <c:spPr>
            <a:solidFill>
              <a:srgbClr val="7F7F7F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7B8B-4825-BC2F-3B2154F7E41E}"/>
                </c:ext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7B8B-4825-BC2F-3B2154F7E41E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Coffee
 (8,200)</c:v>
                </c:pt>
                <c:pt idx="1">
                  <c:v>RTD Tea
 (13,931)</c:v>
                </c:pt>
              </c:strCache>
            </c:strRef>
          </c:cat>
          <c:val>
            <c:numRef>
              <c:f>Sheet1!$G$2:$G$3</c:f>
              <c:numCache>
                <c:formatCode>0.0%</c:formatCode>
                <c:ptCount val="2"/>
                <c:pt idx="0">
                  <c:v>4.61994927902252E-2</c:v>
                </c:pt>
                <c:pt idx="1">
                  <c:v>8.6735039263050498E-2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11-7B8B-4825-BC2F-3B2154F7E4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95523072"/>
        <c:axId val="295524608"/>
      </c:barChart>
      <c:catAx>
        <c:axId val="2955230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95524608"/>
        <c:crosses val="autoZero"/>
        <c:auto val="0"/>
        <c:lblAlgn val="ctr"/>
        <c:lblOffset val="100"/>
        <c:noMultiLvlLbl val="0"/>
      </c:catAx>
      <c:valAx>
        <c:axId val="295524608"/>
        <c:scaling>
          <c:orientation val="minMax"/>
        </c:scaling>
        <c:delete val="1"/>
        <c:axPos val="l"/>
        <c:numFmt formatCode="0%" sourceLinked="1"/>
        <c:majorTickMark val="out"/>
        <c:minorTickMark val="none"/>
        <c:tickLblPos val="nextTo"/>
        <c:crossAx val="295523072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2.088877090662421E-3"/>
          <c:y val="0.82915017995760187"/>
          <c:w val="0.99373714459826468"/>
          <c:h val="0.13557014353203037"/>
        </c:manualLayout>
      </c:layout>
      <c:overlay val="0"/>
      <c:txPr>
        <a:bodyPr/>
        <a:lstStyle/>
        <a:p>
          <a:pPr>
            <a:defRPr b="0"/>
          </a:pPr>
          <a:endParaRPr lang="en-US"/>
        </a:p>
      </c:txPr>
    </c:legend>
    <c:plotVisOnly val="1"/>
    <c:dispBlanksAs val="zero"/>
    <c:showDLblsOverMax val="1"/>
  </c:chart>
  <c:spPr>
    <a:solidFill>
      <a:srgbClr val="F2F2F2"/>
    </a:solidFill>
    <a:effectLst/>
  </c:spPr>
  <c:txPr>
    <a:bodyPr/>
    <a:lstStyle/>
    <a:p>
      <a:pPr>
        <a:defRPr sz="800" b="1">
          <a:effectLst/>
          <a:latin typeface="Franklin Gothic Book" panose="020B0503020102020204" pitchFamily="34" charset="0"/>
        </a:defRPr>
      </a:pPr>
      <a:endParaRPr lang="en-US"/>
    </a:p>
  </c:txPr>
  <c:externalData r:id="rId1">
    <c:autoUpdate val="0"/>
  </c:externalData>
</c:chartSpace>
</file>

<file path=ppt/charts/chart5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322031726233623E-2"/>
          <c:y val="0.20232901504387044"/>
          <c:w val="0.95355936547532749"/>
          <c:h val="0.55364457241433918"/>
        </c:manualLayout>
      </c:layout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13-18</c:v>
                </c:pt>
              </c:strCache>
            </c:strRef>
          </c:tx>
          <c:spPr>
            <a:solidFill>
              <a:srgbClr val="E41E2B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BF4A-4647-9130-4BEECB4450F3}"/>
                </c:ext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BF4A-4647-9130-4BEECB4450F3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Coffee
 (8,200)</c:v>
                </c:pt>
                <c:pt idx="1">
                  <c:v>RTD Tea
 (13,931)</c:v>
                </c:pt>
              </c:strCache>
            </c:strRef>
          </c:cat>
          <c:val>
            <c:numRef>
              <c:f>Sheet1!$B$2:$B$3</c:f>
              <c:numCache>
                <c:formatCode>0.0%</c:formatCode>
                <c:ptCount val="2"/>
                <c:pt idx="0">
                  <c:v>0.112097098907357</c:v>
                </c:pt>
                <c:pt idx="1">
                  <c:v>0.112099988750825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02-BF4A-4647-9130-4BEECB4450F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19-24</c:v>
                </c:pt>
              </c:strCache>
            </c:strRef>
          </c:tx>
          <c:spPr>
            <a:solidFill>
              <a:srgbClr val="31859C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BF4A-4647-9130-4BEECB4450F3}"/>
                </c:ext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BF4A-4647-9130-4BEECB4450F3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Coffee
 (8,200)</c:v>
                </c:pt>
                <c:pt idx="1">
                  <c:v>RTD Tea
 (13,931)</c:v>
                </c:pt>
              </c:strCache>
            </c:strRef>
          </c:cat>
          <c:val>
            <c:numRef>
              <c:f>Sheet1!$C$2:$C$3</c:f>
              <c:numCache>
                <c:formatCode>0.0%</c:formatCode>
                <c:ptCount val="2"/>
                <c:pt idx="0">
                  <c:v>0.167723644190756</c:v>
                </c:pt>
                <c:pt idx="1">
                  <c:v>0.124174082341876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05-BF4A-4647-9130-4BEECB4450F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25-34</c:v>
                </c:pt>
              </c:strCache>
            </c:strRef>
          </c:tx>
          <c:spPr>
            <a:solidFill>
              <a:srgbClr val="FFC000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BF4A-4647-9130-4BEECB4450F3}"/>
                </c:ext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BF4A-4647-9130-4BEECB4450F3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Coffee
 (8,200)</c:v>
                </c:pt>
                <c:pt idx="1">
                  <c:v>RTD Tea
 (13,931)</c:v>
                </c:pt>
              </c:strCache>
            </c:strRef>
          </c:cat>
          <c:val>
            <c:numRef>
              <c:f>Sheet1!$D$2:$D$3</c:f>
              <c:numCache>
                <c:formatCode>0.0%</c:formatCode>
                <c:ptCount val="2"/>
                <c:pt idx="0">
                  <c:v>0.25827186963190801</c:v>
                </c:pt>
                <c:pt idx="1">
                  <c:v>0.190482842462215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08-BF4A-4647-9130-4BEECB4450F3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35-49</c:v>
                </c:pt>
              </c:strCache>
            </c:strRef>
          </c:tx>
          <c:spPr>
            <a:solidFill>
              <a:srgbClr val="00B050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BF4A-4647-9130-4BEECB4450F3}"/>
                </c:ext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BF4A-4647-9130-4BEECB4450F3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Coffee
 (8,200)</c:v>
                </c:pt>
                <c:pt idx="1">
                  <c:v>RTD Tea
 (13,931)</c:v>
                </c:pt>
              </c:strCache>
            </c:strRef>
          </c:cat>
          <c:val>
            <c:numRef>
              <c:f>Sheet1!$E$2:$E$3</c:f>
              <c:numCache>
                <c:formatCode>0.0%</c:formatCode>
                <c:ptCount val="2"/>
                <c:pt idx="0">
                  <c:v>0.26314413820537702</c:v>
                </c:pt>
                <c:pt idx="1">
                  <c:v>0.24703832652089699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0B-BF4A-4647-9130-4BEECB4450F3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50-64</c:v>
                </c:pt>
              </c:strCache>
            </c:strRef>
          </c:tx>
          <c:spPr>
            <a:solidFill>
              <a:srgbClr val="7030A0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BF4A-4647-9130-4BEECB4450F3}"/>
                </c:ext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BF4A-4647-9130-4BEECB4450F3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Coffee
 (8,200)</c:v>
                </c:pt>
                <c:pt idx="1">
                  <c:v>RTD Tea
 (13,931)</c:v>
                </c:pt>
              </c:strCache>
            </c:strRef>
          </c:cat>
          <c:val>
            <c:numRef>
              <c:f>Sheet1!$F$2:$F$3</c:f>
              <c:numCache>
                <c:formatCode>0.0%</c:formatCode>
                <c:ptCount val="2"/>
                <c:pt idx="0">
                  <c:v>0.15256375627437699</c:v>
                </c:pt>
                <c:pt idx="1">
                  <c:v>0.239469720661135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0E-BF4A-4647-9130-4BEECB4450F3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65-75</c:v>
                </c:pt>
              </c:strCache>
            </c:strRef>
          </c:tx>
          <c:spPr>
            <a:solidFill>
              <a:srgbClr val="7F7F7F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BF4A-4647-9130-4BEECB4450F3}"/>
                </c:ext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BF4A-4647-9130-4BEECB4450F3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Coffee
 (8,200)</c:v>
                </c:pt>
                <c:pt idx="1">
                  <c:v>RTD Tea
 (13,931)</c:v>
                </c:pt>
              </c:strCache>
            </c:strRef>
          </c:cat>
          <c:val>
            <c:numRef>
              <c:f>Sheet1!$G$2:$G$3</c:f>
              <c:numCache>
                <c:formatCode>0.0%</c:formatCode>
                <c:ptCount val="2"/>
                <c:pt idx="0">
                  <c:v>4.61994927902252E-2</c:v>
                </c:pt>
                <c:pt idx="1">
                  <c:v>8.6735039263050498E-2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11-BF4A-4647-9130-4BEECB4450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95697792"/>
        <c:axId val="295712256"/>
      </c:barChart>
      <c:catAx>
        <c:axId val="29569779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95712256"/>
        <c:crosses val="autoZero"/>
        <c:auto val="0"/>
        <c:lblAlgn val="ctr"/>
        <c:lblOffset val="100"/>
        <c:noMultiLvlLbl val="0"/>
      </c:catAx>
      <c:valAx>
        <c:axId val="295712256"/>
        <c:scaling>
          <c:orientation val="minMax"/>
        </c:scaling>
        <c:delete val="1"/>
        <c:axPos val="l"/>
        <c:numFmt formatCode="0%" sourceLinked="1"/>
        <c:majorTickMark val="out"/>
        <c:minorTickMark val="none"/>
        <c:tickLblPos val="nextTo"/>
        <c:crossAx val="295697792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"/>
          <c:y val="0.85560988720222342"/>
          <c:w val="0.99557517490450498"/>
          <c:h val="0.1179303462270873"/>
        </c:manualLayout>
      </c:layout>
      <c:overlay val="0"/>
      <c:txPr>
        <a:bodyPr/>
        <a:lstStyle/>
        <a:p>
          <a:pPr>
            <a:defRPr b="0"/>
          </a:pPr>
          <a:endParaRPr lang="en-US"/>
        </a:p>
      </c:txPr>
    </c:legend>
    <c:plotVisOnly val="1"/>
    <c:dispBlanksAs val="zero"/>
    <c:showDLblsOverMax val="1"/>
  </c:chart>
  <c:spPr>
    <a:solidFill>
      <a:srgbClr val="F2F2F2"/>
    </a:solidFill>
    <a:effectLst/>
  </c:spPr>
  <c:txPr>
    <a:bodyPr/>
    <a:lstStyle/>
    <a:p>
      <a:pPr>
        <a:defRPr sz="800" b="1">
          <a:effectLst/>
          <a:latin typeface="Franklin Gothic Book" panose="020B0503020102020204" pitchFamily="34" charset="0"/>
        </a:defRPr>
      </a:pPr>
      <a:endParaRPr lang="en-US"/>
    </a:p>
  </c:txPr>
  <c:externalData r:id="rId1">
    <c:autoUpdate val="0"/>
  </c:externalData>
</c:chartSpace>
</file>

<file path=ppt/charts/chart5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26926293654687"/>
          <c:y val="0.20065457340464951"/>
          <c:w val="0.87447850671449667"/>
          <c:h val="0.63428293770119659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13-18</c:v>
                </c:pt>
              </c:strCache>
            </c:strRef>
          </c:tx>
          <c:spPr>
            <a:solidFill>
              <a:srgbClr val="E41E2B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39A4-43F1-ACA8-7123ACDE00F0}"/>
                </c:ext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39A4-43F1-ACA8-7123ACDE00F0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Tea
 (13,931)</c:v>
                </c:pt>
                <c:pt idx="1">
                  <c:v>RTD Coffee
 (8,200)</c:v>
                </c:pt>
              </c:strCache>
            </c:strRef>
          </c:cat>
          <c:val>
            <c:numRef>
              <c:f>Sheet1!$B$2:$B$3</c:f>
              <c:numCache>
                <c:formatCode>0.0%</c:formatCode>
                <c:ptCount val="2"/>
                <c:pt idx="0">
                  <c:v>0.112099988750825</c:v>
                </c:pt>
                <c:pt idx="1">
                  <c:v>0.112097098907357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02-39A4-43F1-ACA8-7123ACDE00F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19-24</c:v>
                </c:pt>
              </c:strCache>
            </c:strRef>
          </c:tx>
          <c:spPr>
            <a:solidFill>
              <a:srgbClr val="31859C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39A4-43F1-ACA8-7123ACDE00F0}"/>
                </c:ext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39A4-43F1-ACA8-7123ACDE00F0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Tea
 (13,931)</c:v>
                </c:pt>
                <c:pt idx="1">
                  <c:v>RTD Coffee
 (8,200)</c:v>
                </c:pt>
              </c:strCache>
            </c:strRef>
          </c:cat>
          <c:val>
            <c:numRef>
              <c:f>Sheet1!$C$2:$C$3</c:f>
              <c:numCache>
                <c:formatCode>0.0%</c:formatCode>
                <c:ptCount val="2"/>
                <c:pt idx="0">
                  <c:v>0.124174082341876</c:v>
                </c:pt>
                <c:pt idx="1">
                  <c:v>0.167723644190756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05-39A4-43F1-ACA8-7123ACDE00F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25-34</c:v>
                </c:pt>
              </c:strCache>
            </c:strRef>
          </c:tx>
          <c:spPr>
            <a:solidFill>
              <a:srgbClr val="FFC000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39A4-43F1-ACA8-7123ACDE00F0}"/>
                </c:ext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39A4-43F1-ACA8-7123ACDE00F0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Tea
 (13,931)</c:v>
                </c:pt>
                <c:pt idx="1">
                  <c:v>RTD Coffee
 (8,200)</c:v>
                </c:pt>
              </c:strCache>
            </c:strRef>
          </c:cat>
          <c:val>
            <c:numRef>
              <c:f>Sheet1!$D$2:$D$3</c:f>
              <c:numCache>
                <c:formatCode>0.0%</c:formatCode>
                <c:ptCount val="2"/>
                <c:pt idx="0">
                  <c:v>0.190482842462215</c:v>
                </c:pt>
                <c:pt idx="1">
                  <c:v>0.25827186963190901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08-39A4-43F1-ACA8-7123ACDE00F0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35-49</c:v>
                </c:pt>
              </c:strCache>
            </c:strRef>
          </c:tx>
          <c:spPr>
            <a:solidFill>
              <a:srgbClr val="00B050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39A4-43F1-ACA8-7123ACDE00F0}"/>
                </c:ext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39A4-43F1-ACA8-7123ACDE00F0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Tea
 (13,931)</c:v>
                </c:pt>
                <c:pt idx="1">
                  <c:v>RTD Coffee
 (8,200)</c:v>
                </c:pt>
              </c:strCache>
            </c:strRef>
          </c:cat>
          <c:val>
            <c:numRef>
              <c:f>Sheet1!$E$2:$E$3</c:f>
              <c:numCache>
                <c:formatCode>0.0%</c:formatCode>
                <c:ptCount val="2"/>
                <c:pt idx="0">
                  <c:v>0.24703832652089699</c:v>
                </c:pt>
                <c:pt idx="1">
                  <c:v>0.26314413820537802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0B-39A4-43F1-ACA8-7123ACDE00F0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50-64</c:v>
                </c:pt>
              </c:strCache>
            </c:strRef>
          </c:tx>
          <c:spPr>
            <a:solidFill>
              <a:srgbClr val="7030A0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39A4-43F1-ACA8-7123ACDE00F0}"/>
                </c:ext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39A4-43F1-ACA8-7123ACDE00F0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Tea
 (13,931)</c:v>
                </c:pt>
                <c:pt idx="1">
                  <c:v>RTD Coffee
 (8,200)</c:v>
                </c:pt>
              </c:strCache>
            </c:strRef>
          </c:cat>
          <c:val>
            <c:numRef>
              <c:f>Sheet1!$F$2:$F$3</c:f>
              <c:numCache>
                <c:formatCode>0.0%</c:formatCode>
                <c:ptCount val="2"/>
                <c:pt idx="0">
                  <c:v>0.239469720661135</c:v>
                </c:pt>
                <c:pt idx="1">
                  <c:v>0.15256375627437699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0E-39A4-43F1-ACA8-7123ACDE00F0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65-75</c:v>
                </c:pt>
              </c:strCache>
            </c:strRef>
          </c:tx>
          <c:spPr>
            <a:solidFill>
              <a:srgbClr val="7F7F7F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39A4-43F1-ACA8-7123ACDE00F0}"/>
                </c:ext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39A4-43F1-ACA8-7123ACDE00F0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Tea
 (13,931)</c:v>
                </c:pt>
                <c:pt idx="1">
                  <c:v>RTD Coffee
 (8,200)</c:v>
                </c:pt>
              </c:strCache>
            </c:strRef>
          </c:cat>
          <c:val>
            <c:numRef>
              <c:f>Sheet1!$G$2:$G$3</c:f>
              <c:numCache>
                <c:formatCode>0.0%</c:formatCode>
                <c:ptCount val="2"/>
                <c:pt idx="0">
                  <c:v>8.6735039263050498E-2</c:v>
                </c:pt>
                <c:pt idx="1">
                  <c:v>4.6199492790225297E-2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11-39A4-43F1-ACA8-7123ACDE00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95924096"/>
        <c:axId val="295925632"/>
      </c:barChart>
      <c:catAx>
        <c:axId val="295924096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295925632"/>
        <c:crosses val="autoZero"/>
        <c:auto val="0"/>
        <c:lblAlgn val="ctr"/>
        <c:lblOffset val="100"/>
        <c:noMultiLvlLbl val="0"/>
      </c:catAx>
      <c:valAx>
        <c:axId val="295925632"/>
        <c:scaling>
          <c:orientation val="minMax"/>
        </c:scaling>
        <c:delete val="1"/>
        <c:axPos val="b"/>
        <c:numFmt formatCode="0%" sourceLinked="1"/>
        <c:majorTickMark val="out"/>
        <c:minorTickMark val="none"/>
        <c:tickLblPos val="nextTo"/>
        <c:crossAx val="295924096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"/>
          <c:y val="0.85243137103650435"/>
          <c:w val="0.99539435432553858"/>
          <c:h val="0.1125809091021793"/>
        </c:manualLayout>
      </c:layout>
      <c:overlay val="0"/>
      <c:txPr>
        <a:bodyPr/>
        <a:lstStyle/>
        <a:p>
          <a:pPr>
            <a:defRPr b="0"/>
          </a:pPr>
          <a:endParaRPr lang="en-US"/>
        </a:p>
      </c:txPr>
    </c:legend>
    <c:plotVisOnly val="1"/>
    <c:dispBlanksAs val="zero"/>
    <c:showDLblsOverMax val="1"/>
  </c:chart>
  <c:spPr>
    <a:solidFill>
      <a:srgbClr val="F2F2F2"/>
    </a:solidFill>
    <a:effectLst/>
  </c:spPr>
  <c:txPr>
    <a:bodyPr/>
    <a:lstStyle/>
    <a:p>
      <a:pPr>
        <a:defRPr sz="800" b="1">
          <a:effectLst/>
          <a:latin typeface="Franklin Gothic Book" panose="020B0503020102020204" pitchFamily="34" charset="0"/>
        </a:defRPr>
      </a:pPr>
      <a:endParaRPr lang="en-US"/>
    </a:p>
  </c:txPr>
  <c:externalData r:id="rId1">
    <c:autoUpdate val="0"/>
  </c:externalData>
</c:chartSpace>
</file>

<file path=ppt/charts/chart5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381659494778362"/>
          <c:y val="0.22453864983013436"/>
          <c:w val="0.824212566484812"/>
          <c:h val="0.58096329795029633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13-18</c:v>
                </c:pt>
              </c:strCache>
            </c:strRef>
          </c:tx>
          <c:spPr>
            <a:solidFill>
              <a:srgbClr val="E41E2B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33BE-4032-8566-0096CF9456C5}"/>
                </c:ext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33BE-4032-8566-0096CF9456C5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Tea
 (13,931)</c:v>
                </c:pt>
                <c:pt idx="1">
                  <c:v>RTD Coffee
 (8,200)</c:v>
                </c:pt>
              </c:strCache>
            </c:strRef>
          </c:cat>
          <c:val>
            <c:numRef>
              <c:f>Sheet1!$B$2:$B$3</c:f>
              <c:numCache>
                <c:formatCode>0.0%</c:formatCode>
                <c:ptCount val="2"/>
                <c:pt idx="0">
                  <c:v>0.112099988750825</c:v>
                </c:pt>
                <c:pt idx="1">
                  <c:v>0.112097098907357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02-33BE-4032-8566-0096CF9456C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19-24</c:v>
                </c:pt>
              </c:strCache>
            </c:strRef>
          </c:tx>
          <c:spPr>
            <a:solidFill>
              <a:srgbClr val="31859C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33BE-4032-8566-0096CF9456C5}"/>
                </c:ext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33BE-4032-8566-0096CF9456C5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Tea
 (13,931)</c:v>
                </c:pt>
                <c:pt idx="1">
                  <c:v>RTD Coffee
 (8,200)</c:v>
                </c:pt>
              </c:strCache>
            </c:strRef>
          </c:cat>
          <c:val>
            <c:numRef>
              <c:f>Sheet1!$C$2:$C$3</c:f>
              <c:numCache>
                <c:formatCode>0.0%</c:formatCode>
                <c:ptCount val="2"/>
                <c:pt idx="0">
                  <c:v>0.124174082341876</c:v>
                </c:pt>
                <c:pt idx="1">
                  <c:v>0.167723644190756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05-33BE-4032-8566-0096CF9456C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25-34</c:v>
                </c:pt>
              </c:strCache>
            </c:strRef>
          </c:tx>
          <c:spPr>
            <a:solidFill>
              <a:srgbClr val="FFC000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33BE-4032-8566-0096CF9456C5}"/>
                </c:ext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33BE-4032-8566-0096CF9456C5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Tea
 (13,931)</c:v>
                </c:pt>
                <c:pt idx="1">
                  <c:v>RTD Coffee
 (8,200)</c:v>
                </c:pt>
              </c:strCache>
            </c:strRef>
          </c:cat>
          <c:val>
            <c:numRef>
              <c:f>Sheet1!$D$2:$D$3</c:f>
              <c:numCache>
                <c:formatCode>0.0%</c:formatCode>
                <c:ptCount val="2"/>
                <c:pt idx="0">
                  <c:v>0.190482842462215</c:v>
                </c:pt>
                <c:pt idx="1">
                  <c:v>0.25827186963190901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08-33BE-4032-8566-0096CF9456C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35-49</c:v>
                </c:pt>
              </c:strCache>
            </c:strRef>
          </c:tx>
          <c:spPr>
            <a:solidFill>
              <a:srgbClr val="00B050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33BE-4032-8566-0096CF9456C5}"/>
                </c:ext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33BE-4032-8566-0096CF9456C5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Tea
 (13,931)</c:v>
                </c:pt>
                <c:pt idx="1">
                  <c:v>RTD Coffee
 (8,200)</c:v>
                </c:pt>
              </c:strCache>
            </c:strRef>
          </c:cat>
          <c:val>
            <c:numRef>
              <c:f>Sheet1!$E$2:$E$3</c:f>
              <c:numCache>
                <c:formatCode>0.0%</c:formatCode>
                <c:ptCount val="2"/>
                <c:pt idx="0">
                  <c:v>0.24703832652089699</c:v>
                </c:pt>
                <c:pt idx="1">
                  <c:v>0.26314413820537802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0B-33BE-4032-8566-0096CF9456C5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50-64</c:v>
                </c:pt>
              </c:strCache>
            </c:strRef>
          </c:tx>
          <c:spPr>
            <a:solidFill>
              <a:srgbClr val="7030A0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33BE-4032-8566-0096CF9456C5}"/>
                </c:ext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33BE-4032-8566-0096CF9456C5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Tea
 (13,931)</c:v>
                </c:pt>
                <c:pt idx="1">
                  <c:v>RTD Coffee
 (8,200)</c:v>
                </c:pt>
              </c:strCache>
            </c:strRef>
          </c:cat>
          <c:val>
            <c:numRef>
              <c:f>Sheet1!$F$2:$F$3</c:f>
              <c:numCache>
                <c:formatCode>0.0%</c:formatCode>
                <c:ptCount val="2"/>
                <c:pt idx="0">
                  <c:v>0.239469720661135</c:v>
                </c:pt>
                <c:pt idx="1">
                  <c:v>0.15256375627437699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0E-33BE-4032-8566-0096CF9456C5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65-75</c:v>
                </c:pt>
              </c:strCache>
            </c:strRef>
          </c:tx>
          <c:spPr>
            <a:solidFill>
              <a:srgbClr val="7F7F7F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33BE-4032-8566-0096CF9456C5}"/>
                </c:ext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33BE-4032-8566-0096CF9456C5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Tea
 (13,931)</c:v>
                </c:pt>
                <c:pt idx="1">
                  <c:v>RTD Coffee
 (8,200)</c:v>
                </c:pt>
              </c:strCache>
            </c:strRef>
          </c:cat>
          <c:val>
            <c:numRef>
              <c:f>Sheet1!$G$2:$G$3</c:f>
              <c:numCache>
                <c:formatCode>0.0%</c:formatCode>
                <c:ptCount val="2"/>
                <c:pt idx="0">
                  <c:v>8.6735039263050498E-2</c:v>
                </c:pt>
                <c:pt idx="1">
                  <c:v>4.6199492790225297E-2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11-33BE-4032-8566-0096CF9456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96247296"/>
        <c:axId val="296248832"/>
      </c:barChart>
      <c:catAx>
        <c:axId val="296247296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296248832"/>
        <c:crosses val="autoZero"/>
        <c:auto val="0"/>
        <c:lblAlgn val="ctr"/>
        <c:lblOffset val="100"/>
        <c:noMultiLvlLbl val="0"/>
      </c:catAx>
      <c:valAx>
        <c:axId val="296248832"/>
        <c:scaling>
          <c:orientation val="minMax"/>
        </c:scaling>
        <c:delete val="1"/>
        <c:axPos val="b"/>
        <c:numFmt formatCode="0%" sourceLinked="1"/>
        <c:majorTickMark val="out"/>
        <c:minorTickMark val="none"/>
        <c:tickLblPos val="nextTo"/>
        <c:crossAx val="296247296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"/>
          <c:y val="0.81825750755466231"/>
          <c:w val="0.99902736706826034"/>
          <c:h val="0.14259014997662067"/>
        </c:manualLayout>
      </c:layout>
      <c:overlay val="0"/>
      <c:txPr>
        <a:bodyPr/>
        <a:lstStyle/>
        <a:p>
          <a:pPr>
            <a:defRPr b="0"/>
          </a:pPr>
          <a:endParaRPr lang="en-US"/>
        </a:p>
      </c:txPr>
    </c:legend>
    <c:plotVisOnly val="1"/>
    <c:dispBlanksAs val="zero"/>
    <c:showDLblsOverMax val="1"/>
  </c:chart>
  <c:spPr>
    <a:solidFill>
      <a:srgbClr val="F2F2F2"/>
    </a:solidFill>
    <a:effectLst/>
  </c:spPr>
  <c:txPr>
    <a:bodyPr/>
    <a:lstStyle/>
    <a:p>
      <a:pPr>
        <a:defRPr sz="800" b="1">
          <a:effectLst/>
          <a:latin typeface="Franklin Gothic Book" panose="020B0503020102020204" pitchFamily="34" charset="0"/>
        </a:defRPr>
      </a:pPr>
      <a:endParaRPr lang="en-US"/>
    </a:p>
  </c:txPr>
  <c:externalData r:id="rId1">
    <c:autoUpdate val="0"/>
  </c:externalData>
</c:chartSpace>
</file>

<file path=ppt/charts/chart5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5714285714285715E-2"/>
          <c:y val="0.12869565063109673"/>
          <c:w val="0.96857142857142853"/>
          <c:h val="0.6017385847660483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13-18</c:v>
                </c:pt>
              </c:strCache>
            </c:strRef>
          </c:tx>
          <c:spPr>
            <a:effectLst/>
          </c:spPr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9AB9-41C3-ABEF-6CD920F0965A}"/>
                </c:ext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9AB9-41C3-ABEF-6CD920F0965A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Tea
 (13,931)</c:v>
                </c:pt>
                <c:pt idx="1">
                  <c:v>RTD Coffee
 (8,200)</c:v>
                </c:pt>
              </c:strCache>
            </c:strRef>
          </c:cat>
          <c:val>
            <c:numRef>
              <c:f>Sheet1!$B$2:$B$3</c:f>
              <c:numCache>
                <c:formatCode>0.0%</c:formatCode>
                <c:ptCount val="2"/>
                <c:pt idx="0">
                  <c:v>1</c:v>
                </c:pt>
                <c:pt idx="1">
                  <c:v>0.112097098907357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AB9-41C3-ABEF-6CD920F0965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19-24</c:v>
                </c:pt>
              </c:strCache>
            </c:strRef>
          </c:tx>
          <c:spPr>
            <a:effectLst/>
          </c:spPr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9AB9-41C3-ABEF-6CD920F0965A}"/>
                </c:ext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9AB9-41C3-ABEF-6CD920F0965A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Tea
 (13,931)</c:v>
                </c:pt>
                <c:pt idx="1">
                  <c:v>RTD Coffee
 (8,200)</c:v>
                </c:pt>
              </c:strCache>
            </c:strRef>
          </c:cat>
          <c:val>
            <c:numRef>
              <c:f>Sheet1!$C$2:$C$3</c:f>
              <c:numCache>
                <c:formatCode>0.0%</c:formatCode>
                <c:ptCount val="2"/>
                <c:pt idx="0">
                  <c:v>0.12417408234187501</c:v>
                </c:pt>
                <c:pt idx="1">
                  <c:v>0.167723644190756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9AB9-41C3-ABEF-6CD920F0965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25-34</c:v>
                </c:pt>
              </c:strCache>
            </c:strRef>
          </c:tx>
          <c:spPr>
            <a:effectLst/>
          </c:spPr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9AB9-41C3-ABEF-6CD920F0965A}"/>
                </c:ext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9AB9-41C3-ABEF-6CD920F0965A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Tea
 (13,931)</c:v>
                </c:pt>
                <c:pt idx="1">
                  <c:v>RTD Coffee
 (8,200)</c:v>
                </c:pt>
              </c:strCache>
            </c:strRef>
          </c:cat>
          <c:val>
            <c:numRef>
              <c:f>Sheet1!$D$2:$D$3</c:f>
              <c:numCache>
                <c:formatCode>0.0%</c:formatCode>
                <c:ptCount val="2"/>
                <c:pt idx="0">
                  <c:v>0.190482842462214</c:v>
                </c:pt>
                <c:pt idx="1">
                  <c:v>0.25827186963190901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9AB9-41C3-ABEF-6CD920F0965A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35-49</c:v>
                </c:pt>
              </c:strCache>
            </c:strRef>
          </c:tx>
          <c:spPr>
            <a:effectLst/>
          </c:spPr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9AB9-41C3-ABEF-6CD920F0965A}"/>
                </c:ext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9AB9-41C3-ABEF-6CD920F0965A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Tea
 (13,931)</c:v>
                </c:pt>
                <c:pt idx="1">
                  <c:v>RTD Coffee
 (8,200)</c:v>
                </c:pt>
              </c:strCache>
            </c:strRef>
          </c:cat>
          <c:val>
            <c:numRef>
              <c:f>Sheet1!$E$2:$E$3</c:f>
              <c:numCache>
                <c:formatCode>0.0%</c:formatCode>
                <c:ptCount val="2"/>
                <c:pt idx="0">
                  <c:v>0.247038326520896</c:v>
                </c:pt>
                <c:pt idx="1">
                  <c:v>0.26314413820537802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B-9AB9-41C3-ABEF-6CD920F0965A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50-64</c:v>
                </c:pt>
              </c:strCache>
            </c:strRef>
          </c:tx>
          <c:spPr>
            <a:effectLst/>
          </c:spPr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9AB9-41C3-ABEF-6CD920F0965A}"/>
                </c:ext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9AB9-41C3-ABEF-6CD920F0965A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Tea
 (13,931)</c:v>
                </c:pt>
                <c:pt idx="1">
                  <c:v>RTD Coffee
 (8,200)</c:v>
                </c:pt>
              </c:strCache>
            </c:strRef>
          </c:cat>
          <c:val>
            <c:numRef>
              <c:f>Sheet1!$F$2:$F$3</c:f>
              <c:numCache>
                <c:formatCode>0.0%</c:formatCode>
                <c:ptCount val="2"/>
                <c:pt idx="0">
                  <c:v>0.23946972066113401</c:v>
                </c:pt>
                <c:pt idx="1">
                  <c:v>0.15256375627437699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E-9AB9-41C3-ABEF-6CD920F0965A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65-75</c:v>
                </c:pt>
              </c:strCache>
            </c:strRef>
          </c:tx>
          <c:spPr>
            <a:effectLst/>
          </c:spPr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9AB9-41C3-ABEF-6CD920F0965A}"/>
                </c:ext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9AB9-41C3-ABEF-6CD920F0965A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Tea
 (13,931)</c:v>
                </c:pt>
                <c:pt idx="1">
                  <c:v>RTD Coffee
 (8,200)</c:v>
                </c:pt>
              </c:strCache>
            </c:strRef>
          </c:cat>
          <c:val>
            <c:numRef>
              <c:f>Sheet1!$G$2:$G$3</c:f>
              <c:numCache>
                <c:formatCode>0.0%</c:formatCode>
                <c:ptCount val="2"/>
                <c:pt idx="0">
                  <c:v>8.6735039263050304E-2</c:v>
                </c:pt>
                <c:pt idx="1">
                  <c:v>4.6199492790225401E-2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1-9AB9-41C3-ABEF-6CD920F096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6295040"/>
        <c:axId val="296309120"/>
      </c:lineChart>
      <c:catAx>
        <c:axId val="29629504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96309120"/>
        <c:crosses val="autoZero"/>
        <c:auto val="0"/>
        <c:lblAlgn val="ctr"/>
        <c:lblOffset val="100"/>
        <c:noMultiLvlLbl val="0"/>
      </c:catAx>
      <c:valAx>
        <c:axId val="296309120"/>
        <c:scaling>
          <c:orientation val="minMax"/>
        </c:scaling>
        <c:delete val="1"/>
        <c:axPos val="l"/>
        <c:numFmt formatCode="0.0%" sourceLinked="1"/>
        <c:majorTickMark val="out"/>
        <c:minorTickMark val="none"/>
        <c:tickLblPos val="nextTo"/>
        <c:crossAx val="296295040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3.8371120523001587E-3"/>
          <c:y val="0.82628604501316316"/>
          <c:w val="0.98817490995099888"/>
          <c:h val="0.13883652888595802"/>
        </c:manualLayout>
      </c:layout>
      <c:overlay val="0"/>
      <c:txPr>
        <a:bodyPr/>
        <a:lstStyle/>
        <a:p>
          <a:pPr>
            <a:defRPr b="0"/>
          </a:pPr>
          <a:endParaRPr lang="en-US"/>
        </a:p>
      </c:txPr>
    </c:legend>
    <c:plotVisOnly val="1"/>
    <c:dispBlanksAs val="zero"/>
    <c:showDLblsOverMax val="1"/>
  </c:chart>
  <c:spPr>
    <a:solidFill>
      <a:srgbClr val="F2F2F2"/>
    </a:solidFill>
    <a:effectLst/>
  </c:spPr>
  <c:txPr>
    <a:bodyPr/>
    <a:lstStyle/>
    <a:p>
      <a:pPr>
        <a:defRPr sz="800" b="1">
          <a:effectLst/>
          <a:latin typeface="Franklin Gothic Book" panose="020B0503020102020204" pitchFamily="34" charset="0"/>
        </a:defRPr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838637972219765E-2"/>
          <c:y val="0.12237016966391012"/>
          <c:w val="0.90459114836768995"/>
          <c:h val="0.73139300400560081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13-18</c:v>
                </c:pt>
              </c:strCache>
            </c:strRef>
          </c:tx>
          <c:spPr>
            <a:solidFill>
              <a:srgbClr val="E41E2B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F9BE-4EA9-8173-62AF08EBE12B}"/>
                </c:ext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F9BE-4EA9-8173-62AF08EBE12B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Tea
 (13,931)</c:v>
                </c:pt>
                <c:pt idx="1">
                  <c:v>RTD Coffee
 (8,200)</c:v>
                </c:pt>
              </c:strCache>
            </c:strRef>
          </c:cat>
          <c:val>
            <c:numRef>
              <c:f>Sheet1!$B$2:$B$3</c:f>
              <c:numCache>
                <c:formatCode>0.0%</c:formatCode>
                <c:ptCount val="2"/>
                <c:pt idx="0">
                  <c:v>0.112099988750825</c:v>
                </c:pt>
                <c:pt idx="1">
                  <c:v>0.112097098907357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02-F9BE-4EA9-8173-62AF08EBE12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19-24</c:v>
                </c:pt>
              </c:strCache>
            </c:strRef>
          </c:tx>
          <c:spPr>
            <a:solidFill>
              <a:srgbClr val="31859C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F9BE-4EA9-8173-62AF08EBE12B}"/>
                </c:ext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F9BE-4EA9-8173-62AF08EBE12B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Tea
 (13,931)</c:v>
                </c:pt>
                <c:pt idx="1">
                  <c:v>RTD Coffee
 (8,200)</c:v>
                </c:pt>
              </c:strCache>
            </c:strRef>
          </c:cat>
          <c:val>
            <c:numRef>
              <c:f>Sheet1!$C$2:$C$3</c:f>
              <c:numCache>
                <c:formatCode>0.0%</c:formatCode>
                <c:ptCount val="2"/>
                <c:pt idx="0">
                  <c:v>0.12417408234187501</c:v>
                </c:pt>
                <c:pt idx="1">
                  <c:v>0.167723644190756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05-F9BE-4EA9-8173-62AF08EBE12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25-34</c:v>
                </c:pt>
              </c:strCache>
            </c:strRef>
          </c:tx>
          <c:spPr>
            <a:solidFill>
              <a:srgbClr val="FFC000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F9BE-4EA9-8173-62AF08EBE12B}"/>
                </c:ext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F9BE-4EA9-8173-62AF08EBE12B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Tea
 (13,931)</c:v>
                </c:pt>
                <c:pt idx="1">
                  <c:v>RTD Coffee
 (8,200)</c:v>
                </c:pt>
              </c:strCache>
            </c:strRef>
          </c:cat>
          <c:val>
            <c:numRef>
              <c:f>Sheet1!$D$2:$D$3</c:f>
              <c:numCache>
                <c:formatCode>0.0%</c:formatCode>
                <c:ptCount val="2"/>
                <c:pt idx="0">
                  <c:v>0.190482842462214</c:v>
                </c:pt>
                <c:pt idx="1">
                  <c:v>0.25827186963190901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08-F9BE-4EA9-8173-62AF08EBE12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35-49</c:v>
                </c:pt>
              </c:strCache>
            </c:strRef>
          </c:tx>
          <c:spPr>
            <a:solidFill>
              <a:srgbClr val="00B050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F9BE-4EA9-8173-62AF08EBE12B}"/>
                </c:ext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F9BE-4EA9-8173-62AF08EBE12B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Tea
 (13,931)</c:v>
                </c:pt>
                <c:pt idx="1">
                  <c:v>RTD Coffee
 (8,200)</c:v>
                </c:pt>
              </c:strCache>
            </c:strRef>
          </c:cat>
          <c:val>
            <c:numRef>
              <c:f>Sheet1!$E$2:$E$3</c:f>
              <c:numCache>
                <c:formatCode>0.0%</c:formatCode>
                <c:ptCount val="2"/>
                <c:pt idx="0">
                  <c:v>0.247038326520896</c:v>
                </c:pt>
                <c:pt idx="1">
                  <c:v>0.26314413820537802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0B-F9BE-4EA9-8173-62AF08EBE12B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50-64</c:v>
                </c:pt>
              </c:strCache>
            </c:strRef>
          </c:tx>
          <c:spPr>
            <a:solidFill>
              <a:srgbClr val="7030A0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F9BE-4EA9-8173-62AF08EBE12B}"/>
                </c:ext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F9BE-4EA9-8173-62AF08EBE12B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Tea
 (13,931)</c:v>
                </c:pt>
                <c:pt idx="1">
                  <c:v>RTD Coffee
 (8,200)</c:v>
                </c:pt>
              </c:strCache>
            </c:strRef>
          </c:cat>
          <c:val>
            <c:numRef>
              <c:f>Sheet1!$F$2:$F$3</c:f>
              <c:numCache>
                <c:formatCode>0.0%</c:formatCode>
                <c:ptCount val="2"/>
                <c:pt idx="0">
                  <c:v>0.23946972066113401</c:v>
                </c:pt>
                <c:pt idx="1">
                  <c:v>0.15256375627437699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0E-F9BE-4EA9-8173-62AF08EBE12B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65-75</c:v>
                </c:pt>
              </c:strCache>
            </c:strRef>
          </c:tx>
          <c:spPr>
            <a:solidFill>
              <a:srgbClr val="7F7F7F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F9BE-4EA9-8173-62AF08EBE12B}"/>
                </c:ext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F9BE-4EA9-8173-62AF08EBE12B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Tea
 (13,931)</c:v>
                </c:pt>
                <c:pt idx="1">
                  <c:v>RTD Coffee
 (8,200)</c:v>
                </c:pt>
              </c:strCache>
            </c:strRef>
          </c:cat>
          <c:val>
            <c:numRef>
              <c:f>Sheet1!$G$2:$G$3</c:f>
              <c:numCache>
                <c:formatCode>0.0%</c:formatCode>
                <c:ptCount val="2"/>
                <c:pt idx="0">
                  <c:v>8.6735039263050304E-2</c:v>
                </c:pt>
                <c:pt idx="1">
                  <c:v>4.6199492790225401E-2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11-F9BE-4EA9-8173-62AF08EBE1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23423744"/>
        <c:axId val="123433728"/>
      </c:barChart>
      <c:catAx>
        <c:axId val="123423744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123433728"/>
        <c:crosses val="autoZero"/>
        <c:auto val="0"/>
        <c:lblAlgn val="ctr"/>
        <c:lblOffset val="100"/>
        <c:noMultiLvlLbl val="0"/>
      </c:catAx>
      <c:valAx>
        <c:axId val="123433728"/>
        <c:scaling>
          <c:orientation val="minMax"/>
        </c:scaling>
        <c:delete val="1"/>
        <c:axPos val="b"/>
        <c:numFmt formatCode="0.0%" sourceLinked="1"/>
        <c:majorTickMark val="out"/>
        <c:minorTickMark val="none"/>
        <c:tickLblPos val="nextTo"/>
        <c:crossAx val="123423744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"/>
          <c:y val="0.85440147729817129"/>
          <c:w val="1"/>
          <c:h val="8.3684602551285306E-2"/>
        </c:manualLayout>
      </c:layout>
      <c:overlay val="0"/>
      <c:txPr>
        <a:bodyPr/>
        <a:lstStyle/>
        <a:p>
          <a:pPr>
            <a:defRPr b="0"/>
          </a:pPr>
          <a:endParaRPr lang="en-US"/>
        </a:p>
      </c:txPr>
    </c:legend>
    <c:plotVisOnly val="1"/>
    <c:dispBlanksAs val="zero"/>
    <c:showDLblsOverMax val="1"/>
  </c:chart>
  <c:spPr>
    <a:solidFill>
      <a:srgbClr val="F2F2F2"/>
    </a:solidFill>
    <a:effectLst/>
  </c:spPr>
  <c:txPr>
    <a:bodyPr/>
    <a:lstStyle/>
    <a:p>
      <a:pPr>
        <a:defRPr sz="800" b="1">
          <a:effectLst/>
          <a:latin typeface="Franklin Gothic Book" panose="020B0503020102020204" pitchFamily="34" charset="0"/>
        </a:defRPr>
      </a:pPr>
      <a:endParaRPr lang="en-US"/>
    </a:p>
  </c:txPr>
  <c:externalData r:id="rId1">
    <c:autoUpdate val="0"/>
  </c:externalData>
</c:chartSpace>
</file>

<file path=ppt/charts/chart6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5714285714285715E-2"/>
          <c:y val="0.12869565063109673"/>
          <c:w val="0.96857142857142853"/>
          <c:h val="0.60268675635096081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13-18</c:v>
                </c:pt>
              </c:strCache>
            </c:strRef>
          </c:tx>
          <c:spPr>
            <a:effectLst/>
          </c:spPr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F2BC-475A-8473-CB7ACB907A18}"/>
                </c:ext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F2BC-475A-8473-CB7ACB907A18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Tea
 (13,931)</c:v>
                </c:pt>
                <c:pt idx="1">
                  <c:v>RTD Coffee
 (8,200)</c:v>
                </c:pt>
              </c:strCache>
            </c:strRef>
          </c:cat>
          <c:val>
            <c:numRef>
              <c:f>Sheet1!$B$2:$B$3</c:f>
              <c:numCache>
                <c:formatCode>0.0%</c:formatCode>
                <c:ptCount val="2"/>
                <c:pt idx="0">
                  <c:v>1</c:v>
                </c:pt>
                <c:pt idx="1">
                  <c:v>0.112097098907357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2BC-475A-8473-CB7ACB907A1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19-24</c:v>
                </c:pt>
              </c:strCache>
            </c:strRef>
          </c:tx>
          <c:spPr>
            <a:effectLst/>
          </c:spPr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F2BC-475A-8473-CB7ACB907A18}"/>
                </c:ext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F2BC-475A-8473-CB7ACB907A18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Tea
 (13,931)</c:v>
                </c:pt>
                <c:pt idx="1">
                  <c:v>RTD Coffee
 (8,200)</c:v>
                </c:pt>
              </c:strCache>
            </c:strRef>
          </c:cat>
          <c:val>
            <c:numRef>
              <c:f>Sheet1!$C$2:$C$3</c:f>
              <c:numCache>
                <c:formatCode>0.0%</c:formatCode>
                <c:ptCount val="2"/>
                <c:pt idx="0">
                  <c:v>0.12417408234187501</c:v>
                </c:pt>
                <c:pt idx="1">
                  <c:v>0.167723644190756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F2BC-475A-8473-CB7ACB907A1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25-34</c:v>
                </c:pt>
              </c:strCache>
            </c:strRef>
          </c:tx>
          <c:spPr>
            <a:effectLst/>
          </c:spPr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F2BC-475A-8473-CB7ACB907A18}"/>
                </c:ext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F2BC-475A-8473-CB7ACB907A18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Tea
 (13,931)</c:v>
                </c:pt>
                <c:pt idx="1">
                  <c:v>RTD Coffee
 (8,200)</c:v>
                </c:pt>
              </c:strCache>
            </c:strRef>
          </c:cat>
          <c:val>
            <c:numRef>
              <c:f>Sheet1!$D$2:$D$3</c:f>
              <c:numCache>
                <c:formatCode>0.0%</c:formatCode>
                <c:ptCount val="2"/>
                <c:pt idx="0">
                  <c:v>0.190482842462214</c:v>
                </c:pt>
                <c:pt idx="1">
                  <c:v>0.25827186963190901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F2BC-475A-8473-CB7ACB907A18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35-49</c:v>
                </c:pt>
              </c:strCache>
            </c:strRef>
          </c:tx>
          <c:spPr>
            <a:effectLst/>
          </c:spPr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F2BC-475A-8473-CB7ACB907A18}"/>
                </c:ext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F2BC-475A-8473-CB7ACB907A18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Tea
 (13,931)</c:v>
                </c:pt>
                <c:pt idx="1">
                  <c:v>RTD Coffee
 (8,200)</c:v>
                </c:pt>
              </c:strCache>
            </c:strRef>
          </c:cat>
          <c:val>
            <c:numRef>
              <c:f>Sheet1!$E$2:$E$3</c:f>
              <c:numCache>
                <c:formatCode>0.0%</c:formatCode>
                <c:ptCount val="2"/>
                <c:pt idx="0">
                  <c:v>0.247038326520896</c:v>
                </c:pt>
                <c:pt idx="1">
                  <c:v>0.26314413820537802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B-F2BC-475A-8473-CB7ACB907A18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50-64</c:v>
                </c:pt>
              </c:strCache>
            </c:strRef>
          </c:tx>
          <c:spPr>
            <a:effectLst/>
          </c:spPr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F2BC-475A-8473-CB7ACB907A18}"/>
                </c:ext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F2BC-475A-8473-CB7ACB907A18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Tea
 (13,931)</c:v>
                </c:pt>
                <c:pt idx="1">
                  <c:v>RTD Coffee
 (8,200)</c:v>
                </c:pt>
              </c:strCache>
            </c:strRef>
          </c:cat>
          <c:val>
            <c:numRef>
              <c:f>Sheet1!$F$2:$F$3</c:f>
              <c:numCache>
                <c:formatCode>0.0%</c:formatCode>
                <c:ptCount val="2"/>
                <c:pt idx="0">
                  <c:v>0.23946972066113401</c:v>
                </c:pt>
                <c:pt idx="1">
                  <c:v>0.15256375627437699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E-F2BC-475A-8473-CB7ACB907A18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65-75</c:v>
                </c:pt>
              </c:strCache>
            </c:strRef>
          </c:tx>
          <c:spPr>
            <a:effectLst/>
          </c:spPr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F2BC-475A-8473-CB7ACB907A18}"/>
                </c:ext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F2BC-475A-8473-CB7ACB907A18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Tea
 (13,931)</c:v>
                </c:pt>
                <c:pt idx="1">
                  <c:v>RTD Coffee
 (8,200)</c:v>
                </c:pt>
              </c:strCache>
            </c:strRef>
          </c:cat>
          <c:val>
            <c:numRef>
              <c:f>Sheet1!$G$2:$G$3</c:f>
              <c:numCache>
                <c:formatCode>0.0%</c:formatCode>
                <c:ptCount val="2"/>
                <c:pt idx="0">
                  <c:v>8.6735039263050304E-2</c:v>
                </c:pt>
                <c:pt idx="1">
                  <c:v>4.6199492790225401E-2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1-F2BC-475A-8473-CB7ACB907A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6516224"/>
        <c:axId val="296530304"/>
      </c:lineChart>
      <c:catAx>
        <c:axId val="29651622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96530304"/>
        <c:crosses val="autoZero"/>
        <c:auto val="0"/>
        <c:lblAlgn val="ctr"/>
        <c:lblOffset val="100"/>
        <c:noMultiLvlLbl val="0"/>
      </c:catAx>
      <c:valAx>
        <c:axId val="296530304"/>
        <c:scaling>
          <c:orientation val="minMax"/>
        </c:scaling>
        <c:delete val="1"/>
        <c:axPos val="l"/>
        <c:numFmt formatCode="0.0%" sourceLinked="1"/>
        <c:majorTickMark val="out"/>
        <c:minorTickMark val="none"/>
        <c:tickLblPos val="nextTo"/>
        <c:crossAx val="296516224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"/>
          <c:y val="0.84823026361366016"/>
          <c:w val="0.99623867839715918"/>
          <c:h val="0.11257029663310079"/>
        </c:manualLayout>
      </c:layout>
      <c:overlay val="0"/>
      <c:txPr>
        <a:bodyPr/>
        <a:lstStyle/>
        <a:p>
          <a:pPr>
            <a:defRPr b="0"/>
          </a:pPr>
          <a:endParaRPr lang="en-US"/>
        </a:p>
      </c:txPr>
    </c:legend>
    <c:plotVisOnly val="1"/>
    <c:dispBlanksAs val="zero"/>
    <c:showDLblsOverMax val="1"/>
  </c:chart>
  <c:spPr>
    <a:solidFill>
      <a:srgbClr val="F2F2F2"/>
    </a:solidFill>
    <a:effectLst/>
  </c:spPr>
  <c:txPr>
    <a:bodyPr/>
    <a:lstStyle/>
    <a:p>
      <a:pPr>
        <a:defRPr sz="800" b="1">
          <a:effectLst/>
          <a:latin typeface="Franklin Gothic Book" panose="020B0503020102020204" pitchFamily="34" charset="0"/>
        </a:defRPr>
      </a:pPr>
      <a:endParaRPr lang="en-US"/>
    </a:p>
  </c:txPr>
  <c:externalData r:id="rId1">
    <c:autoUpdate val="0"/>
  </c:externalData>
</c:chartSpace>
</file>

<file path=ppt/charts/chart6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5714285714285715E-2"/>
          <c:y val="0.12869565063109673"/>
          <c:w val="0.96857142857142853"/>
          <c:h val="0.55378212387733994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13-18</c:v>
                </c:pt>
              </c:strCache>
            </c:strRef>
          </c:tx>
          <c:spPr>
            <a:effectLst/>
          </c:spPr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12F0-4DDD-92A6-A49D188A3FC8}"/>
                </c:ext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12F0-4DDD-92A6-A49D188A3FC8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Tea
 (13,931)</c:v>
                </c:pt>
                <c:pt idx="1">
                  <c:v>RTD Coffee
 (8,200)</c:v>
                </c:pt>
              </c:strCache>
            </c:strRef>
          </c:cat>
          <c:val>
            <c:numRef>
              <c:f>Sheet1!$B$2:$B$3</c:f>
              <c:numCache>
                <c:formatCode>0.0%</c:formatCode>
                <c:ptCount val="2"/>
                <c:pt idx="0">
                  <c:v>1</c:v>
                </c:pt>
                <c:pt idx="1">
                  <c:v>0.112097098907357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2F0-4DDD-92A6-A49D188A3FC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19-24</c:v>
                </c:pt>
              </c:strCache>
            </c:strRef>
          </c:tx>
          <c:spPr>
            <a:effectLst/>
          </c:spPr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12F0-4DDD-92A6-A49D188A3FC8}"/>
                </c:ext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12F0-4DDD-92A6-A49D188A3FC8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Tea
 (13,931)</c:v>
                </c:pt>
                <c:pt idx="1">
                  <c:v>RTD Coffee
 (8,200)</c:v>
                </c:pt>
              </c:strCache>
            </c:strRef>
          </c:cat>
          <c:val>
            <c:numRef>
              <c:f>Sheet1!$C$2:$C$3</c:f>
              <c:numCache>
                <c:formatCode>0.0%</c:formatCode>
                <c:ptCount val="2"/>
                <c:pt idx="0">
                  <c:v>0.12417408234187501</c:v>
                </c:pt>
                <c:pt idx="1">
                  <c:v>0.167723644190756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12F0-4DDD-92A6-A49D188A3FC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25-34</c:v>
                </c:pt>
              </c:strCache>
            </c:strRef>
          </c:tx>
          <c:spPr>
            <a:effectLst/>
          </c:spPr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12F0-4DDD-92A6-A49D188A3FC8}"/>
                </c:ext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12F0-4DDD-92A6-A49D188A3FC8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Tea
 (13,931)</c:v>
                </c:pt>
                <c:pt idx="1">
                  <c:v>RTD Coffee
 (8,200)</c:v>
                </c:pt>
              </c:strCache>
            </c:strRef>
          </c:cat>
          <c:val>
            <c:numRef>
              <c:f>Sheet1!$D$2:$D$3</c:f>
              <c:numCache>
                <c:formatCode>0.0%</c:formatCode>
                <c:ptCount val="2"/>
                <c:pt idx="0">
                  <c:v>0.190482842462214</c:v>
                </c:pt>
                <c:pt idx="1">
                  <c:v>0.25827186963190901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12F0-4DDD-92A6-A49D188A3FC8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35-49</c:v>
                </c:pt>
              </c:strCache>
            </c:strRef>
          </c:tx>
          <c:spPr>
            <a:effectLst/>
          </c:spPr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12F0-4DDD-92A6-A49D188A3FC8}"/>
                </c:ext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12F0-4DDD-92A6-A49D188A3FC8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Tea
 (13,931)</c:v>
                </c:pt>
                <c:pt idx="1">
                  <c:v>RTD Coffee
 (8,200)</c:v>
                </c:pt>
              </c:strCache>
            </c:strRef>
          </c:cat>
          <c:val>
            <c:numRef>
              <c:f>Sheet1!$E$2:$E$3</c:f>
              <c:numCache>
                <c:formatCode>0.0%</c:formatCode>
                <c:ptCount val="2"/>
                <c:pt idx="0">
                  <c:v>0.247038326520896</c:v>
                </c:pt>
                <c:pt idx="1">
                  <c:v>0.26314413820537802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B-12F0-4DDD-92A6-A49D188A3FC8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50-64</c:v>
                </c:pt>
              </c:strCache>
            </c:strRef>
          </c:tx>
          <c:spPr>
            <a:effectLst/>
          </c:spPr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12F0-4DDD-92A6-A49D188A3FC8}"/>
                </c:ext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12F0-4DDD-92A6-A49D188A3FC8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Tea
 (13,931)</c:v>
                </c:pt>
                <c:pt idx="1">
                  <c:v>RTD Coffee
 (8,200)</c:v>
                </c:pt>
              </c:strCache>
            </c:strRef>
          </c:cat>
          <c:val>
            <c:numRef>
              <c:f>Sheet1!$F$2:$F$3</c:f>
              <c:numCache>
                <c:formatCode>0.0%</c:formatCode>
                <c:ptCount val="2"/>
                <c:pt idx="0">
                  <c:v>0.23946972066113401</c:v>
                </c:pt>
                <c:pt idx="1">
                  <c:v>0.15256375627437699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E-12F0-4DDD-92A6-A49D188A3FC8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65-75</c:v>
                </c:pt>
              </c:strCache>
            </c:strRef>
          </c:tx>
          <c:spPr>
            <a:effectLst/>
          </c:spPr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12F0-4DDD-92A6-A49D188A3FC8}"/>
                </c:ext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12F0-4DDD-92A6-A49D188A3FC8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Tea
 (13,931)</c:v>
                </c:pt>
                <c:pt idx="1">
                  <c:v>RTD Coffee
 (8,200)</c:v>
                </c:pt>
              </c:strCache>
            </c:strRef>
          </c:cat>
          <c:val>
            <c:numRef>
              <c:f>Sheet1!$G$2:$G$3</c:f>
              <c:numCache>
                <c:formatCode>0.0%</c:formatCode>
                <c:ptCount val="2"/>
                <c:pt idx="0">
                  <c:v>8.6735039263050304E-2</c:v>
                </c:pt>
                <c:pt idx="1">
                  <c:v>4.6199492790225401E-2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1-12F0-4DDD-92A6-A49D188A3F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7800832"/>
        <c:axId val="297802368"/>
      </c:lineChart>
      <c:catAx>
        <c:axId val="29780083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97802368"/>
        <c:crosses val="autoZero"/>
        <c:auto val="0"/>
        <c:lblAlgn val="ctr"/>
        <c:lblOffset val="100"/>
        <c:noMultiLvlLbl val="0"/>
      </c:catAx>
      <c:valAx>
        <c:axId val="297802368"/>
        <c:scaling>
          <c:orientation val="minMax"/>
        </c:scaling>
        <c:delete val="1"/>
        <c:axPos val="l"/>
        <c:numFmt formatCode="0.0%" sourceLinked="1"/>
        <c:majorTickMark val="out"/>
        <c:minorTickMark val="none"/>
        <c:tickLblPos val="nextTo"/>
        <c:crossAx val="297800832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"/>
          <c:y val="0.81756668848794345"/>
          <c:w val="0.9923256124819142"/>
          <c:h val="0.15191556367378758"/>
        </c:manualLayout>
      </c:layout>
      <c:overlay val="0"/>
      <c:txPr>
        <a:bodyPr/>
        <a:lstStyle/>
        <a:p>
          <a:pPr>
            <a:defRPr b="0"/>
          </a:pPr>
          <a:endParaRPr lang="en-US"/>
        </a:p>
      </c:txPr>
    </c:legend>
    <c:plotVisOnly val="1"/>
    <c:dispBlanksAs val="zero"/>
    <c:showDLblsOverMax val="1"/>
  </c:chart>
  <c:spPr>
    <a:solidFill>
      <a:srgbClr val="F2F2F2"/>
    </a:solidFill>
    <a:effectLst/>
  </c:spPr>
  <c:txPr>
    <a:bodyPr/>
    <a:lstStyle/>
    <a:p>
      <a:pPr>
        <a:defRPr sz="800" b="1">
          <a:effectLst/>
          <a:latin typeface="Franklin Gothic Book" panose="020B0503020102020204" pitchFamily="34" charset="0"/>
        </a:defRPr>
      </a:pPr>
      <a:endParaRPr lang="en-US"/>
    </a:p>
  </c:txPr>
  <c:externalData r:id="rId1">
    <c:autoUpdate val="0"/>
  </c:externalData>
</c:chartSpace>
</file>

<file path=ppt/charts/chart6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5714285714285715E-2"/>
          <c:y val="0.12869565063109673"/>
          <c:w val="0.96857142857142853"/>
          <c:h val="0.55913182329180644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13-18</c:v>
                </c:pt>
              </c:strCache>
            </c:strRef>
          </c:tx>
          <c:spPr>
            <a:effectLst/>
          </c:spPr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1B57-4F76-8172-355DFBD76D38}"/>
                </c:ext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1B57-4F76-8172-355DFBD76D38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Tea
 (13,931)</c:v>
                </c:pt>
                <c:pt idx="1">
                  <c:v>RTD Coffee
 (8,200)</c:v>
                </c:pt>
              </c:strCache>
            </c:strRef>
          </c:cat>
          <c:val>
            <c:numRef>
              <c:f>Sheet1!$B$2:$B$3</c:f>
              <c:numCache>
                <c:formatCode>0.0%</c:formatCode>
                <c:ptCount val="2"/>
                <c:pt idx="0">
                  <c:v>1</c:v>
                </c:pt>
                <c:pt idx="1">
                  <c:v>0.112097098907357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B57-4F76-8172-355DFBD76D3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19-24</c:v>
                </c:pt>
              </c:strCache>
            </c:strRef>
          </c:tx>
          <c:spPr>
            <a:effectLst/>
          </c:spPr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1B57-4F76-8172-355DFBD76D38}"/>
                </c:ext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1B57-4F76-8172-355DFBD76D38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Tea
 (13,931)</c:v>
                </c:pt>
                <c:pt idx="1">
                  <c:v>RTD Coffee
 (8,200)</c:v>
                </c:pt>
              </c:strCache>
            </c:strRef>
          </c:cat>
          <c:val>
            <c:numRef>
              <c:f>Sheet1!$C$2:$C$3</c:f>
              <c:numCache>
                <c:formatCode>0.0%</c:formatCode>
                <c:ptCount val="2"/>
                <c:pt idx="0">
                  <c:v>0.12417408234187501</c:v>
                </c:pt>
                <c:pt idx="1">
                  <c:v>0.167723644190756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1B57-4F76-8172-355DFBD76D3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25-34</c:v>
                </c:pt>
              </c:strCache>
            </c:strRef>
          </c:tx>
          <c:spPr>
            <a:effectLst/>
          </c:spPr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1B57-4F76-8172-355DFBD76D38}"/>
                </c:ext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1B57-4F76-8172-355DFBD76D38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Tea
 (13,931)</c:v>
                </c:pt>
                <c:pt idx="1">
                  <c:v>RTD Coffee
 (8,200)</c:v>
                </c:pt>
              </c:strCache>
            </c:strRef>
          </c:cat>
          <c:val>
            <c:numRef>
              <c:f>Sheet1!$D$2:$D$3</c:f>
              <c:numCache>
                <c:formatCode>0.0%</c:formatCode>
                <c:ptCount val="2"/>
                <c:pt idx="0">
                  <c:v>0.190482842462214</c:v>
                </c:pt>
                <c:pt idx="1">
                  <c:v>0.25827186963190901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1B57-4F76-8172-355DFBD76D38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35-49</c:v>
                </c:pt>
              </c:strCache>
            </c:strRef>
          </c:tx>
          <c:spPr>
            <a:effectLst/>
          </c:spPr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1B57-4F76-8172-355DFBD76D38}"/>
                </c:ext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1B57-4F76-8172-355DFBD76D38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Tea
 (13,931)</c:v>
                </c:pt>
                <c:pt idx="1">
                  <c:v>RTD Coffee
 (8,200)</c:v>
                </c:pt>
              </c:strCache>
            </c:strRef>
          </c:cat>
          <c:val>
            <c:numRef>
              <c:f>Sheet1!$E$2:$E$3</c:f>
              <c:numCache>
                <c:formatCode>0.0%</c:formatCode>
                <c:ptCount val="2"/>
                <c:pt idx="0">
                  <c:v>0.247038326520896</c:v>
                </c:pt>
                <c:pt idx="1">
                  <c:v>0.26314413820537802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B-1B57-4F76-8172-355DFBD76D38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50-64</c:v>
                </c:pt>
              </c:strCache>
            </c:strRef>
          </c:tx>
          <c:spPr>
            <a:effectLst/>
          </c:spPr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1B57-4F76-8172-355DFBD76D38}"/>
                </c:ext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1B57-4F76-8172-355DFBD76D38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Tea
 (13,931)</c:v>
                </c:pt>
                <c:pt idx="1">
                  <c:v>RTD Coffee
 (8,200)</c:v>
                </c:pt>
              </c:strCache>
            </c:strRef>
          </c:cat>
          <c:val>
            <c:numRef>
              <c:f>Sheet1!$F$2:$F$3</c:f>
              <c:numCache>
                <c:formatCode>0.0%</c:formatCode>
                <c:ptCount val="2"/>
                <c:pt idx="0">
                  <c:v>0.23946972066113401</c:v>
                </c:pt>
                <c:pt idx="1">
                  <c:v>0.15256375627437699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E-1B57-4F76-8172-355DFBD76D38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65-75</c:v>
                </c:pt>
              </c:strCache>
            </c:strRef>
          </c:tx>
          <c:spPr>
            <a:effectLst/>
          </c:spPr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1B57-4F76-8172-355DFBD76D38}"/>
                </c:ext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1B57-4F76-8172-355DFBD76D38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Tea
 (13,931)</c:v>
                </c:pt>
                <c:pt idx="1">
                  <c:v>RTD Coffee
 (8,200)</c:v>
                </c:pt>
              </c:strCache>
            </c:strRef>
          </c:cat>
          <c:val>
            <c:numRef>
              <c:f>Sheet1!$G$2:$G$3</c:f>
              <c:numCache>
                <c:formatCode>0.0%</c:formatCode>
                <c:ptCount val="2"/>
                <c:pt idx="0">
                  <c:v>8.6735039263050304E-2</c:v>
                </c:pt>
                <c:pt idx="1">
                  <c:v>4.6199492790225401E-2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1-1B57-4F76-8172-355DFBD76D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7973632"/>
        <c:axId val="297975168"/>
      </c:lineChart>
      <c:catAx>
        <c:axId val="29797363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97975168"/>
        <c:crosses val="autoZero"/>
        <c:auto val="0"/>
        <c:lblAlgn val="ctr"/>
        <c:lblOffset val="100"/>
        <c:noMultiLvlLbl val="0"/>
      </c:catAx>
      <c:valAx>
        <c:axId val="297975168"/>
        <c:scaling>
          <c:orientation val="minMax"/>
        </c:scaling>
        <c:delete val="1"/>
        <c:axPos val="l"/>
        <c:numFmt formatCode="0.0%" sourceLinked="1"/>
        <c:majorTickMark val="out"/>
        <c:minorTickMark val="none"/>
        <c:tickLblPos val="nextTo"/>
        <c:crossAx val="297973632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"/>
          <c:y val="0.80467533055450569"/>
          <c:w val="0.99623867839715918"/>
          <c:h val="0.16483621630408613"/>
        </c:manualLayout>
      </c:layout>
      <c:overlay val="0"/>
      <c:txPr>
        <a:bodyPr/>
        <a:lstStyle/>
        <a:p>
          <a:pPr>
            <a:defRPr b="0"/>
          </a:pPr>
          <a:endParaRPr lang="en-US"/>
        </a:p>
      </c:txPr>
    </c:legend>
    <c:plotVisOnly val="1"/>
    <c:dispBlanksAs val="zero"/>
    <c:showDLblsOverMax val="1"/>
  </c:chart>
  <c:spPr>
    <a:solidFill>
      <a:srgbClr val="F2F2F2"/>
    </a:solidFill>
    <a:effectLst/>
  </c:spPr>
  <c:txPr>
    <a:bodyPr/>
    <a:lstStyle/>
    <a:p>
      <a:pPr>
        <a:defRPr sz="800" b="1">
          <a:effectLst/>
          <a:latin typeface="Franklin Gothic Book" panose="020B0503020102020204" pitchFamily="34" charset="0"/>
        </a:defRPr>
      </a:pPr>
      <a:endParaRPr lang="en-US"/>
    </a:p>
  </c:txPr>
  <c:externalData r:id="rId1">
    <c:autoUpdate val="0"/>
  </c:externalData>
</c:chartSpace>
</file>

<file path=ppt/charts/chart6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8.6361503595131228E-3"/>
          <c:y val="0.23601545089882633"/>
          <c:w val="0.90737688797122595"/>
          <c:h val="0.5251702859302791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ABC (24,158)</c:v>
                </c:pt>
              </c:strCache>
            </c:strRef>
          </c:tx>
          <c:spPr>
            <a:solidFill>
              <a:srgbClr val="00B050"/>
            </a:solidFill>
            <a:effectLst/>
          </c:spPr>
          <c:invertIfNegative val="1"/>
          <c:dLbls>
            <c:dLbl>
              <c:idx val="0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D788-4332-84B8-57A2DC47B6CA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</c:f>
              <c:strCache>
                <c:ptCount val="1"/>
                <c:pt idx="0">
                  <c:v>SoneData</c:v>
                </c:pt>
              </c:strCache>
            </c:strRef>
          </c:cat>
          <c:val>
            <c:numRef>
              <c:f>Sheet1!$B$2</c:f>
              <c:numCache>
                <c:formatCode>0.0%</c:formatCode>
                <c:ptCount val="1"/>
                <c:pt idx="0">
                  <c:v>0.97972624974214395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01-D788-4332-84B8-57A2DC47B6C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PQR (24,158)</c:v>
                </c:pt>
              </c:strCache>
            </c:strRef>
          </c:tx>
          <c:invertIfNegative val="1"/>
          <c:dLbls>
            <c:dLbl>
              <c:idx val="0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D788-4332-84B8-57A2DC47B6CA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</c:f>
              <c:strCache>
                <c:ptCount val="1"/>
                <c:pt idx="0">
                  <c:v>SoneData</c:v>
                </c:pt>
              </c:strCache>
            </c:strRef>
          </c:cat>
          <c:val>
            <c:numRef>
              <c:f>Sheet1!$C$2</c:f>
              <c:numCache>
                <c:formatCode>0.0%</c:formatCode>
                <c:ptCount val="1"/>
                <c:pt idx="0">
                  <c:v>0.89630074338836896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788-4332-84B8-57A2DC47B6C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STU (24,158)</c:v>
                </c:pt>
              </c:strCache>
            </c:strRef>
          </c:tx>
          <c:invertIfNegative val="1"/>
          <c:dLbls>
            <c:dLbl>
              <c:idx val="0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D788-4332-84B8-57A2DC47B6CA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</c:f>
              <c:strCache>
                <c:ptCount val="1"/>
                <c:pt idx="0">
                  <c:v>SoneData</c:v>
                </c:pt>
              </c:strCache>
            </c:strRef>
          </c:cat>
          <c:val>
            <c:numRef>
              <c:f>Sheet1!$D$2</c:f>
              <c:numCache>
                <c:formatCode>0.0%</c:formatCode>
                <c:ptCount val="1"/>
                <c:pt idx="0">
                  <c:v>0.99034898185980702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D788-4332-84B8-57A2DC47B6CA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EFG (24,158)</c:v>
                </c:pt>
              </c:strCache>
            </c:strRef>
          </c:tx>
          <c:spPr>
            <a:solidFill>
              <a:srgbClr val="E41E2B"/>
            </a:solidFill>
            <a:effectLst/>
          </c:spPr>
          <c:invertIfNegative val="1"/>
          <c:dLbls>
            <c:dLbl>
              <c:idx val="0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D788-4332-84B8-57A2DC47B6CA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</c:f>
              <c:strCache>
                <c:ptCount val="1"/>
                <c:pt idx="0">
                  <c:v>SoneData</c:v>
                </c:pt>
              </c:strCache>
            </c:strRef>
          </c:cat>
          <c:val>
            <c:numRef>
              <c:f>Sheet1!$E$2</c:f>
              <c:numCache>
                <c:formatCode>0.0%</c:formatCode>
                <c:ptCount val="1"/>
                <c:pt idx="0">
                  <c:v>0.99255199594083798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07-D788-4332-84B8-57A2DC47B6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98114432"/>
        <c:axId val="298148992"/>
      </c:barChart>
      <c:catAx>
        <c:axId val="29811443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98148992"/>
        <c:crosses val="autoZero"/>
        <c:auto val="0"/>
        <c:lblAlgn val="ctr"/>
        <c:lblOffset val="100"/>
        <c:noMultiLvlLbl val="0"/>
      </c:catAx>
      <c:valAx>
        <c:axId val="298148992"/>
        <c:scaling>
          <c:orientation val="minMax"/>
          <c:max val="1.042551995940838"/>
          <c:min val="0"/>
        </c:scaling>
        <c:delete val="1"/>
        <c:axPos val="l"/>
        <c:numFmt formatCode="0.0%" sourceLinked="1"/>
        <c:majorTickMark val="out"/>
        <c:minorTickMark val="none"/>
        <c:tickLblPos val="nextTo"/>
        <c:crossAx val="298114432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1.1893887126383663E-2"/>
          <c:y val="0.83372429208787957"/>
          <c:w val="0.98036276486466256"/>
          <c:h val="0.13097824689740181"/>
        </c:manualLayout>
      </c:layout>
      <c:overlay val="0"/>
      <c:txPr>
        <a:bodyPr/>
        <a:lstStyle/>
        <a:p>
          <a:pPr>
            <a:defRPr b="0"/>
          </a:pPr>
          <a:endParaRPr lang="en-US"/>
        </a:p>
      </c:txPr>
    </c:legend>
    <c:plotVisOnly val="1"/>
    <c:dispBlanksAs val="zero"/>
    <c:showDLblsOverMax val="1"/>
  </c:chart>
  <c:spPr>
    <a:solidFill>
      <a:srgbClr val="F2F2F2"/>
    </a:solidFill>
    <a:effectLst/>
  </c:spPr>
  <c:txPr>
    <a:bodyPr/>
    <a:lstStyle/>
    <a:p>
      <a:pPr>
        <a:defRPr sz="800" b="1">
          <a:effectLst/>
          <a:latin typeface="Franklin Gothic Book" panose="020B0503020102020204" pitchFamily="34" charset="0"/>
        </a:defRPr>
      </a:pPr>
      <a:endParaRPr lang="en-US"/>
    </a:p>
  </c:txPr>
  <c:externalData r:id="rId2">
    <c:autoUpdate val="0"/>
  </c:externalData>
</c:chartSpace>
</file>

<file path=ppt/charts/chart6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8.6361503595131228E-3"/>
          <c:y val="0.23601545089882633"/>
          <c:w val="0.90737688797122595"/>
          <c:h val="0.5078930370038410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ABC (24,158)</c:v>
                </c:pt>
              </c:strCache>
            </c:strRef>
          </c:tx>
          <c:spPr>
            <a:solidFill>
              <a:srgbClr val="00B050"/>
            </a:solidFill>
            <a:effectLst/>
          </c:spPr>
          <c:invertIfNegative val="1"/>
          <c:dLbls>
            <c:dLbl>
              <c:idx val="0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2D21-4C3C-8FEA-2AA991ED5342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</c:f>
              <c:strCache>
                <c:ptCount val="1"/>
                <c:pt idx="0">
                  <c:v>SoneData</c:v>
                </c:pt>
              </c:strCache>
            </c:strRef>
          </c:cat>
          <c:val>
            <c:numRef>
              <c:f>Sheet1!$B$2</c:f>
              <c:numCache>
                <c:formatCode>0.0%</c:formatCode>
                <c:ptCount val="1"/>
                <c:pt idx="0">
                  <c:v>0.97972624974214395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01-2D21-4C3C-8FEA-2AA991ED534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PQR (24,158)</c:v>
                </c:pt>
              </c:strCache>
            </c:strRef>
          </c:tx>
          <c:invertIfNegative val="1"/>
          <c:dLbls>
            <c:dLbl>
              <c:idx val="0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2D21-4C3C-8FEA-2AA991ED5342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</c:f>
              <c:strCache>
                <c:ptCount val="1"/>
                <c:pt idx="0">
                  <c:v>SoneData</c:v>
                </c:pt>
              </c:strCache>
            </c:strRef>
          </c:cat>
          <c:val>
            <c:numRef>
              <c:f>Sheet1!$C$2</c:f>
              <c:numCache>
                <c:formatCode>0.0%</c:formatCode>
                <c:ptCount val="1"/>
                <c:pt idx="0">
                  <c:v>0.89630074338836896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D21-4C3C-8FEA-2AA991ED534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STU (24,158)</c:v>
                </c:pt>
              </c:strCache>
            </c:strRef>
          </c:tx>
          <c:invertIfNegative val="1"/>
          <c:dLbls>
            <c:dLbl>
              <c:idx val="0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2D21-4C3C-8FEA-2AA991ED5342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</c:f>
              <c:strCache>
                <c:ptCount val="1"/>
                <c:pt idx="0">
                  <c:v>SoneData</c:v>
                </c:pt>
              </c:strCache>
            </c:strRef>
          </c:cat>
          <c:val>
            <c:numRef>
              <c:f>Sheet1!$D$2</c:f>
              <c:numCache>
                <c:formatCode>0.0%</c:formatCode>
                <c:ptCount val="1"/>
                <c:pt idx="0">
                  <c:v>0.99034898185980702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2D21-4C3C-8FEA-2AA991ED534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EFG (24,158)</c:v>
                </c:pt>
              </c:strCache>
            </c:strRef>
          </c:tx>
          <c:spPr>
            <a:solidFill>
              <a:srgbClr val="E41E2B"/>
            </a:solidFill>
            <a:effectLst/>
          </c:spPr>
          <c:invertIfNegative val="1"/>
          <c:dLbls>
            <c:dLbl>
              <c:idx val="0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2D21-4C3C-8FEA-2AA991ED5342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</c:f>
              <c:strCache>
                <c:ptCount val="1"/>
                <c:pt idx="0">
                  <c:v>SoneData</c:v>
                </c:pt>
              </c:strCache>
            </c:strRef>
          </c:cat>
          <c:val>
            <c:numRef>
              <c:f>Sheet1!$E$2</c:f>
              <c:numCache>
                <c:formatCode>0.0%</c:formatCode>
                <c:ptCount val="1"/>
                <c:pt idx="0">
                  <c:v>0.99255199594083798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07-2D21-4C3C-8FEA-2AA991ED53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12884224"/>
        <c:axId val="312914688"/>
      </c:barChart>
      <c:catAx>
        <c:axId val="31288422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312914688"/>
        <c:crosses val="autoZero"/>
        <c:auto val="0"/>
        <c:lblAlgn val="ctr"/>
        <c:lblOffset val="100"/>
        <c:noMultiLvlLbl val="0"/>
      </c:catAx>
      <c:valAx>
        <c:axId val="312914688"/>
        <c:scaling>
          <c:orientation val="minMax"/>
          <c:max val="1.042551995940838"/>
          <c:min val="0"/>
        </c:scaling>
        <c:delete val="1"/>
        <c:axPos val="l"/>
        <c:numFmt formatCode="0.0%" sourceLinked="1"/>
        <c:majorTickMark val="out"/>
        <c:minorTickMark val="none"/>
        <c:tickLblPos val="nextTo"/>
        <c:crossAx val="312884224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"/>
          <c:y val="0.81209654775588225"/>
          <c:w val="0.99506297394629273"/>
          <c:h val="0.14837948266823794"/>
        </c:manualLayout>
      </c:layout>
      <c:overlay val="0"/>
      <c:txPr>
        <a:bodyPr/>
        <a:lstStyle/>
        <a:p>
          <a:pPr>
            <a:defRPr b="0"/>
          </a:pPr>
          <a:endParaRPr lang="en-US"/>
        </a:p>
      </c:txPr>
    </c:legend>
    <c:plotVisOnly val="1"/>
    <c:dispBlanksAs val="zero"/>
    <c:showDLblsOverMax val="1"/>
  </c:chart>
  <c:spPr>
    <a:solidFill>
      <a:srgbClr val="F2F2F2"/>
    </a:solidFill>
    <a:effectLst/>
  </c:spPr>
  <c:txPr>
    <a:bodyPr/>
    <a:lstStyle/>
    <a:p>
      <a:pPr>
        <a:defRPr sz="800" b="1">
          <a:effectLst/>
          <a:latin typeface="Franklin Gothic Book" panose="020B0503020102020204" pitchFamily="34" charset="0"/>
        </a:defRPr>
      </a:pPr>
      <a:endParaRPr lang="en-US"/>
    </a:p>
  </c:txPr>
  <c:externalData r:id="rId2">
    <c:autoUpdate val="0"/>
  </c:externalData>
</c:chartSpace>
</file>

<file path=ppt/charts/chart6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3619122609673789"/>
          <c:y val="0.13172413793103449"/>
          <c:w val="0.8250876522305417"/>
          <c:h val="0.6559544780870582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ABC (24,158)</c:v>
                </c:pt>
              </c:strCache>
            </c:strRef>
          </c:tx>
          <c:spPr>
            <a:solidFill>
              <a:srgbClr val="00B050"/>
            </a:solidFill>
            <a:effectLst/>
          </c:spPr>
          <c:invertIfNegative val="1"/>
          <c:dLbls>
            <c:dLbl>
              <c:idx val="0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C2B7-4B23-914D-CD56E33BFA9B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</c:f>
              <c:strCache>
                <c:ptCount val="1"/>
                <c:pt idx="0">
                  <c:v>SoneData</c:v>
                </c:pt>
              </c:strCache>
            </c:strRef>
          </c:cat>
          <c:val>
            <c:numRef>
              <c:f>Sheet1!$B$2</c:f>
              <c:numCache>
                <c:formatCode>0.0%</c:formatCode>
                <c:ptCount val="1"/>
                <c:pt idx="0">
                  <c:v>0.97972624974214395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01-C2B7-4B23-914D-CD56E33BFA9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PQR (24,158)</c:v>
                </c:pt>
              </c:strCache>
            </c:strRef>
          </c:tx>
          <c:invertIfNegative val="1"/>
          <c:dLbls>
            <c:dLbl>
              <c:idx val="0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C2B7-4B23-914D-CD56E33BFA9B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</c:f>
              <c:strCache>
                <c:ptCount val="1"/>
                <c:pt idx="0">
                  <c:v>SoneData</c:v>
                </c:pt>
              </c:strCache>
            </c:strRef>
          </c:cat>
          <c:val>
            <c:numRef>
              <c:f>Sheet1!$C$2</c:f>
              <c:numCache>
                <c:formatCode>0.0%</c:formatCode>
                <c:ptCount val="1"/>
                <c:pt idx="0">
                  <c:v>0.89630074338836896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2B7-4B23-914D-CD56E33BFA9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STU (24,158)</c:v>
                </c:pt>
              </c:strCache>
            </c:strRef>
          </c:tx>
          <c:invertIfNegative val="1"/>
          <c:dLbls>
            <c:dLbl>
              <c:idx val="0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C2B7-4B23-914D-CD56E33BFA9B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</c:f>
              <c:strCache>
                <c:ptCount val="1"/>
                <c:pt idx="0">
                  <c:v>SoneData</c:v>
                </c:pt>
              </c:strCache>
            </c:strRef>
          </c:cat>
          <c:val>
            <c:numRef>
              <c:f>Sheet1!$D$2</c:f>
              <c:numCache>
                <c:formatCode>0.0%</c:formatCode>
                <c:ptCount val="1"/>
                <c:pt idx="0">
                  <c:v>0.99034898185980702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2B7-4B23-914D-CD56E33BFA9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EFG (24,158)</c:v>
                </c:pt>
              </c:strCache>
            </c:strRef>
          </c:tx>
          <c:spPr>
            <a:solidFill>
              <a:srgbClr val="E41E2B"/>
            </a:solidFill>
            <a:effectLst/>
          </c:spPr>
          <c:invertIfNegative val="1"/>
          <c:dLbls>
            <c:dLbl>
              <c:idx val="0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C2B7-4B23-914D-CD56E33BFA9B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</c:f>
              <c:strCache>
                <c:ptCount val="1"/>
                <c:pt idx="0">
                  <c:v>SoneData</c:v>
                </c:pt>
              </c:strCache>
            </c:strRef>
          </c:cat>
          <c:val>
            <c:numRef>
              <c:f>Sheet1!$E$2</c:f>
              <c:numCache>
                <c:formatCode>0.0%</c:formatCode>
                <c:ptCount val="1"/>
                <c:pt idx="0">
                  <c:v>0.99255199594083798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07-C2B7-4B23-914D-CD56E33BFA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13059200"/>
        <c:axId val="313060736"/>
      </c:barChart>
      <c:catAx>
        <c:axId val="313059200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313060736"/>
        <c:crosses val="autoZero"/>
        <c:auto val="0"/>
        <c:lblAlgn val="ctr"/>
        <c:lblOffset val="100"/>
        <c:noMultiLvlLbl val="0"/>
      </c:catAx>
      <c:valAx>
        <c:axId val="313060736"/>
        <c:scaling>
          <c:orientation val="minMax"/>
          <c:max val="1.042551995940838"/>
          <c:min val="0"/>
        </c:scaling>
        <c:delete val="1"/>
        <c:axPos val="b"/>
        <c:numFmt formatCode="0.0%" sourceLinked="1"/>
        <c:majorTickMark val="out"/>
        <c:minorTickMark val="none"/>
        <c:tickLblPos val="nextTo"/>
        <c:crossAx val="313059200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2.1238652217765918E-3"/>
          <c:y val="0.80628479836573852"/>
          <c:w val="0.99159183919488691"/>
          <c:h val="0.15082894947971751"/>
        </c:manualLayout>
      </c:layout>
      <c:overlay val="0"/>
      <c:txPr>
        <a:bodyPr/>
        <a:lstStyle/>
        <a:p>
          <a:pPr>
            <a:defRPr b="0"/>
          </a:pPr>
          <a:endParaRPr lang="en-US"/>
        </a:p>
      </c:txPr>
    </c:legend>
    <c:plotVisOnly val="1"/>
    <c:dispBlanksAs val="zero"/>
    <c:showDLblsOverMax val="1"/>
  </c:chart>
  <c:spPr>
    <a:solidFill>
      <a:srgbClr val="F2F2F2"/>
    </a:solidFill>
    <a:effectLst/>
  </c:spPr>
  <c:txPr>
    <a:bodyPr/>
    <a:lstStyle/>
    <a:p>
      <a:pPr>
        <a:defRPr sz="800" b="1">
          <a:effectLst/>
          <a:latin typeface="Franklin Gothic Book" panose="020B0503020102020204" pitchFamily="34" charset="0"/>
        </a:defRPr>
      </a:pPr>
      <a:endParaRPr lang="en-US"/>
    </a:p>
  </c:txPr>
  <c:externalData r:id="rId2">
    <c:autoUpdate val="0"/>
  </c:externalData>
</c:chartSpace>
</file>

<file path=ppt/charts/chart6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9.2178177123649271E-2"/>
          <c:y val="0.14337411427399771"/>
          <c:w val="0.85504837455285931"/>
          <c:h val="0.64697994792053859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ABC (24,158)</c:v>
                </c:pt>
              </c:strCache>
            </c:strRef>
          </c:tx>
          <c:spPr>
            <a:solidFill>
              <a:srgbClr val="00B050"/>
            </a:solidFill>
            <a:effectLst/>
          </c:spPr>
          <c:invertIfNegative val="1"/>
          <c:dLbls>
            <c:dLbl>
              <c:idx val="0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9E96-41BF-8E9F-C6ED38E59541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</c:f>
              <c:strCache>
                <c:ptCount val="1"/>
                <c:pt idx="0">
                  <c:v>SoneData</c:v>
                </c:pt>
              </c:strCache>
            </c:strRef>
          </c:cat>
          <c:val>
            <c:numRef>
              <c:f>Sheet1!$B$2</c:f>
              <c:numCache>
                <c:formatCode>0.0%</c:formatCode>
                <c:ptCount val="1"/>
                <c:pt idx="0">
                  <c:v>0.97972624974214395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01-9E96-41BF-8E9F-C6ED38E5954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PQR (24,158)</c:v>
                </c:pt>
              </c:strCache>
            </c:strRef>
          </c:tx>
          <c:invertIfNegative val="1"/>
          <c:dLbls>
            <c:dLbl>
              <c:idx val="0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9E96-41BF-8E9F-C6ED38E59541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</c:f>
              <c:strCache>
                <c:ptCount val="1"/>
                <c:pt idx="0">
                  <c:v>SoneData</c:v>
                </c:pt>
              </c:strCache>
            </c:strRef>
          </c:cat>
          <c:val>
            <c:numRef>
              <c:f>Sheet1!$C$2</c:f>
              <c:numCache>
                <c:formatCode>0.0%</c:formatCode>
                <c:ptCount val="1"/>
                <c:pt idx="0">
                  <c:v>0.89630074338836896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E96-41BF-8E9F-C6ED38E5954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STU (24,158)</c:v>
                </c:pt>
              </c:strCache>
            </c:strRef>
          </c:tx>
          <c:invertIfNegative val="1"/>
          <c:dLbls>
            <c:dLbl>
              <c:idx val="0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9E96-41BF-8E9F-C6ED38E59541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</c:f>
              <c:strCache>
                <c:ptCount val="1"/>
                <c:pt idx="0">
                  <c:v>SoneData</c:v>
                </c:pt>
              </c:strCache>
            </c:strRef>
          </c:cat>
          <c:val>
            <c:numRef>
              <c:f>Sheet1!$D$2</c:f>
              <c:numCache>
                <c:formatCode>0.0%</c:formatCode>
                <c:ptCount val="1"/>
                <c:pt idx="0">
                  <c:v>0.99034898185980702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9E96-41BF-8E9F-C6ED38E59541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EFG (24,158)</c:v>
                </c:pt>
              </c:strCache>
            </c:strRef>
          </c:tx>
          <c:spPr>
            <a:solidFill>
              <a:srgbClr val="E41E2B"/>
            </a:solidFill>
            <a:effectLst/>
          </c:spPr>
          <c:invertIfNegative val="1"/>
          <c:dLbls>
            <c:dLbl>
              <c:idx val="0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9E96-41BF-8E9F-C6ED38E59541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</c:f>
              <c:strCache>
                <c:ptCount val="1"/>
                <c:pt idx="0">
                  <c:v>SoneData</c:v>
                </c:pt>
              </c:strCache>
            </c:strRef>
          </c:cat>
          <c:val>
            <c:numRef>
              <c:f>Sheet1!$E$2</c:f>
              <c:numCache>
                <c:formatCode>0.0%</c:formatCode>
                <c:ptCount val="1"/>
                <c:pt idx="0">
                  <c:v>0.99255199594083798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07-9E96-41BF-8E9F-C6ED38E595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13547776"/>
        <c:axId val="313565952"/>
      </c:barChart>
      <c:catAx>
        <c:axId val="313547776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313565952"/>
        <c:crosses val="autoZero"/>
        <c:auto val="0"/>
        <c:lblAlgn val="ctr"/>
        <c:lblOffset val="100"/>
        <c:noMultiLvlLbl val="0"/>
      </c:catAx>
      <c:valAx>
        <c:axId val="313565952"/>
        <c:scaling>
          <c:orientation val="minMax"/>
          <c:max val="1.042551995940838"/>
          <c:min val="0"/>
        </c:scaling>
        <c:delete val="1"/>
        <c:axPos val="b"/>
        <c:numFmt formatCode="0.0%" sourceLinked="1"/>
        <c:majorTickMark val="out"/>
        <c:minorTickMark val="none"/>
        <c:tickLblPos val="nextTo"/>
        <c:crossAx val="313547776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"/>
          <c:y val="0.80616980145007866"/>
          <c:w val="1"/>
          <c:h val="0.15100554299460014"/>
        </c:manualLayout>
      </c:layout>
      <c:overlay val="0"/>
      <c:txPr>
        <a:bodyPr/>
        <a:lstStyle/>
        <a:p>
          <a:pPr>
            <a:defRPr b="0"/>
          </a:pPr>
          <a:endParaRPr lang="en-US"/>
        </a:p>
      </c:txPr>
    </c:legend>
    <c:plotVisOnly val="1"/>
    <c:dispBlanksAs val="zero"/>
    <c:showDLblsOverMax val="1"/>
  </c:chart>
  <c:spPr>
    <a:solidFill>
      <a:srgbClr val="F2F2F2"/>
    </a:solidFill>
    <a:effectLst/>
  </c:spPr>
  <c:txPr>
    <a:bodyPr/>
    <a:lstStyle/>
    <a:p>
      <a:pPr>
        <a:defRPr sz="800" b="1">
          <a:effectLst/>
          <a:latin typeface="Franklin Gothic Book" panose="020B0503020102020204" pitchFamily="34" charset="0"/>
        </a:defRPr>
      </a:pPr>
      <a:endParaRPr lang="en-US"/>
    </a:p>
  </c:txPr>
  <c:externalData r:id="rId2">
    <c:autoUpdate val="0"/>
  </c:externalData>
</c:chartSpace>
</file>

<file path=ppt/charts/chart6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292925352042084"/>
          <c:y val="0.20232901504387044"/>
          <c:w val="0.87418928033612331"/>
          <c:h val="0.6268211055876638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13-18</c:v>
                </c:pt>
              </c:strCache>
            </c:strRef>
          </c:tx>
          <c:spPr>
            <a:solidFill>
              <a:srgbClr val="E41E2B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3630-4183-9C1E-FFD177739A3D}"/>
                </c:ext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3630-4183-9C1E-FFD177739A3D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Tea
 (13,931)</c:v>
                </c:pt>
                <c:pt idx="1">
                  <c:v>RTD Coffee
 (8,200)</c:v>
                </c:pt>
              </c:strCache>
            </c:strRef>
          </c:cat>
          <c:val>
            <c:numRef>
              <c:f>Sheet1!$B$2:$B$3</c:f>
              <c:numCache>
                <c:formatCode>0.0%</c:formatCode>
                <c:ptCount val="2"/>
                <c:pt idx="0">
                  <c:v>0.112099988750825</c:v>
                </c:pt>
                <c:pt idx="1">
                  <c:v>0.112097098907357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02-3630-4183-9C1E-FFD177739A3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19-24</c:v>
                </c:pt>
              </c:strCache>
            </c:strRef>
          </c:tx>
          <c:spPr>
            <a:solidFill>
              <a:srgbClr val="31859C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3630-4183-9C1E-FFD177739A3D}"/>
                </c:ext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3630-4183-9C1E-FFD177739A3D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Tea
 (13,931)</c:v>
                </c:pt>
                <c:pt idx="1">
                  <c:v>RTD Coffee
 (8,200)</c:v>
                </c:pt>
              </c:strCache>
            </c:strRef>
          </c:cat>
          <c:val>
            <c:numRef>
              <c:f>Sheet1!$C$2:$C$3</c:f>
              <c:numCache>
                <c:formatCode>0.0%</c:formatCode>
                <c:ptCount val="2"/>
                <c:pt idx="0">
                  <c:v>0.124174082341876</c:v>
                </c:pt>
                <c:pt idx="1">
                  <c:v>0.167723644190756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05-3630-4183-9C1E-FFD177739A3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25-34</c:v>
                </c:pt>
              </c:strCache>
            </c:strRef>
          </c:tx>
          <c:spPr>
            <a:solidFill>
              <a:srgbClr val="FFC000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3630-4183-9C1E-FFD177739A3D}"/>
                </c:ext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3630-4183-9C1E-FFD177739A3D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Tea
 (13,931)</c:v>
                </c:pt>
                <c:pt idx="1">
                  <c:v>RTD Coffee
 (8,200)</c:v>
                </c:pt>
              </c:strCache>
            </c:strRef>
          </c:cat>
          <c:val>
            <c:numRef>
              <c:f>Sheet1!$D$2:$D$3</c:f>
              <c:numCache>
                <c:formatCode>0.0%</c:formatCode>
                <c:ptCount val="2"/>
                <c:pt idx="0">
                  <c:v>0.190482842462215</c:v>
                </c:pt>
                <c:pt idx="1">
                  <c:v>0.25827186963190901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08-3630-4183-9C1E-FFD177739A3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35-49</c:v>
                </c:pt>
              </c:strCache>
            </c:strRef>
          </c:tx>
          <c:spPr>
            <a:solidFill>
              <a:srgbClr val="00B050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3630-4183-9C1E-FFD177739A3D}"/>
                </c:ext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3630-4183-9C1E-FFD177739A3D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Tea
 (13,931)</c:v>
                </c:pt>
                <c:pt idx="1">
                  <c:v>RTD Coffee
 (8,200)</c:v>
                </c:pt>
              </c:strCache>
            </c:strRef>
          </c:cat>
          <c:val>
            <c:numRef>
              <c:f>Sheet1!$E$2:$E$3</c:f>
              <c:numCache>
                <c:formatCode>0.0%</c:formatCode>
                <c:ptCount val="2"/>
                <c:pt idx="0">
                  <c:v>0.24703832652089699</c:v>
                </c:pt>
                <c:pt idx="1">
                  <c:v>0.26314413820537802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0B-3630-4183-9C1E-FFD177739A3D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50-64</c:v>
                </c:pt>
              </c:strCache>
            </c:strRef>
          </c:tx>
          <c:spPr>
            <a:solidFill>
              <a:srgbClr val="7030A0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3630-4183-9C1E-FFD177739A3D}"/>
                </c:ext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3630-4183-9C1E-FFD177739A3D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Tea
 (13,931)</c:v>
                </c:pt>
                <c:pt idx="1">
                  <c:v>RTD Coffee
 (8,200)</c:v>
                </c:pt>
              </c:strCache>
            </c:strRef>
          </c:cat>
          <c:val>
            <c:numRef>
              <c:f>Sheet1!$F$2:$F$3</c:f>
              <c:numCache>
                <c:formatCode>0.0%</c:formatCode>
                <c:ptCount val="2"/>
                <c:pt idx="0">
                  <c:v>0.239469720661135</c:v>
                </c:pt>
                <c:pt idx="1">
                  <c:v>0.15256375627437699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0E-3630-4183-9C1E-FFD177739A3D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65-75</c:v>
                </c:pt>
              </c:strCache>
            </c:strRef>
          </c:tx>
          <c:spPr>
            <a:solidFill>
              <a:srgbClr val="7F7F7F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3630-4183-9C1E-FFD177739A3D}"/>
                </c:ext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3630-4183-9C1E-FFD177739A3D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Tea
 (13,931)</c:v>
                </c:pt>
                <c:pt idx="1">
                  <c:v>RTD Coffee
 (8,200)</c:v>
                </c:pt>
              </c:strCache>
            </c:strRef>
          </c:cat>
          <c:val>
            <c:numRef>
              <c:f>Sheet1!$G$2:$G$3</c:f>
              <c:numCache>
                <c:formatCode>0.0%</c:formatCode>
                <c:ptCount val="2"/>
                <c:pt idx="0">
                  <c:v>8.6735039263050498E-2</c:v>
                </c:pt>
                <c:pt idx="1">
                  <c:v>4.6199492790225297E-2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11-3630-4183-9C1E-FFD177739A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13942784"/>
        <c:axId val="313958784"/>
      </c:barChart>
      <c:catAx>
        <c:axId val="313942784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313958784"/>
        <c:crosses val="autoZero"/>
        <c:auto val="0"/>
        <c:lblAlgn val="ctr"/>
        <c:lblOffset val="100"/>
        <c:noMultiLvlLbl val="0"/>
      </c:catAx>
      <c:valAx>
        <c:axId val="313958784"/>
        <c:scaling>
          <c:orientation val="minMax"/>
        </c:scaling>
        <c:delete val="1"/>
        <c:axPos val="b"/>
        <c:numFmt formatCode="0.0%" sourceLinked="1"/>
        <c:majorTickMark val="out"/>
        <c:minorTickMark val="none"/>
        <c:tickLblPos val="nextTo"/>
        <c:crossAx val="313942784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3.2361632645841092E-3"/>
          <c:y val="0.85560988720222342"/>
          <c:w val="0.99352767347083182"/>
          <c:h val="0.10470046294174268"/>
        </c:manualLayout>
      </c:layout>
      <c:overlay val="0"/>
      <c:txPr>
        <a:bodyPr/>
        <a:lstStyle/>
        <a:p>
          <a:pPr>
            <a:defRPr b="0"/>
          </a:pPr>
          <a:endParaRPr lang="en-US"/>
        </a:p>
      </c:txPr>
    </c:legend>
    <c:plotVisOnly val="1"/>
    <c:dispBlanksAs val="zero"/>
    <c:showDLblsOverMax val="1"/>
  </c:chart>
  <c:spPr>
    <a:solidFill>
      <a:srgbClr val="F2F2F2"/>
    </a:solidFill>
    <a:effectLst/>
  </c:spPr>
  <c:txPr>
    <a:bodyPr/>
    <a:lstStyle/>
    <a:p>
      <a:pPr>
        <a:defRPr sz="800" b="1">
          <a:effectLst/>
          <a:latin typeface="Franklin Gothic Book" panose="020B0503020102020204" pitchFamily="34" charset="0"/>
        </a:defRPr>
      </a:pPr>
      <a:endParaRPr lang="en-US"/>
    </a:p>
  </c:txPr>
  <c:externalData r:id="rId1">
    <c:autoUpdate val="0"/>
  </c:externalData>
</c:chartSpace>
</file>

<file path=ppt/charts/chart6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396732985706812"/>
          <c:y val="0.20134544519667494"/>
          <c:w val="0.87292043667396924"/>
          <c:h val="0.61546964800588266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13-18</c:v>
                </c:pt>
              </c:strCache>
            </c:strRef>
          </c:tx>
          <c:spPr>
            <a:solidFill>
              <a:srgbClr val="E41E2B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80CC-48BE-8980-3E09D00DC3CA}"/>
                </c:ext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80CC-48BE-8980-3E09D00DC3CA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Tea
 (13,931)</c:v>
                </c:pt>
                <c:pt idx="1">
                  <c:v>RTD Coffee
 (8,200)</c:v>
                </c:pt>
              </c:strCache>
            </c:strRef>
          </c:cat>
          <c:val>
            <c:numRef>
              <c:f>Sheet1!$B$2:$B$3</c:f>
              <c:numCache>
                <c:formatCode>0.0%</c:formatCode>
                <c:ptCount val="2"/>
                <c:pt idx="0">
                  <c:v>0.112099988750825</c:v>
                </c:pt>
                <c:pt idx="1">
                  <c:v>0.112097098907357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02-80CC-48BE-8980-3E09D00DC3C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19-24</c:v>
                </c:pt>
              </c:strCache>
            </c:strRef>
          </c:tx>
          <c:spPr>
            <a:solidFill>
              <a:srgbClr val="31859C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80CC-48BE-8980-3E09D00DC3CA}"/>
                </c:ext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80CC-48BE-8980-3E09D00DC3CA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Tea
 (13,931)</c:v>
                </c:pt>
                <c:pt idx="1">
                  <c:v>RTD Coffee
 (8,200)</c:v>
                </c:pt>
              </c:strCache>
            </c:strRef>
          </c:cat>
          <c:val>
            <c:numRef>
              <c:f>Sheet1!$C$2:$C$3</c:f>
              <c:numCache>
                <c:formatCode>0.0%</c:formatCode>
                <c:ptCount val="2"/>
                <c:pt idx="0">
                  <c:v>0.124174082341876</c:v>
                </c:pt>
                <c:pt idx="1">
                  <c:v>0.167723644190756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05-80CC-48BE-8980-3E09D00DC3C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25-34</c:v>
                </c:pt>
              </c:strCache>
            </c:strRef>
          </c:tx>
          <c:spPr>
            <a:solidFill>
              <a:srgbClr val="FFC000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80CC-48BE-8980-3E09D00DC3CA}"/>
                </c:ext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80CC-48BE-8980-3E09D00DC3CA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Tea
 (13,931)</c:v>
                </c:pt>
                <c:pt idx="1">
                  <c:v>RTD Coffee
 (8,200)</c:v>
                </c:pt>
              </c:strCache>
            </c:strRef>
          </c:cat>
          <c:val>
            <c:numRef>
              <c:f>Sheet1!$D$2:$D$3</c:f>
              <c:numCache>
                <c:formatCode>0.0%</c:formatCode>
                <c:ptCount val="2"/>
                <c:pt idx="0">
                  <c:v>0.190482842462215</c:v>
                </c:pt>
                <c:pt idx="1">
                  <c:v>0.25827186963190901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08-80CC-48BE-8980-3E09D00DC3CA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35-49</c:v>
                </c:pt>
              </c:strCache>
            </c:strRef>
          </c:tx>
          <c:spPr>
            <a:solidFill>
              <a:srgbClr val="00B050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80CC-48BE-8980-3E09D00DC3CA}"/>
                </c:ext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80CC-48BE-8980-3E09D00DC3CA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Tea
 (13,931)</c:v>
                </c:pt>
                <c:pt idx="1">
                  <c:v>RTD Coffee
 (8,200)</c:v>
                </c:pt>
              </c:strCache>
            </c:strRef>
          </c:cat>
          <c:val>
            <c:numRef>
              <c:f>Sheet1!$E$2:$E$3</c:f>
              <c:numCache>
                <c:formatCode>0.0%</c:formatCode>
                <c:ptCount val="2"/>
                <c:pt idx="0">
                  <c:v>0.24703832652089699</c:v>
                </c:pt>
                <c:pt idx="1">
                  <c:v>0.26314413820537802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0B-80CC-48BE-8980-3E09D00DC3CA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50-64</c:v>
                </c:pt>
              </c:strCache>
            </c:strRef>
          </c:tx>
          <c:spPr>
            <a:solidFill>
              <a:srgbClr val="7030A0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80CC-48BE-8980-3E09D00DC3CA}"/>
                </c:ext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80CC-48BE-8980-3E09D00DC3CA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Tea
 (13,931)</c:v>
                </c:pt>
                <c:pt idx="1">
                  <c:v>RTD Coffee
 (8,200)</c:v>
                </c:pt>
              </c:strCache>
            </c:strRef>
          </c:cat>
          <c:val>
            <c:numRef>
              <c:f>Sheet1!$F$2:$F$3</c:f>
              <c:numCache>
                <c:formatCode>0.0%</c:formatCode>
                <c:ptCount val="2"/>
                <c:pt idx="0">
                  <c:v>0.239469720661135</c:v>
                </c:pt>
                <c:pt idx="1">
                  <c:v>0.15256375627437699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0E-80CC-48BE-8980-3E09D00DC3CA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65-75</c:v>
                </c:pt>
              </c:strCache>
            </c:strRef>
          </c:tx>
          <c:spPr>
            <a:solidFill>
              <a:srgbClr val="7F7F7F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80CC-48BE-8980-3E09D00DC3CA}"/>
                </c:ext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80CC-48BE-8980-3E09D00DC3CA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Tea
 (13,931)</c:v>
                </c:pt>
                <c:pt idx="1">
                  <c:v>RTD Coffee
 (8,200)</c:v>
                </c:pt>
              </c:strCache>
            </c:strRef>
          </c:cat>
          <c:val>
            <c:numRef>
              <c:f>Sheet1!$G$2:$G$3</c:f>
              <c:numCache>
                <c:formatCode>0.0%</c:formatCode>
                <c:ptCount val="2"/>
                <c:pt idx="0">
                  <c:v>8.6735039263050498E-2</c:v>
                </c:pt>
                <c:pt idx="1">
                  <c:v>4.6199492790225297E-2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11-80CC-48BE-8980-3E09D00DC3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14230272"/>
        <c:axId val="314231808"/>
      </c:barChart>
      <c:catAx>
        <c:axId val="314230272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314231808"/>
        <c:crosses val="autoZero"/>
        <c:auto val="0"/>
        <c:lblAlgn val="ctr"/>
        <c:lblOffset val="100"/>
        <c:noMultiLvlLbl val="0"/>
      </c:catAx>
      <c:valAx>
        <c:axId val="314231808"/>
        <c:scaling>
          <c:orientation val="minMax"/>
        </c:scaling>
        <c:delete val="1"/>
        <c:axPos val="b"/>
        <c:numFmt formatCode="0.0%" sourceLinked="1"/>
        <c:majorTickMark val="out"/>
        <c:minorTickMark val="none"/>
        <c:tickLblPos val="nextTo"/>
        <c:crossAx val="314230272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"/>
          <c:y val="0.8387577092876356"/>
          <c:w val="0.98463772690770224"/>
          <c:h val="0.12174558175922419"/>
        </c:manualLayout>
      </c:layout>
      <c:overlay val="0"/>
      <c:txPr>
        <a:bodyPr/>
        <a:lstStyle/>
        <a:p>
          <a:pPr>
            <a:defRPr b="0"/>
          </a:pPr>
          <a:endParaRPr lang="en-US"/>
        </a:p>
      </c:txPr>
    </c:legend>
    <c:plotVisOnly val="1"/>
    <c:dispBlanksAs val="zero"/>
    <c:showDLblsOverMax val="1"/>
  </c:chart>
  <c:spPr>
    <a:solidFill>
      <a:srgbClr val="F2F2F2"/>
    </a:solidFill>
    <a:effectLst/>
  </c:spPr>
  <c:txPr>
    <a:bodyPr/>
    <a:lstStyle/>
    <a:p>
      <a:pPr>
        <a:defRPr sz="800" b="1">
          <a:effectLst/>
          <a:latin typeface="Franklin Gothic Book" panose="020B0503020102020204" pitchFamily="34" charset="0"/>
        </a:defRPr>
      </a:pPr>
      <a:endParaRPr lang="en-US"/>
    </a:p>
  </c:txPr>
  <c:externalData r:id="rId1">
    <c:autoUpdate val="0"/>
  </c:externalData>
</c:chartSpace>
</file>

<file path=ppt/charts/chart6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288146614345582E-2"/>
          <c:y val="0.20012041377552825"/>
          <c:w val="0.95423706771308836"/>
          <c:h val="0.56287876159961436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13-18</c:v>
                </c:pt>
              </c:strCache>
            </c:strRef>
          </c:tx>
          <c:spPr>
            <a:solidFill>
              <a:srgbClr val="E41E2B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9B0E-41C9-9087-EEFD21F39E8A}"/>
                </c:ext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9B0E-41C9-9087-EEFD21F39E8A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Coffee
 (8,200)</c:v>
                </c:pt>
                <c:pt idx="1">
                  <c:v>RTD Tea
 (13,931)</c:v>
                </c:pt>
              </c:strCache>
            </c:strRef>
          </c:cat>
          <c:val>
            <c:numRef>
              <c:f>Sheet1!$B$2:$B$3</c:f>
              <c:numCache>
                <c:formatCode>0.0%</c:formatCode>
                <c:ptCount val="2"/>
                <c:pt idx="0">
                  <c:v>0.112097098907357</c:v>
                </c:pt>
                <c:pt idx="1">
                  <c:v>0.112099988750825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02-9B0E-41C9-9087-EEFD21F39E8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19-24</c:v>
                </c:pt>
              </c:strCache>
            </c:strRef>
          </c:tx>
          <c:spPr>
            <a:solidFill>
              <a:srgbClr val="31859C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9B0E-41C9-9087-EEFD21F39E8A}"/>
                </c:ext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9B0E-41C9-9087-EEFD21F39E8A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Coffee
 (8,200)</c:v>
                </c:pt>
                <c:pt idx="1">
                  <c:v>RTD Tea
 (13,931)</c:v>
                </c:pt>
              </c:strCache>
            </c:strRef>
          </c:cat>
          <c:val>
            <c:numRef>
              <c:f>Sheet1!$C$2:$C$3</c:f>
              <c:numCache>
                <c:formatCode>0.0%</c:formatCode>
                <c:ptCount val="2"/>
                <c:pt idx="0">
                  <c:v>0.167723644190756</c:v>
                </c:pt>
                <c:pt idx="1">
                  <c:v>0.124174082341876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05-9B0E-41C9-9087-EEFD21F39E8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25-34</c:v>
                </c:pt>
              </c:strCache>
            </c:strRef>
          </c:tx>
          <c:spPr>
            <a:solidFill>
              <a:srgbClr val="FFC000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9B0E-41C9-9087-EEFD21F39E8A}"/>
                </c:ext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9B0E-41C9-9087-EEFD21F39E8A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Coffee
 (8,200)</c:v>
                </c:pt>
                <c:pt idx="1">
                  <c:v>RTD Tea
 (13,931)</c:v>
                </c:pt>
              </c:strCache>
            </c:strRef>
          </c:cat>
          <c:val>
            <c:numRef>
              <c:f>Sheet1!$D$2:$D$3</c:f>
              <c:numCache>
                <c:formatCode>0.0%</c:formatCode>
                <c:ptCount val="2"/>
                <c:pt idx="0">
                  <c:v>0.25827186963190801</c:v>
                </c:pt>
                <c:pt idx="1">
                  <c:v>0.190482842462215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08-9B0E-41C9-9087-EEFD21F39E8A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35-49</c:v>
                </c:pt>
              </c:strCache>
            </c:strRef>
          </c:tx>
          <c:spPr>
            <a:solidFill>
              <a:srgbClr val="00B050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9B0E-41C9-9087-EEFD21F39E8A}"/>
                </c:ext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9B0E-41C9-9087-EEFD21F39E8A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Coffee
 (8,200)</c:v>
                </c:pt>
                <c:pt idx="1">
                  <c:v>RTD Tea
 (13,931)</c:v>
                </c:pt>
              </c:strCache>
            </c:strRef>
          </c:cat>
          <c:val>
            <c:numRef>
              <c:f>Sheet1!$E$2:$E$3</c:f>
              <c:numCache>
                <c:formatCode>0.0%</c:formatCode>
                <c:ptCount val="2"/>
                <c:pt idx="0">
                  <c:v>0.26314413820537702</c:v>
                </c:pt>
                <c:pt idx="1">
                  <c:v>0.24703832652089699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0B-9B0E-41C9-9087-EEFD21F39E8A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50-64</c:v>
                </c:pt>
              </c:strCache>
            </c:strRef>
          </c:tx>
          <c:spPr>
            <a:solidFill>
              <a:srgbClr val="7030A0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9B0E-41C9-9087-EEFD21F39E8A}"/>
                </c:ext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9B0E-41C9-9087-EEFD21F39E8A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Coffee
 (8,200)</c:v>
                </c:pt>
                <c:pt idx="1">
                  <c:v>RTD Tea
 (13,931)</c:v>
                </c:pt>
              </c:strCache>
            </c:strRef>
          </c:cat>
          <c:val>
            <c:numRef>
              <c:f>Sheet1!$F$2:$F$3</c:f>
              <c:numCache>
                <c:formatCode>0.0%</c:formatCode>
                <c:ptCount val="2"/>
                <c:pt idx="0">
                  <c:v>0.15256375627437699</c:v>
                </c:pt>
                <c:pt idx="1">
                  <c:v>0.239469720661135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0E-9B0E-41C9-9087-EEFD21F39E8A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65-75</c:v>
                </c:pt>
              </c:strCache>
            </c:strRef>
          </c:tx>
          <c:spPr>
            <a:solidFill>
              <a:srgbClr val="7F7F7F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9B0E-41C9-9087-EEFD21F39E8A}"/>
                </c:ext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9B0E-41C9-9087-EEFD21F39E8A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Coffee
 (8,200)</c:v>
                </c:pt>
                <c:pt idx="1">
                  <c:v>RTD Tea
 (13,931)</c:v>
                </c:pt>
              </c:strCache>
            </c:strRef>
          </c:cat>
          <c:val>
            <c:numRef>
              <c:f>Sheet1!$G$2:$G$3</c:f>
              <c:numCache>
                <c:formatCode>0.0%</c:formatCode>
                <c:ptCount val="2"/>
                <c:pt idx="0">
                  <c:v>4.61994927902252E-2</c:v>
                </c:pt>
                <c:pt idx="1">
                  <c:v>8.6735039263050498E-2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11-9B0E-41C9-9087-EEFD21F39E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14429824"/>
        <c:axId val="314431360"/>
      </c:barChart>
      <c:catAx>
        <c:axId val="31442982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314431360"/>
        <c:crosses val="autoZero"/>
        <c:auto val="0"/>
        <c:lblAlgn val="ctr"/>
        <c:lblOffset val="100"/>
        <c:noMultiLvlLbl val="0"/>
      </c:catAx>
      <c:valAx>
        <c:axId val="314431360"/>
        <c:scaling>
          <c:orientation val="minMax"/>
        </c:scaling>
        <c:delete val="1"/>
        <c:axPos val="l"/>
        <c:numFmt formatCode="0.0%" sourceLinked="1"/>
        <c:majorTickMark val="out"/>
        <c:minorTickMark val="none"/>
        <c:tickLblPos val="nextTo"/>
        <c:crossAx val="314429824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3.2361632645840853E-3"/>
          <c:y val="0.87463332356788837"/>
          <c:w val="0.99352767347083182"/>
          <c:h val="9.9195741762251821E-2"/>
        </c:manualLayout>
      </c:layout>
      <c:overlay val="0"/>
      <c:txPr>
        <a:bodyPr/>
        <a:lstStyle/>
        <a:p>
          <a:pPr>
            <a:defRPr b="0"/>
          </a:pPr>
          <a:endParaRPr lang="en-US"/>
        </a:p>
      </c:txPr>
    </c:legend>
    <c:plotVisOnly val="1"/>
    <c:dispBlanksAs val="zero"/>
    <c:showDLblsOverMax val="1"/>
  </c:chart>
  <c:spPr>
    <a:solidFill>
      <a:srgbClr val="F2F2F2"/>
    </a:solidFill>
    <a:effectLst/>
  </c:spPr>
  <c:txPr>
    <a:bodyPr/>
    <a:lstStyle/>
    <a:p>
      <a:pPr>
        <a:defRPr sz="800" b="1">
          <a:effectLst/>
          <a:latin typeface="Franklin Gothic Book" panose="020B0503020102020204" pitchFamily="34" charset="0"/>
        </a:defRPr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838637972219765E-2"/>
          <c:y val="0.12237018992091057"/>
          <c:w val="0.88211923825533056"/>
          <c:h val="0.69787724262358497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13-18</c:v>
                </c:pt>
              </c:strCache>
            </c:strRef>
          </c:tx>
          <c:spPr>
            <a:solidFill>
              <a:srgbClr val="E41E2B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CBCB-47FA-A09B-C47700D4C7B2}"/>
                </c:ext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BCB-47FA-A09B-C47700D4C7B2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Tea
 (13,931)</c:v>
                </c:pt>
                <c:pt idx="1">
                  <c:v>RTD Coffee
 (8,200)</c:v>
                </c:pt>
              </c:strCache>
            </c:strRef>
          </c:cat>
          <c:val>
            <c:numRef>
              <c:f>Sheet1!$B$2:$B$3</c:f>
              <c:numCache>
                <c:formatCode>0.0%</c:formatCode>
                <c:ptCount val="2"/>
                <c:pt idx="0">
                  <c:v>0.112099988750825</c:v>
                </c:pt>
                <c:pt idx="1">
                  <c:v>0.112097098907357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02-CBCB-47FA-A09B-C47700D4C7B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19-24</c:v>
                </c:pt>
              </c:strCache>
            </c:strRef>
          </c:tx>
          <c:spPr>
            <a:solidFill>
              <a:srgbClr val="31859C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BCB-47FA-A09B-C47700D4C7B2}"/>
                </c:ext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CBCB-47FA-A09B-C47700D4C7B2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Tea
 (13,931)</c:v>
                </c:pt>
                <c:pt idx="1">
                  <c:v>RTD Coffee
 (8,200)</c:v>
                </c:pt>
              </c:strCache>
            </c:strRef>
          </c:cat>
          <c:val>
            <c:numRef>
              <c:f>Sheet1!$C$2:$C$3</c:f>
              <c:numCache>
                <c:formatCode>0.0%</c:formatCode>
                <c:ptCount val="2"/>
                <c:pt idx="0">
                  <c:v>0.12417408234187501</c:v>
                </c:pt>
                <c:pt idx="1">
                  <c:v>0.167723644190756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05-CBCB-47FA-A09B-C47700D4C7B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25-34</c:v>
                </c:pt>
              </c:strCache>
            </c:strRef>
          </c:tx>
          <c:spPr>
            <a:solidFill>
              <a:srgbClr val="FFC000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CBCB-47FA-A09B-C47700D4C7B2}"/>
                </c:ext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CBCB-47FA-A09B-C47700D4C7B2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Tea
 (13,931)</c:v>
                </c:pt>
                <c:pt idx="1">
                  <c:v>RTD Coffee
 (8,200)</c:v>
                </c:pt>
              </c:strCache>
            </c:strRef>
          </c:cat>
          <c:val>
            <c:numRef>
              <c:f>Sheet1!$D$2:$D$3</c:f>
              <c:numCache>
                <c:formatCode>0.0%</c:formatCode>
                <c:ptCount val="2"/>
                <c:pt idx="0">
                  <c:v>0.190482842462214</c:v>
                </c:pt>
                <c:pt idx="1">
                  <c:v>0.25827186963190901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08-CBCB-47FA-A09B-C47700D4C7B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35-49</c:v>
                </c:pt>
              </c:strCache>
            </c:strRef>
          </c:tx>
          <c:spPr>
            <a:solidFill>
              <a:srgbClr val="00B050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CBCB-47FA-A09B-C47700D4C7B2}"/>
                </c:ext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CBCB-47FA-A09B-C47700D4C7B2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Tea
 (13,931)</c:v>
                </c:pt>
                <c:pt idx="1">
                  <c:v>RTD Coffee
 (8,200)</c:v>
                </c:pt>
              </c:strCache>
            </c:strRef>
          </c:cat>
          <c:val>
            <c:numRef>
              <c:f>Sheet1!$E$2:$E$3</c:f>
              <c:numCache>
                <c:formatCode>0.0%</c:formatCode>
                <c:ptCount val="2"/>
                <c:pt idx="0">
                  <c:v>0.247038326520896</c:v>
                </c:pt>
                <c:pt idx="1">
                  <c:v>0.26314413820537802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0B-CBCB-47FA-A09B-C47700D4C7B2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50-64</c:v>
                </c:pt>
              </c:strCache>
            </c:strRef>
          </c:tx>
          <c:spPr>
            <a:solidFill>
              <a:srgbClr val="7030A0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CBCB-47FA-A09B-C47700D4C7B2}"/>
                </c:ext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CBCB-47FA-A09B-C47700D4C7B2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Tea
 (13,931)</c:v>
                </c:pt>
                <c:pt idx="1">
                  <c:v>RTD Coffee
 (8,200)</c:v>
                </c:pt>
              </c:strCache>
            </c:strRef>
          </c:cat>
          <c:val>
            <c:numRef>
              <c:f>Sheet1!$F$2:$F$3</c:f>
              <c:numCache>
                <c:formatCode>0.0%</c:formatCode>
                <c:ptCount val="2"/>
                <c:pt idx="0">
                  <c:v>0.23946972066113401</c:v>
                </c:pt>
                <c:pt idx="1">
                  <c:v>0.15256375627437699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0E-CBCB-47FA-A09B-C47700D4C7B2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65-75</c:v>
                </c:pt>
              </c:strCache>
            </c:strRef>
          </c:tx>
          <c:spPr>
            <a:solidFill>
              <a:srgbClr val="7F7F7F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CBCB-47FA-A09B-C47700D4C7B2}"/>
                </c:ext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CBCB-47FA-A09B-C47700D4C7B2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Tea
 (13,931)</c:v>
                </c:pt>
                <c:pt idx="1">
                  <c:v>RTD Coffee
 (8,200)</c:v>
                </c:pt>
              </c:strCache>
            </c:strRef>
          </c:cat>
          <c:val>
            <c:numRef>
              <c:f>Sheet1!$G$2:$G$3</c:f>
              <c:numCache>
                <c:formatCode>0.0%</c:formatCode>
                <c:ptCount val="2"/>
                <c:pt idx="0">
                  <c:v>8.6735039263050304E-2</c:v>
                </c:pt>
                <c:pt idx="1">
                  <c:v>4.6199492790225401E-2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11-CBCB-47FA-A09B-C47700D4C7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24379136"/>
        <c:axId val="124380672"/>
      </c:barChart>
      <c:catAx>
        <c:axId val="124379136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124380672"/>
        <c:crosses val="autoZero"/>
        <c:auto val="0"/>
        <c:lblAlgn val="ctr"/>
        <c:lblOffset val="100"/>
        <c:noMultiLvlLbl val="0"/>
      </c:catAx>
      <c:valAx>
        <c:axId val="124380672"/>
        <c:scaling>
          <c:orientation val="minMax"/>
        </c:scaling>
        <c:delete val="1"/>
        <c:axPos val="b"/>
        <c:numFmt formatCode="0%" sourceLinked="1"/>
        <c:majorTickMark val="out"/>
        <c:minorTickMark val="none"/>
        <c:tickLblPos val="nextTo"/>
        <c:crossAx val="124379136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"/>
          <c:y val="0.83511630574142448"/>
          <c:w val="0.99921563320209972"/>
          <c:h val="0.10401339968126971"/>
        </c:manualLayout>
      </c:layout>
      <c:overlay val="0"/>
      <c:txPr>
        <a:bodyPr/>
        <a:lstStyle/>
        <a:p>
          <a:pPr>
            <a:defRPr b="0"/>
          </a:pPr>
          <a:endParaRPr lang="en-US"/>
        </a:p>
      </c:txPr>
    </c:legend>
    <c:plotVisOnly val="1"/>
    <c:dispBlanksAs val="zero"/>
    <c:showDLblsOverMax val="1"/>
  </c:chart>
  <c:spPr>
    <a:solidFill>
      <a:srgbClr val="F2F2F2"/>
    </a:solidFill>
    <a:effectLst/>
  </c:spPr>
  <c:txPr>
    <a:bodyPr/>
    <a:lstStyle/>
    <a:p>
      <a:pPr>
        <a:defRPr sz="800" b="1">
          <a:effectLst/>
          <a:latin typeface="Franklin Gothic Book" panose="020B0503020102020204" pitchFamily="34" charset="0"/>
        </a:defRPr>
      </a:pPr>
      <a:endParaRPr lang="en-US"/>
    </a:p>
  </c:txPr>
  <c:externalData r:id="rId1">
    <c:autoUpdate val="0"/>
  </c:externalData>
</c:chartSpace>
</file>

<file path=ppt/charts/chart7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3112233468962604E-2"/>
          <c:y val="0.20232894478695901"/>
          <c:w val="0.95377553306207474"/>
          <c:h val="0.5492347678434083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13-18</c:v>
                </c:pt>
              </c:strCache>
            </c:strRef>
          </c:tx>
          <c:spPr>
            <a:solidFill>
              <a:srgbClr val="E41E2B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F795-44CC-AFCA-8C71875709C9}"/>
                </c:ext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F795-44CC-AFCA-8C71875709C9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Coffee
 (8,200)</c:v>
                </c:pt>
                <c:pt idx="1">
                  <c:v>RTD Tea
 (13,931)</c:v>
                </c:pt>
              </c:strCache>
            </c:strRef>
          </c:cat>
          <c:val>
            <c:numRef>
              <c:f>Sheet1!$B$2:$B$3</c:f>
              <c:numCache>
                <c:formatCode>0.0%</c:formatCode>
                <c:ptCount val="2"/>
                <c:pt idx="0">
                  <c:v>0.112097098907357</c:v>
                </c:pt>
                <c:pt idx="1">
                  <c:v>0.112099988750825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02-F795-44CC-AFCA-8C71875709C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19-24</c:v>
                </c:pt>
              </c:strCache>
            </c:strRef>
          </c:tx>
          <c:spPr>
            <a:solidFill>
              <a:srgbClr val="31859C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F795-44CC-AFCA-8C71875709C9}"/>
                </c:ext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F795-44CC-AFCA-8C71875709C9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Coffee
 (8,200)</c:v>
                </c:pt>
                <c:pt idx="1">
                  <c:v>RTD Tea
 (13,931)</c:v>
                </c:pt>
              </c:strCache>
            </c:strRef>
          </c:cat>
          <c:val>
            <c:numRef>
              <c:f>Sheet1!$C$2:$C$3</c:f>
              <c:numCache>
                <c:formatCode>0.0%</c:formatCode>
                <c:ptCount val="2"/>
                <c:pt idx="0">
                  <c:v>0.167723644190756</c:v>
                </c:pt>
                <c:pt idx="1">
                  <c:v>0.124174082341876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05-F795-44CC-AFCA-8C71875709C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25-34</c:v>
                </c:pt>
              </c:strCache>
            </c:strRef>
          </c:tx>
          <c:spPr>
            <a:solidFill>
              <a:srgbClr val="FFC000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F795-44CC-AFCA-8C71875709C9}"/>
                </c:ext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F795-44CC-AFCA-8C71875709C9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Coffee
 (8,200)</c:v>
                </c:pt>
                <c:pt idx="1">
                  <c:v>RTD Tea
 (13,931)</c:v>
                </c:pt>
              </c:strCache>
            </c:strRef>
          </c:cat>
          <c:val>
            <c:numRef>
              <c:f>Sheet1!$D$2:$D$3</c:f>
              <c:numCache>
                <c:formatCode>0.0%</c:formatCode>
                <c:ptCount val="2"/>
                <c:pt idx="0">
                  <c:v>0.25827186963190801</c:v>
                </c:pt>
                <c:pt idx="1">
                  <c:v>0.190482842462215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08-F795-44CC-AFCA-8C71875709C9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35-49</c:v>
                </c:pt>
              </c:strCache>
            </c:strRef>
          </c:tx>
          <c:spPr>
            <a:solidFill>
              <a:srgbClr val="00B050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F795-44CC-AFCA-8C71875709C9}"/>
                </c:ext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F795-44CC-AFCA-8C71875709C9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Coffee
 (8,200)</c:v>
                </c:pt>
                <c:pt idx="1">
                  <c:v>RTD Tea
 (13,931)</c:v>
                </c:pt>
              </c:strCache>
            </c:strRef>
          </c:cat>
          <c:val>
            <c:numRef>
              <c:f>Sheet1!$E$2:$E$3</c:f>
              <c:numCache>
                <c:formatCode>0.0%</c:formatCode>
                <c:ptCount val="2"/>
                <c:pt idx="0">
                  <c:v>0.26314413820537702</c:v>
                </c:pt>
                <c:pt idx="1">
                  <c:v>0.24703832652089699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0B-F795-44CC-AFCA-8C71875709C9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50-64</c:v>
                </c:pt>
              </c:strCache>
            </c:strRef>
          </c:tx>
          <c:spPr>
            <a:solidFill>
              <a:srgbClr val="7030A0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F795-44CC-AFCA-8C71875709C9}"/>
                </c:ext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F795-44CC-AFCA-8C71875709C9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Coffee
 (8,200)</c:v>
                </c:pt>
                <c:pt idx="1">
                  <c:v>RTD Tea
 (13,931)</c:v>
                </c:pt>
              </c:strCache>
            </c:strRef>
          </c:cat>
          <c:val>
            <c:numRef>
              <c:f>Sheet1!$F$2:$F$3</c:f>
              <c:numCache>
                <c:formatCode>0.0%</c:formatCode>
                <c:ptCount val="2"/>
                <c:pt idx="0">
                  <c:v>0.15256375627437699</c:v>
                </c:pt>
                <c:pt idx="1">
                  <c:v>0.239469720661135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0E-F795-44CC-AFCA-8C71875709C9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65-75</c:v>
                </c:pt>
              </c:strCache>
            </c:strRef>
          </c:tx>
          <c:spPr>
            <a:solidFill>
              <a:srgbClr val="7F7F7F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F795-44CC-AFCA-8C71875709C9}"/>
                </c:ext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F795-44CC-AFCA-8C71875709C9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Coffee
 (8,200)</c:v>
                </c:pt>
                <c:pt idx="1">
                  <c:v>RTD Tea
 (13,931)</c:v>
                </c:pt>
              </c:strCache>
            </c:strRef>
          </c:cat>
          <c:val>
            <c:numRef>
              <c:f>Sheet1!$G$2:$G$3</c:f>
              <c:numCache>
                <c:formatCode>0.0%</c:formatCode>
                <c:ptCount val="2"/>
                <c:pt idx="0">
                  <c:v>4.61994927902252E-2</c:v>
                </c:pt>
                <c:pt idx="1">
                  <c:v>8.6735039263050498E-2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11-F795-44CC-AFCA-8C71875709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14590720"/>
        <c:axId val="314592256"/>
      </c:barChart>
      <c:catAx>
        <c:axId val="31459072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314592256"/>
        <c:crosses val="autoZero"/>
        <c:auto val="0"/>
        <c:lblAlgn val="ctr"/>
        <c:lblOffset val="100"/>
        <c:noMultiLvlLbl val="0"/>
      </c:catAx>
      <c:valAx>
        <c:axId val="314592256"/>
        <c:scaling>
          <c:orientation val="minMax"/>
        </c:scaling>
        <c:delete val="1"/>
        <c:axPos val="l"/>
        <c:numFmt formatCode="0.0%" sourceLinked="1"/>
        <c:majorTickMark val="out"/>
        <c:minorTickMark val="none"/>
        <c:tickLblPos val="nextTo"/>
        <c:crossAx val="314590720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"/>
          <c:y val="0.84679001821278577"/>
          <c:w val="0.98463772690770224"/>
          <c:h val="0.12675022440443842"/>
        </c:manualLayout>
      </c:layout>
      <c:overlay val="0"/>
      <c:txPr>
        <a:bodyPr/>
        <a:lstStyle/>
        <a:p>
          <a:pPr>
            <a:defRPr b="0"/>
          </a:pPr>
          <a:endParaRPr lang="en-US"/>
        </a:p>
      </c:txPr>
    </c:legend>
    <c:plotVisOnly val="1"/>
    <c:dispBlanksAs val="zero"/>
    <c:showDLblsOverMax val="1"/>
  </c:chart>
  <c:spPr>
    <a:solidFill>
      <a:srgbClr val="F2F2F2"/>
    </a:solidFill>
    <a:effectLst/>
  </c:spPr>
  <c:txPr>
    <a:bodyPr/>
    <a:lstStyle/>
    <a:p>
      <a:pPr>
        <a:defRPr sz="800" b="1">
          <a:effectLst/>
          <a:latin typeface="Franklin Gothic Book" panose="020B0503020102020204" pitchFamily="34" charset="0"/>
        </a:defRPr>
      </a:pPr>
      <a:endParaRPr lang="en-US"/>
    </a:p>
  </c:txPr>
  <c:externalData r:id="rId1">
    <c:autoUpdate val="0"/>
  </c:externalData>
</c:chartSpace>
</file>

<file path=ppt/charts/chart7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2934307573525634E-2"/>
          <c:y val="0.20232894478695901"/>
          <c:w val="0.95413138485294868"/>
          <c:h val="0.56246464653479622"/>
        </c:manualLayout>
      </c:layout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13-18</c:v>
                </c:pt>
              </c:strCache>
            </c:strRef>
          </c:tx>
          <c:spPr>
            <a:solidFill>
              <a:srgbClr val="E41E2B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E098-4E39-9104-1E911EEC25AB}"/>
                </c:ext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E098-4E39-9104-1E911EEC25AB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Coffee
 (8,200)</c:v>
                </c:pt>
                <c:pt idx="1">
                  <c:v>RTD Tea
 (13,931)</c:v>
                </c:pt>
              </c:strCache>
            </c:strRef>
          </c:cat>
          <c:val>
            <c:numRef>
              <c:f>Sheet1!$B$2:$B$3</c:f>
              <c:numCache>
                <c:formatCode>0.0%</c:formatCode>
                <c:ptCount val="2"/>
                <c:pt idx="0">
                  <c:v>0.112097098907357</c:v>
                </c:pt>
                <c:pt idx="1">
                  <c:v>0.112099988750825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02-E098-4E39-9104-1E911EEC25A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19-24</c:v>
                </c:pt>
              </c:strCache>
            </c:strRef>
          </c:tx>
          <c:spPr>
            <a:solidFill>
              <a:srgbClr val="31859C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E098-4E39-9104-1E911EEC25AB}"/>
                </c:ext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E098-4E39-9104-1E911EEC25AB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Coffee
 (8,200)</c:v>
                </c:pt>
                <c:pt idx="1">
                  <c:v>RTD Tea
 (13,931)</c:v>
                </c:pt>
              </c:strCache>
            </c:strRef>
          </c:cat>
          <c:val>
            <c:numRef>
              <c:f>Sheet1!$C$2:$C$3</c:f>
              <c:numCache>
                <c:formatCode>0.0%</c:formatCode>
                <c:ptCount val="2"/>
                <c:pt idx="0">
                  <c:v>0.167723644190756</c:v>
                </c:pt>
                <c:pt idx="1">
                  <c:v>0.124174082341876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05-E098-4E39-9104-1E911EEC25A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25-34</c:v>
                </c:pt>
              </c:strCache>
            </c:strRef>
          </c:tx>
          <c:spPr>
            <a:solidFill>
              <a:srgbClr val="FFC000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E098-4E39-9104-1E911EEC25AB}"/>
                </c:ext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E098-4E39-9104-1E911EEC25AB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Coffee
 (8,200)</c:v>
                </c:pt>
                <c:pt idx="1">
                  <c:v>RTD Tea
 (13,931)</c:v>
                </c:pt>
              </c:strCache>
            </c:strRef>
          </c:cat>
          <c:val>
            <c:numRef>
              <c:f>Sheet1!$D$2:$D$3</c:f>
              <c:numCache>
                <c:formatCode>0.0%</c:formatCode>
                <c:ptCount val="2"/>
                <c:pt idx="0">
                  <c:v>0.25827186963190801</c:v>
                </c:pt>
                <c:pt idx="1">
                  <c:v>0.190482842462215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08-E098-4E39-9104-1E911EEC25A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35-49</c:v>
                </c:pt>
              </c:strCache>
            </c:strRef>
          </c:tx>
          <c:spPr>
            <a:solidFill>
              <a:srgbClr val="00B050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E098-4E39-9104-1E911EEC25AB}"/>
                </c:ext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E098-4E39-9104-1E911EEC25AB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Coffee
 (8,200)</c:v>
                </c:pt>
                <c:pt idx="1">
                  <c:v>RTD Tea
 (13,931)</c:v>
                </c:pt>
              </c:strCache>
            </c:strRef>
          </c:cat>
          <c:val>
            <c:numRef>
              <c:f>Sheet1!$E$2:$E$3</c:f>
              <c:numCache>
                <c:formatCode>0.0%</c:formatCode>
                <c:ptCount val="2"/>
                <c:pt idx="0">
                  <c:v>0.26314413820537702</c:v>
                </c:pt>
                <c:pt idx="1">
                  <c:v>0.24703832652089699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0B-E098-4E39-9104-1E911EEC25AB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50-64</c:v>
                </c:pt>
              </c:strCache>
            </c:strRef>
          </c:tx>
          <c:spPr>
            <a:solidFill>
              <a:srgbClr val="7030A0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E098-4E39-9104-1E911EEC25AB}"/>
                </c:ext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E098-4E39-9104-1E911EEC25AB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Coffee
 (8,200)</c:v>
                </c:pt>
                <c:pt idx="1">
                  <c:v>RTD Tea
 (13,931)</c:v>
                </c:pt>
              </c:strCache>
            </c:strRef>
          </c:cat>
          <c:val>
            <c:numRef>
              <c:f>Sheet1!$F$2:$F$3</c:f>
              <c:numCache>
                <c:formatCode>0.0%</c:formatCode>
                <c:ptCount val="2"/>
                <c:pt idx="0">
                  <c:v>0.15256375627437699</c:v>
                </c:pt>
                <c:pt idx="1">
                  <c:v>0.239469720661135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0E-E098-4E39-9104-1E911EEC25AB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65-75</c:v>
                </c:pt>
              </c:strCache>
            </c:strRef>
          </c:tx>
          <c:spPr>
            <a:solidFill>
              <a:srgbClr val="7F7F7F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E098-4E39-9104-1E911EEC25AB}"/>
                </c:ext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E098-4E39-9104-1E911EEC25AB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Coffee
 (8,200)</c:v>
                </c:pt>
                <c:pt idx="1">
                  <c:v>RTD Tea
 (13,931)</c:v>
                </c:pt>
              </c:strCache>
            </c:strRef>
          </c:cat>
          <c:val>
            <c:numRef>
              <c:f>Sheet1!$G$2:$G$3</c:f>
              <c:numCache>
                <c:formatCode>0.0%</c:formatCode>
                <c:ptCount val="2"/>
                <c:pt idx="0">
                  <c:v>4.61994927902252E-2</c:v>
                </c:pt>
                <c:pt idx="1">
                  <c:v>8.6735039263050498E-2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11-E098-4E39-9104-1E911EEC25A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15968128"/>
        <c:axId val="315978112"/>
      </c:barChart>
      <c:catAx>
        <c:axId val="31596812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315978112"/>
        <c:crosses val="autoZero"/>
        <c:auto val="0"/>
        <c:lblAlgn val="ctr"/>
        <c:lblOffset val="100"/>
        <c:noMultiLvlLbl val="0"/>
      </c:catAx>
      <c:valAx>
        <c:axId val="315978112"/>
        <c:scaling>
          <c:orientation val="minMax"/>
        </c:scaling>
        <c:delete val="1"/>
        <c:axPos val="l"/>
        <c:numFmt formatCode="0%" sourceLinked="1"/>
        <c:majorTickMark val="out"/>
        <c:minorTickMark val="none"/>
        <c:tickLblPos val="nextTo"/>
        <c:crossAx val="315968128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1.2513562351355898E-2"/>
          <c:y val="0.85560993734037771"/>
          <c:w val="0.98331245933757117"/>
          <c:h val="0.1179303052768465"/>
        </c:manualLayout>
      </c:layout>
      <c:overlay val="0"/>
      <c:txPr>
        <a:bodyPr/>
        <a:lstStyle/>
        <a:p>
          <a:pPr>
            <a:defRPr b="0"/>
          </a:pPr>
          <a:endParaRPr lang="en-US"/>
        </a:p>
      </c:txPr>
    </c:legend>
    <c:plotVisOnly val="1"/>
    <c:dispBlanksAs val="zero"/>
    <c:showDLblsOverMax val="1"/>
  </c:chart>
  <c:spPr>
    <a:solidFill>
      <a:srgbClr val="F2F2F2"/>
    </a:solidFill>
    <a:effectLst/>
  </c:spPr>
  <c:txPr>
    <a:bodyPr/>
    <a:lstStyle/>
    <a:p>
      <a:pPr>
        <a:defRPr sz="800" b="1">
          <a:effectLst/>
          <a:latin typeface="Franklin Gothic Book" panose="020B0503020102020204" pitchFamily="34" charset="0"/>
        </a:defRPr>
      </a:pPr>
      <a:endParaRPr lang="en-US"/>
    </a:p>
  </c:txPr>
  <c:externalData r:id="rId1">
    <c:autoUpdate val="0"/>
  </c:externalData>
</c:chartSpace>
</file>

<file path=ppt/charts/chart7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322031726233623E-2"/>
          <c:y val="0.20232901504387044"/>
          <c:w val="0.95355936547532749"/>
          <c:h val="0.56246449460456893"/>
        </c:manualLayout>
      </c:layout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13-18</c:v>
                </c:pt>
              </c:strCache>
            </c:strRef>
          </c:tx>
          <c:spPr>
            <a:solidFill>
              <a:srgbClr val="E41E2B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A5BD-4CB7-8E7C-4DD5098F1574}"/>
                </c:ext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A5BD-4CB7-8E7C-4DD5098F1574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Coffee
 (8,200)</c:v>
                </c:pt>
                <c:pt idx="1">
                  <c:v>RTD Tea
 (13,931)</c:v>
                </c:pt>
              </c:strCache>
            </c:strRef>
          </c:cat>
          <c:val>
            <c:numRef>
              <c:f>Sheet1!$B$2:$B$3</c:f>
              <c:numCache>
                <c:formatCode>0.0%</c:formatCode>
                <c:ptCount val="2"/>
                <c:pt idx="0">
                  <c:v>0.112097098907357</c:v>
                </c:pt>
                <c:pt idx="1">
                  <c:v>0.112099988750825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02-A5BD-4CB7-8E7C-4DD5098F157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19-24</c:v>
                </c:pt>
              </c:strCache>
            </c:strRef>
          </c:tx>
          <c:spPr>
            <a:solidFill>
              <a:srgbClr val="31859C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A5BD-4CB7-8E7C-4DD5098F1574}"/>
                </c:ext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A5BD-4CB7-8E7C-4DD5098F1574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Coffee
 (8,200)</c:v>
                </c:pt>
                <c:pt idx="1">
                  <c:v>RTD Tea
 (13,931)</c:v>
                </c:pt>
              </c:strCache>
            </c:strRef>
          </c:cat>
          <c:val>
            <c:numRef>
              <c:f>Sheet1!$C$2:$C$3</c:f>
              <c:numCache>
                <c:formatCode>0.0%</c:formatCode>
                <c:ptCount val="2"/>
                <c:pt idx="0">
                  <c:v>0.167723644190756</c:v>
                </c:pt>
                <c:pt idx="1">
                  <c:v>0.124174082341876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05-A5BD-4CB7-8E7C-4DD5098F157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25-34</c:v>
                </c:pt>
              </c:strCache>
            </c:strRef>
          </c:tx>
          <c:spPr>
            <a:solidFill>
              <a:srgbClr val="FFC000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A5BD-4CB7-8E7C-4DD5098F1574}"/>
                </c:ext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A5BD-4CB7-8E7C-4DD5098F1574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Coffee
 (8,200)</c:v>
                </c:pt>
                <c:pt idx="1">
                  <c:v>RTD Tea
 (13,931)</c:v>
                </c:pt>
              </c:strCache>
            </c:strRef>
          </c:cat>
          <c:val>
            <c:numRef>
              <c:f>Sheet1!$D$2:$D$3</c:f>
              <c:numCache>
                <c:formatCode>0.0%</c:formatCode>
                <c:ptCount val="2"/>
                <c:pt idx="0">
                  <c:v>0.25827186963190801</c:v>
                </c:pt>
                <c:pt idx="1">
                  <c:v>0.190482842462215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08-A5BD-4CB7-8E7C-4DD5098F157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35-49</c:v>
                </c:pt>
              </c:strCache>
            </c:strRef>
          </c:tx>
          <c:spPr>
            <a:solidFill>
              <a:srgbClr val="00B050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A5BD-4CB7-8E7C-4DD5098F1574}"/>
                </c:ext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A5BD-4CB7-8E7C-4DD5098F1574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Coffee
 (8,200)</c:v>
                </c:pt>
                <c:pt idx="1">
                  <c:v>RTD Tea
 (13,931)</c:v>
                </c:pt>
              </c:strCache>
            </c:strRef>
          </c:cat>
          <c:val>
            <c:numRef>
              <c:f>Sheet1!$E$2:$E$3</c:f>
              <c:numCache>
                <c:formatCode>0.0%</c:formatCode>
                <c:ptCount val="2"/>
                <c:pt idx="0">
                  <c:v>0.26314413820537702</c:v>
                </c:pt>
                <c:pt idx="1">
                  <c:v>0.24703832652089699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0B-A5BD-4CB7-8E7C-4DD5098F1574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50-64</c:v>
                </c:pt>
              </c:strCache>
            </c:strRef>
          </c:tx>
          <c:spPr>
            <a:solidFill>
              <a:srgbClr val="7030A0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A5BD-4CB7-8E7C-4DD5098F1574}"/>
                </c:ext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A5BD-4CB7-8E7C-4DD5098F1574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Coffee
 (8,200)</c:v>
                </c:pt>
                <c:pt idx="1">
                  <c:v>RTD Tea
 (13,931)</c:v>
                </c:pt>
              </c:strCache>
            </c:strRef>
          </c:cat>
          <c:val>
            <c:numRef>
              <c:f>Sheet1!$F$2:$F$3</c:f>
              <c:numCache>
                <c:formatCode>0.0%</c:formatCode>
                <c:ptCount val="2"/>
                <c:pt idx="0">
                  <c:v>0.15256375627437699</c:v>
                </c:pt>
                <c:pt idx="1">
                  <c:v>0.239469720661135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0E-A5BD-4CB7-8E7C-4DD5098F1574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65-75</c:v>
                </c:pt>
              </c:strCache>
            </c:strRef>
          </c:tx>
          <c:spPr>
            <a:solidFill>
              <a:srgbClr val="7F7F7F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A5BD-4CB7-8E7C-4DD5098F1574}"/>
                </c:ext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A5BD-4CB7-8E7C-4DD5098F1574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Coffee
 (8,200)</c:v>
                </c:pt>
                <c:pt idx="1">
                  <c:v>RTD Tea
 (13,931)</c:v>
                </c:pt>
              </c:strCache>
            </c:strRef>
          </c:cat>
          <c:val>
            <c:numRef>
              <c:f>Sheet1!$G$2:$G$3</c:f>
              <c:numCache>
                <c:formatCode>0.0%</c:formatCode>
                <c:ptCount val="2"/>
                <c:pt idx="0">
                  <c:v>4.61994927902252E-2</c:v>
                </c:pt>
                <c:pt idx="1">
                  <c:v>8.6735039263050498E-2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11-A5BD-4CB7-8E7C-4DD5098F15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16084224"/>
        <c:axId val="316085760"/>
      </c:barChart>
      <c:catAx>
        <c:axId val="31608422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316085760"/>
        <c:crosses val="autoZero"/>
        <c:auto val="0"/>
        <c:lblAlgn val="ctr"/>
        <c:lblOffset val="100"/>
        <c:noMultiLvlLbl val="0"/>
      </c:catAx>
      <c:valAx>
        <c:axId val="316085760"/>
        <c:scaling>
          <c:orientation val="minMax"/>
        </c:scaling>
        <c:delete val="1"/>
        <c:axPos val="l"/>
        <c:numFmt formatCode="0%" sourceLinked="1"/>
        <c:majorTickMark val="out"/>
        <c:minorTickMark val="none"/>
        <c:tickLblPos val="nextTo"/>
        <c:crossAx val="316084224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"/>
          <c:y val="0.86001984829733835"/>
          <c:w val="0.99557517490450498"/>
          <c:h val="0.10470046294174268"/>
        </c:manualLayout>
      </c:layout>
      <c:overlay val="0"/>
      <c:txPr>
        <a:bodyPr/>
        <a:lstStyle/>
        <a:p>
          <a:pPr>
            <a:defRPr b="0"/>
          </a:pPr>
          <a:endParaRPr lang="en-US"/>
        </a:p>
      </c:txPr>
    </c:legend>
    <c:plotVisOnly val="1"/>
    <c:dispBlanksAs val="zero"/>
    <c:showDLblsOverMax val="1"/>
  </c:chart>
  <c:spPr>
    <a:solidFill>
      <a:srgbClr val="F2F2F2"/>
    </a:solidFill>
    <a:effectLst/>
  </c:spPr>
  <c:txPr>
    <a:bodyPr/>
    <a:lstStyle/>
    <a:p>
      <a:pPr>
        <a:defRPr sz="800" b="1">
          <a:effectLst/>
          <a:latin typeface="Franklin Gothic Book" panose="020B0503020102020204" pitchFamily="34" charset="0"/>
        </a:defRPr>
      </a:pPr>
      <a:endParaRPr lang="en-US"/>
    </a:p>
  </c:txPr>
  <c:externalData r:id="rId1">
    <c:autoUpdate val="0"/>
  </c:externalData>
</c:chartSpace>
</file>

<file path=ppt/charts/chart7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26926293654687"/>
          <c:y val="0.20065457340464951"/>
          <c:w val="0.87447850671449667"/>
          <c:h val="0.62990947271853204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13-18</c:v>
                </c:pt>
              </c:strCache>
            </c:strRef>
          </c:tx>
          <c:spPr>
            <a:solidFill>
              <a:srgbClr val="E41E2B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42A4-4E71-80B6-E5FB3D902600}"/>
                </c:ext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2A4-4E71-80B6-E5FB3D902600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Tea
 (13,931)</c:v>
                </c:pt>
                <c:pt idx="1">
                  <c:v>RTD Coffee
 (8,200)</c:v>
                </c:pt>
              </c:strCache>
            </c:strRef>
          </c:cat>
          <c:val>
            <c:numRef>
              <c:f>Sheet1!$B$2:$B$3</c:f>
              <c:numCache>
                <c:formatCode>0.0%</c:formatCode>
                <c:ptCount val="2"/>
                <c:pt idx="0">
                  <c:v>0.112099988750825</c:v>
                </c:pt>
                <c:pt idx="1">
                  <c:v>0.112097098907357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02-42A4-4E71-80B6-E5FB3D90260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19-24</c:v>
                </c:pt>
              </c:strCache>
            </c:strRef>
          </c:tx>
          <c:spPr>
            <a:solidFill>
              <a:srgbClr val="31859C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42A4-4E71-80B6-E5FB3D902600}"/>
                </c:ext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42A4-4E71-80B6-E5FB3D902600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Tea
 (13,931)</c:v>
                </c:pt>
                <c:pt idx="1">
                  <c:v>RTD Coffee
 (8,200)</c:v>
                </c:pt>
              </c:strCache>
            </c:strRef>
          </c:cat>
          <c:val>
            <c:numRef>
              <c:f>Sheet1!$C$2:$C$3</c:f>
              <c:numCache>
                <c:formatCode>0.0%</c:formatCode>
                <c:ptCount val="2"/>
                <c:pt idx="0">
                  <c:v>0.124174082341876</c:v>
                </c:pt>
                <c:pt idx="1">
                  <c:v>0.167723644190756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05-42A4-4E71-80B6-E5FB3D90260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25-34</c:v>
                </c:pt>
              </c:strCache>
            </c:strRef>
          </c:tx>
          <c:spPr>
            <a:solidFill>
              <a:srgbClr val="FFC000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42A4-4E71-80B6-E5FB3D902600}"/>
                </c:ext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42A4-4E71-80B6-E5FB3D902600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Tea
 (13,931)</c:v>
                </c:pt>
                <c:pt idx="1">
                  <c:v>RTD Coffee
 (8,200)</c:v>
                </c:pt>
              </c:strCache>
            </c:strRef>
          </c:cat>
          <c:val>
            <c:numRef>
              <c:f>Sheet1!$D$2:$D$3</c:f>
              <c:numCache>
                <c:formatCode>0.0%</c:formatCode>
                <c:ptCount val="2"/>
                <c:pt idx="0">
                  <c:v>0.190482842462215</c:v>
                </c:pt>
                <c:pt idx="1">
                  <c:v>0.25827186963190901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08-42A4-4E71-80B6-E5FB3D902600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35-49</c:v>
                </c:pt>
              </c:strCache>
            </c:strRef>
          </c:tx>
          <c:spPr>
            <a:solidFill>
              <a:srgbClr val="00B050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42A4-4E71-80B6-E5FB3D902600}"/>
                </c:ext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42A4-4E71-80B6-E5FB3D902600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Tea
 (13,931)</c:v>
                </c:pt>
                <c:pt idx="1">
                  <c:v>RTD Coffee
 (8,200)</c:v>
                </c:pt>
              </c:strCache>
            </c:strRef>
          </c:cat>
          <c:val>
            <c:numRef>
              <c:f>Sheet1!$E$2:$E$3</c:f>
              <c:numCache>
                <c:formatCode>0.0%</c:formatCode>
                <c:ptCount val="2"/>
                <c:pt idx="0">
                  <c:v>0.24703832652089699</c:v>
                </c:pt>
                <c:pt idx="1">
                  <c:v>0.26314413820537802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0B-42A4-4E71-80B6-E5FB3D902600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50-64</c:v>
                </c:pt>
              </c:strCache>
            </c:strRef>
          </c:tx>
          <c:spPr>
            <a:solidFill>
              <a:srgbClr val="7030A0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42A4-4E71-80B6-E5FB3D902600}"/>
                </c:ext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42A4-4E71-80B6-E5FB3D902600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Tea
 (13,931)</c:v>
                </c:pt>
                <c:pt idx="1">
                  <c:v>RTD Coffee
 (8,200)</c:v>
                </c:pt>
              </c:strCache>
            </c:strRef>
          </c:cat>
          <c:val>
            <c:numRef>
              <c:f>Sheet1!$F$2:$F$3</c:f>
              <c:numCache>
                <c:formatCode>0.0%</c:formatCode>
                <c:ptCount val="2"/>
                <c:pt idx="0">
                  <c:v>0.239469720661135</c:v>
                </c:pt>
                <c:pt idx="1">
                  <c:v>0.15256375627437699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0E-42A4-4E71-80B6-E5FB3D902600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65-75</c:v>
                </c:pt>
              </c:strCache>
            </c:strRef>
          </c:tx>
          <c:spPr>
            <a:solidFill>
              <a:srgbClr val="7F7F7F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42A4-4E71-80B6-E5FB3D902600}"/>
                </c:ext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42A4-4E71-80B6-E5FB3D902600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Tea
 (13,931)</c:v>
                </c:pt>
                <c:pt idx="1">
                  <c:v>RTD Coffee
 (8,200)</c:v>
                </c:pt>
              </c:strCache>
            </c:strRef>
          </c:cat>
          <c:val>
            <c:numRef>
              <c:f>Sheet1!$G$2:$G$3</c:f>
              <c:numCache>
                <c:formatCode>0.0%</c:formatCode>
                <c:ptCount val="2"/>
                <c:pt idx="0">
                  <c:v>8.6735039263050498E-2</c:v>
                </c:pt>
                <c:pt idx="1">
                  <c:v>4.6199492790225297E-2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11-42A4-4E71-80B6-E5FB3D90260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16359808"/>
        <c:axId val="316361344"/>
      </c:barChart>
      <c:catAx>
        <c:axId val="316359808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316361344"/>
        <c:crosses val="autoZero"/>
        <c:auto val="0"/>
        <c:lblAlgn val="ctr"/>
        <c:lblOffset val="100"/>
        <c:noMultiLvlLbl val="0"/>
      </c:catAx>
      <c:valAx>
        <c:axId val="316361344"/>
        <c:scaling>
          <c:orientation val="minMax"/>
        </c:scaling>
        <c:delete val="1"/>
        <c:axPos val="b"/>
        <c:numFmt formatCode="0%" sourceLinked="1"/>
        <c:majorTickMark val="out"/>
        <c:minorTickMark val="none"/>
        <c:tickLblPos val="nextTo"/>
        <c:crossAx val="316359808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2.2747157177300037E-4"/>
          <c:y val="0.83056404612318158"/>
          <c:w val="0.99977252842822695"/>
          <c:h val="0.1388216989981666"/>
        </c:manualLayout>
      </c:layout>
      <c:overlay val="0"/>
      <c:txPr>
        <a:bodyPr/>
        <a:lstStyle/>
        <a:p>
          <a:pPr>
            <a:defRPr b="0"/>
          </a:pPr>
          <a:endParaRPr lang="en-US"/>
        </a:p>
      </c:txPr>
    </c:legend>
    <c:plotVisOnly val="1"/>
    <c:dispBlanksAs val="zero"/>
    <c:showDLblsOverMax val="1"/>
  </c:chart>
  <c:spPr>
    <a:solidFill>
      <a:srgbClr val="F2F2F2"/>
    </a:solidFill>
    <a:effectLst/>
  </c:spPr>
  <c:txPr>
    <a:bodyPr/>
    <a:lstStyle/>
    <a:p>
      <a:pPr>
        <a:defRPr sz="800" b="1">
          <a:effectLst/>
          <a:latin typeface="Franklin Gothic Book" panose="020B0503020102020204" pitchFamily="34" charset="0"/>
        </a:defRPr>
      </a:pPr>
      <a:endParaRPr lang="en-US"/>
    </a:p>
  </c:txPr>
  <c:externalData r:id="rId1">
    <c:autoUpdate val="0"/>
  </c:externalData>
</c:chartSpace>
</file>

<file path=ppt/charts/chart7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381659494778362"/>
          <c:y val="0.22453864983013436"/>
          <c:w val="0.824212566484812"/>
          <c:h val="0.60275203166668734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13-18</c:v>
                </c:pt>
              </c:strCache>
            </c:strRef>
          </c:tx>
          <c:spPr>
            <a:solidFill>
              <a:srgbClr val="E41E2B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936E-4E50-BE17-40E0F7580B72}"/>
                </c:ext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936E-4E50-BE17-40E0F7580B72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Tea
 (13,931)</c:v>
                </c:pt>
                <c:pt idx="1">
                  <c:v>RTD Coffee
 (8,200)</c:v>
                </c:pt>
              </c:strCache>
            </c:strRef>
          </c:cat>
          <c:val>
            <c:numRef>
              <c:f>Sheet1!$B$2:$B$3</c:f>
              <c:numCache>
                <c:formatCode>0.0%</c:formatCode>
                <c:ptCount val="2"/>
                <c:pt idx="0">
                  <c:v>0.112099988750825</c:v>
                </c:pt>
                <c:pt idx="1">
                  <c:v>0.112097098907357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02-936E-4E50-BE17-40E0F7580B7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19-24</c:v>
                </c:pt>
              </c:strCache>
            </c:strRef>
          </c:tx>
          <c:spPr>
            <a:solidFill>
              <a:srgbClr val="31859C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936E-4E50-BE17-40E0F7580B72}"/>
                </c:ext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936E-4E50-BE17-40E0F7580B72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Tea
 (13,931)</c:v>
                </c:pt>
                <c:pt idx="1">
                  <c:v>RTD Coffee
 (8,200)</c:v>
                </c:pt>
              </c:strCache>
            </c:strRef>
          </c:cat>
          <c:val>
            <c:numRef>
              <c:f>Sheet1!$C$2:$C$3</c:f>
              <c:numCache>
                <c:formatCode>0.0%</c:formatCode>
                <c:ptCount val="2"/>
                <c:pt idx="0">
                  <c:v>0.124174082341876</c:v>
                </c:pt>
                <c:pt idx="1">
                  <c:v>0.167723644190756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05-936E-4E50-BE17-40E0F7580B7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25-34</c:v>
                </c:pt>
              </c:strCache>
            </c:strRef>
          </c:tx>
          <c:spPr>
            <a:solidFill>
              <a:srgbClr val="FFC000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936E-4E50-BE17-40E0F7580B72}"/>
                </c:ext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936E-4E50-BE17-40E0F7580B72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Tea
 (13,931)</c:v>
                </c:pt>
                <c:pt idx="1">
                  <c:v>RTD Coffee
 (8,200)</c:v>
                </c:pt>
              </c:strCache>
            </c:strRef>
          </c:cat>
          <c:val>
            <c:numRef>
              <c:f>Sheet1!$D$2:$D$3</c:f>
              <c:numCache>
                <c:formatCode>0.0%</c:formatCode>
                <c:ptCount val="2"/>
                <c:pt idx="0">
                  <c:v>0.190482842462215</c:v>
                </c:pt>
                <c:pt idx="1">
                  <c:v>0.25827186963190901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08-936E-4E50-BE17-40E0F7580B7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35-49</c:v>
                </c:pt>
              </c:strCache>
            </c:strRef>
          </c:tx>
          <c:spPr>
            <a:solidFill>
              <a:srgbClr val="00B050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936E-4E50-BE17-40E0F7580B72}"/>
                </c:ext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936E-4E50-BE17-40E0F7580B72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Tea
 (13,931)</c:v>
                </c:pt>
                <c:pt idx="1">
                  <c:v>RTD Coffee
 (8,200)</c:v>
                </c:pt>
              </c:strCache>
            </c:strRef>
          </c:cat>
          <c:val>
            <c:numRef>
              <c:f>Sheet1!$E$2:$E$3</c:f>
              <c:numCache>
                <c:formatCode>0.0%</c:formatCode>
                <c:ptCount val="2"/>
                <c:pt idx="0">
                  <c:v>0.24703832652089699</c:v>
                </c:pt>
                <c:pt idx="1">
                  <c:v>0.26314413820537802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0B-936E-4E50-BE17-40E0F7580B72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50-64</c:v>
                </c:pt>
              </c:strCache>
            </c:strRef>
          </c:tx>
          <c:spPr>
            <a:solidFill>
              <a:srgbClr val="7030A0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936E-4E50-BE17-40E0F7580B72}"/>
                </c:ext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936E-4E50-BE17-40E0F7580B72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Tea
 (13,931)</c:v>
                </c:pt>
                <c:pt idx="1">
                  <c:v>RTD Coffee
 (8,200)</c:v>
                </c:pt>
              </c:strCache>
            </c:strRef>
          </c:cat>
          <c:val>
            <c:numRef>
              <c:f>Sheet1!$F$2:$F$3</c:f>
              <c:numCache>
                <c:formatCode>0.0%</c:formatCode>
                <c:ptCount val="2"/>
                <c:pt idx="0">
                  <c:v>0.239469720661135</c:v>
                </c:pt>
                <c:pt idx="1">
                  <c:v>0.15256375627437699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0E-936E-4E50-BE17-40E0F7580B72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65-75</c:v>
                </c:pt>
              </c:strCache>
            </c:strRef>
          </c:tx>
          <c:spPr>
            <a:solidFill>
              <a:srgbClr val="7F7F7F"/>
            </a:solidFill>
            <a:effectLst/>
          </c:spPr>
          <c:invertIfNegative val="1"/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936E-4E50-BE17-40E0F7580B72}"/>
                </c:ext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936E-4E50-BE17-40E0F7580B72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Tea
 (13,931)</c:v>
                </c:pt>
                <c:pt idx="1">
                  <c:v>RTD Coffee
 (8,200)</c:v>
                </c:pt>
              </c:strCache>
            </c:strRef>
          </c:cat>
          <c:val>
            <c:numRef>
              <c:f>Sheet1!$G$2:$G$3</c:f>
              <c:numCache>
                <c:formatCode>0.0%</c:formatCode>
                <c:ptCount val="2"/>
                <c:pt idx="0">
                  <c:v>8.6735039263050498E-2</c:v>
                </c:pt>
                <c:pt idx="1">
                  <c:v>4.6199492790225297E-2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11-936E-4E50-BE17-40E0F7580B7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16451072"/>
        <c:axId val="316461056"/>
      </c:barChart>
      <c:catAx>
        <c:axId val="316451072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316461056"/>
        <c:crosses val="autoZero"/>
        <c:auto val="0"/>
        <c:lblAlgn val="ctr"/>
        <c:lblOffset val="100"/>
        <c:noMultiLvlLbl val="0"/>
      </c:catAx>
      <c:valAx>
        <c:axId val="316461056"/>
        <c:scaling>
          <c:orientation val="minMax"/>
        </c:scaling>
        <c:delete val="1"/>
        <c:axPos val="b"/>
        <c:numFmt formatCode="0%" sourceLinked="1"/>
        <c:majorTickMark val="out"/>
        <c:minorTickMark val="none"/>
        <c:tickLblPos val="nextTo"/>
        <c:crossAx val="316451072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"/>
          <c:y val="0.83258634154509603"/>
          <c:w val="1"/>
          <c:h val="0.12826126938507168"/>
        </c:manualLayout>
      </c:layout>
      <c:overlay val="0"/>
      <c:txPr>
        <a:bodyPr/>
        <a:lstStyle/>
        <a:p>
          <a:pPr>
            <a:defRPr b="0"/>
          </a:pPr>
          <a:endParaRPr lang="en-US"/>
        </a:p>
      </c:txPr>
    </c:legend>
    <c:plotVisOnly val="1"/>
    <c:dispBlanksAs val="zero"/>
    <c:showDLblsOverMax val="1"/>
  </c:chart>
  <c:spPr>
    <a:solidFill>
      <a:srgbClr val="F2F2F2"/>
    </a:solidFill>
    <a:effectLst/>
  </c:spPr>
  <c:txPr>
    <a:bodyPr/>
    <a:lstStyle/>
    <a:p>
      <a:pPr>
        <a:defRPr sz="800" b="1">
          <a:effectLst/>
          <a:latin typeface="Franklin Gothic Book" panose="020B0503020102020204" pitchFamily="34" charset="0"/>
        </a:defRPr>
      </a:pPr>
      <a:endParaRPr lang="en-US"/>
    </a:p>
  </c:txPr>
  <c:externalData r:id="rId1">
    <c:autoUpdate val="0"/>
  </c:externalData>
</c:chartSpace>
</file>

<file path=ppt/charts/chart7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xMode val="edge"/>
          <c:yMode val="edge"/>
          <c:h val="0.89999997615814209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invertIfNegative val="1"/>
          <c:dPt>
            <c:idx val="0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1-99A3-4616-8AD7-E40AC76B63AE}"/>
              </c:ext>
            </c:extLst>
          </c:dPt>
          <c:dPt>
            <c:idx val="1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3-99A3-4616-8AD7-E40AC76B63AE}"/>
              </c:ext>
            </c:extLst>
          </c:dPt>
          <c:dPt>
            <c:idx val="2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5-99A3-4616-8AD7-E40AC76B63AE}"/>
              </c:ext>
            </c:extLst>
          </c:dPt>
          <c:dPt>
            <c:idx val="3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7-99A3-4616-8AD7-E40AC76B63AE}"/>
              </c:ext>
            </c:extLst>
          </c:dPt>
          <c:dPt>
            <c:idx val="4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9-99A3-4616-8AD7-E40AC76B63AE}"/>
              </c:ext>
            </c:extLst>
          </c:dPt>
          <c:cat>
            <c:strRef>
              <c:f>Sheet1!$A$2:$A$6</c:f>
              <c:strCache>
                <c:ptCount val="5"/>
                <c:pt idx="0">
                  <c:v>Aided Brand Awareness</c:v>
                </c:pt>
                <c:pt idx="1">
                  <c:v>Yearly+</c:v>
                </c:pt>
                <c:pt idx="2">
                  <c:v>Incidence (Monthly+)</c:v>
                </c:pt>
                <c:pt idx="3">
                  <c:v>Weekly+</c:v>
                </c:pt>
                <c:pt idx="4">
                  <c:v>Daily+</c:v>
                </c:pt>
              </c:strCache>
            </c:strRef>
          </c:cat>
          <c:val>
            <c:numRef>
              <c:f>Sheet1!$B$2:$B$6</c:f>
              <c:numCache>
                <c:formatCode>0.0%</c:formatCode>
                <c:ptCount val="5"/>
                <c:pt idx="0">
                  <c:v>3.7663198681329702E-3</c:v>
                </c:pt>
                <c:pt idx="1">
                  <c:v>0.258128186202017</c:v>
                </c:pt>
                <c:pt idx="2">
                  <c:v>0.373084772622508</c:v>
                </c:pt>
                <c:pt idx="3">
                  <c:v>0.39865641874771801</c:v>
                </c:pt>
                <c:pt idx="4">
                  <c:v>0.47786229088174798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99A3-4616-8AD7-E40AC76B63A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Series2</c:v>
                </c:pt>
              </c:strCache>
            </c:strRef>
          </c:tx>
          <c:invertIfNegative val="1"/>
          <c:dPt>
            <c:idx val="0"/>
            <c:invertIfNegative val="0"/>
            <c:bubble3D val="0"/>
            <c:spPr>
              <a:solidFill>
                <a:srgbClr val="E41E2B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C-99A3-4616-8AD7-E40AC76B63AE}"/>
              </c:ext>
            </c:extLst>
          </c:dPt>
          <c:dPt>
            <c:idx val="1"/>
            <c:invertIfNegative val="0"/>
            <c:bubble3D val="0"/>
            <c:spPr>
              <a:solidFill>
                <a:srgbClr val="E41E2B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E-99A3-4616-8AD7-E40AC76B63AE}"/>
              </c:ext>
            </c:extLst>
          </c:dPt>
          <c:dPt>
            <c:idx val="2"/>
            <c:invertIfNegative val="0"/>
            <c:bubble3D val="0"/>
            <c:spPr>
              <a:solidFill>
                <a:srgbClr val="E41E2B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10-99A3-4616-8AD7-E40AC76B63AE}"/>
              </c:ext>
            </c:extLst>
          </c:dPt>
          <c:dPt>
            <c:idx val="3"/>
            <c:invertIfNegative val="0"/>
            <c:bubble3D val="0"/>
            <c:spPr>
              <a:solidFill>
                <a:srgbClr val="E41E2B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12-99A3-4616-8AD7-E40AC76B63AE}"/>
              </c:ext>
            </c:extLst>
          </c:dPt>
          <c:dPt>
            <c:idx val="4"/>
            <c:invertIfNegative val="0"/>
            <c:bubble3D val="0"/>
            <c:spPr>
              <a:solidFill>
                <a:srgbClr val="E41E2B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14-99A3-4616-8AD7-E40AC76B63AE}"/>
              </c:ext>
            </c:extLst>
          </c:dPt>
          <c:dLbls>
            <c:dLbl>
              <c:idx val="0"/>
              <c:numFmt formatCode="0.0%" sourceLinked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99A3-4616-8AD7-E40AC76B63AE}"/>
                </c:ext>
              </c:extLst>
            </c:dLbl>
            <c:dLbl>
              <c:idx val="1"/>
              <c:numFmt formatCode="0.0%" sourceLinked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99A3-4616-8AD7-E40AC76B63AE}"/>
                </c:ext>
              </c:extLst>
            </c:dLbl>
            <c:dLbl>
              <c:idx val="2"/>
              <c:numFmt formatCode="0.0%" sourceLinked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99A3-4616-8AD7-E40AC76B63AE}"/>
                </c:ext>
              </c:extLst>
            </c:dLbl>
            <c:dLbl>
              <c:idx val="3"/>
              <c:numFmt formatCode="0.0%" sourceLinked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99A3-4616-8AD7-E40AC76B63AE}"/>
                </c:ext>
              </c:extLst>
            </c:dLbl>
            <c:dLbl>
              <c:idx val="4"/>
              <c:numFmt formatCode="0.0%" sourceLinked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99A3-4616-8AD7-E40AC76B63AE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Aided Brand Awareness</c:v>
                </c:pt>
                <c:pt idx="1">
                  <c:v>Yearly+</c:v>
                </c:pt>
                <c:pt idx="2">
                  <c:v>Incidence (Monthly+)</c:v>
                </c:pt>
                <c:pt idx="3">
                  <c:v>Weekly+</c:v>
                </c:pt>
                <c:pt idx="4">
                  <c:v>Daily+</c:v>
                </c:pt>
              </c:strCache>
            </c:strRef>
          </c:cat>
          <c:val>
            <c:numRef>
              <c:f>Sheet1!$C$2:$C$6</c:f>
              <c:numCache>
                <c:formatCode>0.0%</c:formatCode>
                <c:ptCount val="5"/>
                <c:pt idx="0">
                  <c:v>0.99246736026373406</c:v>
                </c:pt>
                <c:pt idx="1">
                  <c:v>0.48374362759596701</c:v>
                </c:pt>
                <c:pt idx="2">
                  <c:v>0.253830454754984</c:v>
                </c:pt>
                <c:pt idx="3">
                  <c:v>0.20268716250456401</c:v>
                </c:pt>
                <c:pt idx="4">
                  <c:v>4.4275418236504098E-2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5-99A3-4616-8AD7-E40AC76B63A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Series3</c:v>
                </c:pt>
              </c:strCache>
            </c:strRef>
          </c:tx>
          <c:invertIfNegative val="1"/>
          <c:dPt>
            <c:idx val="0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17-99A3-4616-8AD7-E40AC76B63AE}"/>
              </c:ext>
            </c:extLst>
          </c:dPt>
          <c:dPt>
            <c:idx val="1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19-99A3-4616-8AD7-E40AC76B63AE}"/>
              </c:ext>
            </c:extLst>
          </c:dPt>
          <c:dPt>
            <c:idx val="2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1B-99A3-4616-8AD7-E40AC76B63AE}"/>
              </c:ext>
            </c:extLst>
          </c:dPt>
          <c:dPt>
            <c:idx val="3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1D-99A3-4616-8AD7-E40AC76B63AE}"/>
              </c:ext>
            </c:extLst>
          </c:dPt>
          <c:dPt>
            <c:idx val="4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1F-99A3-4616-8AD7-E40AC76B63AE}"/>
              </c:ext>
            </c:extLst>
          </c:dPt>
          <c:cat>
            <c:strRef>
              <c:f>Sheet1!$A$2:$A$6</c:f>
              <c:strCache>
                <c:ptCount val="5"/>
                <c:pt idx="0">
                  <c:v>Aided Brand Awareness</c:v>
                </c:pt>
                <c:pt idx="1">
                  <c:v>Yearly+</c:v>
                </c:pt>
                <c:pt idx="2">
                  <c:v>Incidence (Monthly+)</c:v>
                </c:pt>
                <c:pt idx="3">
                  <c:v>Weekly+</c:v>
                </c:pt>
                <c:pt idx="4">
                  <c:v>Daily+</c:v>
                </c:pt>
              </c:strCache>
            </c:strRef>
          </c:cat>
          <c:val>
            <c:numRef>
              <c:f>Sheet1!$D$2:$D$6</c:f>
              <c:numCache>
                <c:formatCode>0.0%</c:formatCode>
                <c:ptCount val="5"/>
                <c:pt idx="0">
                  <c:v>3.7663198681329702E-3</c:v>
                </c:pt>
                <c:pt idx="1">
                  <c:v>0.258128186202017</c:v>
                </c:pt>
                <c:pt idx="2">
                  <c:v>0.373084772622508</c:v>
                </c:pt>
                <c:pt idx="3">
                  <c:v>0.39865641874771801</c:v>
                </c:pt>
                <c:pt idx="4">
                  <c:v>0.47786229088174798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0-99A3-4616-8AD7-E40AC76B63A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86576128"/>
        <c:axId val="86572600"/>
      </c:barChart>
      <c:catAx>
        <c:axId val="8657612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ln>
            <a:solidFill>
              <a:srgbClr val="FFFFFF">
                <a:alpha val="0"/>
              </a:srgbClr>
            </a:solidFill>
          </a:ln>
          <a:effectLst/>
        </c:spPr>
        <c:txPr>
          <a:bodyPr/>
          <a:lstStyle/>
          <a:p>
            <a:pPr>
              <a:defRPr sz="900" b="1"/>
            </a:pPr>
            <a:endParaRPr lang="en-US"/>
          </a:p>
        </c:txPr>
        <c:crossAx val="86572600"/>
        <c:crosses val="autoZero"/>
        <c:auto val="0"/>
        <c:lblAlgn val="ctr"/>
        <c:lblOffset val="100"/>
        <c:noMultiLvlLbl val="0"/>
      </c:catAx>
      <c:valAx>
        <c:axId val="86572600"/>
        <c:scaling>
          <c:orientation val="minMax"/>
        </c:scaling>
        <c:delete val="1"/>
        <c:axPos val="b"/>
        <c:title>
          <c:tx>
            <c:rich>
              <a:bodyPr/>
              <a:lstStyle/>
              <a:p>
                <a:pPr>
                  <a:defRPr sz="900"/>
                </a:pPr>
                <a:r>
                  <a:rPr lang="en-IN" sz="900"/>
                  <a:t>Coca-Cola (96,603)</a:t>
                </a:r>
              </a:p>
            </c:rich>
          </c:tx>
          <c:overlay val="1"/>
        </c:title>
        <c:numFmt formatCode="0%" sourceLinked="1"/>
        <c:majorTickMark val="out"/>
        <c:minorTickMark val="none"/>
        <c:tickLblPos val="nextTo"/>
        <c:crossAx val="86576128"/>
        <c:crosses val="autoZero"/>
        <c:crossBetween val="between"/>
      </c:valAx>
    </c:plotArea>
    <c:plotVisOnly val="1"/>
    <c:dispBlanksAs val="zero"/>
    <c:showDLblsOverMax val="1"/>
  </c:chart>
  <c:spPr>
    <a:solidFill>
      <a:srgbClr val="FAFAFA"/>
    </a:solidFill>
    <a:effectLst/>
  </c:spPr>
  <c:txPr>
    <a:bodyPr/>
    <a:lstStyle/>
    <a:p>
      <a:pPr>
        <a:defRPr sz="1000">
          <a:effectLst/>
          <a:latin typeface="Franklin Gothic Book" panose="020B0503020102020204" pitchFamily="34" charset="0"/>
        </a:defRPr>
      </a:pPr>
      <a:endParaRPr lang="en-US"/>
    </a:p>
  </c:txPr>
  <c:externalData r:id="rId1">
    <c:autoUpdate val="0"/>
  </c:externalData>
</c:chartSpace>
</file>

<file path=ppt/charts/chart7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xMode val="edge"/>
          <c:yMode val="edge"/>
          <c:h val="0.89999997615814209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invertIfNegative val="1"/>
          <c:dPt>
            <c:idx val="0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1-A15F-4E05-B707-CCC6CBD600EC}"/>
              </c:ext>
            </c:extLst>
          </c:dPt>
          <c:dPt>
            <c:idx val="1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3-A15F-4E05-B707-CCC6CBD600EC}"/>
              </c:ext>
            </c:extLst>
          </c:dPt>
          <c:dPt>
            <c:idx val="2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5-A15F-4E05-B707-CCC6CBD600EC}"/>
              </c:ext>
            </c:extLst>
          </c:dPt>
          <c:dPt>
            <c:idx val="3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7-A15F-4E05-B707-CCC6CBD600EC}"/>
              </c:ext>
            </c:extLst>
          </c:dPt>
          <c:dPt>
            <c:idx val="4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9-A15F-4E05-B707-CCC6CBD600EC}"/>
              </c:ext>
            </c:extLst>
          </c:dPt>
          <c:cat>
            <c:strRef>
              <c:f>Sheet1!$A$2:$A$6</c:f>
              <c:strCache>
                <c:ptCount val="5"/>
                <c:pt idx="0">
                  <c:v>Aided Brand Awareness</c:v>
                </c:pt>
                <c:pt idx="1">
                  <c:v>Yearly+</c:v>
                </c:pt>
                <c:pt idx="2">
                  <c:v>Incidence (Monthly+)</c:v>
                </c:pt>
                <c:pt idx="3">
                  <c:v>Weekly+</c:v>
                </c:pt>
                <c:pt idx="4">
                  <c:v>Daily+</c:v>
                </c:pt>
              </c:strCache>
            </c:strRef>
          </c:cat>
          <c:val>
            <c:numRef>
              <c:f>Sheet1!$B$2:$B$6</c:f>
              <c:numCache>
                <c:formatCode>0.0%</c:formatCode>
                <c:ptCount val="5"/>
                <c:pt idx="0">
                  <c:v>4.5827467941227402E-3</c:v>
                </c:pt>
                <c:pt idx="1">
                  <c:v>0.32407786000330502</c:v>
                </c:pt>
                <c:pt idx="2">
                  <c:v>0.42588824121104502</c:v>
                </c:pt>
                <c:pt idx="3">
                  <c:v>0.44048812732458897</c:v>
                </c:pt>
                <c:pt idx="4">
                  <c:v>0.48620022847709699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A15F-4E05-B707-CCC6CBD600E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Series2</c:v>
                </c:pt>
              </c:strCache>
            </c:strRef>
          </c:tx>
          <c:invertIfNegative val="1"/>
          <c:dPt>
            <c:idx val="0"/>
            <c:invertIfNegative val="0"/>
            <c:bubble3D val="0"/>
            <c:spPr>
              <a:solidFill>
                <a:srgbClr val="31859C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C-A15F-4E05-B707-CCC6CBD600EC}"/>
              </c:ext>
            </c:extLst>
          </c:dPt>
          <c:dPt>
            <c:idx val="1"/>
            <c:invertIfNegative val="0"/>
            <c:bubble3D val="0"/>
            <c:spPr>
              <a:solidFill>
                <a:srgbClr val="31859C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E-A15F-4E05-B707-CCC6CBD600EC}"/>
              </c:ext>
            </c:extLst>
          </c:dPt>
          <c:dPt>
            <c:idx val="2"/>
            <c:invertIfNegative val="0"/>
            <c:bubble3D val="0"/>
            <c:spPr>
              <a:solidFill>
                <a:srgbClr val="31859C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10-A15F-4E05-B707-CCC6CBD600EC}"/>
              </c:ext>
            </c:extLst>
          </c:dPt>
          <c:dPt>
            <c:idx val="3"/>
            <c:invertIfNegative val="0"/>
            <c:bubble3D val="0"/>
            <c:spPr>
              <a:solidFill>
                <a:srgbClr val="31859C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12-A15F-4E05-B707-CCC6CBD600EC}"/>
              </c:ext>
            </c:extLst>
          </c:dPt>
          <c:dPt>
            <c:idx val="4"/>
            <c:invertIfNegative val="0"/>
            <c:bubble3D val="0"/>
            <c:spPr>
              <a:solidFill>
                <a:srgbClr val="31859C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14-A15F-4E05-B707-CCC6CBD600EC}"/>
              </c:ext>
            </c:extLst>
          </c:dPt>
          <c:dLbls>
            <c:dLbl>
              <c:idx val="0"/>
              <c:numFmt formatCode="0.0%" sourceLinked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A15F-4E05-B707-CCC6CBD600EC}"/>
                </c:ext>
              </c:extLst>
            </c:dLbl>
            <c:dLbl>
              <c:idx val="1"/>
              <c:numFmt formatCode="0.0%" sourceLinked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A15F-4E05-B707-CCC6CBD600EC}"/>
                </c:ext>
              </c:extLst>
            </c:dLbl>
            <c:dLbl>
              <c:idx val="2"/>
              <c:numFmt formatCode="0.0%" sourceLinked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A15F-4E05-B707-CCC6CBD600EC}"/>
                </c:ext>
              </c:extLst>
            </c:dLbl>
            <c:dLbl>
              <c:idx val="3"/>
              <c:numFmt formatCode="0.0%" sourceLinked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A15F-4E05-B707-CCC6CBD600EC}"/>
                </c:ext>
              </c:extLst>
            </c:dLbl>
            <c:dLbl>
              <c:idx val="4"/>
              <c:numFmt formatCode="0.0%" sourceLinked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A15F-4E05-B707-CCC6CBD600EC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Aided Brand Awareness</c:v>
                </c:pt>
                <c:pt idx="1">
                  <c:v>Yearly+</c:v>
                </c:pt>
                <c:pt idx="2">
                  <c:v>Incidence (Monthly+)</c:v>
                </c:pt>
                <c:pt idx="3">
                  <c:v>Weekly+</c:v>
                </c:pt>
                <c:pt idx="4">
                  <c:v>Daily+</c:v>
                </c:pt>
              </c:strCache>
            </c:strRef>
          </c:cat>
          <c:val>
            <c:numRef>
              <c:f>Sheet1!$C$2:$C$6</c:f>
              <c:numCache>
                <c:formatCode>0.0%</c:formatCode>
                <c:ptCount val="5"/>
                <c:pt idx="0">
                  <c:v>0.99083450641175497</c:v>
                </c:pt>
                <c:pt idx="1">
                  <c:v>0.35184427999338902</c:v>
                </c:pt>
                <c:pt idx="2">
                  <c:v>0.148223517577909</c:v>
                </c:pt>
                <c:pt idx="3">
                  <c:v>0.119023745350822</c:v>
                </c:pt>
                <c:pt idx="4">
                  <c:v>2.7599543045806901E-2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5-A15F-4E05-B707-CCC6CBD600E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Series3</c:v>
                </c:pt>
              </c:strCache>
            </c:strRef>
          </c:tx>
          <c:invertIfNegative val="1"/>
          <c:dPt>
            <c:idx val="0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17-A15F-4E05-B707-CCC6CBD600EC}"/>
              </c:ext>
            </c:extLst>
          </c:dPt>
          <c:dPt>
            <c:idx val="1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19-A15F-4E05-B707-CCC6CBD600EC}"/>
              </c:ext>
            </c:extLst>
          </c:dPt>
          <c:dPt>
            <c:idx val="2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1B-A15F-4E05-B707-CCC6CBD600EC}"/>
              </c:ext>
            </c:extLst>
          </c:dPt>
          <c:dPt>
            <c:idx val="3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1D-A15F-4E05-B707-CCC6CBD600EC}"/>
              </c:ext>
            </c:extLst>
          </c:dPt>
          <c:dPt>
            <c:idx val="4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1F-A15F-4E05-B707-CCC6CBD600EC}"/>
              </c:ext>
            </c:extLst>
          </c:dPt>
          <c:cat>
            <c:strRef>
              <c:f>Sheet1!$A$2:$A$6</c:f>
              <c:strCache>
                <c:ptCount val="5"/>
                <c:pt idx="0">
                  <c:v>Aided Brand Awareness</c:v>
                </c:pt>
                <c:pt idx="1">
                  <c:v>Yearly+</c:v>
                </c:pt>
                <c:pt idx="2">
                  <c:v>Incidence (Monthly+)</c:v>
                </c:pt>
                <c:pt idx="3">
                  <c:v>Weekly+</c:v>
                </c:pt>
                <c:pt idx="4">
                  <c:v>Daily+</c:v>
                </c:pt>
              </c:strCache>
            </c:strRef>
          </c:cat>
          <c:val>
            <c:numRef>
              <c:f>Sheet1!$D$2:$D$6</c:f>
              <c:numCache>
                <c:formatCode>0.0%</c:formatCode>
                <c:ptCount val="5"/>
                <c:pt idx="0">
                  <c:v>4.5827467941227402E-3</c:v>
                </c:pt>
                <c:pt idx="1">
                  <c:v>0.32407786000330502</c:v>
                </c:pt>
                <c:pt idx="2">
                  <c:v>0.42588824121104502</c:v>
                </c:pt>
                <c:pt idx="3">
                  <c:v>0.44048812732458897</c:v>
                </c:pt>
                <c:pt idx="4">
                  <c:v>0.48620022847709699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0-A15F-4E05-B707-CCC6CBD600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270550368"/>
        <c:axId val="270550760"/>
      </c:barChart>
      <c:catAx>
        <c:axId val="27055036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ln>
            <a:solidFill>
              <a:srgbClr val="FFFFFF">
                <a:alpha val="0"/>
              </a:srgbClr>
            </a:solidFill>
          </a:ln>
          <a:effectLst/>
        </c:spPr>
        <c:txPr>
          <a:bodyPr/>
          <a:lstStyle/>
          <a:p>
            <a:pPr>
              <a:defRPr sz="900" b="1"/>
            </a:pPr>
            <a:endParaRPr lang="en-US"/>
          </a:p>
        </c:txPr>
        <c:crossAx val="270550760"/>
        <c:crosses val="autoZero"/>
        <c:auto val="0"/>
        <c:lblAlgn val="ctr"/>
        <c:lblOffset val="100"/>
        <c:noMultiLvlLbl val="0"/>
      </c:catAx>
      <c:valAx>
        <c:axId val="270550760"/>
        <c:scaling>
          <c:orientation val="minMax"/>
        </c:scaling>
        <c:delete val="1"/>
        <c:axPos val="b"/>
        <c:title>
          <c:tx>
            <c:rich>
              <a:bodyPr/>
              <a:lstStyle/>
              <a:p>
                <a:pPr>
                  <a:defRPr sz="900"/>
                </a:pPr>
                <a:r>
                  <a:rPr lang="en-IN" sz="900"/>
                  <a:t>Pepsi (96,603)</a:t>
                </a:r>
              </a:p>
            </c:rich>
          </c:tx>
          <c:overlay val="1"/>
        </c:title>
        <c:numFmt formatCode="0%" sourceLinked="1"/>
        <c:majorTickMark val="out"/>
        <c:minorTickMark val="none"/>
        <c:tickLblPos val="nextTo"/>
        <c:crossAx val="270550368"/>
        <c:crosses val="autoZero"/>
        <c:crossBetween val="between"/>
      </c:valAx>
    </c:plotArea>
    <c:plotVisOnly val="1"/>
    <c:dispBlanksAs val="zero"/>
    <c:showDLblsOverMax val="1"/>
  </c:chart>
  <c:spPr>
    <a:solidFill>
      <a:srgbClr val="FAFAFA"/>
    </a:solidFill>
    <a:effectLst/>
  </c:spPr>
  <c:txPr>
    <a:bodyPr/>
    <a:lstStyle/>
    <a:p>
      <a:pPr>
        <a:defRPr sz="1000">
          <a:effectLst/>
          <a:latin typeface="Franklin Gothic Book" panose="020B0503020102020204" pitchFamily="34" charset="0"/>
        </a:defRPr>
      </a:pPr>
      <a:endParaRPr lang="en-US"/>
    </a:p>
  </c:txPr>
  <c:externalData r:id="rId1">
    <c:autoUpdate val="0"/>
  </c:externalData>
</c:chartSpace>
</file>

<file path=ppt/charts/chart7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xMode val="edge"/>
          <c:yMode val="edge"/>
          <c:h val="0.89999997615814209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invertIfNegative val="1"/>
          <c:dPt>
            <c:idx val="0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1-62C4-45CB-BA29-CB26231276BD}"/>
              </c:ext>
            </c:extLst>
          </c:dPt>
          <c:dPt>
            <c:idx val="1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3-62C4-45CB-BA29-CB26231276BD}"/>
              </c:ext>
            </c:extLst>
          </c:dPt>
          <c:dPt>
            <c:idx val="2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5-62C4-45CB-BA29-CB26231276BD}"/>
              </c:ext>
            </c:extLst>
          </c:dPt>
          <c:dPt>
            <c:idx val="3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7-62C4-45CB-BA29-CB26231276BD}"/>
              </c:ext>
            </c:extLst>
          </c:dPt>
          <c:dPt>
            <c:idx val="4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9-62C4-45CB-BA29-CB26231276BD}"/>
              </c:ext>
            </c:extLst>
          </c:dPt>
          <c:cat>
            <c:strRef>
              <c:f>Sheet1!$A$2:$A$6</c:f>
              <c:strCache>
                <c:ptCount val="5"/>
                <c:pt idx="0">
                  <c:v>Aided Brand Awareness</c:v>
                </c:pt>
                <c:pt idx="1">
                  <c:v>Yearly+</c:v>
                </c:pt>
                <c:pt idx="2">
                  <c:v>Incidence (Monthly+)</c:v>
                </c:pt>
                <c:pt idx="3">
                  <c:v>Weekly+</c:v>
                </c:pt>
                <c:pt idx="4">
                  <c:v>Daily+</c:v>
                </c:pt>
              </c:strCache>
            </c:strRef>
          </c:cat>
          <c:val>
            <c:numRef>
              <c:f>Sheet1!$B$2:$B$6</c:f>
              <c:numCache>
                <c:formatCode>0.0%</c:formatCode>
                <c:ptCount val="5"/>
                <c:pt idx="0">
                  <c:v>1.09735271798049E-2</c:v>
                </c:pt>
                <c:pt idx="1">
                  <c:v>0.385321036403101</c:v>
                </c:pt>
                <c:pt idx="2">
                  <c:v>0.442070143779909</c:v>
                </c:pt>
                <c:pt idx="3">
                  <c:v>0.45345748550072901</c:v>
                </c:pt>
                <c:pt idx="4">
                  <c:v>0.48642455295252002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62C4-45CB-BA29-CB26231276B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Series2</c:v>
                </c:pt>
              </c:strCache>
            </c:strRef>
          </c:tx>
          <c:invertIfNegative val="1"/>
          <c:dPt>
            <c:idx val="0"/>
            <c:invertIfNegative val="0"/>
            <c:bubble3D val="0"/>
            <c:spPr>
              <a:solidFill>
                <a:srgbClr val="FFC000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C-62C4-45CB-BA29-CB26231276BD}"/>
              </c:ext>
            </c:extLst>
          </c:dPt>
          <c:dPt>
            <c:idx val="1"/>
            <c:invertIfNegative val="0"/>
            <c:bubble3D val="0"/>
            <c:spPr>
              <a:solidFill>
                <a:srgbClr val="FFC000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E-62C4-45CB-BA29-CB26231276BD}"/>
              </c:ext>
            </c:extLst>
          </c:dPt>
          <c:dPt>
            <c:idx val="2"/>
            <c:invertIfNegative val="0"/>
            <c:bubble3D val="0"/>
            <c:spPr>
              <a:solidFill>
                <a:srgbClr val="FFC000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10-62C4-45CB-BA29-CB26231276BD}"/>
              </c:ext>
            </c:extLst>
          </c:dPt>
          <c:dPt>
            <c:idx val="3"/>
            <c:invertIfNegative val="0"/>
            <c:bubble3D val="0"/>
            <c:spPr>
              <a:solidFill>
                <a:srgbClr val="FFC000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12-62C4-45CB-BA29-CB26231276BD}"/>
              </c:ext>
            </c:extLst>
          </c:dPt>
          <c:dPt>
            <c:idx val="4"/>
            <c:invertIfNegative val="0"/>
            <c:bubble3D val="0"/>
            <c:spPr>
              <a:solidFill>
                <a:srgbClr val="FFC000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14-62C4-45CB-BA29-CB26231276BD}"/>
              </c:ext>
            </c:extLst>
          </c:dPt>
          <c:dLbls>
            <c:dLbl>
              <c:idx val="0"/>
              <c:numFmt formatCode="0.0%" sourceLinked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62C4-45CB-BA29-CB26231276BD}"/>
                </c:ext>
              </c:extLst>
            </c:dLbl>
            <c:dLbl>
              <c:idx val="1"/>
              <c:numFmt formatCode="0.0%" sourceLinked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62C4-45CB-BA29-CB26231276BD}"/>
                </c:ext>
              </c:extLst>
            </c:dLbl>
            <c:dLbl>
              <c:idx val="2"/>
              <c:numFmt formatCode="0.0%" sourceLinked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62C4-45CB-BA29-CB26231276BD}"/>
                </c:ext>
              </c:extLst>
            </c:dLbl>
            <c:dLbl>
              <c:idx val="3"/>
              <c:numFmt formatCode="0.0%" sourceLinked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62C4-45CB-BA29-CB26231276BD}"/>
                </c:ext>
              </c:extLst>
            </c:dLbl>
            <c:dLbl>
              <c:idx val="4"/>
              <c:numFmt formatCode="0.0%" sourceLinked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62C4-45CB-BA29-CB26231276BD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Aided Brand Awareness</c:v>
                </c:pt>
                <c:pt idx="1">
                  <c:v>Yearly+</c:v>
                </c:pt>
                <c:pt idx="2">
                  <c:v>Incidence (Monthly+)</c:v>
                </c:pt>
                <c:pt idx="3">
                  <c:v>Weekly+</c:v>
                </c:pt>
                <c:pt idx="4">
                  <c:v>Daily+</c:v>
                </c:pt>
              </c:strCache>
            </c:strRef>
          </c:cat>
          <c:val>
            <c:numRef>
              <c:f>Sheet1!$C$2:$C$6</c:f>
              <c:numCache>
                <c:formatCode>0.0%</c:formatCode>
                <c:ptCount val="5"/>
                <c:pt idx="0">
                  <c:v>0.97805294564039003</c:v>
                </c:pt>
                <c:pt idx="1">
                  <c:v>0.22935792719379899</c:v>
                </c:pt>
                <c:pt idx="2">
                  <c:v>0.11585971244018201</c:v>
                </c:pt>
                <c:pt idx="3">
                  <c:v>9.3085028998541694E-2</c:v>
                </c:pt>
                <c:pt idx="4">
                  <c:v>2.7150894094959799E-2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5-62C4-45CB-BA29-CB26231276B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Series3</c:v>
                </c:pt>
              </c:strCache>
            </c:strRef>
          </c:tx>
          <c:invertIfNegative val="1"/>
          <c:dPt>
            <c:idx val="0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17-62C4-45CB-BA29-CB26231276BD}"/>
              </c:ext>
            </c:extLst>
          </c:dPt>
          <c:dPt>
            <c:idx val="1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19-62C4-45CB-BA29-CB26231276BD}"/>
              </c:ext>
            </c:extLst>
          </c:dPt>
          <c:dPt>
            <c:idx val="2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1B-62C4-45CB-BA29-CB26231276BD}"/>
              </c:ext>
            </c:extLst>
          </c:dPt>
          <c:dPt>
            <c:idx val="3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1D-62C4-45CB-BA29-CB26231276BD}"/>
              </c:ext>
            </c:extLst>
          </c:dPt>
          <c:dPt>
            <c:idx val="4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1F-62C4-45CB-BA29-CB26231276BD}"/>
              </c:ext>
            </c:extLst>
          </c:dPt>
          <c:cat>
            <c:strRef>
              <c:f>Sheet1!$A$2:$A$6</c:f>
              <c:strCache>
                <c:ptCount val="5"/>
                <c:pt idx="0">
                  <c:v>Aided Brand Awareness</c:v>
                </c:pt>
                <c:pt idx="1">
                  <c:v>Yearly+</c:v>
                </c:pt>
                <c:pt idx="2">
                  <c:v>Incidence (Monthly+)</c:v>
                </c:pt>
                <c:pt idx="3">
                  <c:v>Weekly+</c:v>
                </c:pt>
                <c:pt idx="4">
                  <c:v>Daily+</c:v>
                </c:pt>
              </c:strCache>
            </c:strRef>
          </c:cat>
          <c:val>
            <c:numRef>
              <c:f>Sheet1!$D$2:$D$6</c:f>
              <c:numCache>
                <c:formatCode>0.0%</c:formatCode>
                <c:ptCount val="5"/>
                <c:pt idx="0">
                  <c:v>1.09735271798049E-2</c:v>
                </c:pt>
                <c:pt idx="1">
                  <c:v>0.385321036403101</c:v>
                </c:pt>
                <c:pt idx="2">
                  <c:v>0.442070143779909</c:v>
                </c:pt>
                <c:pt idx="3">
                  <c:v>0.45345748550072901</c:v>
                </c:pt>
                <c:pt idx="4">
                  <c:v>0.48642455295252002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0-62C4-45CB-BA29-CB26231276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270546448"/>
        <c:axId val="270546056"/>
      </c:barChart>
      <c:catAx>
        <c:axId val="27054644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ln>
            <a:solidFill>
              <a:srgbClr val="FFFFFF">
                <a:alpha val="0"/>
              </a:srgbClr>
            </a:solidFill>
          </a:ln>
          <a:effectLst/>
        </c:spPr>
        <c:txPr>
          <a:bodyPr/>
          <a:lstStyle/>
          <a:p>
            <a:pPr>
              <a:defRPr sz="900" b="1"/>
            </a:pPr>
            <a:endParaRPr lang="en-US"/>
          </a:p>
        </c:txPr>
        <c:crossAx val="270546056"/>
        <c:crosses val="autoZero"/>
        <c:auto val="0"/>
        <c:lblAlgn val="ctr"/>
        <c:lblOffset val="100"/>
        <c:noMultiLvlLbl val="0"/>
      </c:catAx>
      <c:valAx>
        <c:axId val="270546056"/>
        <c:scaling>
          <c:orientation val="minMax"/>
        </c:scaling>
        <c:delete val="1"/>
        <c:axPos val="b"/>
        <c:title>
          <c:tx>
            <c:rich>
              <a:bodyPr/>
              <a:lstStyle/>
              <a:p>
                <a:pPr>
                  <a:defRPr sz="900"/>
                </a:pPr>
                <a:r>
                  <a:rPr lang="en-IN" sz="900"/>
                  <a:t>Diet Coke (96,603)</a:t>
                </a:r>
              </a:p>
            </c:rich>
          </c:tx>
          <c:overlay val="1"/>
        </c:title>
        <c:numFmt formatCode="0%" sourceLinked="1"/>
        <c:majorTickMark val="out"/>
        <c:minorTickMark val="none"/>
        <c:tickLblPos val="nextTo"/>
        <c:crossAx val="270546448"/>
        <c:crosses val="autoZero"/>
        <c:crossBetween val="between"/>
      </c:valAx>
    </c:plotArea>
    <c:plotVisOnly val="1"/>
    <c:dispBlanksAs val="zero"/>
    <c:showDLblsOverMax val="1"/>
  </c:chart>
  <c:spPr>
    <a:solidFill>
      <a:srgbClr val="FAFAFA"/>
    </a:solidFill>
    <a:effectLst/>
  </c:spPr>
  <c:txPr>
    <a:bodyPr/>
    <a:lstStyle/>
    <a:p>
      <a:pPr>
        <a:defRPr sz="1000">
          <a:effectLst/>
          <a:latin typeface="Franklin Gothic Book" panose="020B0503020102020204" pitchFamily="34" charset="0"/>
        </a:defRPr>
      </a:pPr>
      <a:endParaRPr lang="en-US"/>
    </a:p>
  </c:txPr>
  <c:externalData r:id="rId1">
    <c:autoUpdate val="0"/>
  </c:externalData>
</c:chartSpace>
</file>

<file path=ppt/charts/chart7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xMode val="edge"/>
          <c:yMode val="edge"/>
          <c:h val="0.89999997615814209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invertIfNegative val="1"/>
          <c:dPt>
            <c:idx val="0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1-D90D-448D-A82A-9146300DA663}"/>
              </c:ext>
            </c:extLst>
          </c:dPt>
          <c:dPt>
            <c:idx val="1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3-D90D-448D-A82A-9146300DA663}"/>
              </c:ext>
            </c:extLst>
          </c:dPt>
          <c:dPt>
            <c:idx val="2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5-D90D-448D-A82A-9146300DA663}"/>
              </c:ext>
            </c:extLst>
          </c:dPt>
          <c:dPt>
            <c:idx val="3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7-D90D-448D-A82A-9146300DA663}"/>
              </c:ext>
            </c:extLst>
          </c:dPt>
          <c:dPt>
            <c:idx val="4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9-D90D-448D-A82A-9146300DA663}"/>
              </c:ext>
            </c:extLst>
          </c:dPt>
          <c:cat>
            <c:strRef>
              <c:f>Sheet1!$A$2:$A$6</c:f>
              <c:strCache>
                <c:ptCount val="5"/>
                <c:pt idx="0">
                  <c:v>Aided Brand Awareness</c:v>
                </c:pt>
                <c:pt idx="1">
                  <c:v>Yearly+</c:v>
                </c:pt>
                <c:pt idx="2">
                  <c:v>Incidence (Monthly+)</c:v>
                </c:pt>
                <c:pt idx="3">
                  <c:v>Weekly+</c:v>
                </c:pt>
                <c:pt idx="4">
                  <c:v>Daily+</c:v>
                </c:pt>
              </c:strCache>
            </c:strRef>
          </c:cat>
          <c:val>
            <c:numRef>
              <c:f>Sheet1!$B$2:$B$6</c:f>
              <c:numCache>
                <c:formatCode>0.0%</c:formatCode>
                <c:ptCount val="5"/>
                <c:pt idx="0">
                  <c:v>1.31537036161194E-2</c:v>
                </c:pt>
                <c:pt idx="1">
                  <c:v>0.41900836378605999</c:v>
                </c:pt>
                <c:pt idx="2">
                  <c:v>0.46561170861300299</c:v>
                </c:pt>
                <c:pt idx="3">
                  <c:v>0.47258085500875702</c:v>
                </c:pt>
                <c:pt idx="4">
                  <c:v>0.49283503057190697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D90D-448D-A82A-9146300DA66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Series2</c:v>
                </c:pt>
              </c:strCache>
            </c:strRef>
          </c:tx>
          <c:invertIfNegative val="1"/>
          <c:dPt>
            <c:idx val="0"/>
            <c:invertIfNegative val="0"/>
            <c:bubble3D val="0"/>
            <c:spPr>
              <a:solidFill>
                <a:srgbClr val="00B050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C-D90D-448D-A82A-9146300DA663}"/>
              </c:ext>
            </c:extLst>
          </c:dPt>
          <c:dPt>
            <c:idx val="1"/>
            <c:invertIfNegative val="0"/>
            <c:bubble3D val="0"/>
            <c:spPr>
              <a:solidFill>
                <a:srgbClr val="00B050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E-D90D-448D-A82A-9146300DA663}"/>
              </c:ext>
            </c:extLst>
          </c:dPt>
          <c:dPt>
            <c:idx val="2"/>
            <c:invertIfNegative val="0"/>
            <c:bubble3D val="0"/>
            <c:spPr>
              <a:solidFill>
                <a:srgbClr val="00B050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10-D90D-448D-A82A-9146300DA663}"/>
              </c:ext>
            </c:extLst>
          </c:dPt>
          <c:dPt>
            <c:idx val="3"/>
            <c:invertIfNegative val="0"/>
            <c:bubble3D val="0"/>
            <c:spPr>
              <a:solidFill>
                <a:srgbClr val="00B050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12-D90D-448D-A82A-9146300DA663}"/>
              </c:ext>
            </c:extLst>
          </c:dPt>
          <c:dPt>
            <c:idx val="4"/>
            <c:invertIfNegative val="0"/>
            <c:bubble3D val="0"/>
            <c:spPr>
              <a:solidFill>
                <a:srgbClr val="00B050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14-D90D-448D-A82A-9146300DA663}"/>
              </c:ext>
            </c:extLst>
          </c:dPt>
          <c:dLbls>
            <c:dLbl>
              <c:idx val="0"/>
              <c:numFmt formatCode="0.0%" sourceLinked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D90D-448D-A82A-9146300DA663}"/>
                </c:ext>
              </c:extLst>
            </c:dLbl>
            <c:dLbl>
              <c:idx val="1"/>
              <c:numFmt formatCode="0.0%" sourceLinked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D90D-448D-A82A-9146300DA663}"/>
                </c:ext>
              </c:extLst>
            </c:dLbl>
            <c:dLbl>
              <c:idx val="2"/>
              <c:numFmt formatCode="0.0%" sourceLinked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D90D-448D-A82A-9146300DA663}"/>
                </c:ext>
              </c:extLst>
            </c:dLbl>
            <c:dLbl>
              <c:idx val="3"/>
              <c:numFmt formatCode="0.0%" sourceLinked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D90D-448D-A82A-9146300DA663}"/>
                </c:ext>
              </c:extLst>
            </c:dLbl>
            <c:dLbl>
              <c:idx val="4"/>
              <c:numFmt formatCode="0.0%" sourceLinked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D90D-448D-A82A-9146300DA663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Aided Brand Awareness</c:v>
                </c:pt>
                <c:pt idx="1">
                  <c:v>Yearly+</c:v>
                </c:pt>
                <c:pt idx="2">
                  <c:v>Incidence (Monthly+)</c:v>
                </c:pt>
                <c:pt idx="3">
                  <c:v>Weekly+</c:v>
                </c:pt>
                <c:pt idx="4">
                  <c:v>Daily+</c:v>
                </c:pt>
              </c:strCache>
            </c:strRef>
          </c:cat>
          <c:val>
            <c:numRef>
              <c:f>Sheet1!$C$2:$C$6</c:f>
              <c:numCache>
                <c:formatCode>0.0%</c:formatCode>
                <c:ptCount val="5"/>
                <c:pt idx="0">
                  <c:v>0.97369259276776099</c:v>
                </c:pt>
                <c:pt idx="1">
                  <c:v>0.16198327242787999</c:v>
                </c:pt>
                <c:pt idx="2">
                  <c:v>6.8776582773993497E-2</c:v>
                </c:pt>
                <c:pt idx="3">
                  <c:v>5.4838289982486799E-2</c:v>
                </c:pt>
                <c:pt idx="4">
                  <c:v>1.43299388561858E-2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5-D90D-448D-A82A-9146300DA66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Series3</c:v>
                </c:pt>
              </c:strCache>
            </c:strRef>
          </c:tx>
          <c:invertIfNegative val="1"/>
          <c:dPt>
            <c:idx val="0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17-D90D-448D-A82A-9146300DA663}"/>
              </c:ext>
            </c:extLst>
          </c:dPt>
          <c:dPt>
            <c:idx val="1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19-D90D-448D-A82A-9146300DA663}"/>
              </c:ext>
            </c:extLst>
          </c:dPt>
          <c:dPt>
            <c:idx val="2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1B-D90D-448D-A82A-9146300DA663}"/>
              </c:ext>
            </c:extLst>
          </c:dPt>
          <c:dPt>
            <c:idx val="3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1D-D90D-448D-A82A-9146300DA663}"/>
              </c:ext>
            </c:extLst>
          </c:dPt>
          <c:dPt>
            <c:idx val="4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1F-D90D-448D-A82A-9146300DA663}"/>
              </c:ext>
            </c:extLst>
          </c:dPt>
          <c:cat>
            <c:strRef>
              <c:f>Sheet1!$A$2:$A$6</c:f>
              <c:strCache>
                <c:ptCount val="5"/>
                <c:pt idx="0">
                  <c:v>Aided Brand Awareness</c:v>
                </c:pt>
                <c:pt idx="1">
                  <c:v>Yearly+</c:v>
                </c:pt>
                <c:pt idx="2">
                  <c:v>Incidence (Monthly+)</c:v>
                </c:pt>
                <c:pt idx="3">
                  <c:v>Weekly+</c:v>
                </c:pt>
                <c:pt idx="4">
                  <c:v>Daily+</c:v>
                </c:pt>
              </c:strCache>
            </c:strRef>
          </c:cat>
          <c:val>
            <c:numRef>
              <c:f>Sheet1!$D$2:$D$6</c:f>
              <c:numCache>
                <c:formatCode>0.0%</c:formatCode>
                <c:ptCount val="5"/>
                <c:pt idx="0">
                  <c:v>1.31537036161194E-2</c:v>
                </c:pt>
                <c:pt idx="1">
                  <c:v>0.41900836378605999</c:v>
                </c:pt>
                <c:pt idx="2">
                  <c:v>0.46561170861300299</c:v>
                </c:pt>
                <c:pt idx="3">
                  <c:v>0.47258085500875702</c:v>
                </c:pt>
                <c:pt idx="4">
                  <c:v>0.49283503057190697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0-D90D-448D-A82A-9146300DA6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270545272"/>
        <c:axId val="270544880"/>
      </c:barChart>
      <c:catAx>
        <c:axId val="27054527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ln>
            <a:solidFill>
              <a:srgbClr val="FFFFFF">
                <a:alpha val="0"/>
              </a:srgbClr>
            </a:solidFill>
          </a:ln>
          <a:effectLst/>
        </c:spPr>
        <c:txPr>
          <a:bodyPr/>
          <a:lstStyle/>
          <a:p>
            <a:pPr>
              <a:defRPr sz="900" b="1"/>
            </a:pPr>
            <a:endParaRPr lang="en-US"/>
          </a:p>
        </c:txPr>
        <c:crossAx val="270544880"/>
        <c:crosses val="autoZero"/>
        <c:auto val="0"/>
        <c:lblAlgn val="ctr"/>
        <c:lblOffset val="100"/>
        <c:noMultiLvlLbl val="0"/>
      </c:catAx>
      <c:valAx>
        <c:axId val="270544880"/>
        <c:scaling>
          <c:orientation val="minMax"/>
        </c:scaling>
        <c:delete val="1"/>
        <c:axPos val="b"/>
        <c:title>
          <c:tx>
            <c:rich>
              <a:bodyPr/>
              <a:lstStyle/>
              <a:p>
                <a:pPr>
                  <a:defRPr sz="900"/>
                </a:pPr>
                <a:r>
                  <a:rPr lang="en-IN" sz="900"/>
                  <a:t>Diet Pepsi (96,603)</a:t>
                </a:r>
              </a:p>
            </c:rich>
          </c:tx>
          <c:overlay val="1"/>
        </c:title>
        <c:numFmt formatCode="0%" sourceLinked="1"/>
        <c:majorTickMark val="out"/>
        <c:minorTickMark val="none"/>
        <c:tickLblPos val="nextTo"/>
        <c:crossAx val="270545272"/>
        <c:crosses val="autoZero"/>
        <c:crossBetween val="between"/>
      </c:valAx>
    </c:plotArea>
    <c:plotVisOnly val="1"/>
    <c:dispBlanksAs val="zero"/>
    <c:showDLblsOverMax val="1"/>
  </c:chart>
  <c:spPr>
    <a:solidFill>
      <a:srgbClr val="FAFAFA"/>
    </a:solidFill>
    <a:effectLst/>
  </c:spPr>
  <c:txPr>
    <a:bodyPr/>
    <a:lstStyle/>
    <a:p>
      <a:pPr>
        <a:defRPr sz="1000">
          <a:effectLst/>
          <a:latin typeface="Franklin Gothic Book" panose="020B0503020102020204" pitchFamily="34" charset="0"/>
        </a:defRPr>
      </a:pPr>
      <a:endParaRPr lang="en-US"/>
    </a:p>
  </c:txPr>
  <c:externalData r:id="rId1">
    <c:autoUpdate val="0"/>
  </c:externalData>
</c:chartSpace>
</file>

<file path=ppt/charts/chart7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xMode val="edge"/>
          <c:yMode val="edge"/>
          <c:h val="0.89999997615814209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invertIfNegative val="1"/>
          <c:dPt>
            <c:idx val="0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1-99A3-4616-8AD7-E40AC76B63AE}"/>
              </c:ext>
            </c:extLst>
          </c:dPt>
          <c:dPt>
            <c:idx val="1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3-99A3-4616-8AD7-E40AC76B63AE}"/>
              </c:ext>
            </c:extLst>
          </c:dPt>
          <c:dPt>
            <c:idx val="2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5-99A3-4616-8AD7-E40AC76B63AE}"/>
              </c:ext>
            </c:extLst>
          </c:dPt>
          <c:dPt>
            <c:idx val="3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7-99A3-4616-8AD7-E40AC76B63AE}"/>
              </c:ext>
            </c:extLst>
          </c:dPt>
          <c:dPt>
            <c:idx val="4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9-99A3-4616-8AD7-E40AC76B63AE}"/>
              </c:ext>
            </c:extLst>
          </c:dPt>
          <c:cat>
            <c:strRef>
              <c:f>Sheet1!$A$2:$A$6</c:f>
              <c:strCache>
                <c:ptCount val="5"/>
                <c:pt idx="0">
                  <c:v>Aided Brand Awareness</c:v>
                </c:pt>
                <c:pt idx="1">
                  <c:v>Yearly+</c:v>
                </c:pt>
                <c:pt idx="2">
                  <c:v>Incidence (Monthly+)</c:v>
                </c:pt>
                <c:pt idx="3">
                  <c:v>Weekly+</c:v>
                </c:pt>
                <c:pt idx="4">
                  <c:v>Daily+</c:v>
                </c:pt>
              </c:strCache>
            </c:strRef>
          </c:cat>
          <c:val>
            <c:numRef>
              <c:f>Sheet1!$B$2:$B$6</c:f>
              <c:numCache>
                <c:formatCode>0.0%</c:formatCode>
                <c:ptCount val="5"/>
                <c:pt idx="0">
                  <c:v>3.7663198681329702E-3</c:v>
                </c:pt>
                <c:pt idx="1">
                  <c:v>0.258128186202017</c:v>
                </c:pt>
                <c:pt idx="2">
                  <c:v>0.373084772622508</c:v>
                </c:pt>
                <c:pt idx="3">
                  <c:v>0.39865641874771801</c:v>
                </c:pt>
                <c:pt idx="4">
                  <c:v>0.47786229088174798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99A3-4616-8AD7-E40AC76B63A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Series2</c:v>
                </c:pt>
              </c:strCache>
            </c:strRef>
          </c:tx>
          <c:invertIfNegative val="1"/>
          <c:dPt>
            <c:idx val="0"/>
            <c:invertIfNegative val="0"/>
            <c:bubble3D val="0"/>
            <c:spPr>
              <a:solidFill>
                <a:srgbClr val="E41E2B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C-99A3-4616-8AD7-E40AC76B63AE}"/>
              </c:ext>
            </c:extLst>
          </c:dPt>
          <c:dPt>
            <c:idx val="1"/>
            <c:invertIfNegative val="0"/>
            <c:bubble3D val="0"/>
            <c:spPr>
              <a:solidFill>
                <a:srgbClr val="E41E2B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E-99A3-4616-8AD7-E40AC76B63AE}"/>
              </c:ext>
            </c:extLst>
          </c:dPt>
          <c:dPt>
            <c:idx val="2"/>
            <c:invertIfNegative val="0"/>
            <c:bubble3D val="0"/>
            <c:spPr>
              <a:solidFill>
                <a:srgbClr val="E41E2B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10-99A3-4616-8AD7-E40AC76B63AE}"/>
              </c:ext>
            </c:extLst>
          </c:dPt>
          <c:dPt>
            <c:idx val="3"/>
            <c:invertIfNegative val="0"/>
            <c:bubble3D val="0"/>
            <c:spPr>
              <a:solidFill>
                <a:srgbClr val="E41E2B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12-99A3-4616-8AD7-E40AC76B63AE}"/>
              </c:ext>
            </c:extLst>
          </c:dPt>
          <c:dPt>
            <c:idx val="4"/>
            <c:invertIfNegative val="0"/>
            <c:bubble3D val="0"/>
            <c:spPr>
              <a:solidFill>
                <a:srgbClr val="E41E2B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14-99A3-4616-8AD7-E40AC76B63AE}"/>
              </c:ext>
            </c:extLst>
          </c:dPt>
          <c:dLbls>
            <c:dLbl>
              <c:idx val="0"/>
              <c:numFmt formatCode="0.0%" sourceLinked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99A3-4616-8AD7-E40AC76B63AE}"/>
                </c:ext>
              </c:extLst>
            </c:dLbl>
            <c:dLbl>
              <c:idx val="1"/>
              <c:numFmt formatCode="0.0%" sourceLinked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99A3-4616-8AD7-E40AC76B63AE}"/>
                </c:ext>
              </c:extLst>
            </c:dLbl>
            <c:dLbl>
              <c:idx val="2"/>
              <c:numFmt formatCode="0.0%" sourceLinked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99A3-4616-8AD7-E40AC76B63AE}"/>
                </c:ext>
              </c:extLst>
            </c:dLbl>
            <c:dLbl>
              <c:idx val="3"/>
              <c:numFmt formatCode="0.0%" sourceLinked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99A3-4616-8AD7-E40AC76B63AE}"/>
                </c:ext>
              </c:extLst>
            </c:dLbl>
            <c:dLbl>
              <c:idx val="4"/>
              <c:numFmt formatCode="0.0%" sourceLinked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99A3-4616-8AD7-E40AC76B63AE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Aided Brand Awareness</c:v>
                </c:pt>
                <c:pt idx="1">
                  <c:v>Yearly+</c:v>
                </c:pt>
                <c:pt idx="2">
                  <c:v>Incidence (Monthly+)</c:v>
                </c:pt>
                <c:pt idx="3">
                  <c:v>Weekly+</c:v>
                </c:pt>
                <c:pt idx="4">
                  <c:v>Daily+</c:v>
                </c:pt>
              </c:strCache>
            </c:strRef>
          </c:cat>
          <c:val>
            <c:numRef>
              <c:f>Sheet1!$C$2:$C$6</c:f>
              <c:numCache>
                <c:formatCode>0.0%</c:formatCode>
                <c:ptCount val="5"/>
                <c:pt idx="0">
                  <c:v>0.99246736026373406</c:v>
                </c:pt>
                <c:pt idx="1">
                  <c:v>0.48374362759596701</c:v>
                </c:pt>
                <c:pt idx="2">
                  <c:v>0.253830454754984</c:v>
                </c:pt>
                <c:pt idx="3">
                  <c:v>0.20268716250456401</c:v>
                </c:pt>
                <c:pt idx="4">
                  <c:v>4.4275418236504098E-2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5-99A3-4616-8AD7-E40AC76B63A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Series3</c:v>
                </c:pt>
              </c:strCache>
            </c:strRef>
          </c:tx>
          <c:invertIfNegative val="1"/>
          <c:dPt>
            <c:idx val="0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17-99A3-4616-8AD7-E40AC76B63AE}"/>
              </c:ext>
            </c:extLst>
          </c:dPt>
          <c:dPt>
            <c:idx val="1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19-99A3-4616-8AD7-E40AC76B63AE}"/>
              </c:ext>
            </c:extLst>
          </c:dPt>
          <c:dPt>
            <c:idx val="2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1B-99A3-4616-8AD7-E40AC76B63AE}"/>
              </c:ext>
            </c:extLst>
          </c:dPt>
          <c:dPt>
            <c:idx val="3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1D-99A3-4616-8AD7-E40AC76B63AE}"/>
              </c:ext>
            </c:extLst>
          </c:dPt>
          <c:dPt>
            <c:idx val="4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1F-99A3-4616-8AD7-E40AC76B63AE}"/>
              </c:ext>
            </c:extLst>
          </c:dPt>
          <c:cat>
            <c:strRef>
              <c:f>Sheet1!$A$2:$A$6</c:f>
              <c:strCache>
                <c:ptCount val="5"/>
                <c:pt idx="0">
                  <c:v>Aided Brand Awareness</c:v>
                </c:pt>
                <c:pt idx="1">
                  <c:v>Yearly+</c:v>
                </c:pt>
                <c:pt idx="2">
                  <c:v>Incidence (Monthly+)</c:v>
                </c:pt>
                <c:pt idx="3">
                  <c:v>Weekly+</c:v>
                </c:pt>
                <c:pt idx="4">
                  <c:v>Daily+</c:v>
                </c:pt>
              </c:strCache>
            </c:strRef>
          </c:cat>
          <c:val>
            <c:numRef>
              <c:f>Sheet1!$D$2:$D$6</c:f>
              <c:numCache>
                <c:formatCode>0.0%</c:formatCode>
                <c:ptCount val="5"/>
                <c:pt idx="0">
                  <c:v>3.7663198681329702E-3</c:v>
                </c:pt>
                <c:pt idx="1">
                  <c:v>0.258128186202017</c:v>
                </c:pt>
                <c:pt idx="2">
                  <c:v>0.373084772622508</c:v>
                </c:pt>
                <c:pt idx="3">
                  <c:v>0.39865641874771801</c:v>
                </c:pt>
                <c:pt idx="4">
                  <c:v>0.47786229088174798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0-99A3-4616-8AD7-E40AC76B63A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86576128"/>
        <c:axId val="86572600"/>
      </c:barChart>
      <c:catAx>
        <c:axId val="8657612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ln>
            <a:solidFill>
              <a:srgbClr val="FFFFFF">
                <a:alpha val="0"/>
              </a:srgbClr>
            </a:solidFill>
          </a:ln>
          <a:effectLst/>
        </c:spPr>
        <c:txPr>
          <a:bodyPr/>
          <a:lstStyle/>
          <a:p>
            <a:pPr>
              <a:defRPr sz="900" b="1"/>
            </a:pPr>
            <a:endParaRPr lang="en-US"/>
          </a:p>
        </c:txPr>
        <c:crossAx val="86572600"/>
        <c:crosses val="autoZero"/>
        <c:auto val="0"/>
        <c:lblAlgn val="ctr"/>
        <c:lblOffset val="100"/>
        <c:noMultiLvlLbl val="0"/>
      </c:catAx>
      <c:valAx>
        <c:axId val="86572600"/>
        <c:scaling>
          <c:orientation val="minMax"/>
        </c:scaling>
        <c:delete val="1"/>
        <c:axPos val="b"/>
        <c:title>
          <c:tx>
            <c:rich>
              <a:bodyPr/>
              <a:lstStyle/>
              <a:p>
                <a:pPr>
                  <a:defRPr sz="900"/>
                </a:pPr>
                <a:r>
                  <a:rPr lang="en-IN" sz="900"/>
                  <a:t>Coca-Cola (96,603)</a:t>
                </a:r>
              </a:p>
            </c:rich>
          </c:tx>
          <c:overlay val="1"/>
        </c:title>
        <c:numFmt formatCode="0%" sourceLinked="1"/>
        <c:majorTickMark val="out"/>
        <c:minorTickMark val="none"/>
        <c:tickLblPos val="nextTo"/>
        <c:crossAx val="86576128"/>
        <c:crosses val="autoZero"/>
        <c:crossBetween val="between"/>
      </c:valAx>
    </c:plotArea>
    <c:plotVisOnly val="1"/>
    <c:dispBlanksAs val="zero"/>
    <c:showDLblsOverMax val="1"/>
  </c:chart>
  <c:spPr>
    <a:solidFill>
      <a:srgbClr val="FAFAFA"/>
    </a:solidFill>
    <a:effectLst/>
  </c:spPr>
  <c:txPr>
    <a:bodyPr/>
    <a:lstStyle/>
    <a:p>
      <a:pPr>
        <a:defRPr sz="1000">
          <a:effectLst/>
          <a:latin typeface="Franklin Gothic Book" panose="020B0503020102020204" pitchFamily="34" charset="0"/>
        </a:defRPr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5714285714285715E-2"/>
          <c:y val="0.12869565063109673"/>
          <c:w val="0.96857142857142853"/>
          <c:h val="0.65557167812561712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13-18</c:v>
                </c:pt>
              </c:strCache>
            </c:strRef>
          </c:tx>
          <c:spPr>
            <a:effectLst/>
          </c:spPr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C867-45DA-A040-8FB136201CC4}"/>
                </c:ext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867-45DA-A040-8FB136201CC4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Tea
 (13,931)</c:v>
                </c:pt>
                <c:pt idx="1">
                  <c:v>RTD Coffee
 (8,200)</c:v>
                </c:pt>
              </c:strCache>
            </c:strRef>
          </c:cat>
          <c:val>
            <c:numRef>
              <c:f>Sheet1!$B$2:$B$3</c:f>
              <c:numCache>
                <c:formatCode>0.0%</c:formatCode>
                <c:ptCount val="2"/>
                <c:pt idx="0">
                  <c:v>0.112099988750825</c:v>
                </c:pt>
                <c:pt idx="1">
                  <c:v>0.112097098907357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867-45DA-A040-8FB136201CC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19-24</c:v>
                </c:pt>
              </c:strCache>
            </c:strRef>
          </c:tx>
          <c:spPr>
            <a:effectLst/>
          </c:spPr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867-45DA-A040-8FB136201CC4}"/>
                </c:ext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C867-45DA-A040-8FB136201CC4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Tea
 (13,931)</c:v>
                </c:pt>
                <c:pt idx="1">
                  <c:v>RTD Coffee
 (8,200)</c:v>
                </c:pt>
              </c:strCache>
            </c:strRef>
          </c:cat>
          <c:val>
            <c:numRef>
              <c:f>Sheet1!$C$2:$C$3</c:f>
              <c:numCache>
                <c:formatCode>0.0%</c:formatCode>
                <c:ptCount val="2"/>
                <c:pt idx="0">
                  <c:v>0.12417408234187501</c:v>
                </c:pt>
                <c:pt idx="1">
                  <c:v>0.167723644190756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867-45DA-A040-8FB136201CC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25-34</c:v>
                </c:pt>
              </c:strCache>
            </c:strRef>
          </c:tx>
          <c:spPr>
            <a:effectLst/>
          </c:spPr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C867-45DA-A040-8FB136201CC4}"/>
                </c:ext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C867-45DA-A040-8FB136201CC4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Tea
 (13,931)</c:v>
                </c:pt>
                <c:pt idx="1">
                  <c:v>RTD Coffee
 (8,200)</c:v>
                </c:pt>
              </c:strCache>
            </c:strRef>
          </c:cat>
          <c:val>
            <c:numRef>
              <c:f>Sheet1!$D$2:$D$3</c:f>
              <c:numCache>
                <c:formatCode>0.0%</c:formatCode>
                <c:ptCount val="2"/>
                <c:pt idx="0">
                  <c:v>0.190482842462214</c:v>
                </c:pt>
                <c:pt idx="1">
                  <c:v>0.25827186963190901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C867-45DA-A040-8FB136201CC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35-49</c:v>
                </c:pt>
              </c:strCache>
            </c:strRef>
          </c:tx>
          <c:spPr>
            <a:effectLst/>
          </c:spPr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C867-45DA-A040-8FB136201CC4}"/>
                </c:ext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C867-45DA-A040-8FB136201CC4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Tea
 (13,931)</c:v>
                </c:pt>
                <c:pt idx="1">
                  <c:v>RTD Coffee
 (8,200)</c:v>
                </c:pt>
              </c:strCache>
            </c:strRef>
          </c:cat>
          <c:val>
            <c:numRef>
              <c:f>Sheet1!$E$2:$E$3</c:f>
              <c:numCache>
                <c:formatCode>0.0%</c:formatCode>
                <c:ptCount val="2"/>
                <c:pt idx="0">
                  <c:v>0.247038326520896</c:v>
                </c:pt>
                <c:pt idx="1">
                  <c:v>0.26314413820537802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B-C867-45DA-A040-8FB136201CC4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50-64</c:v>
                </c:pt>
              </c:strCache>
            </c:strRef>
          </c:tx>
          <c:spPr>
            <a:effectLst/>
          </c:spPr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C867-45DA-A040-8FB136201CC4}"/>
                </c:ext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C867-45DA-A040-8FB136201CC4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Tea
 (13,931)</c:v>
                </c:pt>
                <c:pt idx="1">
                  <c:v>RTD Coffee
 (8,200)</c:v>
                </c:pt>
              </c:strCache>
            </c:strRef>
          </c:cat>
          <c:val>
            <c:numRef>
              <c:f>Sheet1!$F$2:$F$3</c:f>
              <c:numCache>
                <c:formatCode>0.0%</c:formatCode>
                <c:ptCount val="2"/>
                <c:pt idx="0">
                  <c:v>0.23946972066113401</c:v>
                </c:pt>
                <c:pt idx="1">
                  <c:v>0.15256375627437699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E-C867-45DA-A040-8FB136201CC4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65-75</c:v>
                </c:pt>
              </c:strCache>
            </c:strRef>
          </c:tx>
          <c:spPr>
            <a:effectLst/>
          </c:spPr>
          <c:dLbls>
            <c:dLbl>
              <c:idx val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C867-45DA-A040-8FB136201CC4}"/>
                </c:ext>
              </c:extLst>
            </c:dLbl>
            <c:dLbl>
              <c:idx val="1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C867-45DA-A040-8FB136201CC4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Tea
 (13,931)</c:v>
                </c:pt>
                <c:pt idx="1">
                  <c:v>RTD Coffee
 (8,200)</c:v>
                </c:pt>
              </c:strCache>
            </c:strRef>
          </c:cat>
          <c:val>
            <c:numRef>
              <c:f>Sheet1!$G$2:$G$3</c:f>
              <c:numCache>
                <c:formatCode>0.0%</c:formatCode>
                <c:ptCount val="2"/>
                <c:pt idx="0">
                  <c:v>8.6735039263050304E-2</c:v>
                </c:pt>
                <c:pt idx="1">
                  <c:v>4.6199492790225401E-2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1-C867-45DA-A040-8FB136201C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4687104"/>
        <c:axId val="124688640"/>
      </c:lineChart>
      <c:catAx>
        <c:axId val="12468710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24688640"/>
        <c:crosses val="autoZero"/>
        <c:auto val="0"/>
        <c:lblAlgn val="ctr"/>
        <c:lblOffset val="100"/>
        <c:noMultiLvlLbl val="0"/>
      </c:catAx>
      <c:valAx>
        <c:axId val="124688640"/>
        <c:scaling>
          <c:orientation val="minMax"/>
        </c:scaling>
        <c:delete val="1"/>
        <c:axPos val="l"/>
        <c:numFmt formatCode="0.0%" sourceLinked="1"/>
        <c:majorTickMark val="out"/>
        <c:minorTickMark val="none"/>
        <c:tickLblPos val="nextTo"/>
        <c:crossAx val="124687104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"/>
          <c:y val="0.84960961822533854"/>
          <c:w val="0.99911277887139105"/>
          <c:h val="9.1409984113649673E-2"/>
        </c:manualLayout>
      </c:layout>
      <c:overlay val="0"/>
      <c:txPr>
        <a:bodyPr/>
        <a:lstStyle/>
        <a:p>
          <a:pPr>
            <a:defRPr b="0"/>
          </a:pPr>
          <a:endParaRPr lang="en-US"/>
        </a:p>
      </c:txPr>
    </c:legend>
    <c:plotVisOnly val="1"/>
    <c:dispBlanksAs val="zero"/>
    <c:showDLblsOverMax val="1"/>
  </c:chart>
  <c:spPr>
    <a:solidFill>
      <a:srgbClr val="F2F2F2"/>
    </a:solidFill>
    <a:effectLst/>
  </c:spPr>
  <c:txPr>
    <a:bodyPr/>
    <a:lstStyle/>
    <a:p>
      <a:pPr>
        <a:defRPr sz="800" b="1">
          <a:effectLst/>
          <a:latin typeface="Franklin Gothic Book" panose="020B0503020102020204" pitchFamily="34" charset="0"/>
        </a:defRPr>
      </a:pPr>
      <a:endParaRPr lang="en-US"/>
    </a:p>
  </c:txPr>
  <c:externalData r:id="rId1">
    <c:autoUpdate val="0"/>
  </c:externalData>
</c:chartSpace>
</file>

<file path=ppt/charts/chart8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xMode val="edge"/>
          <c:yMode val="edge"/>
          <c:h val="0.89999997615814209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invertIfNegative val="1"/>
          <c:dPt>
            <c:idx val="0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1-A15F-4E05-B707-CCC6CBD600EC}"/>
              </c:ext>
            </c:extLst>
          </c:dPt>
          <c:dPt>
            <c:idx val="1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3-A15F-4E05-B707-CCC6CBD600EC}"/>
              </c:ext>
            </c:extLst>
          </c:dPt>
          <c:dPt>
            <c:idx val="2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5-A15F-4E05-B707-CCC6CBD600EC}"/>
              </c:ext>
            </c:extLst>
          </c:dPt>
          <c:dPt>
            <c:idx val="3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7-A15F-4E05-B707-CCC6CBD600EC}"/>
              </c:ext>
            </c:extLst>
          </c:dPt>
          <c:dPt>
            <c:idx val="4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9-A15F-4E05-B707-CCC6CBD600EC}"/>
              </c:ext>
            </c:extLst>
          </c:dPt>
          <c:cat>
            <c:strRef>
              <c:f>Sheet1!$A$2:$A$6</c:f>
              <c:strCache>
                <c:ptCount val="5"/>
                <c:pt idx="0">
                  <c:v>Aided Brand Awareness</c:v>
                </c:pt>
                <c:pt idx="1">
                  <c:v>Yearly+</c:v>
                </c:pt>
                <c:pt idx="2">
                  <c:v>Incidence (Monthly+)</c:v>
                </c:pt>
                <c:pt idx="3">
                  <c:v>Weekly+</c:v>
                </c:pt>
                <c:pt idx="4">
                  <c:v>Daily+</c:v>
                </c:pt>
              </c:strCache>
            </c:strRef>
          </c:cat>
          <c:val>
            <c:numRef>
              <c:f>Sheet1!$B$2:$B$6</c:f>
              <c:numCache>
                <c:formatCode>0.0%</c:formatCode>
                <c:ptCount val="5"/>
                <c:pt idx="0">
                  <c:v>4.5827467941227402E-3</c:v>
                </c:pt>
                <c:pt idx="1">
                  <c:v>0.32407786000330502</c:v>
                </c:pt>
                <c:pt idx="2">
                  <c:v>0.42588824121104502</c:v>
                </c:pt>
                <c:pt idx="3">
                  <c:v>0.44048812732458897</c:v>
                </c:pt>
                <c:pt idx="4">
                  <c:v>0.48620022847709699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A15F-4E05-B707-CCC6CBD600E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Series2</c:v>
                </c:pt>
              </c:strCache>
            </c:strRef>
          </c:tx>
          <c:invertIfNegative val="1"/>
          <c:dPt>
            <c:idx val="0"/>
            <c:invertIfNegative val="0"/>
            <c:bubble3D val="0"/>
            <c:spPr>
              <a:solidFill>
                <a:srgbClr val="31859C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C-A15F-4E05-B707-CCC6CBD600EC}"/>
              </c:ext>
            </c:extLst>
          </c:dPt>
          <c:dPt>
            <c:idx val="1"/>
            <c:invertIfNegative val="0"/>
            <c:bubble3D val="0"/>
            <c:spPr>
              <a:solidFill>
                <a:srgbClr val="31859C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E-A15F-4E05-B707-CCC6CBD600EC}"/>
              </c:ext>
            </c:extLst>
          </c:dPt>
          <c:dPt>
            <c:idx val="2"/>
            <c:invertIfNegative val="0"/>
            <c:bubble3D val="0"/>
            <c:spPr>
              <a:solidFill>
                <a:srgbClr val="31859C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10-A15F-4E05-B707-CCC6CBD600EC}"/>
              </c:ext>
            </c:extLst>
          </c:dPt>
          <c:dPt>
            <c:idx val="3"/>
            <c:invertIfNegative val="0"/>
            <c:bubble3D val="0"/>
            <c:spPr>
              <a:solidFill>
                <a:srgbClr val="31859C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12-A15F-4E05-B707-CCC6CBD600EC}"/>
              </c:ext>
            </c:extLst>
          </c:dPt>
          <c:dPt>
            <c:idx val="4"/>
            <c:invertIfNegative val="0"/>
            <c:bubble3D val="0"/>
            <c:spPr>
              <a:solidFill>
                <a:srgbClr val="31859C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14-A15F-4E05-B707-CCC6CBD600EC}"/>
              </c:ext>
            </c:extLst>
          </c:dPt>
          <c:dLbls>
            <c:dLbl>
              <c:idx val="0"/>
              <c:numFmt formatCode="0.0%" sourceLinked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A15F-4E05-B707-CCC6CBD600EC}"/>
                </c:ext>
              </c:extLst>
            </c:dLbl>
            <c:dLbl>
              <c:idx val="1"/>
              <c:numFmt formatCode="0.0%" sourceLinked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A15F-4E05-B707-CCC6CBD600EC}"/>
                </c:ext>
              </c:extLst>
            </c:dLbl>
            <c:dLbl>
              <c:idx val="2"/>
              <c:numFmt formatCode="0.0%" sourceLinked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A15F-4E05-B707-CCC6CBD600EC}"/>
                </c:ext>
              </c:extLst>
            </c:dLbl>
            <c:dLbl>
              <c:idx val="3"/>
              <c:numFmt formatCode="0.0%" sourceLinked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A15F-4E05-B707-CCC6CBD600EC}"/>
                </c:ext>
              </c:extLst>
            </c:dLbl>
            <c:dLbl>
              <c:idx val="4"/>
              <c:numFmt formatCode="0.0%" sourceLinked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A15F-4E05-B707-CCC6CBD600EC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Aided Brand Awareness</c:v>
                </c:pt>
                <c:pt idx="1">
                  <c:v>Yearly+</c:v>
                </c:pt>
                <c:pt idx="2">
                  <c:v>Incidence (Monthly+)</c:v>
                </c:pt>
                <c:pt idx="3">
                  <c:v>Weekly+</c:v>
                </c:pt>
                <c:pt idx="4">
                  <c:v>Daily+</c:v>
                </c:pt>
              </c:strCache>
            </c:strRef>
          </c:cat>
          <c:val>
            <c:numRef>
              <c:f>Sheet1!$C$2:$C$6</c:f>
              <c:numCache>
                <c:formatCode>0.0%</c:formatCode>
                <c:ptCount val="5"/>
                <c:pt idx="0">
                  <c:v>0.99083450641175497</c:v>
                </c:pt>
                <c:pt idx="1">
                  <c:v>0.35184427999338902</c:v>
                </c:pt>
                <c:pt idx="2">
                  <c:v>0.148223517577909</c:v>
                </c:pt>
                <c:pt idx="3">
                  <c:v>0.119023745350822</c:v>
                </c:pt>
                <c:pt idx="4">
                  <c:v>2.7599543045806901E-2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5-A15F-4E05-B707-CCC6CBD600E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Series3</c:v>
                </c:pt>
              </c:strCache>
            </c:strRef>
          </c:tx>
          <c:invertIfNegative val="1"/>
          <c:dPt>
            <c:idx val="0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17-A15F-4E05-B707-CCC6CBD600EC}"/>
              </c:ext>
            </c:extLst>
          </c:dPt>
          <c:dPt>
            <c:idx val="1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19-A15F-4E05-B707-CCC6CBD600EC}"/>
              </c:ext>
            </c:extLst>
          </c:dPt>
          <c:dPt>
            <c:idx val="2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1B-A15F-4E05-B707-CCC6CBD600EC}"/>
              </c:ext>
            </c:extLst>
          </c:dPt>
          <c:dPt>
            <c:idx val="3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1D-A15F-4E05-B707-CCC6CBD600EC}"/>
              </c:ext>
            </c:extLst>
          </c:dPt>
          <c:dPt>
            <c:idx val="4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1F-A15F-4E05-B707-CCC6CBD600EC}"/>
              </c:ext>
            </c:extLst>
          </c:dPt>
          <c:cat>
            <c:strRef>
              <c:f>Sheet1!$A$2:$A$6</c:f>
              <c:strCache>
                <c:ptCount val="5"/>
                <c:pt idx="0">
                  <c:v>Aided Brand Awareness</c:v>
                </c:pt>
                <c:pt idx="1">
                  <c:v>Yearly+</c:v>
                </c:pt>
                <c:pt idx="2">
                  <c:v>Incidence (Monthly+)</c:v>
                </c:pt>
                <c:pt idx="3">
                  <c:v>Weekly+</c:v>
                </c:pt>
                <c:pt idx="4">
                  <c:v>Daily+</c:v>
                </c:pt>
              </c:strCache>
            </c:strRef>
          </c:cat>
          <c:val>
            <c:numRef>
              <c:f>Sheet1!$D$2:$D$6</c:f>
              <c:numCache>
                <c:formatCode>0.0%</c:formatCode>
                <c:ptCount val="5"/>
                <c:pt idx="0">
                  <c:v>4.5827467941227402E-3</c:v>
                </c:pt>
                <c:pt idx="1">
                  <c:v>0.32407786000330502</c:v>
                </c:pt>
                <c:pt idx="2">
                  <c:v>0.42588824121104502</c:v>
                </c:pt>
                <c:pt idx="3">
                  <c:v>0.44048812732458897</c:v>
                </c:pt>
                <c:pt idx="4">
                  <c:v>0.48620022847709699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0-A15F-4E05-B707-CCC6CBD600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270550368"/>
        <c:axId val="270550760"/>
      </c:barChart>
      <c:catAx>
        <c:axId val="27055036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ln>
            <a:solidFill>
              <a:srgbClr val="FFFFFF">
                <a:alpha val="0"/>
              </a:srgbClr>
            </a:solidFill>
          </a:ln>
          <a:effectLst/>
        </c:spPr>
        <c:txPr>
          <a:bodyPr/>
          <a:lstStyle/>
          <a:p>
            <a:pPr>
              <a:defRPr sz="900" b="1"/>
            </a:pPr>
            <a:endParaRPr lang="en-US"/>
          </a:p>
        </c:txPr>
        <c:crossAx val="270550760"/>
        <c:crosses val="autoZero"/>
        <c:auto val="0"/>
        <c:lblAlgn val="ctr"/>
        <c:lblOffset val="100"/>
        <c:noMultiLvlLbl val="0"/>
      </c:catAx>
      <c:valAx>
        <c:axId val="270550760"/>
        <c:scaling>
          <c:orientation val="minMax"/>
        </c:scaling>
        <c:delete val="1"/>
        <c:axPos val="b"/>
        <c:title>
          <c:tx>
            <c:rich>
              <a:bodyPr/>
              <a:lstStyle/>
              <a:p>
                <a:pPr>
                  <a:defRPr sz="900"/>
                </a:pPr>
                <a:r>
                  <a:rPr lang="en-IN" sz="900"/>
                  <a:t>Pepsi (96,603)</a:t>
                </a:r>
              </a:p>
            </c:rich>
          </c:tx>
          <c:overlay val="1"/>
        </c:title>
        <c:numFmt formatCode="0%" sourceLinked="1"/>
        <c:majorTickMark val="out"/>
        <c:minorTickMark val="none"/>
        <c:tickLblPos val="nextTo"/>
        <c:crossAx val="270550368"/>
        <c:crosses val="autoZero"/>
        <c:crossBetween val="between"/>
      </c:valAx>
    </c:plotArea>
    <c:plotVisOnly val="1"/>
    <c:dispBlanksAs val="zero"/>
    <c:showDLblsOverMax val="1"/>
  </c:chart>
  <c:spPr>
    <a:solidFill>
      <a:srgbClr val="FAFAFA"/>
    </a:solidFill>
    <a:effectLst/>
  </c:spPr>
  <c:txPr>
    <a:bodyPr/>
    <a:lstStyle/>
    <a:p>
      <a:pPr>
        <a:defRPr sz="1000">
          <a:effectLst/>
          <a:latin typeface="Franklin Gothic Book" panose="020B0503020102020204" pitchFamily="34" charset="0"/>
        </a:defRPr>
      </a:pPr>
      <a:endParaRPr lang="en-US"/>
    </a:p>
  </c:txPr>
  <c:externalData r:id="rId1">
    <c:autoUpdate val="0"/>
  </c:externalData>
</c:chartSpace>
</file>

<file path=ppt/charts/chart8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xMode val="edge"/>
          <c:yMode val="edge"/>
          <c:h val="0.89999997615814209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invertIfNegative val="1"/>
          <c:dPt>
            <c:idx val="0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1-62C4-45CB-BA29-CB26231276BD}"/>
              </c:ext>
            </c:extLst>
          </c:dPt>
          <c:dPt>
            <c:idx val="1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3-62C4-45CB-BA29-CB26231276BD}"/>
              </c:ext>
            </c:extLst>
          </c:dPt>
          <c:dPt>
            <c:idx val="2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5-62C4-45CB-BA29-CB26231276BD}"/>
              </c:ext>
            </c:extLst>
          </c:dPt>
          <c:dPt>
            <c:idx val="3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7-62C4-45CB-BA29-CB26231276BD}"/>
              </c:ext>
            </c:extLst>
          </c:dPt>
          <c:dPt>
            <c:idx val="4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9-62C4-45CB-BA29-CB26231276BD}"/>
              </c:ext>
            </c:extLst>
          </c:dPt>
          <c:cat>
            <c:strRef>
              <c:f>Sheet1!$A$2:$A$6</c:f>
              <c:strCache>
                <c:ptCount val="5"/>
                <c:pt idx="0">
                  <c:v>Aided Brand Awareness</c:v>
                </c:pt>
                <c:pt idx="1">
                  <c:v>Yearly+</c:v>
                </c:pt>
                <c:pt idx="2">
                  <c:v>Incidence (Monthly+)</c:v>
                </c:pt>
                <c:pt idx="3">
                  <c:v>Weekly+</c:v>
                </c:pt>
                <c:pt idx="4">
                  <c:v>Daily+</c:v>
                </c:pt>
              </c:strCache>
            </c:strRef>
          </c:cat>
          <c:val>
            <c:numRef>
              <c:f>Sheet1!$B$2:$B$6</c:f>
              <c:numCache>
                <c:formatCode>0.0%</c:formatCode>
                <c:ptCount val="5"/>
                <c:pt idx="0">
                  <c:v>1.09735271798049E-2</c:v>
                </c:pt>
                <c:pt idx="1">
                  <c:v>0.385321036403101</c:v>
                </c:pt>
                <c:pt idx="2">
                  <c:v>0.442070143779909</c:v>
                </c:pt>
                <c:pt idx="3">
                  <c:v>0.45345748550072901</c:v>
                </c:pt>
                <c:pt idx="4">
                  <c:v>0.48642455295252002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62C4-45CB-BA29-CB26231276B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Series2</c:v>
                </c:pt>
              </c:strCache>
            </c:strRef>
          </c:tx>
          <c:invertIfNegative val="1"/>
          <c:dPt>
            <c:idx val="0"/>
            <c:invertIfNegative val="0"/>
            <c:bubble3D val="0"/>
            <c:spPr>
              <a:solidFill>
                <a:srgbClr val="FFC000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C-62C4-45CB-BA29-CB26231276BD}"/>
              </c:ext>
            </c:extLst>
          </c:dPt>
          <c:dPt>
            <c:idx val="1"/>
            <c:invertIfNegative val="0"/>
            <c:bubble3D val="0"/>
            <c:spPr>
              <a:solidFill>
                <a:srgbClr val="FFC000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E-62C4-45CB-BA29-CB26231276BD}"/>
              </c:ext>
            </c:extLst>
          </c:dPt>
          <c:dPt>
            <c:idx val="2"/>
            <c:invertIfNegative val="0"/>
            <c:bubble3D val="0"/>
            <c:spPr>
              <a:solidFill>
                <a:srgbClr val="FFC000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10-62C4-45CB-BA29-CB26231276BD}"/>
              </c:ext>
            </c:extLst>
          </c:dPt>
          <c:dPt>
            <c:idx val="3"/>
            <c:invertIfNegative val="0"/>
            <c:bubble3D val="0"/>
            <c:spPr>
              <a:solidFill>
                <a:srgbClr val="FFC000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12-62C4-45CB-BA29-CB26231276BD}"/>
              </c:ext>
            </c:extLst>
          </c:dPt>
          <c:dPt>
            <c:idx val="4"/>
            <c:invertIfNegative val="0"/>
            <c:bubble3D val="0"/>
            <c:spPr>
              <a:solidFill>
                <a:srgbClr val="FFC000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14-62C4-45CB-BA29-CB26231276BD}"/>
              </c:ext>
            </c:extLst>
          </c:dPt>
          <c:dLbls>
            <c:dLbl>
              <c:idx val="0"/>
              <c:numFmt formatCode="0.0%" sourceLinked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62C4-45CB-BA29-CB26231276BD}"/>
                </c:ext>
              </c:extLst>
            </c:dLbl>
            <c:dLbl>
              <c:idx val="1"/>
              <c:numFmt formatCode="0.0%" sourceLinked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62C4-45CB-BA29-CB26231276BD}"/>
                </c:ext>
              </c:extLst>
            </c:dLbl>
            <c:dLbl>
              <c:idx val="2"/>
              <c:numFmt formatCode="0.0%" sourceLinked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62C4-45CB-BA29-CB26231276BD}"/>
                </c:ext>
              </c:extLst>
            </c:dLbl>
            <c:dLbl>
              <c:idx val="3"/>
              <c:numFmt formatCode="0.0%" sourceLinked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62C4-45CB-BA29-CB26231276BD}"/>
                </c:ext>
              </c:extLst>
            </c:dLbl>
            <c:dLbl>
              <c:idx val="4"/>
              <c:numFmt formatCode="0.0%" sourceLinked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62C4-45CB-BA29-CB26231276BD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Aided Brand Awareness</c:v>
                </c:pt>
                <c:pt idx="1">
                  <c:v>Yearly+</c:v>
                </c:pt>
                <c:pt idx="2">
                  <c:v>Incidence (Monthly+)</c:v>
                </c:pt>
                <c:pt idx="3">
                  <c:v>Weekly+</c:v>
                </c:pt>
                <c:pt idx="4">
                  <c:v>Daily+</c:v>
                </c:pt>
              </c:strCache>
            </c:strRef>
          </c:cat>
          <c:val>
            <c:numRef>
              <c:f>Sheet1!$C$2:$C$6</c:f>
              <c:numCache>
                <c:formatCode>0.0%</c:formatCode>
                <c:ptCount val="5"/>
                <c:pt idx="0">
                  <c:v>0.97805294564039003</c:v>
                </c:pt>
                <c:pt idx="1">
                  <c:v>0.22935792719379899</c:v>
                </c:pt>
                <c:pt idx="2">
                  <c:v>0.11585971244018201</c:v>
                </c:pt>
                <c:pt idx="3">
                  <c:v>9.3085028998541694E-2</c:v>
                </c:pt>
                <c:pt idx="4">
                  <c:v>2.7150894094959799E-2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5-62C4-45CB-BA29-CB26231276B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Series3</c:v>
                </c:pt>
              </c:strCache>
            </c:strRef>
          </c:tx>
          <c:invertIfNegative val="1"/>
          <c:dPt>
            <c:idx val="0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17-62C4-45CB-BA29-CB26231276BD}"/>
              </c:ext>
            </c:extLst>
          </c:dPt>
          <c:dPt>
            <c:idx val="1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19-62C4-45CB-BA29-CB26231276BD}"/>
              </c:ext>
            </c:extLst>
          </c:dPt>
          <c:dPt>
            <c:idx val="2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1B-62C4-45CB-BA29-CB26231276BD}"/>
              </c:ext>
            </c:extLst>
          </c:dPt>
          <c:dPt>
            <c:idx val="3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1D-62C4-45CB-BA29-CB26231276BD}"/>
              </c:ext>
            </c:extLst>
          </c:dPt>
          <c:dPt>
            <c:idx val="4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1F-62C4-45CB-BA29-CB26231276BD}"/>
              </c:ext>
            </c:extLst>
          </c:dPt>
          <c:cat>
            <c:strRef>
              <c:f>Sheet1!$A$2:$A$6</c:f>
              <c:strCache>
                <c:ptCount val="5"/>
                <c:pt idx="0">
                  <c:v>Aided Brand Awareness</c:v>
                </c:pt>
                <c:pt idx="1">
                  <c:v>Yearly+</c:v>
                </c:pt>
                <c:pt idx="2">
                  <c:v>Incidence (Monthly+)</c:v>
                </c:pt>
                <c:pt idx="3">
                  <c:v>Weekly+</c:v>
                </c:pt>
                <c:pt idx="4">
                  <c:v>Daily+</c:v>
                </c:pt>
              </c:strCache>
            </c:strRef>
          </c:cat>
          <c:val>
            <c:numRef>
              <c:f>Sheet1!$D$2:$D$6</c:f>
              <c:numCache>
                <c:formatCode>0.0%</c:formatCode>
                <c:ptCount val="5"/>
                <c:pt idx="0">
                  <c:v>1.09735271798049E-2</c:v>
                </c:pt>
                <c:pt idx="1">
                  <c:v>0.385321036403101</c:v>
                </c:pt>
                <c:pt idx="2">
                  <c:v>0.442070143779909</c:v>
                </c:pt>
                <c:pt idx="3">
                  <c:v>0.45345748550072901</c:v>
                </c:pt>
                <c:pt idx="4">
                  <c:v>0.48642455295252002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0-62C4-45CB-BA29-CB26231276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270546448"/>
        <c:axId val="270546056"/>
      </c:barChart>
      <c:catAx>
        <c:axId val="27054644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ln>
            <a:solidFill>
              <a:srgbClr val="FFFFFF">
                <a:alpha val="0"/>
              </a:srgbClr>
            </a:solidFill>
          </a:ln>
          <a:effectLst/>
        </c:spPr>
        <c:txPr>
          <a:bodyPr/>
          <a:lstStyle/>
          <a:p>
            <a:pPr>
              <a:defRPr sz="900" b="1"/>
            </a:pPr>
            <a:endParaRPr lang="en-US"/>
          </a:p>
        </c:txPr>
        <c:crossAx val="270546056"/>
        <c:crosses val="autoZero"/>
        <c:auto val="0"/>
        <c:lblAlgn val="ctr"/>
        <c:lblOffset val="100"/>
        <c:noMultiLvlLbl val="0"/>
      </c:catAx>
      <c:valAx>
        <c:axId val="270546056"/>
        <c:scaling>
          <c:orientation val="minMax"/>
        </c:scaling>
        <c:delete val="1"/>
        <c:axPos val="b"/>
        <c:title>
          <c:tx>
            <c:rich>
              <a:bodyPr/>
              <a:lstStyle/>
              <a:p>
                <a:pPr>
                  <a:defRPr sz="900"/>
                </a:pPr>
                <a:r>
                  <a:rPr lang="en-IN" sz="900"/>
                  <a:t>Diet Coke (96,603)</a:t>
                </a:r>
              </a:p>
            </c:rich>
          </c:tx>
          <c:overlay val="1"/>
        </c:title>
        <c:numFmt formatCode="0%" sourceLinked="1"/>
        <c:majorTickMark val="out"/>
        <c:minorTickMark val="none"/>
        <c:tickLblPos val="nextTo"/>
        <c:crossAx val="270546448"/>
        <c:crosses val="autoZero"/>
        <c:crossBetween val="between"/>
      </c:valAx>
    </c:plotArea>
    <c:plotVisOnly val="1"/>
    <c:dispBlanksAs val="zero"/>
    <c:showDLblsOverMax val="1"/>
  </c:chart>
  <c:spPr>
    <a:solidFill>
      <a:srgbClr val="FAFAFA"/>
    </a:solidFill>
    <a:effectLst/>
  </c:spPr>
  <c:txPr>
    <a:bodyPr/>
    <a:lstStyle/>
    <a:p>
      <a:pPr>
        <a:defRPr sz="1000">
          <a:effectLst/>
          <a:latin typeface="Franklin Gothic Book" panose="020B0503020102020204" pitchFamily="34" charset="0"/>
        </a:defRPr>
      </a:pPr>
      <a:endParaRPr lang="en-US"/>
    </a:p>
  </c:txPr>
  <c:externalData r:id="rId1">
    <c:autoUpdate val="0"/>
  </c:externalData>
</c:chartSpace>
</file>

<file path=ppt/charts/chart8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xMode val="edge"/>
          <c:yMode val="edge"/>
          <c:h val="0.89999997615814209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invertIfNegative val="1"/>
          <c:dPt>
            <c:idx val="0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1-D90D-448D-A82A-9146300DA663}"/>
              </c:ext>
            </c:extLst>
          </c:dPt>
          <c:dPt>
            <c:idx val="1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3-D90D-448D-A82A-9146300DA663}"/>
              </c:ext>
            </c:extLst>
          </c:dPt>
          <c:dPt>
            <c:idx val="2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5-D90D-448D-A82A-9146300DA663}"/>
              </c:ext>
            </c:extLst>
          </c:dPt>
          <c:dPt>
            <c:idx val="3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7-D90D-448D-A82A-9146300DA663}"/>
              </c:ext>
            </c:extLst>
          </c:dPt>
          <c:dPt>
            <c:idx val="4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9-D90D-448D-A82A-9146300DA663}"/>
              </c:ext>
            </c:extLst>
          </c:dPt>
          <c:cat>
            <c:strRef>
              <c:f>Sheet1!$A$2:$A$6</c:f>
              <c:strCache>
                <c:ptCount val="5"/>
                <c:pt idx="0">
                  <c:v>Aided Brand Awareness</c:v>
                </c:pt>
                <c:pt idx="1">
                  <c:v>Yearly+</c:v>
                </c:pt>
                <c:pt idx="2">
                  <c:v>Incidence (Monthly+)</c:v>
                </c:pt>
                <c:pt idx="3">
                  <c:v>Weekly+</c:v>
                </c:pt>
                <c:pt idx="4">
                  <c:v>Daily+</c:v>
                </c:pt>
              </c:strCache>
            </c:strRef>
          </c:cat>
          <c:val>
            <c:numRef>
              <c:f>Sheet1!$B$2:$B$6</c:f>
              <c:numCache>
                <c:formatCode>0.0%</c:formatCode>
                <c:ptCount val="5"/>
                <c:pt idx="0">
                  <c:v>1.31537036161194E-2</c:v>
                </c:pt>
                <c:pt idx="1">
                  <c:v>0.41900836378605999</c:v>
                </c:pt>
                <c:pt idx="2">
                  <c:v>0.46561170861300299</c:v>
                </c:pt>
                <c:pt idx="3">
                  <c:v>0.47258085500875702</c:v>
                </c:pt>
                <c:pt idx="4">
                  <c:v>0.49283503057190697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D90D-448D-A82A-9146300DA66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Series2</c:v>
                </c:pt>
              </c:strCache>
            </c:strRef>
          </c:tx>
          <c:invertIfNegative val="1"/>
          <c:dPt>
            <c:idx val="0"/>
            <c:invertIfNegative val="0"/>
            <c:bubble3D val="0"/>
            <c:spPr>
              <a:solidFill>
                <a:srgbClr val="00B050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C-D90D-448D-A82A-9146300DA663}"/>
              </c:ext>
            </c:extLst>
          </c:dPt>
          <c:dPt>
            <c:idx val="1"/>
            <c:invertIfNegative val="0"/>
            <c:bubble3D val="0"/>
            <c:spPr>
              <a:solidFill>
                <a:srgbClr val="00B050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E-D90D-448D-A82A-9146300DA663}"/>
              </c:ext>
            </c:extLst>
          </c:dPt>
          <c:dPt>
            <c:idx val="2"/>
            <c:invertIfNegative val="0"/>
            <c:bubble3D val="0"/>
            <c:spPr>
              <a:solidFill>
                <a:srgbClr val="00B050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10-D90D-448D-A82A-9146300DA663}"/>
              </c:ext>
            </c:extLst>
          </c:dPt>
          <c:dPt>
            <c:idx val="3"/>
            <c:invertIfNegative val="0"/>
            <c:bubble3D val="0"/>
            <c:spPr>
              <a:solidFill>
                <a:srgbClr val="00B050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12-D90D-448D-A82A-9146300DA663}"/>
              </c:ext>
            </c:extLst>
          </c:dPt>
          <c:dPt>
            <c:idx val="4"/>
            <c:invertIfNegative val="0"/>
            <c:bubble3D val="0"/>
            <c:spPr>
              <a:solidFill>
                <a:srgbClr val="00B050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14-D90D-448D-A82A-9146300DA663}"/>
              </c:ext>
            </c:extLst>
          </c:dPt>
          <c:dLbls>
            <c:dLbl>
              <c:idx val="0"/>
              <c:numFmt formatCode="0.0%" sourceLinked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D90D-448D-A82A-9146300DA663}"/>
                </c:ext>
              </c:extLst>
            </c:dLbl>
            <c:dLbl>
              <c:idx val="1"/>
              <c:numFmt formatCode="0.0%" sourceLinked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D90D-448D-A82A-9146300DA663}"/>
                </c:ext>
              </c:extLst>
            </c:dLbl>
            <c:dLbl>
              <c:idx val="2"/>
              <c:numFmt formatCode="0.0%" sourceLinked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D90D-448D-A82A-9146300DA663}"/>
                </c:ext>
              </c:extLst>
            </c:dLbl>
            <c:dLbl>
              <c:idx val="3"/>
              <c:numFmt formatCode="0.0%" sourceLinked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D90D-448D-A82A-9146300DA663}"/>
                </c:ext>
              </c:extLst>
            </c:dLbl>
            <c:dLbl>
              <c:idx val="4"/>
              <c:numFmt formatCode="0.0%" sourceLinked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D90D-448D-A82A-9146300DA663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Aided Brand Awareness</c:v>
                </c:pt>
                <c:pt idx="1">
                  <c:v>Yearly+</c:v>
                </c:pt>
                <c:pt idx="2">
                  <c:v>Incidence (Monthly+)</c:v>
                </c:pt>
                <c:pt idx="3">
                  <c:v>Weekly+</c:v>
                </c:pt>
                <c:pt idx="4">
                  <c:v>Daily+</c:v>
                </c:pt>
              </c:strCache>
            </c:strRef>
          </c:cat>
          <c:val>
            <c:numRef>
              <c:f>Sheet1!$C$2:$C$6</c:f>
              <c:numCache>
                <c:formatCode>0.0%</c:formatCode>
                <c:ptCount val="5"/>
                <c:pt idx="0">
                  <c:v>0.97369259276776099</c:v>
                </c:pt>
                <c:pt idx="1">
                  <c:v>0.16198327242787999</c:v>
                </c:pt>
                <c:pt idx="2">
                  <c:v>6.8776582773993497E-2</c:v>
                </c:pt>
                <c:pt idx="3">
                  <c:v>5.4838289982486799E-2</c:v>
                </c:pt>
                <c:pt idx="4">
                  <c:v>1.43299388561858E-2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5-D90D-448D-A82A-9146300DA66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Series3</c:v>
                </c:pt>
              </c:strCache>
            </c:strRef>
          </c:tx>
          <c:invertIfNegative val="1"/>
          <c:dPt>
            <c:idx val="0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17-D90D-448D-A82A-9146300DA663}"/>
              </c:ext>
            </c:extLst>
          </c:dPt>
          <c:dPt>
            <c:idx val="1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19-D90D-448D-A82A-9146300DA663}"/>
              </c:ext>
            </c:extLst>
          </c:dPt>
          <c:dPt>
            <c:idx val="2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1B-D90D-448D-A82A-9146300DA663}"/>
              </c:ext>
            </c:extLst>
          </c:dPt>
          <c:dPt>
            <c:idx val="3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1D-D90D-448D-A82A-9146300DA663}"/>
              </c:ext>
            </c:extLst>
          </c:dPt>
          <c:dPt>
            <c:idx val="4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1F-D90D-448D-A82A-9146300DA663}"/>
              </c:ext>
            </c:extLst>
          </c:dPt>
          <c:cat>
            <c:strRef>
              <c:f>Sheet1!$A$2:$A$6</c:f>
              <c:strCache>
                <c:ptCount val="5"/>
                <c:pt idx="0">
                  <c:v>Aided Brand Awareness</c:v>
                </c:pt>
                <c:pt idx="1">
                  <c:v>Yearly+</c:v>
                </c:pt>
                <c:pt idx="2">
                  <c:v>Incidence (Monthly+)</c:v>
                </c:pt>
                <c:pt idx="3">
                  <c:v>Weekly+</c:v>
                </c:pt>
                <c:pt idx="4">
                  <c:v>Daily+</c:v>
                </c:pt>
              </c:strCache>
            </c:strRef>
          </c:cat>
          <c:val>
            <c:numRef>
              <c:f>Sheet1!$D$2:$D$6</c:f>
              <c:numCache>
                <c:formatCode>0.0%</c:formatCode>
                <c:ptCount val="5"/>
                <c:pt idx="0">
                  <c:v>1.31537036161194E-2</c:v>
                </c:pt>
                <c:pt idx="1">
                  <c:v>0.41900836378605999</c:v>
                </c:pt>
                <c:pt idx="2">
                  <c:v>0.46561170861300299</c:v>
                </c:pt>
                <c:pt idx="3">
                  <c:v>0.47258085500875702</c:v>
                </c:pt>
                <c:pt idx="4">
                  <c:v>0.49283503057190697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0-D90D-448D-A82A-9146300DA6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270545272"/>
        <c:axId val="270544880"/>
      </c:barChart>
      <c:catAx>
        <c:axId val="27054527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ln>
            <a:solidFill>
              <a:srgbClr val="FFFFFF">
                <a:alpha val="0"/>
              </a:srgbClr>
            </a:solidFill>
          </a:ln>
          <a:effectLst/>
        </c:spPr>
        <c:txPr>
          <a:bodyPr/>
          <a:lstStyle/>
          <a:p>
            <a:pPr>
              <a:defRPr sz="900" b="1"/>
            </a:pPr>
            <a:endParaRPr lang="en-US"/>
          </a:p>
        </c:txPr>
        <c:crossAx val="270544880"/>
        <c:crosses val="autoZero"/>
        <c:auto val="0"/>
        <c:lblAlgn val="ctr"/>
        <c:lblOffset val="100"/>
        <c:noMultiLvlLbl val="0"/>
      </c:catAx>
      <c:valAx>
        <c:axId val="270544880"/>
        <c:scaling>
          <c:orientation val="minMax"/>
        </c:scaling>
        <c:delete val="1"/>
        <c:axPos val="b"/>
        <c:title>
          <c:tx>
            <c:rich>
              <a:bodyPr/>
              <a:lstStyle/>
              <a:p>
                <a:pPr>
                  <a:defRPr sz="900"/>
                </a:pPr>
                <a:r>
                  <a:rPr lang="en-IN" sz="900"/>
                  <a:t>Diet Pepsi (96,603)</a:t>
                </a:r>
              </a:p>
            </c:rich>
          </c:tx>
          <c:overlay val="1"/>
        </c:title>
        <c:numFmt formatCode="0%" sourceLinked="1"/>
        <c:majorTickMark val="out"/>
        <c:minorTickMark val="none"/>
        <c:tickLblPos val="nextTo"/>
        <c:crossAx val="270545272"/>
        <c:crosses val="autoZero"/>
        <c:crossBetween val="between"/>
      </c:valAx>
    </c:plotArea>
    <c:plotVisOnly val="1"/>
    <c:dispBlanksAs val="zero"/>
    <c:showDLblsOverMax val="1"/>
  </c:chart>
  <c:spPr>
    <a:solidFill>
      <a:srgbClr val="FAFAFA"/>
    </a:solidFill>
    <a:effectLst/>
  </c:spPr>
  <c:txPr>
    <a:bodyPr/>
    <a:lstStyle/>
    <a:p>
      <a:pPr>
        <a:defRPr sz="1000">
          <a:effectLst/>
          <a:latin typeface="Franklin Gothic Book" panose="020B0503020102020204" pitchFamily="34" charset="0"/>
        </a:defRPr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RTD Tea (96,603)</c:v>
                </c:pt>
              </c:strCache>
            </c:strRef>
          </c:tx>
          <c:spPr>
            <a:solidFill>
              <a:srgbClr val="7F7F7F"/>
            </a:solidFill>
            <a:effectLst/>
          </c:spPr>
          <c:invertIfNegative val="1"/>
          <c:dLbls>
            <c:dLbl>
              <c:idx val="0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06CE-42A8-947D-11F914447EBB}"/>
                </c:ext>
              </c:extLst>
            </c:dLbl>
            <c:dLbl>
              <c:idx val="1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06CE-42A8-947D-11F914447EBB}"/>
                </c:ext>
              </c:extLst>
            </c:dLbl>
            <c:dLbl>
              <c:idx val="2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06CE-42A8-947D-11F914447EBB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Sheet1!$B$1:$D$1</c:f>
              <c:strCache>
                <c:ptCount val="3"/>
                <c:pt idx="0">
                  <c:v>Weekly+</c:v>
                </c:pt>
                <c:pt idx="1">
                  <c:v>Daily+</c:v>
                </c:pt>
                <c:pt idx="2">
                  <c:v>3+ Per Day</c:v>
                </c:pt>
              </c:strCache>
            </c:strRef>
          </c:cat>
          <c:val>
            <c:numRef>
              <c:f>Sheet1!$B$2:$D$2</c:f>
              <c:numCache>
                <c:formatCode>0.0%</c:formatCode>
                <c:ptCount val="3"/>
                <c:pt idx="0">
                  <c:v>0.26416447132237297</c:v>
                </c:pt>
                <c:pt idx="1">
                  <c:v>6.6790579516221998E-2</c:v>
                </c:pt>
                <c:pt idx="2">
                  <c:v>1.27547020434446E-2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03-06CE-42A8-947D-11F914447EBB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Freshly Prepared Hot/Iced Tea (96,603)</c:v>
                </c:pt>
              </c:strCache>
            </c:strRef>
          </c:tx>
          <c:spPr>
            <a:solidFill>
              <a:srgbClr val="7030A0"/>
            </a:solidFill>
            <a:effectLst/>
          </c:spPr>
          <c:invertIfNegative val="1"/>
          <c:dLbls>
            <c:dLbl>
              <c:idx val="0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06CE-42A8-947D-11F914447EBB}"/>
                </c:ext>
              </c:extLst>
            </c:dLbl>
            <c:dLbl>
              <c:idx val="1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06CE-42A8-947D-11F914447EBB}"/>
                </c:ext>
              </c:extLst>
            </c:dLbl>
            <c:dLbl>
              <c:idx val="2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06CE-42A8-947D-11F914447EBB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Sheet1!$B$1:$D$1</c:f>
              <c:strCache>
                <c:ptCount val="3"/>
                <c:pt idx="0">
                  <c:v>Weekly+</c:v>
                </c:pt>
                <c:pt idx="1">
                  <c:v>Daily+</c:v>
                </c:pt>
                <c:pt idx="2">
                  <c:v>3+ Per Day</c:v>
                </c:pt>
              </c:strCache>
            </c:strRef>
          </c:cat>
          <c:val>
            <c:numRef>
              <c:f>Sheet1!$B$3:$D$3</c:f>
              <c:numCache>
                <c:formatCode>0.0%</c:formatCode>
                <c:ptCount val="3"/>
                <c:pt idx="0">
                  <c:v>0.54698289673542499</c:v>
                </c:pt>
                <c:pt idx="1">
                  <c:v>0.23693538548110499</c:v>
                </c:pt>
                <c:pt idx="2">
                  <c:v>6.5138292804784906E-2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07-06CE-42A8-947D-11F914447EBB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Hot Chocolate/Cocoa (96,603)</c:v>
                </c:pt>
              </c:strCache>
            </c:strRef>
          </c:tx>
          <c:spPr>
            <a:solidFill>
              <a:srgbClr val="00B050"/>
            </a:solidFill>
            <a:effectLst/>
          </c:spPr>
          <c:invertIfNegative val="1"/>
          <c:dLbls>
            <c:dLbl>
              <c:idx val="0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06CE-42A8-947D-11F914447EBB}"/>
                </c:ext>
              </c:extLst>
            </c:dLbl>
            <c:dLbl>
              <c:idx val="1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06CE-42A8-947D-11F914447EBB}"/>
                </c:ext>
              </c:extLst>
            </c:dLbl>
            <c:dLbl>
              <c:idx val="2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06CE-42A8-947D-11F914447EBB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Sheet1!$B$1:$D$1</c:f>
              <c:strCache>
                <c:ptCount val="3"/>
                <c:pt idx="0">
                  <c:v>Weekly+</c:v>
                </c:pt>
                <c:pt idx="1">
                  <c:v>Daily+</c:v>
                </c:pt>
                <c:pt idx="2">
                  <c:v>3+ Per Day</c:v>
                </c:pt>
              </c:strCache>
            </c:strRef>
          </c:cat>
          <c:val>
            <c:numRef>
              <c:f>Sheet1!$B$4:$D$4</c:f>
              <c:numCache>
                <c:formatCode>0.0%</c:formatCode>
                <c:ptCount val="3"/>
                <c:pt idx="0">
                  <c:v>0.12542555832042401</c:v>
                </c:pt>
                <c:pt idx="1">
                  <c:v>1.83504580225297E-2</c:v>
                </c:pt>
                <c:pt idx="2">
                  <c:v>1.49440408124218E-3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0B-06CE-42A8-947D-11F914447EBB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RTD Coffee (96,603)</c:v>
                </c:pt>
              </c:strCache>
            </c:strRef>
          </c:tx>
          <c:spPr>
            <a:solidFill>
              <a:srgbClr val="FFC000"/>
            </a:solidFill>
            <a:effectLst/>
          </c:spPr>
          <c:invertIfNegative val="1"/>
          <c:dLbls>
            <c:dLbl>
              <c:idx val="0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06CE-42A8-947D-11F914447EBB}"/>
                </c:ext>
              </c:extLst>
            </c:dLbl>
            <c:dLbl>
              <c:idx val="1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06CE-42A8-947D-11F914447EBB}"/>
                </c:ext>
              </c:extLst>
            </c:dLbl>
            <c:dLbl>
              <c:idx val="2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06CE-42A8-947D-11F914447EBB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Sheet1!$B$1:$D$1</c:f>
              <c:strCache>
                <c:ptCount val="3"/>
                <c:pt idx="0">
                  <c:v>Weekly+</c:v>
                </c:pt>
                <c:pt idx="1">
                  <c:v>Daily+</c:v>
                </c:pt>
                <c:pt idx="2">
                  <c:v>3+ Per Day</c:v>
                </c:pt>
              </c:strCache>
            </c:strRef>
          </c:cat>
          <c:val>
            <c:numRef>
              <c:f>Sheet1!$B$5:$D$5</c:f>
              <c:numCache>
                <c:formatCode>0.0%</c:formatCode>
                <c:ptCount val="3"/>
                <c:pt idx="0">
                  <c:v>0.10588258888969999</c:v>
                </c:pt>
                <c:pt idx="1">
                  <c:v>2.04310495929142E-2</c:v>
                </c:pt>
                <c:pt idx="2">
                  <c:v>2.2635047893080199E-3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0F-06CE-42A8-947D-11F914447EBB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Freshly Prepared Hot/Iced Coffee (96,603)</c:v>
                </c:pt>
              </c:strCache>
            </c:strRef>
          </c:tx>
          <c:spPr>
            <a:solidFill>
              <a:srgbClr val="31859C"/>
            </a:solidFill>
            <a:effectLst/>
          </c:spPr>
          <c:invertIfNegative val="1"/>
          <c:dLbls>
            <c:dLbl>
              <c:idx val="0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06CE-42A8-947D-11F914447EBB}"/>
                </c:ext>
              </c:extLst>
            </c:dLbl>
            <c:dLbl>
              <c:idx val="1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06CE-42A8-947D-11F914447EBB}"/>
                </c:ext>
              </c:extLst>
            </c:dLbl>
            <c:dLbl>
              <c:idx val="2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06CE-42A8-947D-11F914447EBB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Sheet1!$B$1:$D$1</c:f>
              <c:strCache>
                <c:ptCount val="3"/>
                <c:pt idx="0">
                  <c:v>Weekly+</c:v>
                </c:pt>
                <c:pt idx="1">
                  <c:v>Daily+</c:v>
                </c:pt>
                <c:pt idx="2">
                  <c:v>3+ Per Day</c:v>
                </c:pt>
              </c:strCache>
            </c:strRef>
          </c:cat>
          <c:val>
            <c:numRef>
              <c:f>Sheet1!$B$6:$D$6</c:f>
              <c:numCache>
                <c:formatCode>0.0%</c:formatCode>
                <c:ptCount val="3"/>
                <c:pt idx="0">
                  <c:v>0.60439105510298097</c:v>
                </c:pt>
                <c:pt idx="1">
                  <c:v>0.40395239030319102</c:v>
                </c:pt>
                <c:pt idx="2">
                  <c:v>0.102110065437859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13-06CE-42A8-947D-11F914447EBB}"/>
            </c:ext>
          </c:extLst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Total SSD (96,603)</c:v>
                </c:pt>
              </c:strCache>
            </c:strRef>
          </c:tx>
          <c:spPr>
            <a:solidFill>
              <a:srgbClr val="E41E2B"/>
            </a:solidFill>
            <a:effectLst/>
          </c:spPr>
          <c:invertIfNegative val="1"/>
          <c:dLbls>
            <c:dLbl>
              <c:idx val="0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06CE-42A8-947D-11F914447EBB}"/>
                </c:ext>
              </c:extLst>
            </c:dLbl>
            <c:dLbl>
              <c:idx val="1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06CE-42A8-947D-11F914447EBB}"/>
                </c:ext>
              </c:extLst>
            </c:dLbl>
            <c:dLbl>
              <c:idx val="2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06CE-42A8-947D-11F914447EBB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Sheet1!$B$1:$D$1</c:f>
              <c:strCache>
                <c:ptCount val="3"/>
                <c:pt idx="0">
                  <c:v>Weekly+</c:v>
                </c:pt>
                <c:pt idx="1">
                  <c:v>Daily+</c:v>
                </c:pt>
                <c:pt idx="2">
                  <c:v>3+ Per Day</c:v>
                </c:pt>
              </c:strCache>
            </c:strRef>
          </c:cat>
          <c:val>
            <c:numRef>
              <c:f>Sheet1!$B$7:$D$7</c:f>
              <c:numCache>
                <c:formatCode>0.0%</c:formatCode>
                <c:ptCount val="3"/>
                <c:pt idx="0">
                  <c:v>0.65096985439295496</c:v>
                </c:pt>
                <c:pt idx="1">
                  <c:v>0.29380668982281999</c:v>
                </c:pt>
                <c:pt idx="2">
                  <c:v>8.8700029379567905E-2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17-06CE-42A8-947D-11F914447EB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7451136"/>
        <c:axId val="66437120"/>
      </c:barChart>
      <c:catAx>
        <c:axId val="67451136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66437120"/>
        <c:crosses val="autoZero"/>
        <c:auto val="0"/>
        <c:lblAlgn val="ctr"/>
        <c:lblOffset val="100"/>
        <c:noMultiLvlLbl val="0"/>
      </c:catAx>
      <c:valAx>
        <c:axId val="66437120"/>
        <c:scaling>
          <c:orientation val="minMax"/>
          <c:max val="0.70096985439295501"/>
          <c:min val="0"/>
        </c:scaling>
        <c:delete val="1"/>
        <c:axPos val="b"/>
        <c:numFmt formatCode="0.0%" sourceLinked="1"/>
        <c:majorTickMark val="out"/>
        <c:minorTickMark val="none"/>
        <c:tickLblPos val="nextTo"/>
        <c:crossAx val="67451136"/>
        <c:crosses val="autoZero"/>
        <c:crossBetween val="between"/>
      </c:valAx>
    </c:plotArea>
    <c:legend>
      <c:legendPos val="b"/>
      <c:overlay val="0"/>
      <c:txPr>
        <a:bodyPr/>
        <a:lstStyle/>
        <a:p>
          <a:pPr>
            <a:defRPr b="0"/>
          </a:pPr>
          <a:endParaRPr lang="en-US"/>
        </a:p>
      </c:txPr>
    </c:legend>
    <c:plotVisOnly val="1"/>
    <c:dispBlanksAs val="zero"/>
    <c:showDLblsOverMax val="1"/>
  </c:chart>
  <c:spPr>
    <a:solidFill>
      <a:srgbClr val="FAFAFA"/>
    </a:solidFill>
    <a:effectLst/>
  </c:spPr>
  <c:txPr>
    <a:bodyPr/>
    <a:lstStyle/>
    <a:p>
      <a:pPr>
        <a:defRPr sz="800" b="1">
          <a:effectLst/>
          <a:latin typeface="Franklin Gothic Book" panose="020B0503020102020204" pitchFamily="34" charset="0"/>
        </a:defRPr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5" name="Footer Placeholder 4"/>
          <p:cNvSpPr txBox="1"/>
          <p:nvPr userDrawn="1"/>
        </p:nvSpPr>
        <p:spPr>
          <a:xfrm>
            <a:off x="5935980" y="6512235"/>
            <a:ext cx="1188720" cy="223392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</a:rPr>
              <a:t>Classified - Confidential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40616" y="6539848"/>
            <a:ext cx="457200" cy="223392"/>
          </a:xfrm>
          <a:prstGeom prst="rect">
            <a:avLst/>
          </a:prstGeom>
        </p:spPr>
        <p:txBody>
          <a:bodyPr vert="horz" lIns="130622" tIns="65311" rIns="91440" bIns="0" rtlCol="0" anchor="ctr" anchorCtr="0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65DA1A64-D6F7-42C0-8C10-DEEFBBD022A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750412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>
          <a:xfrm>
            <a:off x="1103445" y="17192"/>
            <a:ext cx="10297451" cy="6707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effectLst/>
              </a:rPr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>
          <a:xfrm>
            <a:off x="584053" y="1321594"/>
            <a:ext cx="10972271" cy="41327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effectLst/>
              </a:rPr>
              <a:t>Click to edit Master text styles</a:t>
            </a:r>
          </a:p>
          <a:p>
            <a:pPr lvl="1"/>
            <a:r>
              <a:rPr lang="en-US">
                <a:effectLst/>
              </a:rPr>
              <a:t>Second level</a:t>
            </a:r>
          </a:p>
          <a:p>
            <a:pPr lvl="2"/>
            <a:r>
              <a:rPr lang="en-US">
                <a:effectLst/>
              </a:rPr>
              <a:t>Third level</a:t>
            </a:r>
          </a:p>
          <a:p>
            <a:pPr lvl="3"/>
            <a:r>
              <a:rPr lang="en-US">
                <a:effectLst/>
              </a:rPr>
              <a:t>Fourth level</a:t>
            </a:r>
          </a:p>
          <a:p>
            <a:pPr lvl="4"/>
            <a:r>
              <a:rPr lang="en-US">
                <a:effectLst/>
              </a:rPr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1532" y="6318547"/>
            <a:ext cx="12203168" cy="539453"/>
          </a:xfrm>
          <a:prstGeom prst="rect">
            <a:avLst/>
          </a:prstGeom>
          <a:solidFill>
            <a:srgbClr val="E51E2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9" tIns="45718" rIns="91429" bIns="45718" rtlCol="0" anchor="ctr"/>
          <a:lstStyle/>
          <a:p>
            <a:pPr algn="ctr" defTabSz="1462861"/>
            <a:endParaRPr lang="en-US" sz="29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35980" y="6512235"/>
            <a:ext cx="1188720" cy="223392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ctr">
              <a:defRPr sz="800">
                <a:solidFill>
                  <a:schemeClr val="bg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Classified - Confidential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40616" y="6539848"/>
            <a:ext cx="457200" cy="223392"/>
          </a:xfrm>
          <a:prstGeom prst="rect">
            <a:avLst/>
          </a:prstGeom>
        </p:spPr>
        <p:txBody>
          <a:bodyPr vert="horz" lIns="130622" tIns="65311" rIns="91440" bIns="0" rtlCol="0" anchor="ctr" anchorCtr="0"/>
          <a:lstStyle>
            <a:lvl1pPr algn="r">
              <a:defRPr sz="800">
                <a:solidFill>
                  <a:schemeClr val="bg1"/>
                </a:solidFill>
                <a:latin typeface="Franklin Gothic Book" panose="020B0503020102020204" pitchFamily="34" charset="0"/>
              </a:defRPr>
            </a:lvl1pPr>
          </a:lstStyle>
          <a:p>
            <a:fld id="{65DA1A64-D6F7-42C0-8C10-DEEFBBD022A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594" y="6405392"/>
            <a:ext cx="1777114" cy="403861"/>
          </a:xfrm>
          <a:prstGeom prst="rect">
            <a:avLst/>
          </a:prstGeom>
        </p:spPr>
      </p:pic>
      <p:sp>
        <p:nvSpPr>
          <p:cNvPr id="13" name="Text Placeholder 6"/>
          <p:cNvSpPr txBox="1"/>
          <p:nvPr userDrawn="1"/>
        </p:nvSpPr>
        <p:spPr>
          <a:xfrm>
            <a:off x="1576223" y="6557101"/>
            <a:ext cx="5310835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</a:rPr>
              <a:t>Sample size in chart legend/label;  Grey font = Low Sample (30-99), Blank = Sample &lt; 30</a:t>
            </a:r>
          </a:p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</a:rPr>
              <a:t>NA = Not Applicable</a:t>
            </a:r>
          </a:p>
        </p:txBody>
      </p:sp>
      <p:sp>
        <p:nvSpPr>
          <p:cNvPr id="14" name="Text Placeholder 6"/>
          <p:cNvSpPr txBox="1"/>
          <p:nvPr userDrawn="1"/>
        </p:nvSpPr>
        <p:spPr>
          <a:xfrm>
            <a:off x="7491928" y="6557101"/>
            <a:ext cx="109728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FFFFFF"/>
                </a:solidFill>
                <a:latin typeface="Franklin Gothic Book" panose="020B0503020102020204" pitchFamily="34" charset="0"/>
              </a:rPr>
              <a:t>Significantly Higher</a:t>
            </a:r>
          </a:p>
        </p:txBody>
      </p:sp>
      <p:sp>
        <p:nvSpPr>
          <p:cNvPr id="15" name="Text Placeholder 6"/>
          <p:cNvSpPr txBox="1"/>
          <p:nvPr userDrawn="1"/>
        </p:nvSpPr>
        <p:spPr>
          <a:xfrm>
            <a:off x="8664747" y="6557101"/>
            <a:ext cx="109728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FFFFFF"/>
                </a:solidFill>
                <a:latin typeface="Franklin Gothic Book" panose="020B0503020102020204" pitchFamily="34" charset="0"/>
              </a:rPr>
              <a:t>Significantly Lower</a:t>
            </a:r>
          </a:p>
        </p:txBody>
      </p:sp>
      <p:sp>
        <p:nvSpPr>
          <p:cNvPr id="16" name="Oval 15"/>
          <p:cNvSpPr/>
          <p:nvPr userDrawn="1"/>
        </p:nvSpPr>
        <p:spPr>
          <a:xfrm>
            <a:off x="7400652" y="6579604"/>
            <a:ext cx="137160" cy="137160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7" name="Oval 16"/>
          <p:cNvSpPr/>
          <p:nvPr userDrawn="1"/>
        </p:nvSpPr>
        <p:spPr>
          <a:xfrm>
            <a:off x="8573307" y="6579604"/>
            <a:ext cx="137160" cy="13716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6C67183-F4C2-4BDA-8E69-B18D69598A1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64" y="6308438"/>
            <a:ext cx="501489" cy="575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649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en-US" sz="3200" b="1" kern="1200">
          <a:solidFill>
            <a:srgbClr val="EB1E25"/>
          </a:solidFill>
          <a:effectLst/>
          <a:latin typeface="Franklin Gothic Book" panose="020B0503020102020204" pitchFamily="34" charset="0"/>
          <a:ea typeface="MS PGothic" pitchFamily="34" charset="-128"/>
          <a:cs typeface="Arial" panose="020B060402020202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E10000"/>
          </a:solidFill>
          <a:effectLst/>
          <a:latin typeface="Arial"/>
          <a:ea typeface="MS PGothic" pitchFamily="34" charset="-128"/>
          <a:cs typeface="Arial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E10000"/>
          </a:solidFill>
          <a:effectLst/>
          <a:latin typeface="Arial"/>
          <a:ea typeface="MS PGothic" pitchFamily="34" charset="-128"/>
          <a:cs typeface="Arial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E10000"/>
          </a:solidFill>
          <a:effectLst/>
          <a:latin typeface="Arial"/>
          <a:ea typeface="MS PGothic" pitchFamily="34" charset="-128"/>
          <a:cs typeface="Arial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E10000"/>
          </a:solidFill>
          <a:effectLst/>
          <a:latin typeface="Arial"/>
          <a:ea typeface="MS PGothic" pitchFamily="34" charset="-128"/>
          <a:cs typeface="Arial"/>
        </a:defRPr>
      </a:lvl5pPr>
      <a:lvl6pPr marL="52429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/>
          <a:latin typeface="Arial"/>
          <a:ea typeface="ＭＳ Ｐゴシック" charset="0"/>
        </a:defRPr>
      </a:lvl6pPr>
      <a:lvl7pPr marL="1048579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/>
          <a:latin typeface="Arial"/>
          <a:ea typeface="ＭＳ Ｐゴシック" charset="0"/>
        </a:defRPr>
      </a:lvl7pPr>
      <a:lvl8pPr marL="1572869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/>
          <a:latin typeface="Arial"/>
          <a:ea typeface="ＭＳ Ｐゴシック" charset="0"/>
        </a:defRPr>
      </a:lvl8pPr>
      <a:lvl9pPr marL="2097158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/>
          <a:latin typeface="Arial"/>
          <a:ea typeface="ＭＳ Ｐゴシック" charset="0"/>
        </a:defRPr>
      </a:lvl9pPr>
    </p:titleStyle>
    <p:bodyStyle>
      <a:lvl1pPr marL="284480" indent="-284480" algn="l" rtl="0" eaLnBrk="0" fontAlgn="base" hangingPunct="0">
        <a:spcBef>
          <a:spcPct val="20000"/>
        </a:spcBef>
        <a:spcAft>
          <a:spcPct val="0"/>
        </a:spcAft>
        <a:buClr>
          <a:srgbClr val="EB1E25"/>
        </a:buClr>
        <a:buFont typeface="Arial Narrow" pitchFamily="34" charset="0"/>
        <a:buChar char="●"/>
        <a:defRPr lang="en-US" sz="2200" b="1" kern="1200">
          <a:solidFill>
            <a:schemeClr val="tx1">
              <a:lumMod val="50000"/>
            </a:schemeClr>
          </a:solidFill>
          <a:effectLst/>
          <a:latin typeface="Franklin Gothic Book" panose="020B0503020102020204" pitchFamily="34" charset="0"/>
          <a:ea typeface="MS PGothic" pitchFamily="34" charset="-128"/>
          <a:cs typeface="Franklin Gothic Book" panose="020B0503020102020204" pitchFamily="34" charset="0"/>
        </a:defRPr>
      </a:lvl1pPr>
      <a:lvl2pPr marL="640080" indent="-19780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 Narrow" pitchFamily="34" charset="0"/>
        <a:buChar char="-"/>
        <a:defRPr lang="en-US" sz="2000" b="1" kern="1200">
          <a:solidFill>
            <a:schemeClr val="tx1">
              <a:lumMod val="50000"/>
            </a:schemeClr>
          </a:solidFill>
          <a:effectLst/>
          <a:latin typeface="Franklin Gothic Book" panose="020B0503020102020204" pitchFamily="34" charset="0"/>
          <a:ea typeface="MS PGothic" pitchFamily="34" charset="-128"/>
          <a:cs typeface="+mn-cs"/>
        </a:defRPr>
      </a:lvl2pPr>
      <a:lvl3pPr marL="1250157" indent="-201137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/>
        <a:buChar char="•"/>
        <a:defRPr lang="en-US" sz="1700" b="1" kern="1200">
          <a:solidFill>
            <a:schemeClr val="tx1">
              <a:lumMod val="50000"/>
            </a:schemeClr>
          </a:solidFill>
          <a:effectLst/>
          <a:latin typeface="Franklin Gothic Book" panose="020B0503020102020204" pitchFamily="34" charset="0"/>
          <a:ea typeface="MS PGothic" pitchFamily="34" charset="-128"/>
          <a:cs typeface="+mn-cs"/>
        </a:defRPr>
      </a:lvl3pPr>
      <a:lvl4pPr marL="1506855" indent="192024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/>
        <a:buChar char="•"/>
        <a:defRPr lang="en-US" sz="1400" b="1" kern="1200">
          <a:solidFill>
            <a:schemeClr val="tx1">
              <a:lumMod val="50000"/>
            </a:schemeClr>
          </a:solidFill>
          <a:effectLst/>
          <a:latin typeface="Franklin Gothic Book" panose="020B0503020102020204" pitchFamily="34" charset="0"/>
          <a:ea typeface="MS PGothic" pitchFamily="34" charset="-128"/>
          <a:cs typeface="+mn-cs"/>
        </a:defRPr>
      </a:lvl4pPr>
      <a:lvl5pPr marL="2031365" indent="192024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/>
        <a:buChar char="•"/>
        <a:defRPr lang="en-US" sz="1300" b="1" kern="1200">
          <a:solidFill>
            <a:schemeClr val="tx1">
              <a:lumMod val="50000"/>
            </a:schemeClr>
          </a:solidFill>
          <a:effectLst/>
          <a:latin typeface="Franklin Gothic Book" panose="020B0503020102020204" pitchFamily="34" charset="0"/>
          <a:ea typeface="MS PGothic" pitchFamily="34" charset="-128"/>
          <a:cs typeface="+mn-cs"/>
        </a:defRPr>
      </a:lvl5pPr>
      <a:lvl6pPr marL="2883593" indent="-262145" algn="l" defTabSz="1048579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407882" indent="-262145" algn="l" defTabSz="1048579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932172" indent="-262145" algn="l" defTabSz="1048579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456461" indent="-262145" algn="l" defTabSz="1048579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>
          <a:effectLst/>
        </a:defRPr>
      </a:defPPr>
      <a:lvl1pPr marL="0" algn="l" defTabSz="1048579" rtl="0" eaLnBrk="1" latinLnBrk="0" hangingPunct="1"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24290" algn="l" defTabSz="1048579" rtl="0" eaLnBrk="1" latinLnBrk="0" hangingPunct="1"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048579" algn="l" defTabSz="1048579" rtl="0" eaLnBrk="1" latinLnBrk="0" hangingPunct="1"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72869" algn="l" defTabSz="1048579" rtl="0" eaLnBrk="1" latinLnBrk="0" hangingPunct="1"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97158" algn="l" defTabSz="1048579" rtl="0" eaLnBrk="1" latinLnBrk="0" hangingPunct="1"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21448" algn="l" defTabSz="1048579" rtl="0" eaLnBrk="1" latinLnBrk="0" hangingPunct="1"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45737" algn="l" defTabSz="1048579" rtl="0" eaLnBrk="1" latinLnBrk="0" hangingPunct="1"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670027" algn="l" defTabSz="1048579" rtl="0" eaLnBrk="1" latinLnBrk="0" hangingPunct="1"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194316" algn="l" defTabSz="1048579" rtl="0" eaLnBrk="1" latinLnBrk="0" hangingPunct="1"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hart" Target="../charts/chart7.xml"/><Relationship Id="rId3" Type="http://schemas.openxmlformats.org/officeDocument/2006/relationships/chart" Target="../charts/chart2.xml"/><Relationship Id="rId7" Type="http://schemas.openxmlformats.org/officeDocument/2006/relationships/chart" Target="../charts/chart6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Relationship Id="rId9" Type="http://schemas.openxmlformats.org/officeDocument/2006/relationships/chart" Target="../charts/chart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5.xml"/><Relationship Id="rId13" Type="http://schemas.openxmlformats.org/officeDocument/2006/relationships/chart" Target="../charts/chart20.xml"/><Relationship Id="rId3" Type="http://schemas.openxmlformats.org/officeDocument/2006/relationships/chart" Target="../charts/chart10.xml"/><Relationship Id="rId7" Type="http://schemas.openxmlformats.org/officeDocument/2006/relationships/chart" Target="../charts/chart14.xml"/><Relationship Id="rId12" Type="http://schemas.openxmlformats.org/officeDocument/2006/relationships/chart" Target="../charts/chart19.xml"/><Relationship Id="rId17" Type="http://schemas.openxmlformats.org/officeDocument/2006/relationships/chart" Target="../charts/chart24.xml"/><Relationship Id="rId2" Type="http://schemas.openxmlformats.org/officeDocument/2006/relationships/chart" Target="../charts/chart9.xml"/><Relationship Id="rId16" Type="http://schemas.openxmlformats.org/officeDocument/2006/relationships/chart" Target="../charts/chart23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13.xml"/><Relationship Id="rId11" Type="http://schemas.openxmlformats.org/officeDocument/2006/relationships/chart" Target="../charts/chart18.xml"/><Relationship Id="rId5" Type="http://schemas.openxmlformats.org/officeDocument/2006/relationships/chart" Target="../charts/chart12.xml"/><Relationship Id="rId15" Type="http://schemas.openxmlformats.org/officeDocument/2006/relationships/chart" Target="../charts/chart22.xml"/><Relationship Id="rId10" Type="http://schemas.openxmlformats.org/officeDocument/2006/relationships/chart" Target="../charts/chart17.xml"/><Relationship Id="rId4" Type="http://schemas.openxmlformats.org/officeDocument/2006/relationships/chart" Target="../charts/chart11.xml"/><Relationship Id="rId9" Type="http://schemas.openxmlformats.org/officeDocument/2006/relationships/chart" Target="../charts/chart16.xml"/><Relationship Id="rId14" Type="http://schemas.openxmlformats.org/officeDocument/2006/relationships/chart" Target="../charts/chart2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hart" Target="../charts/chart31.xml"/><Relationship Id="rId13" Type="http://schemas.openxmlformats.org/officeDocument/2006/relationships/chart" Target="../charts/chart36.xml"/><Relationship Id="rId18" Type="http://schemas.openxmlformats.org/officeDocument/2006/relationships/chart" Target="../charts/chart41.xml"/><Relationship Id="rId3" Type="http://schemas.openxmlformats.org/officeDocument/2006/relationships/chart" Target="../charts/chart26.xml"/><Relationship Id="rId21" Type="http://schemas.openxmlformats.org/officeDocument/2006/relationships/chart" Target="../charts/chart44.xml"/><Relationship Id="rId7" Type="http://schemas.openxmlformats.org/officeDocument/2006/relationships/chart" Target="../charts/chart30.xml"/><Relationship Id="rId12" Type="http://schemas.openxmlformats.org/officeDocument/2006/relationships/chart" Target="../charts/chart35.xml"/><Relationship Id="rId17" Type="http://schemas.openxmlformats.org/officeDocument/2006/relationships/chart" Target="../charts/chart40.xml"/><Relationship Id="rId2" Type="http://schemas.openxmlformats.org/officeDocument/2006/relationships/chart" Target="../charts/chart25.xml"/><Relationship Id="rId16" Type="http://schemas.openxmlformats.org/officeDocument/2006/relationships/chart" Target="../charts/chart39.xml"/><Relationship Id="rId20" Type="http://schemas.openxmlformats.org/officeDocument/2006/relationships/chart" Target="../charts/chart43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29.xml"/><Relationship Id="rId11" Type="http://schemas.openxmlformats.org/officeDocument/2006/relationships/chart" Target="../charts/chart34.xml"/><Relationship Id="rId5" Type="http://schemas.openxmlformats.org/officeDocument/2006/relationships/chart" Target="../charts/chart28.xml"/><Relationship Id="rId15" Type="http://schemas.openxmlformats.org/officeDocument/2006/relationships/chart" Target="../charts/chart38.xml"/><Relationship Id="rId23" Type="http://schemas.openxmlformats.org/officeDocument/2006/relationships/chart" Target="../charts/chart46.xml"/><Relationship Id="rId10" Type="http://schemas.openxmlformats.org/officeDocument/2006/relationships/chart" Target="../charts/chart33.xml"/><Relationship Id="rId19" Type="http://schemas.openxmlformats.org/officeDocument/2006/relationships/chart" Target="../charts/chart42.xml"/><Relationship Id="rId4" Type="http://schemas.openxmlformats.org/officeDocument/2006/relationships/chart" Target="../charts/chart27.xml"/><Relationship Id="rId9" Type="http://schemas.openxmlformats.org/officeDocument/2006/relationships/chart" Target="../charts/chart32.xml"/><Relationship Id="rId14" Type="http://schemas.openxmlformats.org/officeDocument/2006/relationships/chart" Target="../charts/chart37.xml"/><Relationship Id="rId22" Type="http://schemas.openxmlformats.org/officeDocument/2006/relationships/chart" Target="../charts/chart4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hart" Target="../charts/chart53.xml"/><Relationship Id="rId13" Type="http://schemas.openxmlformats.org/officeDocument/2006/relationships/chart" Target="../charts/chart58.xml"/><Relationship Id="rId18" Type="http://schemas.openxmlformats.org/officeDocument/2006/relationships/chart" Target="../charts/chart63.xml"/><Relationship Id="rId26" Type="http://schemas.openxmlformats.org/officeDocument/2006/relationships/chart" Target="../charts/chart71.xml"/><Relationship Id="rId3" Type="http://schemas.openxmlformats.org/officeDocument/2006/relationships/chart" Target="../charts/chart48.xml"/><Relationship Id="rId21" Type="http://schemas.openxmlformats.org/officeDocument/2006/relationships/chart" Target="../charts/chart66.xml"/><Relationship Id="rId7" Type="http://schemas.openxmlformats.org/officeDocument/2006/relationships/chart" Target="../charts/chart52.xml"/><Relationship Id="rId12" Type="http://schemas.openxmlformats.org/officeDocument/2006/relationships/chart" Target="../charts/chart57.xml"/><Relationship Id="rId17" Type="http://schemas.openxmlformats.org/officeDocument/2006/relationships/chart" Target="../charts/chart62.xml"/><Relationship Id="rId25" Type="http://schemas.openxmlformats.org/officeDocument/2006/relationships/chart" Target="../charts/chart70.xml"/><Relationship Id="rId2" Type="http://schemas.openxmlformats.org/officeDocument/2006/relationships/chart" Target="../charts/chart47.xml"/><Relationship Id="rId16" Type="http://schemas.openxmlformats.org/officeDocument/2006/relationships/chart" Target="../charts/chart61.xml"/><Relationship Id="rId20" Type="http://schemas.openxmlformats.org/officeDocument/2006/relationships/chart" Target="../charts/chart65.xml"/><Relationship Id="rId29" Type="http://schemas.openxmlformats.org/officeDocument/2006/relationships/chart" Target="../charts/chart74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51.xml"/><Relationship Id="rId11" Type="http://schemas.openxmlformats.org/officeDocument/2006/relationships/chart" Target="../charts/chart56.xml"/><Relationship Id="rId24" Type="http://schemas.openxmlformats.org/officeDocument/2006/relationships/chart" Target="../charts/chart69.xml"/><Relationship Id="rId5" Type="http://schemas.openxmlformats.org/officeDocument/2006/relationships/chart" Target="../charts/chart50.xml"/><Relationship Id="rId15" Type="http://schemas.openxmlformats.org/officeDocument/2006/relationships/chart" Target="../charts/chart60.xml"/><Relationship Id="rId23" Type="http://schemas.openxmlformats.org/officeDocument/2006/relationships/chart" Target="../charts/chart68.xml"/><Relationship Id="rId28" Type="http://schemas.openxmlformats.org/officeDocument/2006/relationships/chart" Target="../charts/chart73.xml"/><Relationship Id="rId10" Type="http://schemas.openxmlformats.org/officeDocument/2006/relationships/chart" Target="../charts/chart55.xml"/><Relationship Id="rId19" Type="http://schemas.openxmlformats.org/officeDocument/2006/relationships/chart" Target="../charts/chart64.xml"/><Relationship Id="rId4" Type="http://schemas.openxmlformats.org/officeDocument/2006/relationships/chart" Target="../charts/chart49.xml"/><Relationship Id="rId9" Type="http://schemas.openxmlformats.org/officeDocument/2006/relationships/chart" Target="../charts/chart54.xml"/><Relationship Id="rId14" Type="http://schemas.openxmlformats.org/officeDocument/2006/relationships/chart" Target="../charts/chart59.xml"/><Relationship Id="rId22" Type="http://schemas.openxmlformats.org/officeDocument/2006/relationships/chart" Target="../charts/chart67.xml"/><Relationship Id="rId27" Type="http://schemas.openxmlformats.org/officeDocument/2006/relationships/chart" Target="../charts/chart7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6.xml"/><Relationship Id="rId2" Type="http://schemas.openxmlformats.org/officeDocument/2006/relationships/chart" Target="../charts/chart75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78.xml"/><Relationship Id="rId4" Type="http://schemas.openxmlformats.org/officeDocument/2006/relationships/chart" Target="../charts/chart7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0.xml"/><Relationship Id="rId2" Type="http://schemas.openxmlformats.org/officeDocument/2006/relationships/chart" Target="../charts/chart79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82.xml"/><Relationship Id="rId4" Type="http://schemas.openxmlformats.org/officeDocument/2006/relationships/chart" Target="../charts/chart8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barchange1"/>
          <p:cNvGraphicFramePr/>
          <p:nvPr>
            <p:extLst>
              <p:ext uri="{D42A27DB-BD31-4B8C-83A1-F6EECF244321}">
                <p14:modId xmlns:p14="http://schemas.microsoft.com/office/powerpoint/2010/main" val="3570847105"/>
              </p:ext>
            </p:extLst>
          </p:nvPr>
        </p:nvGraphicFramePr>
        <p:xfrm>
          <a:off x="127000" y="508000"/>
          <a:ext cx="11938000" cy="3492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5" name="table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806322"/>
              </p:ext>
            </p:extLst>
          </p:nvPr>
        </p:nvGraphicFramePr>
        <p:xfrm>
          <a:off x="169312" y="4318000"/>
          <a:ext cx="11851790" cy="24384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18517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/>
                      <a:r>
                        <a:rPr lang="en-IN" sz="1000" dirty="0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Change vs PP</a:t>
                      </a:r>
                      <a:endParaRPr sz="1000" dirty="0"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>
                    <a:lnL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5DA1A64-D6F7-42C0-8C10-DEEFBBD022AB}" type="slidenum">
              <a:rPr lang="en-US" smtClean="0">
                <a:solidFill>
                  <a:srgbClr val="FFFFFF"/>
                </a:solidFill>
              </a:rPr>
              <a:pPr/>
              <a:t>1</a:t>
            </a:fld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3" name="ClusteredColumn1"/>
          <p:cNvGraphicFramePr/>
          <p:nvPr>
            <p:extLst>
              <p:ext uri="{D42A27DB-BD31-4B8C-83A1-F6EECF244321}">
                <p14:modId xmlns:p14="http://schemas.microsoft.com/office/powerpoint/2010/main" val="4171037980"/>
              </p:ext>
            </p:extLst>
          </p:nvPr>
        </p:nvGraphicFramePr>
        <p:xfrm>
          <a:off x="0" y="458616"/>
          <a:ext cx="12191999" cy="58577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lusteredBar1"/>
          <p:cNvGraphicFramePr/>
          <p:nvPr>
            <p:extLst>
              <p:ext uri="{D42A27DB-BD31-4B8C-83A1-F6EECF244321}">
                <p14:modId xmlns:p14="http://schemas.microsoft.com/office/powerpoint/2010/main" val="3811325649"/>
              </p:ext>
            </p:extLst>
          </p:nvPr>
        </p:nvGraphicFramePr>
        <p:xfrm>
          <a:off x="0" y="458617"/>
          <a:ext cx="12192000" cy="58511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" name="StackedColumn1"/>
          <p:cNvGraphicFramePr/>
          <p:nvPr>
            <p:extLst>
              <p:ext uri="{D42A27DB-BD31-4B8C-83A1-F6EECF244321}">
                <p14:modId xmlns:p14="http://schemas.microsoft.com/office/powerpoint/2010/main" val="3886564348"/>
              </p:ext>
            </p:extLst>
          </p:nvPr>
        </p:nvGraphicFramePr>
        <p:xfrm>
          <a:off x="0" y="450165"/>
          <a:ext cx="12192000" cy="58700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6" name="PercentsStackedColumn1"/>
          <p:cNvGraphicFramePr/>
          <p:nvPr>
            <p:extLst>
              <p:ext uri="{D42A27DB-BD31-4B8C-83A1-F6EECF244321}">
                <p14:modId xmlns:p14="http://schemas.microsoft.com/office/powerpoint/2010/main" val="1958659067"/>
              </p:ext>
            </p:extLst>
          </p:nvPr>
        </p:nvGraphicFramePr>
        <p:xfrm>
          <a:off x="0" y="444560"/>
          <a:ext cx="12192000" cy="58616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7" name="StackedBar1"/>
          <p:cNvGraphicFramePr/>
          <p:nvPr>
            <p:extLst>
              <p:ext uri="{D42A27DB-BD31-4B8C-83A1-F6EECF244321}">
                <p14:modId xmlns:p14="http://schemas.microsoft.com/office/powerpoint/2010/main" val="572912829"/>
              </p:ext>
            </p:extLst>
          </p:nvPr>
        </p:nvGraphicFramePr>
        <p:xfrm>
          <a:off x="0" y="576775"/>
          <a:ext cx="12192000" cy="57434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8" name="PercentsStackedBar1"/>
          <p:cNvGraphicFramePr/>
          <p:nvPr>
            <p:extLst>
              <p:ext uri="{D42A27DB-BD31-4B8C-83A1-F6EECF244321}">
                <p14:modId xmlns:p14="http://schemas.microsoft.com/office/powerpoint/2010/main" val="3735118767"/>
              </p:ext>
            </p:extLst>
          </p:nvPr>
        </p:nvGraphicFramePr>
        <p:xfrm>
          <a:off x="0" y="478302"/>
          <a:ext cx="12192000" cy="58419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9" name="LineWithMarkers1"/>
          <p:cNvGraphicFramePr/>
          <p:nvPr>
            <p:extLst>
              <p:ext uri="{D42A27DB-BD31-4B8C-83A1-F6EECF244321}">
                <p14:modId xmlns:p14="http://schemas.microsoft.com/office/powerpoint/2010/main" val="275558637"/>
              </p:ext>
            </p:extLst>
          </p:nvPr>
        </p:nvGraphicFramePr>
        <p:xfrm>
          <a:off x="0" y="492369"/>
          <a:ext cx="12192000" cy="58137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10" name="TimePeriod1"/>
          <p:cNvSpPr/>
          <p:nvPr/>
        </p:nvSpPr>
        <p:spPr>
          <a:xfrm>
            <a:off x="14561" y="5957530"/>
            <a:ext cx="4293926" cy="348645"/>
          </a:xfrm>
          <a:prstGeom prst="rect">
            <a:avLst/>
          </a:prstGeom>
          <a:noFill/>
          <a:effectLst/>
        </p:spPr>
        <p:style>
          <a:lnRef idx="2">
            <a:srgbClr val="FFFFFF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4049" tIns="57024" rIns="114049" bIns="57024" rtlCol="0" anchor="ctr"/>
          <a:lstStyle/>
          <a:p>
            <a:pPr algn="l"/>
            <a:r>
              <a:rPr sz="700" dirty="0">
                <a:solidFill>
                  <a:srgbClr val="000000"/>
                </a:solidFill>
                <a:latin typeface="Franklin Gothic Book" panose="020B0503020102020204" pitchFamily="34" charset="0"/>
                <a:cs typeface="Times New Roman" pitchFamily="18" charset="0"/>
              </a:rPr>
              <a:t>Time Period - Nov 16 3MMT</a:t>
            </a:r>
          </a:p>
        </p:txBody>
      </p:sp>
      <p:sp>
        <p:nvSpPr>
          <p:cNvPr id="11" name="Stat1"/>
          <p:cNvSpPr/>
          <p:nvPr/>
        </p:nvSpPr>
        <p:spPr>
          <a:xfrm>
            <a:off x="6280173" y="5971593"/>
            <a:ext cx="5925895" cy="348645"/>
          </a:xfrm>
          <a:prstGeom prst="rect">
            <a:avLst/>
          </a:prstGeom>
          <a:noFill/>
          <a:effectLst/>
        </p:spPr>
        <p:style>
          <a:lnRef idx="2">
            <a:srgbClr val="FFFFFF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4049" tIns="57024" rIns="114049" bIns="57024" rtlCol="0" anchor="ctr"/>
          <a:lstStyle/>
          <a:p>
            <a:pPr algn="r"/>
            <a:r>
              <a:rPr sz="700" dirty="0">
                <a:solidFill>
                  <a:srgbClr val="000000"/>
                </a:solidFill>
                <a:latin typeface="Franklin Gothic Book" panose="020B0503020102020204" pitchFamily="34" charset="0"/>
              </a:rPr>
              <a:t>Stat tested at 95% CL against - RTD Tea</a:t>
            </a:r>
          </a:p>
        </p:txBody>
      </p:sp>
      <p:sp>
        <p:nvSpPr>
          <p:cNvPr id="12" name="Comment"/>
          <p:cNvSpPr txBox="1"/>
          <p:nvPr/>
        </p:nvSpPr>
        <p:spPr>
          <a:xfrm>
            <a:off x="188197" y="26086"/>
            <a:ext cx="11851790" cy="432531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endParaRPr lang="en-US" dirty="0">
              <a:solidFill>
                <a:srgbClr val="FF0000"/>
              </a:solidFill>
              <a:latin typeface="Franklin Gothic Book" panose="020B0503020102020204" pitchFamily="34" charset="0"/>
              <a:cs typeface="Times New Roman" pitchFamily="18" charset="0"/>
            </a:endParaRPr>
          </a:p>
        </p:txBody>
      </p:sp>
      <p:sp>
        <p:nvSpPr>
          <p:cNvPr id="13" name="ChartTitle1"/>
          <p:cNvSpPr txBox="1"/>
          <p:nvPr/>
        </p:nvSpPr>
        <p:spPr>
          <a:xfrm>
            <a:off x="1370148" y="469938"/>
            <a:ext cx="9599817" cy="326434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pPr algn="ctr"/>
            <a:endParaRPr lang="en-US" sz="900" b="1" dirty="0">
              <a:latin typeface="Franklin Gothic Book" panose="020B0503020102020204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0197053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barchange1"/>
          <p:cNvGraphicFramePr/>
          <p:nvPr>
            <p:extLst>
              <p:ext uri="{D42A27DB-BD31-4B8C-83A1-F6EECF244321}">
                <p14:modId xmlns:p14="http://schemas.microsoft.com/office/powerpoint/2010/main" val="2716542740"/>
              </p:ext>
            </p:extLst>
          </p:nvPr>
        </p:nvGraphicFramePr>
        <p:xfrm>
          <a:off x="63500" y="738858"/>
          <a:ext cx="6032500" cy="25631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5" name="table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786734"/>
              </p:ext>
            </p:extLst>
          </p:nvPr>
        </p:nvGraphicFramePr>
        <p:xfrm>
          <a:off x="6223000" y="774210"/>
          <a:ext cx="5874816" cy="230859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58748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0859"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Change vs</a:t>
                      </a:r>
                      <a:endParaRPr sz="800" dirty="0"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>
                    <a:lnL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" name="barchange2"/>
          <p:cNvGraphicFramePr/>
          <p:nvPr>
            <p:extLst>
              <p:ext uri="{D42A27DB-BD31-4B8C-83A1-F6EECF244321}">
                <p14:modId xmlns:p14="http://schemas.microsoft.com/office/powerpoint/2010/main" val="3623573777"/>
              </p:ext>
            </p:extLst>
          </p:nvPr>
        </p:nvGraphicFramePr>
        <p:xfrm>
          <a:off x="63500" y="3661822"/>
          <a:ext cx="6032500" cy="25611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7" name="table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8481160"/>
              </p:ext>
            </p:extLst>
          </p:nvPr>
        </p:nvGraphicFramePr>
        <p:xfrm>
          <a:off x="6223000" y="3647368"/>
          <a:ext cx="5762674" cy="256735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57626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6735"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Change vs</a:t>
                      </a:r>
                      <a:endParaRPr sz="800" dirty="0"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>
                    <a:lnL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5DA1A64-D6F7-42C0-8C10-DEEFBBD022AB}" type="slidenum">
              <a:rPr lang="en-US" smtClean="0">
                <a:solidFill>
                  <a:srgbClr val="FFFFFF"/>
                </a:solidFill>
              </a:rPr>
              <a:pPr/>
              <a:t>2</a:t>
            </a:fld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3" name="ClusteredBar1"/>
          <p:cNvGraphicFramePr/>
          <p:nvPr>
            <p:extLst>
              <p:ext uri="{D42A27DB-BD31-4B8C-83A1-F6EECF244321}">
                <p14:modId xmlns:p14="http://schemas.microsoft.com/office/powerpoint/2010/main" val="703282367"/>
              </p:ext>
            </p:extLst>
          </p:nvPr>
        </p:nvGraphicFramePr>
        <p:xfrm>
          <a:off x="0" y="478302"/>
          <a:ext cx="12192000" cy="28270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4" name="ClusteredColumn2"/>
          <p:cNvGraphicFramePr/>
          <p:nvPr>
            <p:extLst>
              <p:ext uri="{D42A27DB-BD31-4B8C-83A1-F6EECF244321}">
                <p14:modId xmlns:p14="http://schemas.microsoft.com/office/powerpoint/2010/main" val="2784199037"/>
              </p:ext>
            </p:extLst>
          </p:nvPr>
        </p:nvGraphicFramePr>
        <p:xfrm>
          <a:off x="0" y="3362178"/>
          <a:ext cx="12192000" cy="2939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5" name="PercentsStackedColumn1"/>
          <p:cNvGraphicFramePr/>
          <p:nvPr>
            <p:extLst>
              <p:ext uri="{D42A27DB-BD31-4B8C-83A1-F6EECF244321}">
                <p14:modId xmlns:p14="http://schemas.microsoft.com/office/powerpoint/2010/main" val="388214228"/>
              </p:ext>
            </p:extLst>
          </p:nvPr>
        </p:nvGraphicFramePr>
        <p:xfrm>
          <a:off x="0" y="478302"/>
          <a:ext cx="12185747" cy="28276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6" name="PercentsStackedColumn2"/>
          <p:cNvGraphicFramePr/>
          <p:nvPr>
            <p:extLst>
              <p:ext uri="{D42A27DB-BD31-4B8C-83A1-F6EECF244321}">
                <p14:modId xmlns:p14="http://schemas.microsoft.com/office/powerpoint/2010/main" val="189657322"/>
              </p:ext>
            </p:extLst>
          </p:nvPr>
        </p:nvGraphicFramePr>
        <p:xfrm>
          <a:off x="1587" y="3348111"/>
          <a:ext cx="12190413" cy="2956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7" name="ClusteredBar2"/>
          <p:cNvGraphicFramePr/>
          <p:nvPr>
            <p:extLst>
              <p:ext uri="{D42A27DB-BD31-4B8C-83A1-F6EECF244321}">
                <p14:modId xmlns:p14="http://schemas.microsoft.com/office/powerpoint/2010/main" val="2760264761"/>
              </p:ext>
            </p:extLst>
          </p:nvPr>
        </p:nvGraphicFramePr>
        <p:xfrm>
          <a:off x="0" y="3362177"/>
          <a:ext cx="12192000" cy="29590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8" name="ClusteredColumn1"/>
          <p:cNvGraphicFramePr/>
          <p:nvPr>
            <p:extLst>
              <p:ext uri="{D42A27DB-BD31-4B8C-83A1-F6EECF244321}">
                <p14:modId xmlns:p14="http://schemas.microsoft.com/office/powerpoint/2010/main" val="3608153780"/>
              </p:ext>
            </p:extLst>
          </p:nvPr>
        </p:nvGraphicFramePr>
        <p:xfrm>
          <a:off x="1587" y="337625"/>
          <a:ext cx="12190413" cy="29542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9" name="StackedColumn1"/>
          <p:cNvGraphicFramePr/>
          <p:nvPr>
            <p:extLst>
              <p:ext uri="{D42A27DB-BD31-4B8C-83A1-F6EECF244321}">
                <p14:modId xmlns:p14="http://schemas.microsoft.com/office/powerpoint/2010/main" val="4004400039"/>
              </p:ext>
            </p:extLst>
          </p:nvPr>
        </p:nvGraphicFramePr>
        <p:xfrm>
          <a:off x="0" y="379827"/>
          <a:ext cx="12189557" cy="28838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10" name="StackedColumn2"/>
          <p:cNvGraphicFramePr/>
          <p:nvPr>
            <p:extLst>
              <p:ext uri="{D42A27DB-BD31-4B8C-83A1-F6EECF244321}">
                <p14:modId xmlns:p14="http://schemas.microsoft.com/office/powerpoint/2010/main" val="3365820077"/>
              </p:ext>
            </p:extLst>
          </p:nvPr>
        </p:nvGraphicFramePr>
        <p:xfrm>
          <a:off x="0" y="3334042"/>
          <a:ext cx="12190413" cy="29196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graphicFrame>
        <p:nvGraphicFramePr>
          <p:cNvPr id="11" name="PercentsStackedBar1"/>
          <p:cNvGraphicFramePr/>
          <p:nvPr>
            <p:extLst>
              <p:ext uri="{D42A27DB-BD31-4B8C-83A1-F6EECF244321}">
                <p14:modId xmlns:p14="http://schemas.microsoft.com/office/powerpoint/2010/main" val="4122602387"/>
              </p:ext>
            </p:extLst>
          </p:nvPr>
        </p:nvGraphicFramePr>
        <p:xfrm>
          <a:off x="1587" y="379828"/>
          <a:ext cx="12190413" cy="2926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aphicFrame>
        <p:nvGraphicFramePr>
          <p:cNvPr id="12" name="PercentsStackedBar2"/>
          <p:cNvGraphicFramePr/>
          <p:nvPr>
            <p:extLst>
              <p:ext uri="{D42A27DB-BD31-4B8C-83A1-F6EECF244321}">
                <p14:modId xmlns:p14="http://schemas.microsoft.com/office/powerpoint/2010/main" val="2668634425"/>
              </p:ext>
            </p:extLst>
          </p:nvPr>
        </p:nvGraphicFramePr>
        <p:xfrm>
          <a:off x="1587" y="3348111"/>
          <a:ext cx="12190413" cy="2982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  <p:graphicFrame>
        <p:nvGraphicFramePr>
          <p:cNvPr id="13" name="StackedBar2"/>
          <p:cNvGraphicFramePr/>
          <p:nvPr>
            <p:extLst>
              <p:ext uri="{D42A27DB-BD31-4B8C-83A1-F6EECF244321}">
                <p14:modId xmlns:p14="http://schemas.microsoft.com/office/powerpoint/2010/main" val="2035945897"/>
              </p:ext>
            </p:extLst>
          </p:nvPr>
        </p:nvGraphicFramePr>
        <p:xfrm>
          <a:off x="0" y="3348111"/>
          <a:ext cx="12190413" cy="29759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4"/>
          </a:graphicData>
        </a:graphic>
      </p:graphicFrame>
      <p:graphicFrame>
        <p:nvGraphicFramePr>
          <p:cNvPr id="14" name="StackedBar1"/>
          <p:cNvGraphicFramePr/>
          <p:nvPr>
            <p:extLst>
              <p:ext uri="{D42A27DB-BD31-4B8C-83A1-F6EECF244321}">
                <p14:modId xmlns:p14="http://schemas.microsoft.com/office/powerpoint/2010/main" val="4229927780"/>
              </p:ext>
            </p:extLst>
          </p:nvPr>
        </p:nvGraphicFramePr>
        <p:xfrm>
          <a:off x="0" y="365760"/>
          <a:ext cx="12190413" cy="2940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5"/>
          </a:graphicData>
        </a:graphic>
      </p:graphicFrame>
      <p:graphicFrame>
        <p:nvGraphicFramePr>
          <p:cNvPr id="15" name="LineWithMarkers2"/>
          <p:cNvGraphicFramePr/>
          <p:nvPr>
            <p:extLst>
              <p:ext uri="{D42A27DB-BD31-4B8C-83A1-F6EECF244321}">
                <p14:modId xmlns:p14="http://schemas.microsoft.com/office/powerpoint/2010/main" val="627460924"/>
              </p:ext>
            </p:extLst>
          </p:nvPr>
        </p:nvGraphicFramePr>
        <p:xfrm>
          <a:off x="1587" y="3319974"/>
          <a:ext cx="12190413" cy="30143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6"/>
          </a:graphicData>
        </a:graphic>
      </p:graphicFrame>
      <p:graphicFrame>
        <p:nvGraphicFramePr>
          <p:cNvPr id="16" name="LineWithMarkers1"/>
          <p:cNvGraphicFramePr/>
          <p:nvPr>
            <p:extLst>
              <p:ext uri="{D42A27DB-BD31-4B8C-83A1-F6EECF244321}">
                <p14:modId xmlns:p14="http://schemas.microsoft.com/office/powerpoint/2010/main" val="3707044547"/>
              </p:ext>
            </p:extLst>
          </p:nvPr>
        </p:nvGraphicFramePr>
        <p:xfrm>
          <a:off x="1587" y="379827"/>
          <a:ext cx="12190413" cy="28842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7"/>
          </a:graphicData>
        </a:graphic>
      </p:graphicFrame>
      <p:sp>
        <p:nvSpPr>
          <p:cNvPr id="17" name="ChartTitle1"/>
          <p:cNvSpPr txBox="1"/>
          <p:nvPr/>
        </p:nvSpPr>
        <p:spPr>
          <a:xfrm>
            <a:off x="1370148" y="470364"/>
            <a:ext cx="9599817" cy="326434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pPr algn="ctr"/>
            <a:endParaRPr lang="en-US" sz="900" b="1" dirty="0">
              <a:latin typeface="Franklin Gothic Book" panose="020B0503020102020204" pitchFamily="34" charset="0"/>
              <a:cs typeface="Times New Roman" pitchFamily="18" charset="0"/>
            </a:endParaRPr>
          </a:p>
        </p:txBody>
      </p:sp>
      <p:sp>
        <p:nvSpPr>
          <p:cNvPr id="18" name="ChartTitle2"/>
          <p:cNvSpPr txBox="1"/>
          <p:nvPr/>
        </p:nvSpPr>
        <p:spPr>
          <a:xfrm>
            <a:off x="1386602" y="3335388"/>
            <a:ext cx="9599817" cy="326434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pPr algn="ctr"/>
            <a:endParaRPr lang="en-US" sz="900" b="1" dirty="0">
              <a:latin typeface="Franklin Gothic Book" panose="020B0503020102020204" pitchFamily="34" charset="0"/>
              <a:cs typeface="Times New Roman" pitchFamily="18" charset="0"/>
            </a:endParaRPr>
          </a:p>
        </p:txBody>
      </p:sp>
      <p:sp>
        <p:nvSpPr>
          <p:cNvPr id="19" name="TimePeriod2"/>
          <p:cNvSpPr/>
          <p:nvPr/>
        </p:nvSpPr>
        <p:spPr>
          <a:xfrm>
            <a:off x="249" y="6206058"/>
            <a:ext cx="6010551" cy="71970"/>
          </a:xfrm>
          <a:prstGeom prst="rect">
            <a:avLst/>
          </a:prstGeom>
          <a:noFill/>
          <a:effectLst/>
        </p:spPr>
        <p:style>
          <a:lnRef idx="2">
            <a:srgbClr val="FFFFFF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4049" tIns="57024" rIns="114049" bIns="57024" rtlCol="0" anchor="ctr"/>
          <a:lstStyle/>
          <a:p>
            <a:pPr algn="l"/>
            <a:r>
              <a:rPr sz="700">
                <a:solidFill>
                  <a:srgbClr val="000000"/>
                </a:solidFill>
                <a:latin typeface="Franklin Gothic Book" panose="020B0503020102020204" pitchFamily="34" charset="0"/>
              </a:rPr>
              <a:t>Time Period - Oct 16 3MMT</a:t>
            </a:r>
          </a:p>
        </p:txBody>
      </p:sp>
      <p:sp>
        <p:nvSpPr>
          <p:cNvPr id="20" name="TimePeriod1"/>
          <p:cNvSpPr/>
          <p:nvPr/>
        </p:nvSpPr>
        <p:spPr>
          <a:xfrm>
            <a:off x="14317" y="3164510"/>
            <a:ext cx="6010551" cy="71970"/>
          </a:xfrm>
          <a:prstGeom prst="rect">
            <a:avLst/>
          </a:prstGeom>
          <a:noFill/>
          <a:effectLst/>
        </p:spPr>
        <p:style>
          <a:lnRef idx="2">
            <a:srgbClr val="FFFFFF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4049" tIns="57024" rIns="114049" bIns="57024" rtlCol="0" anchor="ctr"/>
          <a:lstStyle/>
          <a:p>
            <a:pPr algn="l"/>
            <a:r>
              <a:rPr sz="700" dirty="0">
                <a:solidFill>
                  <a:srgbClr val="000000"/>
                </a:solidFill>
                <a:latin typeface="Franklin Gothic Book" panose="020B0503020102020204" pitchFamily="34" charset="0"/>
              </a:rPr>
              <a:t>Time Period - Oct 16 3MMT</a:t>
            </a:r>
          </a:p>
        </p:txBody>
      </p:sp>
      <p:sp>
        <p:nvSpPr>
          <p:cNvPr id="21" name="Stat2"/>
          <p:cNvSpPr/>
          <p:nvPr/>
        </p:nvSpPr>
        <p:spPr>
          <a:xfrm>
            <a:off x="6151478" y="6206058"/>
            <a:ext cx="6010551" cy="71970"/>
          </a:xfrm>
          <a:prstGeom prst="rect">
            <a:avLst/>
          </a:prstGeom>
          <a:noFill/>
          <a:effectLst/>
        </p:spPr>
        <p:style>
          <a:lnRef idx="2">
            <a:srgbClr val="FFFFFF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4049" tIns="57024" rIns="114049" bIns="57024" rtlCol="0" anchor="ctr"/>
          <a:lstStyle/>
          <a:p>
            <a:pPr algn="r"/>
            <a:r>
              <a:rPr sz="700">
                <a:solidFill>
                  <a:srgbClr val="000000"/>
                </a:solidFill>
                <a:latin typeface="Franklin Gothic Book" panose="020B0503020102020204" pitchFamily="34" charset="0"/>
              </a:rPr>
              <a:t>Stat tested at 95% CL against - Coca-Cola</a:t>
            </a:r>
          </a:p>
        </p:txBody>
      </p:sp>
      <p:sp>
        <p:nvSpPr>
          <p:cNvPr id="22" name="Stat1"/>
          <p:cNvSpPr/>
          <p:nvPr/>
        </p:nvSpPr>
        <p:spPr>
          <a:xfrm>
            <a:off x="6165546" y="3178578"/>
            <a:ext cx="6010551" cy="71970"/>
          </a:xfrm>
          <a:prstGeom prst="rect">
            <a:avLst/>
          </a:prstGeom>
          <a:noFill/>
          <a:effectLst/>
        </p:spPr>
        <p:style>
          <a:lnRef idx="2">
            <a:srgbClr val="FFFFFF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4049" tIns="57024" rIns="114049" bIns="57024" rtlCol="0" anchor="ctr"/>
          <a:lstStyle/>
          <a:p>
            <a:pPr algn="r"/>
            <a:r>
              <a:rPr sz="700" dirty="0">
                <a:solidFill>
                  <a:srgbClr val="000000"/>
                </a:solidFill>
                <a:latin typeface="Franklin Gothic Book" panose="020B0503020102020204" pitchFamily="34" charset="0"/>
              </a:rPr>
              <a:t>Stat tested at 95% CL against - Coca-Cola</a:t>
            </a:r>
          </a:p>
        </p:txBody>
      </p:sp>
      <p:sp>
        <p:nvSpPr>
          <p:cNvPr id="23" name="Comment"/>
          <p:cNvSpPr/>
          <p:nvPr/>
        </p:nvSpPr>
        <p:spPr>
          <a:xfrm>
            <a:off x="0" y="17942"/>
            <a:ext cx="12192000" cy="421464"/>
          </a:xfrm>
          <a:prstGeom prst="rect">
            <a:avLst/>
          </a:prstGeom>
          <a:solidFill>
            <a:srgbClr val="FFFFFF"/>
          </a:solidFill>
          <a:effectLst/>
        </p:spPr>
        <p:style>
          <a:lnRef idx="2">
            <a:srgbClr val="FFFFFF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4049" tIns="57024" rIns="114049" bIns="57024" rtlCol="0" anchor="ctr">
            <a:normAutofit/>
          </a:bodyPr>
          <a:lstStyle/>
          <a:p>
            <a:pPr algn="l"/>
            <a:endParaRPr b="1" dirty="0">
              <a:solidFill>
                <a:srgbClr val="FF0000"/>
              </a:solidFill>
              <a:effectLst/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4454208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barchange1"/>
          <p:cNvGraphicFramePr/>
          <p:nvPr>
            <p:extLst>
              <p:ext uri="{D42A27DB-BD31-4B8C-83A1-F6EECF244321}">
                <p14:modId xmlns:p14="http://schemas.microsoft.com/office/powerpoint/2010/main" val="1186724216"/>
              </p:ext>
            </p:extLst>
          </p:nvPr>
        </p:nvGraphicFramePr>
        <p:xfrm>
          <a:off x="63500" y="738858"/>
          <a:ext cx="6032500" cy="25631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5" name="table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6782158"/>
              </p:ext>
            </p:extLst>
          </p:nvPr>
        </p:nvGraphicFramePr>
        <p:xfrm>
          <a:off x="6223000" y="774210"/>
          <a:ext cx="5874816" cy="230859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58748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0859"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solidFill>
                            <a:schemeClr val="tx1"/>
                          </a:solidFill>
                          <a:effectLst/>
                          <a:latin typeface="Century Gothic"/>
                        </a:rPr>
                        <a:t>Change vs</a:t>
                      </a:r>
                      <a:endParaRPr sz="800" dirty="0">
                        <a:solidFill>
                          <a:schemeClr val="tx1"/>
                        </a:solidFill>
                        <a:effectLst/>
                        <a:latin typeface="Century Gothic"/>
                      </a:endParaRPr>
                    </a:p>
                  </a:txBody>
                  <a:tcPr anchor="ctr">
                    <a:lnL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5DA1A64-D6F7-42C0-8C10-DEEFBBD022AB}" type="slidenum">
              <a:rPr lang="en-US" smtClean="0">
                <a:solidFill>
                  <a:srgbClr val="FFFFFF"/>
                </a:solidFill>
              </a:rPr>
              <a:pPr/>
              <a:t>3</a:t>
            </a:fld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3" name="ClusteredColumn1"/>
          <p:cNvGraphicFramePr/>
          <p:nvPr>
            <p:extLst>
              <p:ext uri="{D42A27DB-BD31-4B8C-83A1-F6EECF244321}">
                <p14:modId xmlns:p14="http://schemas.microsoft.com/office/powerpoint/2010/main" val="3146941442"/>
              </p:ext>
            </p:extLst>
          </p:nvPr>
        </p:nvGraphicFramePr>
        <p:xfrm>
          <a:off x="0" y="457199"/>
          <a:ext cx="12192000" cy="29190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lusteredColumn2"/>
          <p:cNvGraphicFramePr/>
          <p:nvPr>
            <p:extLst>
              <p:ext uri="{D42A27DB-BD31-4B8C-83A1-F6EECF244321}">
                <p14:modId xmlns:p14="http://schemas.microsoft.com/office/powerpoint/2010/main" val="4203663061"/>
              </p:ext>
            </p:extLst>
          </p:nvPr>
        </p:nvGraphicFramePr>
        <p:xfrm>
          <a:off x="0" y="3404382"/>
          <a:ext cx="6119446" cy="28783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" name="ClusteredColumn3"/>
          <p:cNvGraphicFramePr/>
          <p:nvPr>
            <p:extLst>
              <p:ext uri="{D42A27DB-BD31-4B8C-83A1-F6EECF244321}">
                <p14:modId xmlns:p14="http://schemas.microsoft.com/office/powerpoint/2010/main" val="1892061281"/>
              </p:ext>
            </p:extLst>
          </p:nvPr>
        </p:nvGraphicFramePr>
        <p:xfrm>
          <a:off x="6161649" y="3404382"/>
          <a:ext cx="6030351" cy="28919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6" name="ClusteredBar1"/>
          <p:cNvGraphicFramePr/>
          <p:nvPr>
            <p:extLst>
              <p:ext uri="{D42A27DB-BD31-4B8C-83A1-F6EECF244321}">
                <p14:modId xmlns:p14="http://schemas.microsoft.com/office/powerpoint/2010/main" val="894584893"/>
              </p:ext>
            </p:extLst>
          </p:nvPr>
        </p:nvGraphicFramePr>
        <p:xfrm>
          <a:off x="0" y="450167"/>
          <a:ext cx="12192000" cy="29270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7" name="ClusteredBar2"/>
          <p:cNvGraphicFramePr/>
          <p:nvPr>
            <p:extLst>
              <p:ext uri="{D42A27DB-BD31-4B8C-83A1-F6EECF244321}">
                <p14:modId xmlns:p14="http://schemas.microsoft.com/office/powerpoint/2010/main" val="1012765388"/>
              </p:ext>
            </p:extLst>
          </p:nvPr>
        </p:nvGraphicFramePr>
        <p:xfrm>
          <a:off x="0" y="3418449"/>
          <a:ext cx="6105378" cy="28979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8" name="ClusteredBar3"/>
          <p:cNvGraphicFramePr/>
          <p:nvPr>
            <p:extLst>
              <p:ext uri="{D42A27DB-BD31-4B8C-83A1-F6EECF244321}">
                <p14:modId xmlns:p14="http://schemas.microsoft.com/office/powerpoint/2010/main" val="4215144665"/>
              </p:ext>
            </p:extLst>
          </p:nvPr>
        </p:nvGraphicFramePr>
        <p:xfrm>
          <a:off x="6175717" y="3418449"/>
          <a:ext cx="6016283" cy="28921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9" name="StackedBar2"/>
          <p:cNvGraphicFramePr/>
          <p:nvPr>
            <p:extLst>
              <p:ext uri="{D42A27DB-BD31-4B8C-83A1-F6EECF244321}">
                <p14:modId xmlns:p14="http://schemas.microsoft.com/office/powerpoint/2010/main" val="3415776377"/>
              </p:ext>
            </p:extLst>
          </p:nvPr>
        </p:nvGraphicFramePr>
        <p:xfrm>
          <a:off x="0" y="3432518"/>
          <a:ext cx="6105378" cy="28798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10" name="StackedBar3"/>
          <p:cNvGraphicFramePr/>
          <p:nvPr>
            <p:extLst>
              <p:ext uri="{D42A27DB-BD31-4B8C-83A1-F6EECF244321}">
                <p14:modId xmlns:p14="http://schemas.microsoft.com/office/powerpoint/2010/main" val="2414863076"/>
              </p:ext>
            </p:extLst>
          </p:nvPr>
        </p:nvGraphicFramePr>
        <p:xfrm>
          <a:off x="6147582" y="3418450"/>
          <a:ext cx="6044418" cy="28939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11" name="StackedBar1"/>
          <p:cNvGraphicFramePr/>
          <p:nvPr>
            <p:extLst>
              <p:ext uri="{D42A27DB-BD31-4B8C-83A1-F6EECF244321}">
                <p14:modId xmlns:p14="http://schemas.microsoft.com/office/powerpoint/2010/main" val="620854789"/>
              </p:ext>
            </p:extLst>
          </p:nvPr>
        </p:nvGraphicFramePr>
        <p:xfrm>
          <a:off x="0" y="436097"/>
          <a:ext cx="12192000" cy="29542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graphicFrame>
        <p:nvGraphicFramePr>
          <p:cNvPr id="12" name="PercentsStackedBar1"/>
          <p:cNvGraphicFramePr/>
          <p:nvPr>
            <p:extLst>
              <p:ext uri="{D42A27DB-BD31-4B8C-83A1-F6EECF244321}">
                <p14:modId xmlns:p14="http://schemas.microsoft.com/office/powerpoint/2010/main" val="1207817515"/>
              </p:ext>
            </p:extLst>
          </p:nvPr>
        </p:nvGraphicFramePr>
        <p:xfrm>
          <a:off x="0" y="393896"/>
          <a:ext cx="12192000" cy="29733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aphicFrame>
        <p:nvGraphicFramePr>
          <p:cNvPr id="13" name="PercentsStackedColumn1"/>
          <p:cNvGraphicFramePr/>
          <p:nvPr>
            <p:extLst>
              <p:ext uri="{D42A27DB-BD31-4B8C-83A1-F6EECF244321}">
                <p14:modId xmlns:p14="http://schemas.microsoft.com/office/powerpoint/2010/main" val="4127763965"/>
              </p:ext>
            </p:extLst>
          </p:nvPr>
        </p:nvGraphicFramePr>
        <p:xfrm>
          <a:off x="0" y="407963"/>
          <a:ext cx="12192000" cy="29551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  <p:graphicFrame>
        <p:nvGraphicFramePr>
          <p:cNvPr id="14" name="StackedColumn1"/>
          <p:cNvGraphicFramePr/>
          <p:nvPr>
            <p:extLst>
              <p:ext uri="{D42A27DB-BD31-4B8C-83A1-F6EECF244321}">
                <p14:modId xmlns:p14="http://schemas.microsoft.com/office/powerpoint/2010/main" val="2485368462"/>
              </p:ext>
            </p:extLst>
          </p:nvPr>
        </p:nvGraphicFramePr>
        <p:xfrm>
          <a:off x="0" y="492369"/>
          <a:ext cx="12192000" cy="28690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4"/>
          </a:graphicData>
        </a:graphic>
      </p:graphicFrame>
      <p:graphicFrame>
        <p:nvGraphicFramePr>
          <p:cNvPr id="15" name="StackedColumn2"/>
          <p:cNvGraphicFramePr/>
          <p:nvPr>
            <p:extLst>
              <p:ext uri="{D42A27DB-BD31-4B8C-83A1-F6EECF244321}">
                <p14:modId xmlns:p14="http://schemas.microsoft.com/office/powerpoint/2010/main" val="3642476276"/>
              </p:ext>
            </p:extLst>
          </p:nvPr>
        </p:nvGraphicFramePr>
        <p:xfrm>
          <a:off x="0" y="3404382"/>
          <a:ext cx="6105378" cy="29116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5"/>
          </a:graphicData>
        </a:graphic>
      </p:graphicFrame>
      <p:graphicFrame>
        <p:nvGraphicFramePr>
          <p:cNvPr id="16" name="StackedColumn3"/>
          <p:cNvGraphicFramePr/>
          <p:nvPr>
            <p:extLst>
              <p:ext uri="{D42A27DB-BD31-4B8C-83A1-F6EECF244321}">
                <p14:modId xmlns:p14="http://schemas.microsoft.com/office/powerpoint/2010/main" val="407542572"/>
              </p:ext>
            </p:extLst>
          </p:nvPr>
        </p:nvGraphicFramePr>
        <p:xfrm>
          <a:off x="6147583" y="3404381"/>
          <a:ext cx="6044418" cy="28798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6"/>
          </a:graphicData>
        </a:graphic>
      </p:graphicFrame>
      <p:graphicFrame>
        <p:nvGraphicFramePr>
          <p:cNvPr id="17" name="PercentsStackedColumn2"/>
          <p:cNvGraphicFramePr/>
          <p:nvPr>
            <p:extLst>
              <p:ext uri="{D42A27DB-BD31-4B8C-83A1-F6EECF244321}">
                <p14:modId xmlns:p14="http://schemas.microsoft.com/office/powerpoint/2010/main" val="3327968890"/>
              </p:ext>
            </p:extLst>
          </p:nvPr>
        </p:nvGraphicFramePr>
        <p:xfrm>
          <a:off x="0" y="3432516"/>
          <a:ext cx="6091311" cy="28798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7"/>
          </a:graphicData>
        </a:graphic>
      </p:graphicFrame>
      <p:graphicFrame>
        <p:nvGraphicFramePr>
          <p:cNvPr id="18" name="PercentsStackedColumn3"/>
          <p:cNvGraphicFramePr/>
          <p:nvPr>
            <p:extLst>
              <p:ext uri="{D42A27DB-BD31-4B8C-83A1-F6EECF244321}">
                <p14:modId xmlns:p14="http://schemas.microsoft.com/office/powerpoint/2010/main" val="2388159716"/>
              </p:ext>
            </p:extLst>
          </p:nvPr>
        </p:nvGraphicFramePr>
        <p:xfrm>
          <a:off x="6175717" y="3404382"/>
          <a:ext cx="6016283" cy="28798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8"/>
          </a:graphicData>
        </a:graphic>
      </p:graphicFrame>
      <p:graphicFrame>
        <p:nvGraphicFramePr>
          <p:cNvPr id="19" name="PercentsStackedBar2"/>
          <p:cNvGraphicFramePr/>
          <p:nvPr>
            <p:extLst>
              <p:ext uri="{D42A27DB-BD31-4B8C-83A1-F6EECF244321}">
                <p14:modId xmlns:p14="http://schemas.microsoft.com/office/powerpoint/2010/main" val="559864044"/>
              </p:ext>
            </p:extLst>
          </p:nvPr>
        </p:nvGraphicFramePr>
        <p:xfrm>
          <a:off x="0" y="3404382"/>
          <a:ext cx="6119446" cy="29038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9"/>
          </a:graphicData>
        </a:graphic>
      </p:graphicFrame>
      <p:graphicFrame>
        <p:nvGraphicFramePr>
          <p:cNvPr id="20" name="PercentsStackedBar3"/>
          <p:cNvGraphicFramePr/>
          <p:nvPr>
            <p:extLst>
              <p:ext uri="{D42A27DB-BD31-4B8C-83A1-F6EECF244321}">
                <p14:modId xmlns:p14="http://schemas.microsoft.com/office/powerpoint/2010/main" val="300063187"/>
              </p:ext>
            </p:extLst>
          </p:nvPr>
        </p:nvGraphicFramePr>
        <p:xfrm>
          <a:off x="6147582" y="3404383"/>
          <a:ext cx="6044418" cy="28657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0"/>
          </a:graphicData>
        </a:graphic>
      </p:graphicFrame>
      <p:graphicFrame>
        <p:nvGraphicFramePr>
          <p:cNvPr id="21" name="LineWithMarkers1"/>
          <p:cNvGraphicFramePr/>
          <p:nvPr>
            <p:extLst>
              <p:ext uri="{D42A27DB-BD31-4B8C-83A1-F6EECF244321}">
                <p14:modId xmlns:p14="http://schemas.microsoft.com/office/powerpoint/2010/main" val="2442113318"/>
              </p:ext>
            </p:extLst>
          </p:nvPr>
        </p:nvGraphicFramePr>
        <p:xfrm>
          <a:off x="0" y="450166"/>
          <a:ext cx="12190413" cy="29264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1"/>
          </a:graphicData>
        </a:graphic>
      </p:graphicFrame>
      <p:graphicFrame>
        <p:nvGraphicFramePr>
          <p:cNvPr id="22" name="LineWithMarkers2"/>
          <p:cNvGraphicFramePr/>
          <p:nvPr>
            <p:extLst>
              <p:ext uri="{D42A27DB-BD31-4B8C-83A1-F6EECF244321}">
                <p14:modId xmlns:p14="http://schemas.microsoft.com/office/powerpoint/2010/main" val="2816295924"/>
              </p:ext>
            </p:extLst>
          </p:nvPr>
        </p:nvGraphicFramePr>
        <p:xfrm>
          <a:off x="0" y="3404382"/>
          <a:ext cx="6119446" cy="29130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2"/>
          </a:graphicData>
        </a:graphic>
      </p:graphicFrame>
      <p:graphicFrame>
        <p:nvGraphicFramePr>
          <p:cNvPr id="23" name="LineWithMarkers3"/>
          <p:cNvGraphicFramePr/>
          <p:nvPr>
            <p:extLst>
              <p:ext uri="{D42A27DB-BD31-4B8C-83A1-F6EECF244321}">
                <p14:modId xmlns:p14="http://schemas.microsoft.com/office/powerpoint/2010/main" val="1274056146"/>
              </p:ext>
            </p:extLst>
          </p:nvPr>
        </p:nvGraphicFramePr>
        <p:xfrm>
          <a:off x="6147582" y="3404382"/>
          <a:ext cx="6044418" cy="29158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3"/>
          </a:graphicData>
        </a:graphic>
      </p:graphicFrame>
      <p:sp>
        <p:nvSpPr>
          <p:cNvPr id="24" name="ChartTitle3"/>
          <p:cNvSpPr txBox="1"/>
          <p:nvPr/>
        </p:nvSpPr>
        <p:spPr>
          <a:xfrm>
            <a:off x="6653039" y="3433225"/>
            <a:ext cx="4799908" cy="326434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pPr algn="ctr"/>
            <a:endParaRPr lang="en-US" sz="900" b="1" dirty="0">
              <a:latin typeface="Franklin Gothic Book" panose="020B0503020102020204" pitchFamily="34" charset="0"/>
              <a:cs typeface="Times New Roman" pitchFamily="18" charset="0"/>
            </a:endParaRPr>
          </a:p>
        </p:txBody>
      </p:sp>
      <p:sp>
        <p:nvSpPr>
          <p:cNvPr id="25" name="ChartTitle2"/>
          <p:cNvSpPr txBox="1"/>
          <p:nvPr/>
        </p:nvSpPr>
        <p:spPr>
          <a:xfrm>
            <a:off x="689977" y="3419157"/>
            <a:ext cx="4799908" cy="326434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pPr algn="ctr"/>
            <a:endParaRPr lang="en-US" sz="900" b="1" dirty="0">
              <a:latin typeface="Franklin Gothic Book" panose="020B0503020102020204" pitchFamily="34" charset="0"/>
              <a:cs typeface="Times New Roman" pitchFamily="18" charset="0"/>
            </a:endParaRPr>
          </a:p>
        </p:txBody>
      </p:sp>
      <p:sp>
        <p:nvSpPr>
          <p:cNvPr id="26" name="ChartTitle1"/>
          <p:cNvSpPr txBox="1"/>
          <p:nvPr/>
        </p:nvSpPr>
        <p:spPr>
          <a:xfrm>
            <a:off x="1370148" y="469938"/>
            <a:ext cx="9599817" cy="326434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pPr algn="ctr"/>
            <a:endParaRPr lang="en-US" sz="900" b="1" dirty="0">
              <a:latin typeface="Franklin Gothic Book" panose="020B0503020102020204" pitchFamily="34" charset="0"/>
              <a:cs typeface="Times New Roman" pitchFamily="18" charset="0"/>
            </a:endParaRPr>
          </a:p>
        </p:txBody>
      </p:sp>
      <p:sp>
        <p:nvSpPr>
          <p:cNvPr id="27" name="Stat3"/>
          <p:cNvSpPr/>
          <p:nvPr/>
        </p:nvSpPr>
        <p:spPr>
          <a:xfrm>
            <a:off x="9241286" y="6223237"/>
            <a:ext cx="2962948" cy="71970"/>
          </a:xfrm>
          <a:prstGeom prst="rect">
            <a:avLst/>
          </a:prstGeom>
          <a:noFill/>
          <a:effectLst/>
        </p:spPr>
        <p:style>
          <a:lnRef idx="2">
            <a:srgbClr val="FFFFFF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4049" tIns="57024" rIns="114049" bIns="57024" rtlCol="0" anchor="ctr"/>
          <a:lstStyle/>
          <a:p>
            <a:pPr algn="r"/>
            <a:r>
              <a:rPr sz="700" dirty="0">
                <a:solidFill>
                  <a:srgbClr val="000000"/>
                </a:solidFill>
                <a:latin typeface="Franklin Gothic Book" panose="020B0503020102020204" pitchFamily="34" charset="0"/>
              </a:rPr>
              <a:t>Stat tested at 95% CL against - Total</a:t>
            </a:r>
          </a:p>
        </p:txBody>
      </p:sp>
      <p:sp>
        <p:nvSpPr>
          <p:cNvPr id="28" name="Stat2"/>
          <p:cNvSpPr/>
          <p:nvPr/>
        </p:nvSpPr>
        <p:spPr>
          <a:xfrm>
            <a:off x="3153369" y="6206924"/>
            <a:ext cx="2962948" cy="71970"/>
          </a:xfrm>
          <a:prstGeom prst="rect">
            <a:avLst/>
          </a:prstGeom>
          <a:noFill/>
          <a:effectLst/>
        </p:spPr>
        <p:style>
          <a:lnRef idx="2">
            <a:srgbClr val="FFFFFF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4049" tIns="57024" rIns="114049" bIns="57024" rtlCol="0" anchor="ctr"/>
          <a:lstStyle/>
          <a:p>
            <a:pPr algn="r"/>
            <a:r>
              <a:rPr sz="700" dirty="0">
                <a:solidFill>
                  <a:srgbClr val="000000"/>
                </a:solidFill>
                <a:latin typeface="Franklin Gothic Book" panose="020B0503020102020204" pitchFamily="34" charset="0"/>
              </a:rPr>
              <a:t>Stat tested at 95% CL against - Total</a:t>
            </a:r>
          </a:p>
        </p:txBody>
      </p:sp>
      <p:sp>
        <p:nvSpPr>
          <p:cNvPr id="29" name="Stat1"/>
          <p:cNvSpPr/>
          <p:nvPr/>
        </p:nvSpPr>
        <p:spPr>
          <a:xfrm>
            <a:off x="6151478" y="3248918"/>
            <a:ext cx="6010551" cy="71970"/>
          </a:xfrm>
          <a:prstGeom prst="rect">
            <a:avLst/>
          </a:prstGeom>
          <a:noFill/>
          <a:effectLst/>
        </p:spPr>
        <p:style>
          <a:lnRef idx="2">
            <a:srgbClr val="FFFFFF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4049" tIns="57024" rIns="114049" bIns="57024" rtlCol="0" anchor="ctr"/>
          <a:lstStyle/>
          <a:p>
            <a:pPr algn="r"/>
            <a:r>
              <a:rPr sz="700">
                <a:solidFill>
                  <a:srgbClr val="000000"/>
                </a:solidFill>
                <a:latin typeface="Franklin Gothic Book" panose="020B0503020102020204" pitchFamily="34" charset="0"/>
              </a:rPr>
              <a:t>Stat tested at 95% CL against - Total</a:t>
            </a:r>
          </a:p>
        </p:txBody>
      </p:sp>
      <p:sp>
        <p:nvSpPr>
          <p:cNvPr id="30" name="TimePeriod3"/>
          <p:cNvSpPr/>
          <p:nvPr/>
        </p:nvSpPr>
        <p:spPr>
          <a:xfrm>
            <a:off x="6149110" y="6223237"/>
            <a:ext cx="2962948" cy="71970"/>
          </a:xfrm>
          <a:prstGeom prst="rect">
            <a:avLst/>
          </a:prstGeom>
          <a:noFill/>
          <a:effectLst/>
        </p:spPr>
        <p:style>
          <a:lnRef idx="2">
            <a:srgbClr val="FFFFFF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4049" tIns="57024" rIns="114049" bIns="57024" rtlCol="0" anchor="ctr"/>
          <a:lstStyle/>
          <a:p>
            <a:pPr algn="l"/>
            <a:r>
              <a:rPr sz="700" dirty="0">
                <a:solidFill>
                  <a:srgbClr val="000000"/>
                </a:solidFill>
                <a:latin typeface="Franklin Gothic Book" panose="020B0503020102020204" pitchFamily="34" charset="0"/>
              </a:rPr>
              <a:t>Time Period - Oct 15 3MMT to Oct 16 3MMT</a:t>
            </a:r>
          </a:p>
        </p:txBody>
      </p:sp>
      <p:sp>
        <p:nvSpPr>
          <p:cNvPr id="31" name="TimePeriod2"/>
          <p:cNvSpPr/>
          <p:nvPr/>
        </p:nvSpPr>
        <p:spPr>
          <a:xfrm>
            <a:off x="7536" y="6220126"/>
            <a:ext cx="2962948" cy="71970"/>
          </a:xfrm>
          <a:prstGeom prst="rect">
            <a:avLst/>
          </a:prstGeom>
          <a:noFill/>
          <a:effectLst/>
        </p:spPr>
        <p:style>
          <a:lnRef idx="2">
            <a:srgbClr val="FFFFFF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4049" tIns="57024" rIns="114049" bIns="57024" rtlCol="0" anchor="ctr"/>
          <a:lstStyle/>
          <a:p>
            <a:pPr algn="l"/>
            <a:r>
              <a:rPr sz="700">
                <a:solidFill>
                  <a:srgbClr val="000000"/>
                </a:solidFill>
                <a:latin typeface="Franklin Gothic Book" panose="020B0503020102020204" pitchFamily="34" charset="0"/>
              </a:rPr>
              <a:t>Time Period - Oct 15 3MMT to Oct 16 3MMT</a:t>
            </a:r>
          </a:p>
        </p:txBody>
      </p:sp>
      <p:sp>
        <p:nvSpPr>
          <p:cNvPr id="32" name="TimePeriod1"/>
          <p:cNvSpPr/>
          <p:nvPr/>
        </p:nvSpPr>
        <p:spPr>
          <a:xfrm>
            <a:off x="14317" y="3262986"/>
            <a:ext cx="6010551" cy="71970"/>
          </a:xfrm>
          <a:prstGeom prst="rect">
            <a:avLst/>
          </a:prstGeom>
          <a:noFill/>
          <a:effectLst/>
        </p:spPr>
        <p:style>
          <a:lnRef idx="2">
            <a:srgbClr val="FFFFFF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4049" tIns="57024" rIns="114049" bIns="57024" rtlCol="0" anchor="ctr"/>
          <a:lstStyle/>
          <a:p>
            <a:pPr algn="l"/>
            <a:r>
              <a:rPr sz="700">
                <a:solidFill>
                  <a:srgbClr val="000000"/>
                </a:solidFill>
                <a:latin typeface="Franklin Gothic Book" panose="020B0503020102020204" pitchFamily="34" charset="0"/>
              </a:rPr>
              <a:t>Time Period - Oct 15 3MMT to Oct 16 3MMT</a:t>
            </a:r>
          </a:p>
        </p:txBody>
      </p:sp>
      <p:sp>
        <p:nvSpPr>
          <p:cNvPr id="33" name="Comment"/>
          <p:cNvSpPr/>
          <p:nvPr/>
        </p:nvSpPr>
        <p:spPr>
          <a:xfrm>
            <a:off x="42453" y="8821"/>
            <a:ext cx="12105757" cy="432555"/>
          </a:xfrm>
          <a:prstGeom prst="rect">
            <a:avLst/>
          </a:prstGeom>
          <a:solidFill>
            <a:srgbClr val="FFFFFF"/>
          </a:solidFill>
          <a:effectLst/>
        </p:spPr>
        <p:style>
          <a:lnRef idx="2">
            <a:srgbClr val="FFFFFF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4049" tIns="57024" rIns="114049" bIns="57024" rtlCol="0" anchor="ctr">
            <a:normAutofit/>
          </a:bodyPr>
          <a:lstStyle/>
          <a:p>
            <a:pPr algn="l"/>
            <a:endParaRPr>
              <a:solidFill>
                <a:srgbClr val="FF0000"/>
              </a:solidFill>
              <a:effectLst/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487624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5DA1A64-D6F7-42C0-8C10-DEEFBBD022AB}" type="slidenum">
              <a:rPr lang="en-US" smtClean="0">
                <a:solidFill>
                  <a:srgbClr val="FFFFFF"/>
                </a:solidFill>
              </a:rPr>
              <a:pPr/>
              <a:t>4</a:t>
            </a:fld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3" name="ClusteredColumn3"/>
          <p:cNvGraphicFramePr/>
          <p:nvPr>
            <p:extLst>
              <p:ext uri="{D42A27DB-BD31-4B8C-83A1-F6EECF244321}">
                <p14:modId xmlns:p14="http://schemas.microsoft.com/office/powerpoint/2010/main" val="136001680"/>
              </p:ext>
            </p:extLst>
          </p:nvPr>
        </p:nvGraphicFramePr>
        <p:xfrm>
          <a:off x="0" y="3404382"/>
          <a:ext cx="6119446" cy="28783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lusteredColumn4"/>
          <p:cNvGraphicFramePr/>
          <p:nvPr>
            <p:extLst>
              <p:ext uri="{D42A27DB-BD31-4B8C-83A1-F6EECF244321}">
                <p14:modId xmlns:p14="http://schemas.microsoft.com/office/powerpoint/2010/main" val="3337491697"/>
              </p:ext>
            </p:extLst>
          </p:nvPr>
        </p:nvGraphicFramePr>
        <p:xfrm>
          <a:off x="6161649" y="3404382"/>
          <a:ext cx="6030351" cy="28919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lusteredBar3"/>
          <p:cNvGraphicFramePr/>
          <p:nvPr>
            <p:extLst>
              <p:ext uri="{D42A27DB-BD31-4B8C-83A1-F6EECF244321}">
                <p14:modId xmlns:p14="http://schemas.microsoft.com/office/powerpoint/2010/main" val="2504316442"/>
              </p:ext>
            </p:extLst>
          </p:nvPr>
        </p:nvGraphicFramePr>
        <p:xfrm>
          <a:off x="0" y="3418449"/>
          <a:ext cx="6105378" cy="28979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6" name="ClusteredBar4"/>
          <p:cNvGraphicFramePr/>
          <p:nvPr>
            <p:extLst>
              <p:ext uri="{D42A27DB-BD31-4B8C-83A1-F6EECF244321}">
                <p14:modId xmlns:p14="http://schemas.microsoft.com/office/powerpoint/2010/main" val="2750049318"/>
              </p:ext>
            </p:extLst>
          </p:nvPr>
        </p:nvGraphicFramePr>
        <p:xfrm>
          <a:off x="6175717" y="3418449"/>
          <a:ext cx="6016283" cy="28921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7" name="StackedBar3"/>
          <p:cNvGraphicFramePr/>
          <p:nvPr>
            <p:extLst>
              <p:ext uri="{D42A27DB-BD31-4B8C-83A1-F6EECF244321}">
                <p14:modId xmlns:p14="http://schemas.microsoft.com/office/powerpoint/2010/main" val="3932687192"/>
              </p:ext>
            </p:extLst>
          </p:nvPr>
        </p:nvGraphicFramePr>
        <p:xfrm>
          <a:off x="0" y="3432518"/>
          <a:ext cx="6105378" cy="28798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8" name="StackedBar4"/>
          <p:cNvGraphicFramePr/>
          <p:nvPr>
            <p:extLst>
              <p:ext uri="{D42A27DB-BD31-4B8C-83A1-F6EECF244321}">
                <p14:modId xmlns:p14="http://schemas.microsoft.com/office/powerpoint/2010/main" val="2187014417"/>
              </p:ext>
            </p:extLst>
          </p:nvPr>
        </p:nvGraphicFramePr>
        <p:xfrm>
          <a:off x="6147582" y="3418450"/>
          <a:ext cx="6044418" cy="28939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9" name="StackedColumn3"/>
          <p:cNvGraphicFramePr/>
          <p:nvPr>
            <p:extLst>
              <p:ext uri="{D42A27DB-BD31-4B8C-83A1-F6EECF244321}">
                <p14:modId xmlns:p14="http://schemas.microsoft.com/office/powerpoint/2010/main" val="2562615462"/>
              </p:ext>
            </p:extLst>
          </p:nvPr>
        </p:nvGraphicFramePr>
        <p:xfrm>
          <a:off x="0" y="3404382"/>
          <a:ext cx="6105378" cy="29116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10" name="StackedColumn4"/>
          <p:cNvGraphicFramePr/>
          <p:nvPr>
            <p:extLst>
              <p:ext uri="{D42A27DB-BD31-4B8C-83A1-F6EECF244321}">
                <p14:modId xmlns:p14="http://schemas.microsoft.com/office/powerpoint/2010/main" val="1026845269"/>
              </p:ext>
            </p:extLst>
          </p:nvPr>
        </p:nvGraphicFramePr>
        <p:xfrm>
          <a:off x="6147583" y="3404381"/>
          <a:ext cx="6044418" cy="28798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11" name="PercentsStackedColumn3"/>
          <p:cNvGraphicFramePr/>
          <p:nvPr>
            <p:extLst>
              <p:ext uri="{D42A27DB-BD31-4B8C-83A1-F6EECF244321}">
                <p14:modId xmlns:p14="http://schemas.microsoft.com/office/powerpoint/2010/main" val="2351541274"/>
              </p:ext>
            </p:extLst>
          </p:nvPr>
        </p:nvGraphicFramePr>
        <p:xfrm>
          <a:off x="0" y="3432516"/>
          <a:ext cx="6091311" cy="28798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12" name="PercentsStackedColumn4"/>
          <p:cNvGraphicFramePr/>
          <p:nvPr>
            <p:extLst>
              <p:ext uri="{D42A27DB-BD31-4B8C-83A1-F6EECF244321}">
                <p14:modId xmlns:p14="http://schemas.microsoft.com/office/powerpoint/2010/main" val="3374392863"/>
              </p:ext>
            </p:extLst>
          </p:nvPr>
        </p:nvGraphicFramePr>
        <p:xfrm>
          <a:off x="6175717" y="3404382"/>
          <a:ext cx="6016283" cy="28798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graphicFrame>
        <p:nvGraphicFramePr>
          <p:cNvPr id="13" name="PercentsStackedBar3"/>
          <p:cNvGraphicFramePr/>
          <p:nvPr>
            <p:extLst>
              <p:ext uri="{D42A27DB-BD31-4B8C-83A1-F6EECF244321}">
                <p14:modId xmlns:p14="http://schemas.microsoft.com/office/powerpoint/2010/main" val="3201030024"/>
              </p:ext>
            </p:extLst>
          </p:nvPr>
        </p:nvGraphicFramePr>
        <p:xfrm>
          <a:off x="0" y="3404382"/>
          <a:ext cx="6119446" cy="29038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aphicFrame>
        <p:nvGraphicFramePr>
          <p:cNvPr id="14" name="PercentsStackedBar4"/>
          <p:cNvGraphicFramePr/>
          <p:nvPr>
            <p:extLst>
              <p:ext uri="{D42A27DB-BD31-4B8C-83A1-F6EECF244321}">
                <p14:modId xmlns:p14="http://schemas.microsoft.com/office/powerpoint/2010/main" val="1984610951"/>
              </p:ext>
            </p:extLst>
          </p:nvPr>
        </p:nvGraphicFramePr>
        <p:xfrm>
          <a:off x="6147582" y="3404383"/>
          <a:ext cx="6044418" cy="28657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  <p:graphicFrame>
        <p:nvGraphicFramePr>
          <p:cNvPr id="15" name="LineWithMarkers3"/>
          <p:cNvGraphicFramePr/>
          <p:nvPr>
            <p:extLst>
              <p:ext uri="{D42A27DB-BD31-4B8C-83A1-F6EECF244321}">
                <p14:modId xmlns:p14="http://schemas.microsoft.com/office/powerpoint/2010/main" val="642219700"/>
              </p:ext>
            </p:extLst>
          </p:nvPr>
        </p:nvGraphicFramePr>
        <p:xfrm>
          <a:off x="0" y="3404382"/>
          <a:ext cx="6119446" cy="29130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4"/>
          </a:graphicData>
        </a:graphic>
      </p:graphicFrame>
      <p:graphicFrame>
        <p:nvGraphicFramePr>
          <p:cNvPr id="16" name="LineWithMarkers4"/>
          <p:cNvGraphicFramePr/>
          <p:nvPr>
            <p:extLst>
              <p:ext uri="{D42A27DB-BD31-4B8C-83A1-F6EECF244321}">
                <p14:modId xmlns:p14="http://schemas.microsoft.com/office/powerpoint/2010/main" val="4013755507"/>
              </p:ext>
            </p:extLst>
          </p:nvPr>
        </p:nvGraphicFramePr>
        <p:xfrm>
          <a:off x="6147582" y="3404382"/>
          <a:ext cx="6044418" cy="29158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5"/>
          </a:graphicData>
        </a:graphic>
      </p:graphicFrame>
      <p:graphicFrame>
        <p:nvGraphicFramePr>
          <p:cNvPr id="17" name="LineWithMarkers1"/>
          <p:cNvGraphicFramePr/>
          <p:nvPr>
            <p:extLst>
              <p:ext uri="{D42A27DB-BD31-4B8C-83A1-F6EECF244321}">
                <p14:modId xmlns:p14="http://schemas.microsoft.com/office/powerpoint/2010/main" val="1595233279"/>
              </p:ext>
            </p:extLst>
          </p:nvPr>
        </p:nvGraphicFramePr>
        <p:xfrm>
          <a:off x="0" y="447822"/>
          <a:ext cx="6119446" cy="29130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6"/>
          </a:graphicData>
        </a:graphic>
      </p:graphicFrame>
      <p:graphicFrame>
        <p:nvGraphicFramePr>
          <p:cNvPr id="18" name="LineWithMarkers2"/>
          <p:cNvGraphicFramePr/>
          <p:nvPr>
            <p:extLst>
              <p:ext uri="{D42A27DB-BD31-4B8C-83A1-F6EECF244321}">
                <p14:modId xmlns:p14="http://schemas.microsoft.com/office/powerpoint/2010/main" val="1496357997"/>
              </p:ext>
            </p:extLst>
          </p:nvPr>
        </p:nvGraphicFramePr>
        <p:xfrm>
          <a:off x="6147582" y="447822"/>
          <a:ext cx="6044418" cy="29158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7"/>
          </a:graphicData>
        </a:graphic>
      </p:graphicFrame>
      <p:graphicFrame>
        <p:nvGraphicFramePr>
          <p:cNvPr id="19" name="ClusteredColumn1"/>
          <p:cNvGraphicFramePr/>
          <p:nvPr>
            <p:extLst>
              <p:ext uri="{D42A27DB-BD31-4B8C-83A1-F6EECF244321}">
                <p14:modId xmlns:p14="http://schemas.microsoft.com/office/powerpoint/2010/main" val="1027466934"/>
              </p:ext>
            </p:extLst>
          </p:nvPr>
        </p:nvGraphicFramePr>
        <p:xfrm>
          <a:off x="0" y="490026"/>
          <a:ext cx="6119446" cy="28783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8"/>
          </a:graphicData>
        </a:graphic>
      </p:graphicFrame>
      <p:graphicFrame>
        <p:nvGraphicFramePr>
          <p:cNvPr id="20" name="ClusteredColumn2"/>
          <p:cNvGraphicFramePr/>
          <p:nvPr>
            <p:extLst>
              <p:ext uri="{D42A27DB-BD31-4B8C-83A1-F6EECF244321}">
                <p14:modId xmlns:p14="http://schemas.microsoft.com/office/powerpoint/2010/main" val="248800359"/>
              </p:ext>
            </p:extLst>
          </p:nvPr>
        </p:nvGraphicFramePr>
        <p:xfrm>
          <a:off x="6161649" y="490026"/>
          <a:ext cx="6030351" cy="28919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9"/>
          </a:graphicData>
        </a:graphic>
      </p:graphicFrame>
      <p:graphicFrame>
        <p:nvGraphicFramePr>
          <p:cNvPr id="21" name="ClusteredBar1"/>
          <p:cNvGraphicFramePr/>
          <p:nvPr>
            <p:extLst>
              <p:ext uri="{D42A27DB-BD31-4B8C-83A1-F6EECF244321}">
                <p14:modId xmlns:p14="http://schemas.microsoft.com/office/powerpoint/2010/main" val="67583227"/>
              </p:ext>
            </p:extLst>
          </p:nvPr>
        </p:nvGraphicFramePr>
        <p:xfrm>
          <a:off x="0" y="490025"/>
          <a:ext cx="6105378" cy="28979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0"/>
          </a:graphicData>
        </a:graphic>
      </p:graphicFrame>
      <p:graphicFrame>
        <p:nvGraphicFramePr>
          <p:cNvPr id="22" name="ClusteredBar2"/>
          <p:cNvGraphicFramePr/>
          <p:nvPr>
            <p:extLst>
              <p:ext uri="{D42A27DB-BD31-4B8C-83A1-F6EECF244321}">
                <p14:modId xmlns:p14="http://schemas.microsoft.com/office/powerpoint/2010/main" val="267434287"/>
              </p:ext>
            </p:extLst>
          </p:nvPr>
        </p:nvGraphicFramePr>
        <p:xfrm>
          <a:off x="6175717" y="490025"/>
          <a:ext cx="6016283" cy="28921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1"/>
          </a:graphicData>
        </a:graphic>
      </p:graphicFrame>
      <p:graphicFrame>
        <p:nvGraphicFramePr>
          <p:cNvPr id="23" name="StackedBar1"/>
          <p:cNvGraphicFramePr/>
          <p:nvPr>
            <p:extLst>
              <p:ext uri="{D42A27DB-BD31-4B8C-83A1-F6EECF244321}">
                <p14:modId xmlns:p14="http://schemas.microsoft.com/office/powerpoint/2010/main" val="1270243245"/>
              </p:ext>
            </p:extLst>
          </p:nvPr>
        </p:nvGraphicFramePr>
        <p:xfrm>
          <a:off x="0" y="504093"/>
          <a:ext cx="6105378" cy="28798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2"/>
          </a:graphicData>
        </a:graphic>
      </p:graphicFrame>
      <p:graphicFrame>
        <p:nvGraphicFramePr>
          <p:cNvPr id="24" name="StackedBar2"/>
          <p:cNvGraphicFramePr/>
          <p:nvPr>
            <p:extLst>
              <p:ext uri="{D42A27DB-BD31-4B8C-83A1-F6EECF244321}">
                <p14:modId xmlns:p14="http://schemas.microsoft.com/office/powerpoint/2010/main" val="920911472"/>
              </p:ext>
            </p:extLst>
          </p:nvPr>
        </p:nvGraphicFramePr>
        <p:xfrm>
          <a:off x="6147582" y="490025"/>
          <a:ext cx="6044418" cy="28939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3"/>
          </a:graphicData>
        </a:graphic>
      </p:graphicFrame>
      <p:graphicFrame>
        <p:nvGraphicFramePr>
          <p:cNvPr id="25" name="StackedColumn1"/>
          <p:cNvGraphicFramePr/>
          <p:nvPr>
            <p:extLst>
              <p:ext uri="{D42A27DB-BD31-4B8C-83A1-F6EECF244321}">
                <p14:modId xmlns:p14="http://schemas.microsoft.com/office/powerpoint/2010/main" val="3740513858"/>
              </p:ext>
            </p:extLst>
          </p:nvPr>
        </p:nvGraphicFramePr>
        <p:xfrm>
          <a:off x="-1" y="461890"/>
          <a:ext cx="6105378" cy="29116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4"/>
          </a:graphicData>
        </a:graphic>
      </p:graphicFrame>
      <p:graphicFrame>
        <p:nvGraphicFramePr>
          <p:cNvPr id="26" name="StackedColumn2"/>
          <p:cNvGraphicFramePr/>
          <p:nvPr>
            <p:extLst>
              <p:ext uri="{D42A27DB-BD31-4B8C-83A1-F6EECF244321}">
                <p14:modId xmlns:p14="http://schemas.microsoft.com/office/powerpoint/2010/main" val="153380316"/>
              </p:ext>
            </p:extLst>
          </p:nvPr>
        </p:nvGraphicFramePr>
        <p:xfrm>
          <a:off x="6147582" y="461889"/>
          <a:ext cx="6044418" cy="28798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5"/>
          </a:graphicData>
        </a:graphic>
      </p:graphicFrame>
      <p:graphicFrame>
        <p:nvGraphicFramePr>
          <p:cNvPr id="27" name="PercentsStackedColumn1"/>
          <p:cNvGraphicFramePr/>
          <p:nvPr>
            <p:extLst>
              <p:ext uri="{D42A27DB-BD31-4B8C-83A1-F6EECF244321}">
                <p14:modId xmlns:p14="http://schemas.microsoft.com/office/powerpoint/2010/main" val="4235361797"/>
              </p:ext>
            </p:extLst>
          </p:nvPr>
        </p:nvGraphicFramePr>
        <p:xfrm>
          <a:off x="0" y="475957"/>
          <a:ext cx="6091311" cy="28798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6"/>
          </a:graphicData>
        </a:graphic>
      </p:graphicFrame>
      <p:graphicFrame>
        <p:nvGraphicFramePr>
          <p:cNvPr id="28" name="PercentsStackedColumn2"/>
          <p:cNvGraphicFramePr/>
          <p:nvPr>
            <p:extLst>
              <p:ext uri="{D42A27DB-BD31-4B8C-83A1-F6EECF244321}">
                <p14:modId xmlns:p14="http://schemas.microsoft.com/office/powerpoint/2010/main" val="2741947683"/>
              </p:ext>
            </p:extLst>
          </p:nvPr>
        </p:nvGraphicFramePr>
        <p:xfrm>
          <a:off x="6175717" y="490026"/>
          <a:ext cx="6016283" cy="28798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7"/>
          </a:graphicData>
        </a:graphic>
      </p:graphicFrame>
      <p:graphicFrame>
        <p:nvGraphicFramePr>
          <p:cNvPr id="29" name="PercentsStackedBar1"/>
          <p:cNvGraphicFramePr/>
          <p:nvPr>
            <p:extLst>
              <p:ext uri="{D42A27DB-BD31-4B8C-83A1-F6EECF244321}">
                <p14:modId xmlns:p14="http://schemas.microsoft.com/office/powerpoint/2010/main" val="609421068"/>
              </p:ext>
            </p:extLst>
          </p:nvPr>
        </p:nvGraphicFramePr>
        <p:xfrm>
          <a:off x="0" y="461889"/>
          <a:ext cx="6119446" cy="29038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8"/>
          </a:graphicData>
        </a:graphic>
      </p:graphicFrame>
      <p:graphicFrame>
        <p:nvGraphicFramePr>
          <p:cNvPr id="30" name="PercentsStackedBar2"/>
          <p:cNvGraphicFramePr/>
          <p:nvPr>
            <p:extLst>
              <p:ext uri="{D42A27DB-BD31-4B8C-83A1-F6EECF244321}">
                <p14:modId xmlns:p14="http://schemas.microsoft.com/office/powerpoint/2010/main" val="3264970605"/>
              </p:ext>
            </p:extLst>
          </p:nvPr>
        </p:nvGraphicFramePr>
        <p:xfrm>
          <a:off x="6147582" y="461890"/>
          <a:ext cx="6044418" cy="29143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9"/>
          </a:graphicData>
        </a:graphic>
      </p:graphicFrame>
      <p:sp>
        <p:nvSpPr>
          <p:cNvPr id="31" name="ChartTitle1"/>
          <p:cNvSpPr txBox="1"/>
          <p:nvPr/>
        </p:nvSpPr>
        <p:spPr>
          <a:xfrm>
            <a:off x="647649" y="478729"/>
            <a:ext cx="4799908" cy="326434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pPr algn="ctr"/>
            <a:endParaRPr lang="en-US" sz="900" b="1" dirty="0">
              <a:latin typeface="Franklin Gothic Book" panose="020B0503020102020204" pitchFamily="34" charset="0"/>
              <a:cs typeface="Times New Roman" pitchFamily="18" charset="0"/>
            </a:endParaRPr>
          </a:p>
        </p:txBody>
      </p:sp>
      <p:sp>
        <p:nvSpPr>
          <p:cNvPr id="32" name="ChartTitle4"/>
          <p:cNvSpPr txBox="1"/>
          <p:nvPr/>
        </p:nvSpPr>
        <p:spPr>
          <a:xfrm>
            <a:off x="6742856" y="3453652"/>
            <a:ext cx="4799908" cy="326434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pPr algn="ctr"/>
            <a:endParaRPr lang="en-US" sz="900" b="1" dirty="0">
              <a:latin typeface="Franklin Gothic Book" panose="020B0503020102020204" pitchFamily="34" charset="0"/>
              <a:cs typeface="Times New Roman" pitchFamily="18" charset="0"/>
            </a:endParaRPr>
          </a:p>
        </p:txBody>
      </p:sp>
      <p:sp>
        <p:nvSpPr>
          <p:cNvPr id="33" name="ChartTitle2"/>
          <p:cNvSpPr txBox="1"/>
          <p:nvPr/>
        </p:nvSpPr>
        <p:spPr>
          <a:xfrm>
            <a:off x="6742856" y="478729"/>
            <a:ext cx="4799908" cy="326434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pPr algn="ctr"/>
            <a:endParaRPr lang="en-US" sz="900" b="1" dirty="0">
              <a:latin typeface="Franklin Gothic Book" panose="020B0503020102020204" pitchFamily="34" charset="0"/>
              <a:cs typeface="Times New Roman" pitchFamily="18" charset="0"/>
            </a:endParaRPr>
          </a:p>
        </p:txBody>
      </p:sp>
      <p:sp>
        <p:nvSpPr>
          <p:cNvPr id="34" name="ChartTitle3"/>
          <p:cNvSpPr txBox="1"/>
          <p:nvPr/>
        </p:nvSpPr>
        <p:spPr>
          <a:xfrm>
            <a:off x="689977" y="3453652"/>
            <a:ext cx="4799908" cy="326434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pPr algn="ctr"/>
            <a:endParaRPr lang="en-US" sz="900" b="1" dirty="0">
              <a:latin typeface="Franklin Gothic Book" panose="020B0503020102020204" pitchFamily="34" charset="0"/>
              <a:cs typeface="Times New Roman" pitchFamily="18" charset="0"/>
            </a:endParaRPr>
          </a:p>
        </p:txBody>
      </p:sp>
      <p:sp>
        <p:nvSpPr>
          <p:cNvPr id="36" name="Stat2"/>
          <p:cNvSpPr/>
          <p:nvPr/>
        </p:nvSpPr>
        <p:spPr>
          <a:xfrm>
            <a:off x="9213150" y="3264217"/>
            <a:ext cx="2962948" cy="71970"/>
          </a:xfrm>
          <a:prstGeom prst="rect">
            <a:avLst/>
          </a:prstGeom>
          <a:noFill/>
          <a:effectLst/>
        </p:spPr>
        <p:style>
          <a:lnRef idx="2">
            <a:srgbClr val="FFFFFF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4049" tIns="57024" rIns="114049" bIns="57024" rtlCol="0" anchor="ctr"/>
          <a:lstStyle/>
          <a:p>
            <a:pPr algn="r"/>
            <a:r>
              <a:rPr sz="700">
                <a:solidFill>
                  <a:srgbClr val="000000"/>
                </a:solidFill>
                <a:latin typeface="Franklin Gothic Book" panose="020B0503020102020204" pitchFamily="34" charset="0"/>
              </a:rPr>
              <a:t>Stat tested at 95% CL against - RTD Coffee</a:t>
            </a:r>
          </a:p>
        </p:txBody>
      </p:sp>
      <p:sp>
        <p:nvSpPr>
          <p:cNvPr id="37" name="Stat4"/>
          <p:cNvSpPr/>
          <p:nvPr/>
        </p:nvSpPr>
        <p:spPr>
          <a:xfrm>
            <a:off x="9247507" y="6222401"/>
            <a:ext cx="2962948" cy="71970"/>
          </a:xfrm>
          <a:prstGeom prst="rect">
            <a:avLst/>
          </a:prstGeom>
          <a:noFill/>
          <a:effectLst/>
        </p:spPr>
        <p:style>
          <a:lnRef idx="2">
            <a:srgbClr val="FFFFFF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4049" tIns="57024" rIns="114049" bIns="57024" rtlCol="0" anchor="ctr"/>
          <a:lstStyle/>
          <a:p>
            <a:pPr algn="r"/>
            <a:r>
              <a:rPr sz="700">
                <a:solidFill>
                  <a:srgbClr val="000000"/>
                </a:solidFill>
                <a:latin typeface="Franklin Gothic Book" panose="020B0503020102020204" pitchFamily="34" charset="0"/>
              </a:rPr>
              <a:t>Stat tested at 95% CL against - RTD Coffee</a:t>
            </a:r>
          </a:p>
        </p:txBody>
      </p:sp>
      <p:sp>
        <p:nvSpPr>
          <p:cNvPr id="38" name="TimePeriod2"/>
          <p:cNvSpPr/>
          <p:nvPr/>
        </p:nvSpPr>
        <p:spPr>
          <a:xfrm>
            <a:off x="6151825" y="3277054"/>
            <a:ext cx="2962948" cy="71970"/>
          </a:xfrm>
          <a:prstGeom prst="rect">
            <a:avLst/>
          </a:prstGeom>
          <a:noFill/>
          <a:effectLst/>
        </p:spPr>
        <p:style>
          <a:lnRef idx="2">
            <a:srgbClr val="FFFFFF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4049" tIns="57024" rIns="114049" bIns="57024" rtlCol="0" anchor="ctr"/>
          <a:lstStyle/>
          <a:p>
            <a:pPr algn="l"/>
            <a:r>
              <a:rPr sz="700" dirty="0">
                <a:solidFill>
                  <a:srgbClr val="000000"/>
                </a:solidFill>
                <a:latin typeface="Franklin Gothic Book" panose="020B0503020102020204" pitchFamily="34" charset="0"/>
              </a:rPr>
              <a:t>Time Period - Nov 16 3MMT</a:t>
            </a:r>
            <a:r>
              <a:rPr lang="en-IN" sz="700" dirty="0">
                <a:solidFill>
                  <a:srgbClr val="000000"/>
                </a:solidFill>
                <a:latin typeface="Franklin Gothic Book" panose="020B0503020102020204" pitchFamily="34" charset="0"/>
              </a:rPr>
              <a:t>x</a:t>
            </a:r>
            <a:endParaRPr sz="700" dirty="0">
              <a:solidFill>
                <a:srgbClr val="000000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39" name="TimePeriod4"/>
          <p:cNvSpPr/>
          <p:nvPr/>
        </p:nvSpPr>
        <p:spPr>
          <a:xfrm>
            <a:off x="6151726" y="6218497"/>
            <a:ext cx="2962948" cy="71970"/>
          </a:xfrm>
          <a:prstGeom prst="rect">
            <a:avLst/>
          </a:prstGeom>
          <a:noFill/>
          <a:effectLst/>
        </p:spPr>
        <p:style>
          <a:lnRef idx="2">
            <a:srgbClr val="FFFFFF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4049" tIns="57024" rIns="114049" bIns="57024" rtlCol="0" anchor="ctr"/>
          <a:lstStyle/>
          <a:p>
            <a:pPr algn="l"/>
            <a:r>
              <a:rPr sz="700">
                <a:solidFill>
                  <a:srgbClr val="000000"/>
                </a:solidFill>
                <a:latin typeface="Franklin Gothic Book" panose="020B0503020102020204" pitchFamily="34" charset="0"/>
              </a:rPr>
              <a:t>Time Period - Nov 16 3MMT</a:t>
            </a:r>
          </a:p>
        </p:txBody>
      </p:sp>
      <p:sp>
        <p:nvSpPr>
          <p:cNvPr id="40" name="TimePeriod3"/>
          <p:cNvSpPr/>
          <p:nvPr/>
        </p:nvSpPr>
        <p:spPr>
          <a:xfrm>
            <a:off x="-13821" y="6218497"/>
            <a:ext cx="2962948" cy="71970"/>
          </a:xfrm>
          <a:prstGeom prst="rect">
            <a:avLst/>
          </a:prstGeom>
          <a:noFill/>
          <a:effectLst/>
        </p:spPr>
        <p:style>
          <a:lnRef idx="2">
            <a:srgbClr val="FFFFFF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4049" tIns="57024" rIns="114049" bIns="57024" rtlCol="0" anchor="ctr"/>
          <a:lstStyle/>
          <a:p>
            <a:pPr algn="l"/>
            <a:r>
              <a:rPr sz="700">
                <a:solidFill>
                  <a:srgbClr val="000000"/>
                </a:solidFill>
                <a:latin typeface="Franklin Gothic Book" panose="020B0503020102020204" pitchFamily="34" charset="0"/>
              </a:rPr>
              <a:t>Time Period - Nov 16 3MMT</a:t>
            </a:r>
          </a:p>
        </p:txBody>
      </p:sp>
      <p:sp>
        <p:nvSpPr>
          <p:cNvPr id="41" name="Stat3"/>
          <p:cNvSpPr/>
          <p:nvPr/>
        </p:nvSpPr>
        <p:spPr>
          <a:xfrm>
            <a:off x="3132011" y="6204429"/>
            <a:ext cx="2962948" cy="71970"/>
          </a:xfrm>
          <a:prstGeom prst="rect">
            <a:avLst/>
          </a:prstGeom>
          <a:noFill/>
          <a:effectLst/>
        </p:spPr>
        <p:style>
          <a:lnRef idx="2">
            <a:srgbClr val="FFFFFF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4049" tIns="57024" rIns="114049" bIns="57024" rtlCol="0" anchor="ctr"/>
          <a:lstStyle/>
          <a:p>
            <a:pPr algn="r"/>
            <a:r>
              <a:rPr sz="700">
                <a:solidFill>
                  <a:srgbClr val="000000"/>
                </a:solidFill>
                <a:latin typeface="Franklin Gothic Book" panose="020B0503020102020204" pitchFamily="34" charset="0"/>
              </a:rPr>
              <a:t>Stat tested at 95% CL against - RTD Coffee</a:t>
            </a:r>
          </a:p>
        </p:txBody>
      </p:sp>
      <p:sp>
        <p:nvSpPr>
          <p:cNvPr id="42" name="Stat1"/>
          <p:cNvSpPr/>
          <p:nvPr/>
        </p:nvSpPr>
        <p:spPr>
          <a:xfrm>
            <a:off x="3117943" y="3277054"/>
            <a:ext cx="2962948" cy="71970"/>
          </a:xfrm>
          <a:prstGeom prst="rect">
            <a:avLst/>
          </a:prstGeom>
          <a:noFill/>
          <a:effectLst/>
        </p:spPr>
        <p:style>
          <a:lnRef idx="2">
            <a:srgbClr val="FFFFFF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4049" tIns="57024" rIns="114049" bIns="57024" rtlCol="0" anchor="ctr"/>
          <a:lstStyle/>
          <a:p>
            <a:pPr algn="r"/>
            <a:r>
              <a:rPr sz="700">
                <a:solidFill>
                  <a:srgbClr val="000000"/>
                </a:solidFill>
                <a:latin typeface="Franklin Gothic Book" panose="020B0503020102020204" pitchFamily="34" charset="0"/>
              </a:rPr>
              <a:t>Stat tested at 95% CL against - PrevPeriod</a:t>
            </a:r>
          </a:p>
        </p:txBody>
      </p:sp>
      <p:sp>
        <p:nvSpPr>
          <p:cNvPr id="43" name="TimePeriod1"/>
          <p:cNvSpPr/>
          <p:nvPr/>
        </p:nvSpPr>
        <p:spPr>
          <a:xfrm>
            <a:off x="28383" y="3291122"/>
            <a:ext cx="2962948" cy="71970"/>
          </a:xfrm>
          <a:prstGeom prst="rect">
            <a:avLst/>
          </a:prstGeom>
          <a:noFill/>
          <a:effectLst/>
        </p:spPr>
        <p:style>
          <a:lnRef idx="2">
            <a:srgbClr val="FFFFFF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4049" tIns="57024" rIns="114049" bIns="57024" rtlCol="0" anchor="ctr"/>
          <a:lstStyle/>
          <a:p>
            <a:pPr algn="l"/>
            <a:r>
              <a:rPr sz="700">
                <a:solidFill>
                  <a:srgbClr val="000000"/>
                </a:solidFill>
                <a:latin typeface="Franklin Gothic Book" panose="020B0503020102020204" pitchFamily="34" charset="0"/>
              </a:rPr>
              <a:t>Time Period - Nov 16 3MMT</a:t>
            </a:r>
          </a:p>
        </p:txBody>
      </p:sp>
      <p:sp>
        <p:nvSpPr>
          <p:cNvPr id="44" name="Comment"/>
          <p:cNvSpPr/>
          <p:nvPr/>
        </p:nvSpPr>
        <p:spPr>
          <a:xfrm>
            <a:off x="84655" y="-20663"/>
            <a:ext cx="12021103" cy="463610"/>
          </a:xfrm>
          <a:prstGeom prst="rect">
            <a:avLst/>
          </a:prstGeom>
          <a:solidFill>
            <a:srgbClr val="FFFFFF"/>
          </a:solidFill>
          <a:effectLst/>
        </p:spPr>
        <p:style>
          <a:lnRef idx="2">
            <a:srgbClr val="FFFFFF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4049" tIns="57024" rIns="114049" bIns="57024" rtlCol="0" anchor="ctr">
            <a:normAutofit/>
          </a:bodyPr>
          <a:lstStyle/>
          <a:p>
            <a:pPr algn="l"/>
            <a:endParaRPr>
              <a:solidFill>
                <a:srgbClr val="FF0000"/>
              </a:solidFill>
              <a:effectLst/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389230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40616" y="6539848"/>
            <a:ext cx="457200" cy="223392"/>
          </a:xfrm>
          <a:prstGeom prst="rect">
            <a:avLst/>
          </a:prstGeom>
          <a:effectLst/>
        </p:spPr>
        <p:txBody>
          <a:bodyPr vert="horz" lIns="130622" tIns="65311" rIns="91440" bIns="0" rtlCol="0" anchor="ctr" anchorCtr="0"/>
          <a:lstStyle>
            <a:lvl1pPr algn="r">
              <a:defRPr sz="800">
                <a:solidFill>
                  <a:schemeClr val="bg1"/>
                </a:solidFill>
                <a:effectLst/>
              </a:defRPr>
            </a:lvl1pPr>
          </a:lstStyle>
          <a:p>
            <a:fld id="{65DA1A64-D6F7-42C0-8C10-DEEFBBD022AB}" type="slidenum">
              <a:rPr lang="en-US" smtClean="0">
                <a:effectLst/>
              </a:rPr>
              <a:t>5</a:t>
            </a:fld>
            <a:endParaRPr lang="en-US">
              <a:effectLst/>
            </a:endParaRPr>
          </a:p>
        </p:txBody>
      </p:sp>
      <p:sp>
        <p:nvSpPr>
          <p:cNvPr id="12" name="TimePeriod1"/>
          <p:cNvSpPr/>
          <p:nvPr/>
        </p:nvSpPr>
        <p:spPr>
          <a:xfrm>
            <a:off x="127000" y="6121400"/>
            <a:ext cx="5969000" cy="63500"/>
          </a:xfrm>
          <a:prstGeom prst="rect">
            <a:avLst/>
          </a:prstGeom>
          <a:noFill/>
          <a:effectLst/>
        </p:spPr>
        <p:style>
          <a:lnRef idx="2">
            <a:srgbClr val="FFFFFF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sz="6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Time Period - JUN 17 12MMT</a:t>
            </a:r>
          </a:p>
        </p:txBody>
      </p:sp>
      <p:sp>
        <p:nvSpPr>
          <p:cNvPr id="13" name="Stat1"/>
          <p:cNvSpPr/>
          <p:nvPr/>
        </p:nvSpPr>
        <p:spPr>
          <a:xfrm>
            <a:off x="6096000" y="6121400"/>
            <a:ext cx="5969000" cy="63500"/>
          </a:xfrm>
          <a:prstGeom prst="rect">
            <a:avLst/>
          </a:prstGeom>
          <a:noFill/>
          <a:effectLst/>
        </p:spPr>
        <p:style>
          <a:lnRef idx="2">
            <a:srgbClr val="FFFFFF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sz="60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Stat tested at 95% CL against - PrevYear</a:t>
            </a:r>
          </a:p>
        </p:txBody>
      </p:sp>
      <p:sp>
        <p:nvSpPr>
          <p:cNvPr id="14" name="ChartTitle1"/>
          <p:cNvSpPr/>
          <p:nvPr/>
        </p:nvSpPr>
        <p:spPr>
          <a:xfrm>
            <a:off x="127000" y="469900"/>
            <a:ext cx="11938000" cy="405748"/>
          </a:xfrm>
          <a:prstGeom prst="rect">
            <a:avLst/>
          </a:prstGeom>
          <a:noFill/>
          <a:effectLst/>
        </p:spPr>
        <p:style>
          <a:lnRef idx="2">
            <a:srgbClr val="FFFFFF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sz="1200" b="1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Consumption Funnel </a:t>
            </a:r>
          </a:p>
        </p:txBody>
      </p:sp>
      <p:graphicFrame>
        <p:nvGraphicFramePr>
          <p:cNvPr id="16" name="chart1"/>
          <p:cNvGraphicFramePr/>
          <p:nvPr>
            <p:extLst>
              <p:ext uri="{D42A27DB-BD31-4B8C-83A1-F6EECF244321}">
                <p14:modId xmlns:p14="http://schemas.microsoft.com/office/powerpoint/2010/main" val="3261602644"/>
              </p:ext>
            </p:extLst>
          </p:nvPr>
        </p:nvGraphicFramePr>
        <p:xfrm>
          <a:off x="127000" y="1079500"/>
          <a:ext cx="5829300" cy="2438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9" name="chart2"/>
          <p:cNvGraphicFramePr/>
          <p:nvPr>
            <p:extLst>
              <p:ext uri="{D42A27DB-BD31-4B8C-83A1-F6EECF244321}">
                <p14:modId xmlns:p14="http://schemas.microsoft.com/office/powerpoint/2010/main" val="3298932281"/>
              </p:ext>
            </p:extLst>
          </p:nvPr>
        </p:nvGraphicFramePr>
        <p:xfrm>
          <a:off x="6096000" y="1079500"/>
          <a:ext cx="5956300" cy="24067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2" name="chart3"/>
          <p:cNvGraphicFramePr/>
          <p:nvPr>
            <p:extLst>
              <p:ext uri="{D42A27DB-BD31-4B8C-83A1-F6EECF244321}">
                <p14:modId xmlns:p14="http://schemas.microsoft.com/office/powerpoint/2010/main" val="2963749115"/>
              </p:ext>
            </p:extLst>
          </p:nvPr>
        </p:nvGraphicFramePr>
        <p:xfrm>
          <a:off x="127000" y="3619500"/>
          <a:ext cx="5829300" cy="2438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5" name="chart4"/>
          <p:cNvGraphicFramePr/>
          <p:nvPr>
            <p:extLst>
              <p:ext uri="{D42A27DB-BD31-4B8C-83A1-F6EECF244321}">
                <p14:modId xmlns:p14="http://schemas.microsoft.com/office/powerpoint/2010/main" val="2865427359"/>
              </p:ext>
            </p:extLst>
          </p:nvPr>
        </p:nvGraphicFramePr>
        <p:xfrm>
          <a:off x="6096000" y="3619500"/>
          <a:ext cx="5956300" cy="2438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7" name="Comment"/>
          <p:cNvSpPr txBox="1"/>
          <p:nvPr/>
        </p:nvSpPr>
        <p:spPr>
          <a:xfrm>
            <a:off x="169312" y="33356"/>
            <a:ext cx="11851790" cy="381644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endParaRPr lang="en-US" dirty="0">
              <a:solidFill>
                <a:srgbClr val="FF0000"/>
              </a:solidFill>
              <a:latin typeface="Franklin Gothic Book" panose="020B0503020102020204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9125594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40616" y="6539848"/>
            <a:ext cx="457200" cy="223392"/>
          </a:xfrm>
          <a:prstGeom prst="rect">
            <a:avLst/>
          </a:prstGeom>
          <a:effectLst/>
        </p:spPr>
        <p:txBody>
          <a:bodyPr vert="horz" lIns="130622" tIns="65311" rIns="91440" bIns="0" rtlCol="0" anchor="ctr" anchorCtr="0"/>
          <a:lstStyle>
            <a:lvl1pPr algn="r">
              <a:defRPr sz="800">
                <a:solidFill>
                  <a:schemeClr val="bg1"/>
                </a:solidFill>
                <a:effectLst/>
              </a:defRPr>
            </a:lvl1pPr>
          </a:lstStyle>
          <a:p>
            <a:fld id="{65DA1A64-D6F7-42C0-8C10-DEEFBBD022AB}" type="slidenum">
              <a:rPr lang="en-US" smtClean="0">
                <a:effectLst/>
              </a:rPr>
              <a:t>6</a:t>
            </a:fld>
            <a:endParaRPr lang="en-US">
              <a:effectLst/>
            </a:endParaRPr>
          </a:p>
        </p:txBody>
      </p:sp>
      <p:sp>
        <p:nvSpPr>
          <p:cNvPr id="12" name="TimePeriod1"/>
          <p:cNvSpPr/>
          <p:nvPr/>
        </p:nvSpPr>
        <p:spPr>
          <a:xfrm>
            <a:off x="127000" y="6121400"/>
            <a:ext cx="5969000" cy="63500"/>
          </a:xfrm>
          <a:prstGeom prst="rect">
            <a:avLst/>
          </a:prstGeom>
          <a:noFill/>
          <a:effectLst/>
        </p:spPr>
        <p:style>
          <a:lnRef idx="2">
            <a:srgbClr val="FFFFFF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sz="6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Time Period - JUN 17 12MMT</a:t>
            </a:r>
          </a:p>
        </p:txBody>
      </p:sp>
      <p:sp>
        <p:nvSpPr>
          <p:cNvPr id="13" name="Stat1"/>
          <p:cNvSpPr/>
          <p:nvPr/>
        </p:nvSpPr>
        <p:spPr>
          <a:xfrm>
            <a:off x="6096000" y="6121400"/>
            <a:ext cx="5969000" cy="63500"/>
          </a:xfrm>
          <a:prstGeom prst="rect">
            <a:avLst/>
          </a:prstGeom>
          <a:noFill/>
          <a:effectLst/>
        </p:spPr>
        <p:style>
          <a:lnRef idx="2">
            <a:srgbClr val="FFFFFF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sz="60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Stat tested at 95% CL against - PrevYear</a:t>
            </a:r>
          </a:p>
        </p:txBody>
      </p:sp>
      <p:sp>
        <p:nvSpPr>
          <p:cNvPr id="14" name="ChartTitle1"/>
          <p:cNvSpPr/>
          <p:nvPr/>
        </p:nvSpPr>
        <p:spPr>
          <a:xfrm>
            <a:off x="127000" y="469900"/>
            <a:ext cx="11938000" cy="405748"/>
          </a:xfrm>
          <a:prstGeom prst="rect">
            <a:avLst/>
          </a:prstGeom>
          <a:noFill/>
          <a:effectLst/>
        </p:spPr>
        <p:style>
          <a:lnRef idx="2">
            <a:srgbClr val="FFFFFF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sz="1200" b="1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Consumption Funnel </a:t>
            </a:r>
          </a:p>
        </p:txBody>
      </p:sp>
      <p:graphicFrame>
        <p:nvGraphicFramePr>
          <p:cNvPr id="16" name="chart1"/>
          <p:cNvGraphicFramePr/>
          <p:nvPr>
            <p:extLst>
              <p:ext uri="{D42A27DB-BD31-4B8C-83A1-F6EECF244321}">
                <p14:modId xmlns:p14="http://schemas.microsoft.com/office/powerpoint/2010/main" val="704876519"/>
              </p:ext>
            </p:extLst>
          </p:nvPr>
        </p:nvGraphicFramePr>
        <p:xfrm>
          <a:off x="127000" y="1079500"/>
          <a:ext cx="4953000" cy="2438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7" name="table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4317103"/>
              </p:ext>
            </p:extLst>
          </p:nvPr>
        </p:nvGraphicFramePr>
        <p:xfrm>
          <a:off x="4953000" y="1181100"/>
          <a:ext cx="1016000" cy="2348396"/>
        </p:xfrm>
        <a:graphic>
          <a:graphicData uri="http://schemas.openxmlformats.org/drawingml/2006/table">
            <a:tbl>
              <a:tblPr firstRow="1" bandRow="1">
                <a:solidFill>
                  <a:srgbClr val="FAFAFA"/>
                </a:solidFill>
                <a:effectLst/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8396">
                <a:tc>
                  <a:txBody>
                    <a:bodyPr/>
                    <a:lstStyle/>
                    <a:p>
                      <a:pPr algn="ctr"/>
                      <a:r>
                        <a:rPr sz="1000" b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-0.1</a:t>
                      </a:r>
                    </a:p>
                  </a:txBody>
                  <a:tcPr anchor="ctr">
                    <a:lnL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8" name="ch1"/>
          <p:cNvSpPr/>
          <p:nvPr/>
        </p:nvSpPr>
        <p:spPr>
          <a:xfrm>
            <a:off x="4953000" y="1066248"/>
            <a:ext cx="1016000" cy="101600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700" b="1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Change Vs PY</a:t>
            </a:r>
          </a:p>
        </p:txBody>
      </p:sp>
      <p:graphicFrame>
        <p:nvGraphicFramePr>
          <p:cNvPr id="19" name="chart2"/>
          <p:cNvGraphicFramePr/>
          <p:nvPr>
            <p:extLst>
              <p:ext uri="{D42A27DB-BD31-4B8C-83A1-F6EECF244321}">
                <p14:modId xmlns:p14="http://schemas.microsoft.com/office/powerpoint/2010/main" val="1938748984"/>
              </p:ext>
            </p:extLst>
          </p:nvPr>
        </p:nvGraphicFramePr>
        <p:xfrm>
          <a:off x="6096000" y="1079500"/>
          <a:ext cx="4953000" cy="2438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0" name="table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9156168"/>
              </p:ext>
            </p:extLst>
          </p:nvPr>
        </p:nvGraphicFramePr>
        <p:xfrm>
          <a:off x="11036300" y="1181100"/>
          <a:ext cx="1016000" cy="2336800"/>
        </p:xfrm>
        <a:graphic>
          <a:graphicData uri="http://schemas.openxmlformats.org/drawingml/2006/table">
            <a:tbl>
              <a:tblPr firstRow="1" bandRow="1">
                <a:solidFill>
                  <a:srgbClr val="FAFAFA"/>
                </a:solidFill>
                <a:effectLst/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36800">
                <a:tc>
                  <a:txBody>
                    <a:bodyPr/>
                    <a:lstStyle/>
                    <a:p>
                      <a:pPr algn="ctr"/>
                      <a:r>
                        <a:rPr sz="1000" b="0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-0.1</a:t>
                      </a:r>
                    </a:p>
                  </a:txBody>
                  <a:tcPr anchor="ctr">
                    <a:lnL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1" name="ch2"/>
          <p:cNvSpPr/>
          <p:nvPr/>
        </p:nvSpPr>
        <p:spPr>
          <a:xfrm>
            <a:off x="11036300" y="1079500"/>
            <a:ext cx="1016000" cy="101600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700" b="1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Change Vs PY</a:t>
            </a:r>
          </a:p>
        </p:txBody>
      </p:sp>
      <p:graphicFrame>
        <p:nvGraphicFramePr>
          <p:cNvPr id="22" name="chart3"/>
          <p:cNvGraphicFramePr/>
          <p:nvPr>
            <p:extLst>
              <p:ext uri="{D42A27DB-BD31-4B8C-83A1-F6EECF244321}">
                <p14:modId xmlns:p14="http://schemas.microsoft.com/office/powerpoint/2010/main" val="70912828"/>
              </p:ext>
            </p:extLst>
          </p:nvPr>
        </p:nvGraphicFramePr>
        <p:xfrm>
          <a:off x="127000" y="3619500"/>
          <a:ext cx="4953000" cy="2438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3" name="table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6545635"/>
              </p:ext>
            </p:extLst>
          </p:nvPr>
        </p:nvGraphicFramePr>
        <p:xfrm>
          <a:off x="4940300" y="3721100"/>
          <a:ext cx="1016000" cy="2336800"/>
        </p:xfrm>
        <a:graphic>
          <a:graphicData uri="http://schemas.openxmlformats.org/drawingml/2006/table">
            <a:tbl>
              <a:tblPr firstRow="1" bandRow="1">
                <a:solidFill>
                  <a:srgbClr val="FAFAFA"/>
                </a:solidFill>
                <a:effectLst/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36800">
                <a:tc>
                  <a:txBody>
                    <a:bodyPr/>
                    <a:lstStyle/>
                    <a:p>
                      <a:pPr algn="ctr"/>
                      <a:r>
                        <a:rPr sz="1000" b="0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-0.3</a:t>
                      </a:r>
                    </a:p>
                  </a:txBody>
                  <a:tcPr anchor="ctr">
                    <a:lnL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4" name="ch3"/>
          <p:cNvSpPr/>
          <p:nvPr/>
        </p:nvSpPr>
        <p:spPr>
          <a:xfrm>
            <a:off x="4940300" y="3592996"/>
            <a:ext cx="1016000" cy="101600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700" b="1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Change Vs PY</a:t>
            </a:r>
          </a:p>
        </p:txBody>
      </p:sp>
      <p:graphicFrame>
        <p:nvGraphicFramePr>
          <p:cNvPr id="25" name="chart4"/>
          <p:cNvGraphicFramePr/>
          <p:nvPr>
            <p:extLst>
              <p:ext uri="{D42A27DB-BD31-4B8C-83A1-F6EECF244321}">
                <p14:modId xmlns:p14="http://schemas.microsoft.com/office/powerpoint/2010/main" val="4287451715"/>
              </p:ext>
            </p:extLst>
          </p:nvPr>
        </p:nvGraphicFramePr>
        <p:xfrm>
          <a:off x="6096000" y="3619500"/>
          <a:ext cx="4953000" cy="2438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26" name="table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4720269"/>
              </p:ext>
            </p:extLst>
          </p:nvPr>
        </p:nvGraphicFramePr>
        <p:xfrm>
          <a:off x="11036300" y="3721100"/>
          <a:ext cx="1016000" cy="2336800"/>
        </p:xfrm>
        <a:graphic>
          <a:graphicData uri="http://schemas.openxmlformats.org/drawingml/2006/table">
            <a:tbl>
              <a:tblPr firstRow="1" bandRow="1">
                <a:solidFill>
                  <a:srgbClr val="FAFAFA"/>
                </a:solidFill>
                <a:effectLst/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36800">
                <a:tc>
                  <a:txBody>
                    <a:bodyPr/>
                    <a:lstStyle/>
                    <a:p>
                      <a:pPr algn="ctr"/>
                      <a:r>
                        <a:rPr sz="1000" b="0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-0.2</a:t>
                      </a:r>
                    </a:p>
                  </a:txBody>
                  <a:tcPr anchor="ctr">
                    <a:lnL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" name="Comment"/>
          <p:cNvSpPr txBox="1"/>
          <p:nvPr/>
        </p:nvSpPr>
        <p:spPr>
          <a:xfrm>
            <a:off x="169312" y="33356"/>
            <a:ext cx="11851790" cy="381644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endParaRPr lang="en-US" dirty="0">
              <a:solidFill>
                <a:srgbClr val="FF0000"/>
              </a:solidFill>
              <a:latin typeface="Franklin Gothic Book" panose="020B0503020102020204" pitchFamily="34" charset="0"/>
              <a:cs typeface="Times New Roman" pitchFamily="18" charset="0"/>
            </a:endParaRPr>
          </a:p>
        </p:txBody>
      </p:sp>
      <p:sp>
        <p:nvSpPr>
          <p:cNvPr id="29" name="ch4"/>
          <p:cNvSpPr/>
          <p:nvPr/>
        </p:nvSpPr>
        <p:spPr>
          <a:xfrm>
            <a:off x="11036300" y="3619500"/>
            <a:ext cx="1016000" cy="101600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700" b="1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Change Vs PY</a:t>
            </a:r>
          </a:p>
        </p:txBody>
      </p:sp>
    </p:spTree>
    <p:extLst>
      <p:ext uri="{BB962C8B-B14F-4D97-AF65-F5344CB8AC3E}">
        <p14:creationId xmlns:p14="http://schemas.microsoft.com/office/powerpoint/2010/main" val="3888711922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1_BUPM Master">
  <a:themeElements>
    <a:clrScheme name="Custom 2">
      <a:dk1>
        <a:srgbClr val="000000"/>
      </a:dk1>
      <a:lt1>
        <a:srgbClr val="FFFFFF"/>
      </a:lt1>
      <a:dk2>
        <a:srgbClr val="333E48"/>
      </a:dk2>
      <a:lt2>
        <a:srgbClr val="FFFFFF"/>
      </a:lt2>
      <a:accent1>
        <a:srgbClr val="E41E2B"/>
      </a:accent1>
      <a:accent2>
        <a:srgbClr val="7F7F7F"/>
      </a:accent2>
      <a:accent3>
        <a:srgbClr val="31859C"/>
      </a:accent3>
      <a:accent4>
        <a:srgbClr val="FFC000"/>
      </a:accent4>
      <a:accent5>
        <a:srgbClr val="00B050"/>
      </a:accent5>
      <a:accent6>
        <a:srgbClr val="7030A0"/>
      </a:accent6>
      <a:hlink>
        <a:srgbClr val="0070C0"/>
      </a:hlink>
      <a:folHlink>
        <a:srgbClr val="FF6600"/>
      </a:folHlink>
    </a:clrScheme>
    <a:fontScheme name="Office Classic 2">
      <a:majorFont>
        <a:latin typeface="Arial"/>
        <a:ea typeface="Arial"/>
        <a:cs typeface="Arial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Arial"/>
        <a:cs typeface="Arial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  <a:extrusionClr>
              <a:prstClr val="black"/>
            </a:extrusionClr>
            <a:contourClr>
              <a:prstClr val="black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0" tIns="0" rIns="0" bIns="0" rtlCol="0" anchor="t" anchorCtr="0">
        <a:noAutofit/>
      </a:bodyPr>
      <a:lstStyle>
        <a:defPPr>
          <a:defRPr sz="2000" dirty="0" smtClean="0"/>
        </a:defPPr>
      </a:lstStyle>
    </a:txDef>
  </a:objectDefaults>
  <a:extraClrSchemeLst/>
</a:theme>
</file>

<file path=ppt/theme/themeOverride1.xml><?xml version="1.0" encoding="utf-8"?>
<a:themeOverride xmlns:a="http://schemas.openxmlformats.org/drawingml/2006/main">
  <a:clrScheme name="Custom 2">
    <a:dk1>
      <a:srgbClr val="000000"/>
    </a:dk1>
    <a:lt1>
      <a:srgbClr val="FFFFFF"/>
    </a:lt1>
    <a:dk2>
      <a:srgbClr val="333E48"/>
    </a:dk2>
    <a:lt2>
      <a:srgbClr val="FFFFFF"/>
    </a:lt2>
    <a:accent1>
      <a:srgbClr val="E41E2B"/>
    </a:accent1>
    <a:accent2>
      <a:srgbClr val="7F7F7F"/>
    </a:accent2>
    <a:accent3>
      <a:srgbClr val="31859C"/>
    </a:accent3>
    <a:accent4>
      <a:srgbClr val="FFC000"/>
    </a:accent4>
    <a:accent5>
      <a:srgbClr val="00B050"/>
    </a:accent5>
    <a:accent6>
      <a:srgbClr val="7030A0"/>
    </a:accent6>
    <a:hlink>
      <a:srgbClr val="0070C0"/>
    </a:hlink>
    <a:folHlink>
      <a:srgbClr val="FF6600"/>
    </a:folHlink>
  </a:clrScheme>
  <a:fontScheme name="Office Classic 2">
    <a:majorFont>
      <a:latin typeface="Arial"/>
      <a:ea typeface="Arial"/>
      <a:cs typeface="Arial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ajorFont>
    <a:minorFont>
      <a:latin typeface="Arial"/>
      <a:ea typeface="Arial"/>
      <a:cs typeface="Arial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  <a:tileRect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  <a:tileRect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  <a:extrusionClr>
            <a:prstClr val="black"/>
          </a:extrusionClr>
          <a:contourClr>
            <a:prstClr val="black"/>
          </a:contourClr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  <a:tileRect/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  <a:tileRect/>
      </a:gradFill>
    </a:bgFillStyleLst>
  </a:fmtScheme>
</a:themeOverride>
</file>

<file path=ppt/theme/themeOverride10.xml><?xml version="1.0" encoding="utf-8"?>
<a:themeOverride xmlns:a="http://schemas.openxmlformats.org/drawingml/2006/main">
  <a:clrScheme name="Custom 2">
    <a:dk1>
      <a:srgbClr val="000000"/>
    </a:dk1>
    <a:lt1>
      <a:srgbClr val="FFFFFF"/>
    </a:lt1>
    <a:dk2>
      <a:srgbClr val="333E48"/>
    </a:dk2>
    <a:lt2>
      <a:srgbClr val="FFFFFF"/>
    </a:lt2>
    <a:accent1>
      <a:srgbClr val="E41E2B"/>
    </a:accent1>
    <a:accent2>
      <a:srgbClr val="7F7F7F"/>
    </a:accent2>
    <a:accent3>
      <a:srgbClr val="31859C"/>
    </a:accent3>
    <a:accent4>
      <a:srgbClr val="FFC000"/>
    </a:accent4>
    <a:accent5>
      <a:srgbClr val="00B050"/>
    </a:accent5>
    <a:accent6>
      <a:srgbClr val="7030A0"/>
    </a:accent6>
    <a:hlink>
      <a:srgbClr val="0070C0"/>
    </a:hlink>
    <a:folHlink>
      <a:srgbClr val="FF6600"/>
    </a:folHlink>
  </a:clrScheme>
  <a:fontScheme name="Office Classic 2">
    <a:majorFont>
      <a:latin typeface="Arial"/>
      <a:ea typeface="Arial"/>
      <a:cs typeface="Arial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ajorFont>
    <a:minorFont>
      <a:latin typeface="Arial"/>
      <a:ea typeface="Arial"/>
      <a:cs typeface="Arial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  <a:tileRect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  <a:tileRect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  <a:extrusionClr>
            <a:prstClr val="black"/>
          </a:extrusionClr>
          <a:contourClr>
            <a:prstClr val="black"/>
          </a:contourClr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  <a:tileRect/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  <a:tileRect/>
      </a:gradFill>
    </a:bgFillStyleLst>
  </a:fmtScheme>
</a:themeOverride>
</file>

<file path=ppt/theme/themeOverride11.xml><?xml version="1.0" encoding="utf-8"?>
<a:themeOverride xmlns:a="http://schemas.openxmlformats.org/drawingml/2006/main">
  <a:clrScheme name="Custom 2">
    <a:dk1>
      <a:srgbClr val="000000"/>
    </a:dk1>
    <a:lt1>
      <a:srgbClr val="FFFFFF"/>
    </a:lt1>
    <a:dk2>
      <a:srgbClr val="333E48"/>
    </a:dk2>
    <a:lt2>
      <a:srgbClr val="FFFFFF"/>
    </a:lt2>
    <a:accent1>
      <a:srgbClr val="E41E2B"/>
    </a:accent1>
    <a:accent2>
      <a:srgbClr val="7F7F7F"/>
    </a:accent2>
    <a:accent3>
      <a:srgbClr val="31859C"/>
    </a:accent3>
    <a:accent4>
      <a:srgbClr val="FFC000"/>
    </a:accent4>
    <a:accent5>
      <a:srgbClr val="00B050"/>
    </a:accent5>
    <a:accent6>
      <a:srgbClr val="7030A0"/>
    </a:accent6>
    <a:hlink>
      <a:srgbClr val="0070C0"/>
    </a:hlink>
    <a:folHlink>
      <a:srgbClr val="FF6600"/>
    </a:folHlink>
  </a:clrScheme>
  <a:fontScheme name="Office Classic 2">
    <a:majorFont>
      <a:latin typeface="Arial"/>
      <a:ea typeface="Arial"/>
      <a:cs typeface="Arial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ajorFont>
    <a:minorFont>
      <a:latin typeface="Arial"/>
      <a:ea typeface="Arial"/>
      <a:cs typeface="Arial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  <a:tileRect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  <a:tileRect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  <a:extrusionClr>
            <a:prstClr val="black"/>
          </a:extrusionClr>
          <a:contourClr>
            <a:prstClr val="black"/>
          </a:contourClr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  <a:tileRect/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  <a:tileRect/>
      </a:gradFill>
    </a:bgFillStyleLst>
  </a:fmtScheme>
</a:themeOverride>
</file>

<file path=ppt/theme/themeOverride12.xml><?xml version="1.0" encoding="utf-8"?>
<a:themeOverride xmlns:a="http://schemas.openxmlformats.org/drawingml/2006/main">
  <a:clrScheme name="Custom 2">
    <a:dk1>
      <a:srgbClr val="000000"/>
    </a:dk1>
    <a:lt1>
      <a:srgbClr val="FFFFFF"/>
    </a:lt1>
    <a:dk2>
      <a:srgbClr val="333E48"/>
    </a:dk2>
    <a:lt2>
      <a:srgbClr val="FFFFFF"/>
    </a:lt2>
    <a:accent1>
      <a:srgbClr val="E41E2B"/>
    </a:accent1>
    <a:accent2>
      <a:srgbClr val="7F7F7F"/>
    </a:accent2>
    <a:accent3>
      <a:srgbClr val="31859C"/>
    </a:accent3>
    <a:accent4>
      <a:srgbClr val="FFC000"/>
    </a:accent4>
    <a:accent5>
      <a:srgbClr val="00B050"/>
    </a:accent5>
    <a:accent6>
      <a:srgbClr val="7030A0"/>
    </a:accent6>
    <a:hlink>
      <a:srgbClr val="0070C0"/>
    </a:hlink>
    <a:folHlink>
      <a:srgbClr val="FF6600"/>
    </a:folHlink>
  </a:clrScheme>
  <a:fontScheme name="Office Classic 2">
    <a:majorFont>
      <a:latin typeface="Arial"/>
      <a:ea typeface="Arial"/>
      <a:cs typeface="Arial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ajorFont>
    <a:minorFont>
      <a:latin typeface="Arial"/>
      <a:ea typeface="Arial"/>
      <a:cs typeface="Arial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  <a:tileRect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  <a:tileRect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  <a:extrusionClr>
            <a:prstClr val="black"/>
          </a:extrusionClr>
          <a:contourClr>
            <a:prstClr val="black"/>
          </a:contourClr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  <a:tileRect/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  <a:tileRect/>
      </a:gradFill>
    </a:bgFillStyleLst>
  </a:fmtScheme>
</a:themeOverride>
</file>

<file path=ppt/theme/themeOverride13.xml><?xml version="1.0" encoding="utf-8"?>
<a:themeOverride xmlns:a="http://schemas.openxmlformats.org/drawingml/2006/main">
  <a:clrScheme name="Custom 2">
    <a:dk1>
      <a:srgbClr val="000000"/>
    </a:dk1>
    <a:lt1>
      <a:srgbClr val="FFFFFF"/>
    </a:lt1>
    <a:dk2>
      <a:srgbClr val="333E48"/>
    </a:dk2>
    <a:lt2>
      <a:srgbClr val="FFFFFF"/>
    </a:lt2>
    <a:accent1>
      <a:srgbClr val="E41E2B"/>
    </a:accent1>
    <a:accent2>
      <a:srgbClr val="7F7F7F"/>
    </a:accent2>
    <a:accent3>
      <a:srgbClr val="31859C"/>
    </a:accent3>
    <a:accent4>
      <a:srgbClr val="FFC000"/>
    </a:accent4>
    <a:accent5>
      <a:srgbClr val="00B050"/>
    </a:accent5>
    <a:accent6>
      <a:srgbClr val="7030A0"/>
    </a:accent6>
    <a:hlink>
      <a:srgbClr val="0070C0"/>
    </a:hlink>
    <a:folHlink>
      <a:srgbClr val="FF6600"/>
    </a:folHlink>
  </a:clrScheme>
  <a:fontScheme name="Office Classic 2">
    <a:majorFont>
      <a:latin typeface="Arial"/>
      <a:ea typeface="Arial"/>
      <a:cs typeface="Arial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ajorFont>
    <a:minorFont>
      <a:latin typeface="Arial"/>
      <a:ea typeface="Arial"/>
      <a:cs typeface="Arial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  <a:tileRect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  <a:tileRect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  <a:extrusionClr>
            <a:prstClr val="black"/>
          </a:extrusionClr>
          <a:contourClr>
            <a:prstClr val="black"/>
          </a:contourClr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  <a:tileRect/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  <a:tileRect/>
      </a:gradFill>
    </a:bgFillStyleLst>
  </a:fmtScheme>
</a:themeOverride>
</file>

<file path=ppt/theme/themeOverride14.xml><?xml version="1.0" encoding="utf-8"?>
<a:themeOverride xmlns:a="http://schemas.openxmlformats.org/drawingml/2006/main">
  <a:clrScheme name="Custom 2">
    <a:dk1>
      <a:srgbClr val="000000"/>
    </a:dk1>
    <a:lt1>
      <a:srgbClr val="FFFFFF"/>
    </a:lt1>
    <a:dk2>
      <a:srgbClr val="333E48"/>
    </a:dk2>
    <a:lt2>
      <a:srgbClr val="FFFFFF"/>
    </a:lt2>
    <a:accent1>
      <a:srgbClr val="E41E2B"/>
    </a:accent1>
    <a:accent2>
      <a:srgbClr val="7F7F7F"/>
    </a:accent2>
    <a:accent3>
      <a:srgbClr val="31859C"/>
    </a:accent3>
    <a:accent4>
      <a:srgbClr val="FFC000"/>
    </a:accent4>
    <a:accent5>
      <a:srgbClr val="00B050"/>
    </a:accent5>
    <a:accent6>
      <a:srgbClr val="7030A0"/>
    </a:accent6>
    <a:hlink>
      <a:srgbClr val="0070C0"/>
    </a:hlink>
    <a:folHlink>
      <a:srgbClr val="FF6600"/>
    </a:folHlink>
  </a:clrScheme>
  <a:fontScheme name="Office Classic 2">
    <a:majorFont>
      <a:latin typeface="Arial"/>
      <a:ea typeface="Arial"/>
      <a:cs typeface="Arial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ajorFont>
    <a:minorFont>
      <a:latin typeface="Arial"/>
      <a:ea typeface="Arial"/>
      <a:cs typeface="Arial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  <a:tileRect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  <a:tileRect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  <a:extrusionClr>
            <a:prstClr val="black"/>
          </a:extrusionClr>
          <a:contourClr>
            <a:prstClr val="black"/>
          </a:contourClr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  <a:tileRect/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  <a:tileRect/>
      </a:gradFill>
    </a:bgFillStyleLst>
  </a:fmtScheme>
</a:themeOverride>
</file>

<file path=ppt/theme/themeOverride15.xml><?xml version="1.0" encoding="utf-8"?>
<a:themeOverride xmlns:a="http://schemas.openxmlformats.org/drawingml/2006/main">
  <a:clrScheme name="Custom 2">
    <a:dk1>
      <a:srgbClr val="000000"/>
    </a:dk1>
    <a:lt1>
      <a:srgbClr val="FFFFFF"/>
    </a:lt1>
    <a:dk2>
      <a:srgbClr val="333E48"/>
    </a:dk2>
    <a:lt2>
      <a:srgbClr val="FFFFFF"/>
    </a:lt2>
    <a:accent1>
      <a:srgbClr val="E41E2B"/>
    </a:accent1>
    <a:accent2>
      <a:srgbClr val="7F7F7F"/>
    </a:accent2>
    <a:accent3>
      <a:srgbClr val="31859C"/>
    </a:accent3>
    <a:accent4>
      <a:srgbClr val="FFC000"/>
    </a:accent4>
    <a:accent5>
      <a:srgbClr val="00B050"/>
    </a:accent5>
    <a:accent6>
      <a:srgbClr val="7030A0"/>
    </a:accent6>
    <a:hlink>
      <a:srgbClr val="0070C0"/>
    </a:hlink>
    <a:folHlink>
      <a:srgbClr val="FF6600"/>
    </a:folHlink>
  </a:clrScheme>
  <a:fontScheme name="Office Classic 2">
    <a:majorFont>
      <a:latin typeface="Arial"/>
      <a:ea typeface="Arial"/>
      <a:cs typeface="Arial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ajorFont>
    <a:minorFont>
      <a:latin typeface="Arial"/>
      <a:ea typeface="Arial"/>
      <a:cs typeface="Arial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  <a:tileRect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  <a:tileRect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  <a:extrusionClr>
            <a:prstClr val="black"/>
          </a:extrusionClr>
          <a:contourClr>
            <a:prstClr val="black"/>
          </a:contourClr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  <a:tileRect/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  <a:tileRect/>
      </a:gradFill>
    </a:bgFillStyleLst>
  </a:fmtScheme>
</a:themeOverride>
</file>

<file path=ppt/theme/themeOverride16.xml><?xml version="1.0" encoding="utf-8"?>
<a:themeOverride xmlns:a="http://schemas.openxmlformats.org/drawingml/2006/main">
  <a:clrScheme name="Custom 2">
    <a:dk1>
      <a:srgbClr val="000000"/>
    </a:dk1>
    <a:lt1>
      <a:srgbClr val="FFFFFF"/>
    </a:lt1>
    <a:dk2>
      <a:srgbClr val="333E48"/>
    </a:dk2>
    <a:lt2>
      <a:srgbClr val="FFFFFF"/>
    </a:lt2>
    <a:accent1>
      <a:srgbClr val="E41E2B"/>
    </a:accent1>
    <a:accent2>
      <a:srgbClr val="7F7F7F"/>
    </a:accent2>
    <a:accent3>
      <a:srgbClr val="31859C"/>
    </a:accent3>
    <a:accent4>
      <a:srgbClr val="FFC000"/>
    </a:accent4>
    <a:accent5>
      <a:srgbClr val="00B050"/>
    </a:accent5>
    <a:accent6>
      <a:srgbClr val="7030A0"/>
    </a:accent6>
    <a:hlink>
      <a:srgbClr val="0070C0"/>
    </a:hlink>
    <a:folHlink>
      <a:srgbClr val="FF6600"/>
    </a:folHlink>
  </a:clrScheme>
  <a:fontScheme name="Office Classic 2">
    <a:majorFont>
      <a:latin typeface="Arial"/>
      <a:ea typeface="Arial"/>
      <a:cs typeface="Arial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ajorFont>
    <a:minorFont>
      <a:latin typeface="Arial"/>
      <a:ea typeface="Arial"/>
      <a:cs typeface="Arial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  <a:tileRect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  <a:tileRect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  <a:extrusionClr>
            <a:prstClr val="black"/>
          </a:extrusionClr>
          <a:contourClr>
            <a:prstClr val="black"/>
          </a:contourClr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  <a:tileRect/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  <a:tileRect/>
      </a:gradFill>
    </a:bgFillStyleLst>
  </a:fmtScheme>
</a:themeOverride>
</file>

<file path=ppt/theme/themeOverride17.xml><?xml version="1.0" encoding="utf-8"?>
<a:themeOverride xmlns:a="http://schemas.openxmlformats.org/drawingml/2006/main">
  <a:clrScheme name="Custom 2">
    <a:dk1>
      <a:srgbClr val="000000"/>
    </a:dk1>
    <a:lt1>
      <a:srgbClr val="FFFFFF"/>
    </a:lt1>
    <a:dk2>
      <a:srgbClr val="333E48"/>
    </a:dk2>
    <a:lt2>
      <a:srgbClr val="FFFFFF"/>
    </a:lt2>
    <a:accent1>
      <a:srgbClr val="E41E2B"/>
    </a:accent1>
    <a:accent2>
      <a:srgbClr val="7F7F7F"/>
    </a:accent2>
    <a:accent3>
      <a:srgbClr val="31859C"/>
    </a:accent3>
    <a:accent4>
      <a:srgbClr val="FFC000"/>
    </a:accent4>
    <a:accent5>
      <a:srgbClr val="00B050"/>
    </a:accent5>
    <a:accent6>
      <a:srgbClr val="7030A0"/>
    </a:accent6>
    <a:hlink>
      <a:srgbClr val="0070C0"/>
    </a:hlink>
    <a:folHlink>
      <a:srgbClr val="FF6600"/>
    </a:folHlink>
  </a:clrScheme>
  <a:fontScheme name="Office Classic 2">
    <a:majorFont>
      <a:latin typeface="Arial"/>
      <a:ea typeface="Arial"/>
      <a:cs typeface="Arial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ajorFont>
    <a:minorFont>
      <a:latin typeface="Arial"/>
      <a:ea typeface="Arial"/>
      <a:cs typeface="Arial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  <a:tileRect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  <a:tileRect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  <a:extrusionClr>
            <a:prstClr val="black"/>
          </a:extrusionClr>
          <a:contourClr>
            <a:prstClr val="black"/>
          </a:contourClr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  <a:tileRect/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  <a:tileRect/>
      </a:gradFill>
    </a:bgFillStyleLst>
  </a:fmtScheme>
</a:themeOverride>
</file>

<file path=ppt/theme/themeOverride18.xml><?xml version="1.0" encoding="utf-8"?>
<a:themeOverride xmlns:a="http://schemas.openxmlformats.org/drawingml/2006/main">
  <a:clrScheme name="Custom 2">
    <a:dk1>
      <a:srgbClr val="000000"/>
    </a:dk1>
    <a:lt1>
      <a:srgbClr val="FFFFFF"/>
    </a:lt1>
    <a:dk2>
      <a:srgbClr val="333E48"/>
    </a:dk2>
    <a:lt2>
      <a:srgbClr val="FFFFFF"/>
    </a:lt2>
    <a:accent1>
      <a:srgbClr val="E41E2B"/>
    </a:accent1>
    <a:accent2>
      <a:srgbClr val="7F7F7F"/>
    </a:accent2>
    <a:accent3>
      <a:srgbClr val="31859C"/>
    </a:accent3>
    <a:accent4>
      <a:srgbClr val="FFC000"/>
    </a:accent4>
    <a:accent5>
      <a:srgbClr val="00B050"/>
    </a:accent5>
    <a:accent6>
      <a:srgbClr val="7030A0"/>
    </a:accent6>
    <a:hlink>
      <a:srgbClr val="0070C0"/>
    </a:hlink>
    <a:folHlink>
      <a:srgbClr val="FF6600"/>
    </a:folHlink>
  </a:clrScheme>
  <a:fontScheme name="Office Classic 2">
    <a:majorFont>
      <a:latin typeface="Arial"/>
      <a:ea typeface="Arial"/>
      <a:cs typeface="Arial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ajorFont>
    <a:minorFont>
      <a:latin typeface="Arial"/>
      <a:ea typeface="Arial"/>
      <a:cs typeface="Arial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  <a:tileRect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  <a:tileRect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  <a:extrusionClr>
            <a:prstClr val="black"/>
          </a:extrusionClr>
          <a:contourClr>
            <a:prstClr val="black"/>
          </a:contourClr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  <a:tileRect/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  <a:tileRect/>
      </a:gradFill>
    </a:bgFillStyleLst>
  </a:fmtScheme>
</a:themeOverride>
</file>

<file path=ppt/theme/themeOverride2.xml><?xml version="1.0" encoding="utf-8"?>
<a:themeOverride xmlns:a="http://schemas.openxmlformats.org/drawingml/2006/main">
  <a:clrScheme name="Custom 2">
    <a:dk1>
      <a:srgbClr val="000000"/>
    </a:dk1>
    <a:lt1>
      <a:srgbClr val="FFFFFF"/>
    </a:lt1>
    <a:dk2>
      <a:srgbClr val="333E48"/>
    </a:dk2>
    <a:lt2>
      <a:srgbClr val="FFFFFF"/>
    </a:lt2>
    <a:accent1>
      <a:srgbClr val="E41E2B"/>
    </a:accent1>
    <a:accent2>
      <a:srgbClr val="7F7F7F"/>
    </a:accent2>
    <a:accent3>
      <a:srgbClr val="31859C"/>
    </a:accent3>
    <a:accent4>
      <a:srgbClr val="FFC000"/>
    </a:accent4>
    <a:accent5>
      <a:srgbClr val="00B050"/>
    </a:accent5>
    <a:accent6>
      <a:srgbClr val="7030A0"/>
    </a:accent6>
    <a:hlink>
      <a:srgbClr val="0070C0"/>
    </a:hlink>
    <a:folHlink>
      <a:srgbClr val="FF6600"/>
    </a:folHlink>
  </a:clrScheme>
  <a:fontScheme name="Office Classic 2">
    <a:majorFont>
      <a:latin typeface="Arial"/>
      <a:ea typeface="Arial"/>
      <a:cs typeface="Arial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ajorFont>
    <a:minorFont>
      <a:latin typeface="Arial"/>
      <a:ea typeface="Arial"/>
      <a:cs typeface="Arial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  <a:tileRect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  <a:tileRect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  <a:extrusionClr>
            <a:prstClr val="black"/>
          </a:extrusionClr>
          <a:contourClr>
            <a:prstClr val="black"/>
          </a:contourClr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  <a:tileRect/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  <a:tileRect/>
      </a:gradFill>
    </a:bgFillStyleLst>
  </a:fmtScheme>
</a:themeOverride>
</file>

<file path=ppt/theme/themeOverride3.xml><?xml version="1.0" encoding="utf-8"?>
<a:themeOverride xmlns:a="http://schemas.openxmlformats.org/drawingml/2006/main">
  <a:clrScheme name="Custom 2">
    <a:dk1>
      <a:srgbClr val="000000"/>
    </a:dk1>
    <a:lt1>
      <a:srgbClr val="FFFFFF"/>
    </a:lt1>
    <a:dk2>
      <a:srgbClr val="333E48"/>
    </a:dk2>
    <a:lt2>
      <a:srgbClr val="FFFFFF"/>
    </a:lt2>
    <a:accent1>
      <a:srgbClr val="E41E2B"/>
    </a:accent1>
    <a:accent2>
      <a:srgbClr val="7F7F7F"/>
    </a:accent2>
    <a:accent3>
      <a:srgbClr val="31859C"/>
    </a:accent3>
    <a:accent4>
      <a:srgbClr val="FFC000"/>
    </a:accent4>
    <a:accent5>
      <a:srgbClr val="00B050"/>
    </a:accent5>
    <a:accent6>
      <a:srgbClr val="7030A0"/>
    </a:accent6>
    <a:hlink>
      <a:srgbClr val="0070C0"/>
    </a:hlink>
    <a:folHlink>
      <a:srgbClr val="FF6600"/>
    </a:folHlink>
  </a:clrScheme>
  <a:fontScheme name="Office Classic 2">
    <a:majorFont>
      <a:latin typeface="Arial"/>
      <a:ea typeface="Arial"/>
      <a:cs typeface="Arial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ajorFont>
    <a:minorFont>
      <a:latin typeface="Arial"/>
      <a:ea typeface="Arial"/>
      <a:cs typeface="Arial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  <a:tileRect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  <a:tileRect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  <a:extrusionClr>
            <a:prstClr val="black"/>
          </a:extrusionClr>
          <a:contourClr>
            <a:prstClr val="black"/>
          </a:contourClr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  <a:tileRect/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  <a:tileRect/>
      </a:gradFill>
    </a:bgFillStyleLst>
  </a:fmtScheme>
</a:themeOverride>
</file>

<file path=ppt/theme/themeOverride4.xml><?xml version="1.0" encoding="utf-8"?>
<a:themeOverride xmlns:a="http://schemas.openxmlformats.org/drawingml/2006/main">
  <a:clrScheme name="Custom 2">
    <a:dk1>
      <a:srgbClr val="000000"/>
    </a:dk1>
    <a:lt1>
      <a:srgbClr val="FFFFFF"/>
    </a:lt1>
    <a:dk2>
      <a:srgbClr val="333E48"/>
    </a:dk2>
    <a:lt2>
      <a:srgbClr val="FFFFFF"/>
    </a:lt2>
    <a:accent1>
      <a:srgbClr val="E41E2B"/>
    </a:accent1>
    <a:accent2>
      <a:srgbClr val="7F7F7F"/>
    </a:accent2>
    <a:accent3>
      <a:srgbClr val="31859C"/>
    </a:accent3>
    <a:accent4>
      <a:srgbClr val="FFC000"/>
    </a:accent4>
    <a:accent5>
      <a:srgbClr val="00B050"/>
    </a:accent5>
    <a:accent6>
      <a:srgbClr val="7030A0"/>
    </a:accent6>
    <a:hlink>
      <a:srgbClr val="0070C0"/>
    </a:hlink>
    <a:folHlink>
      <a:srgbClr val="FF6600"/>
    </a:folHlink>
  </a:clrScheme>
  <a:fontScheme name="Office Classic 2">
    <a:majorFont>
      <a:latin typeface="Arial"/>
      <a:ea typeface="Arial"/>
      <a:cs typeface="Arial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ajorFont>
    <a:minorFont>
      <a:latin typeface="Arial"/>
      <a:ea typeface="Arial"/>
      <a:cs typeface="Arial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  <a:tileRect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  <a:tileRect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  <a:extrusionClr>
            <a:prstClr val="black"/>
          </a:extrusionClr>
          <a:contourClr>
            <a:prstClr val="black"/>
          </a:contourClr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  <a:tileRect/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  <a:tileRect/>
      </a:gradFill>
    </a:bgFillStyleLst>
  </a:fmtScheme>
</a:themeOverride>
</file>

<file path=ppt/theme/themeOverride5.xml><?xml version="1.0" encoding="utf-8"?>
<a:themeOverride xmlns:a="http://schemas.openxmlformats.org/drawingml/2006/main">
  <a:clrScheme name="Custom 2">
    <a:dk1>
      <a:srgbClr val="000000"/>
    </a:dk1>
    <a:lt1>
      <a:srgbClr val="FFFFFF"/>
    </a:lt1>
    <a:dk2>
      <a:srgbClr val="333E48"/>
    </a:dk2>
    <a:lt2>
      <a:srgbClr val="FFFFFF"/>
    </a:lt2>
    <a:accent1>
      <a:srgbClr val="E41E2B"/>
    </a:accent1>
    <a:accent2>
      <a:srgbClr val="7F7F7F"/>
    </a:accent2>
    <a:accent3>
      <a:srgbClr val="31859C"/>
    </a:accent3>
    <a:accent4>
      <a:srgbClr val="FFC000"/>
    </a:accent4>
    <a:accent5>
      <a:srgbClr val="00B050"/>
    </a:accent5>
    <a:accent6>
      <a:srgbClr val="7030A0"/>
    </a:accent6>
    <a:hlink>
      <a:srgbClr val="0070C0"/>
    </a:hlink>
    <a:folHlink>
      <a:srgbClr val="FF6600"/>
    </a:folHlink>
  </a:clrScheme>
  <a:fontScheme name="Office Classic 2">
    <a:majorFont>
      <a:latin typeface="Arial"/>
      <a:ea typeface="Arial"/>
      <a:cs typeface="Arial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ajorFont>
    <a:minorFont>
      <a:latin typeface="Arial"/>
      <a:ea typeface="Arial"/>
      <a:cs typeface="Arial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  <a:tileRect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  <a:tileRect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  <a:extrusionClr>
            <a:prstClr val="black"/>
          </a:extrusionClr>
          <a:contourClr>
            <a:prstClr val="black"/>
          </a:contourClr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  <a:tileRect/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  <a:tileRect/>
      </a:gradFill>
    </a:bgFillStyleLst>
  </a:fmtScheme>
</a:themeOverride>
</file>

<file path=ppt/theme/themeOverride6.xml><?xml version="1.0" encoding="utf-8"?>
<a:themeOverride xmlns:a="http://schemas.openxmlformats.org/drawingml/2006/main">
  <a:clrScheme name="Custom 2">
    <a:dk1>
      <a:srgbClr val="000000"/>
    </a:dk1>
    <a:lt1>
      <a:srgbClr val="FFFFFF"/>
    </a:lt1>
    <a:dk2>
      <a:srgbClr val="333E48"/>
    </a:dk2>
    <a:lt2>
      <a:srgbClr val="FFFFFF"/>
    </a:lt2>
    <a:accent1>
      <a:srgbClr val="E41E2B"/>
    </a:accent1>
    <a:accent2>
      <a:srgbClr val="7F7F7F"/>
    </a:accent2>
    <a:accent3>
      <a:srgbClr val="31859C"/>
    </a:accent3>
    <a:accent4>
      <a:srgbClr val="FFC000"/>
    </a:accent4>
    <a:accent5>
      <a:srgbClr val="00B050"/>
    </a:accent5>
    <a:accent6>
      <a:srgbClr val="7030A0"/>
    </a:accent6>
    <a:hlink>
      <a:srgbClr val="0070C0"/>
    </a:hlink>
    <a:folHlink>
      <a:srgbClr val="FF6600"/>
    </a:folHlink>
  </a:clrScheme>
  <a:fontScheme name="Office Classic 2">
    <a:majorFont>
      <a:latin typeface="Arial"/>
      <a:ea typeface="Arial"/>
      <a:cs typeface="Arial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ajorFont>
    <a:minorFont>
      <a:latin typeface="Arial"/>
      <a:ea typeface="Arial"/>
      <a:cs typeface="Arial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  <a:tileRect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  <a:tileRect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  <a:extrusionClr>
            <a:prstClr val="black"/>
          </a:extrusionClr>
          <a:contourClr>
            <a:prstClr val="black"/>
          </a:contourClr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  <a:tileRect/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  <a:tileRect/>
      </a:gradFill>
    </a:bgFillStyleLst>
  </a:fmtScheme>
</a:themeOverride>
</file>

<file path=ppt/theme/themeOverride7.xml><?xml version="1.0" encoding="utf-8"?>
<a:themeOverride xmlns:a="http://schemas.openxmlformats.org/drawingml/2006/main">
  <a:clrScheme name="Custom 2">
    <a:dk1>
      <a:srgbClr val="000000"/>
    </a:dk1>
    <a:lt1>
      <a:srgbClr val="FFFFFF"/>
    </a:lt1>
    <a:dk2>
      <a:srgbClr val="333E48"/>
    </a:dk2>
    <a:lt2>
      <a:srgbClr val="FFFFFF"/>
    </a:lt2>
    <a:accent1>
      <a:srgbClr val="E41E2B"/>
    </a:accent1>
    <a:accent2>
      <a:srgbClr val="7F7F7F"/>
    </a:accent2>
    <a:accent3>
      <a:srgbClr val="31859C"/>
    </a:accent3>
    <a:accent4>
      <a:srgbClr val="FFC000"/>
    </a:accent4>
    <a:accent5>
      <a:srgbClr val="00B050"/>
    </a:accent5>
    <a:accent6>
      <a:srgbClr val="7030A0"/>
    </a:accent6>
    <a:hlink>
      <a:srgbClr val="0070C0"/>
    </a:hlink>
    <a:folHlink>
      <a:srgbClr val="FF6600"/>
    </a:folHlink>
  </a:clrScheme>
  <a:fontScheme name="Office Classic 2">
    <a:majorFont>
      <a:latin typeface="Arial"/>
      <a:ea typeface="Arial"/>
      <a:cs typeface="Arial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ajorFont>
    <a:minorFont>
      <a:latin typeface="Arial"/>
      <a:ea typeface="Arial"/>
      <a:cs typeface="Arial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  <a:tileRect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  <a:tileRect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  <a:extrusionClr>
            <a:prstClr val="black"/>
          </a:extrusionClr>
          <a:contourClr>
            <a:prstClr val="black"/>
          </a:contourClr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  <a:tileRect/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  <a:tileRect/>
      </a:gradFill>
    </a:bgFillStyleLst>
  </a:fmtScheme>
</a:themeOverride>
</file>

<file path=ppt/theme/themeOverride8.xml><?xml version="1.0" encoding="utf-8"?>
<a:themeOverride xmlns:a="http://schemas.openxmlformats.org/drawingml/2006/main">
  <a:clrScheme name="Custom 2">
    <a:dk1>
      <a:srgbClr val="000000"/>
    </a:dk1>
    <a:lt1>
      <a:srgbClr val="FFFFFF"/>
    </a:lt1>
    <a:dk2>
      <a:srgbClr val="333E48"/>
    </a:dk2>
    <a:lt2>
      <a:srgbClr val="FFFFFF"/>
    </a:lt2>
    <a:accent1>
      <a:srgbClr val="E41E2B"/>
    </a:accent1>
    <a:accent2>
      <a:srgbClr val="7F7F7F"/>
    </a:accent2>
    <a:accent3>
      <a:srgbClr val="31859C"/>
    </a:accent3>
    <a:accent4>
      <a:srgbClr val="FFC000"/>
    </a:accent4>
    <a:accent5>
      <a:srgbClr val="00B050"/>
    </a:accent5>
    <a:accent6>
      <a:srgbClr val="7030A0"/>
    </a:accent6>
    <a:hlink>
      <a:srgbClr val="0070C0"/>
    </a:hlink>
    <a:folHlink>
      <a:srgbClr val="FF6600"/>
    </a:folHlink>
  </a:clrScheme>
  <a:fontScheme name="Office Classic 2">
    <a:majorFont>
      <a:latin typeface="Arial"/>
      <a:ea typeface="Arial"/>
      <a:cs typeface="Arial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ajorFont>
    <a:minorFont>
      <a:latin typeface="Arial"/>
      <a:ea typeface="Arial"/>
      <a:cs typeface="Arial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  <a:tileRect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  <a:tileRect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  <a:extrusionClr>
            <a:prstClr val="black"/>
          </a:extrusionClr>
          <a:contourClr>
            <a:prstClr val="black"/>
          </a:contourClr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  <a:tileRect/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  <a:tileRect/>
      </a:gradFill>
    </a:bgFillStyleLst>
  </a:fmtScheme>
</a:themeOverride>
</file>

<file path=ppt/theme/themeOverride9.xml><?xml version="1.0" encoding="utf-8"?>
<a:themeOverride xmlns:a="http://schemas.openxmlformats.org/drawingml/2006/main">
  <a:clrScheme name="Custom 2">
    <a:dk1>
      <a:srgbClr val="000000"/>
    </a:dk1>
    <a:lt1>
      <a:srgbClr val="FFFFFF"/>
    </a:lt1>
    <a:dk2>
      <a:srgbClr val="333E48"/>
    </a:dk2>
    <a:lt2>
      <a:srgbClr val="FFFFFF"/>
    </a:lt2>
    <a:accent1>
      <a:srgbClr val="E41E2B"/>
    </a:accent1>
    <a:accent2>
      <a:srgbClr val="7F7F7F"/>
    </a:accent2>
    <a:accent3>
      <a:srgbClr val="31859C"/>
    </a:accent3>
    <a:accent4>
      <a:srgbClr val="FFC000"/>
    </a:accent4>
    <a:accent5>
      <a:srgbClr val="00B050"/>
    </a:accent5>
    <a:accent6>
      <a:srgbClr val="7030A0"/>
    </a:accent6>
    <a:hlink>
      <a:srgbClr val="0070C0"/>
    </a:hlink>
    <a:folHlink>
      <a:srgbClr val="FF6600"/>
    </a:folHlink>
  </a:clrScheme>
  <a:fontScheme name="Office Classic 2">
    <a:majorFont>
      <a:latin typeface="Arial"/>
      <a:ea typeface="Arial"/>
      <a:cs typeface="Arial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ajorFont>
    <a:minorFont>
      <a:latin typeface="Arial"/>
      <a:ea typeface="Arial"/>
      <a:cs typeface="Arial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  <a:tileRect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  <a:tileRect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  <a:extrusionClr>
            <a:prstClr val="black"/>
          </a:extrusionClr>
          <a:contourClr>
            <a:prstClr val="black"/>
          </a:contourClr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  <a:tileRect/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  <a:tileRect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1307</TotalTime>
  <Words>1093</Words>
  <Application>Microsoft Office PowerPoint</Application>
  <PresentationFormat>Widescreen</PresentationFormat>
  <Paragraphs>871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ＭＳ Ｐゴシック</vt:lpstr>
      <vt:lpstr>ＭＳ Ｐゴシック</vt:lpstr>
      <vt:lpstr>Arial</vt:lpstr>
      <vt:lpstr>Arial Narrow</vt:lpstr>
      <vt:lpstr>Century Gothic</vt:lpstr>
      <vt:lpstr>Franklin Gothic Book</vt:lpstr>
      <vt:lpstr>Times New Roman</vt:lpstr>
      <vt:lpstr>1_BUPM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Swarnabha Sarkar</dc:creator>
  <cp:lastModifiedBy>Praveen Kumar Rai</cp:lastModifiedBy>
  <cp:revision>114</cp:revision>
  <dcterms:created xsi:type="dcterms:W3CDTF">2017-03-02T13:10:25Z</dcterms:created>
  <dcterms:modified xsi:type="dcterms:W3CDTF">2017-09-15T09:14:19Z</dcterms:modified>
</cp:coreProperties>
</file>