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4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5.xml" ContentType="application/vnd.openxmlformats-officedocument.presentationml.notesSlide+xml"/>
  <Override PartName="/ppt/charts/chart13.xml" ContentType="application/vnd.openxmlformats-officedocument.drawingml.chart+xml"/>
  <Override PartName="/ppt/notesSlides/notesSlide6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notesSlides/notesSlide7.xml" ContentType="application/vnd.openxmlformats-officedocument.presentationml.notesSlide+xml"/>
  <Override PartName="/ppt/charts/chart16.xml" ContentType="application/vnd.openxmlformats-officedocument.drawingml.chart+xml"/>
  <Override PartName="/ppt/notesSlides/notesSlide8.xml" ContentType="application/vnd.openxmlformats-officedocument.presentationml.notesSlide+xml"/>
  <Override PartName="/ppt/charts/chart17.xml" ContentType="application/vnd.openxmlformats-officedocument.drawingml.chart+xml"/>
  <Override PartName="/ppt/notesSlides/notesSlide9.xml" ContentType="application/vnd.openxmlformats-officedocument.presentationml.notesSlid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notesSlides/notesSlide10.xml" ContentType="application/vnd.openxmlformats-officedocument.presentationml.notesSlide+xml"/>
  <Override PartName="/ppt/charts/chart20.xml" ContentType="application/vnd.openxmlformats-officedocument.drawingml.chart+xml"/>
  <Override PartName="/ppt/notesSlides/notesSlide11.xml" ContentType="application/vnd.openxmlformats-officedocument.presentationml.notesSlid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notesSlides/notesSlide12.xml" ContentType="application/vnd.openxmlformats-officedocument.presentationml.notesSlide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notesSlides/notesSlide13.xml" ContentType="application/vnd.openxmlformats-officedocument.presentationml.notesSlide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notesSlides/notesSlide14.xml" ContentType="application/vnd.openxmlformats-officedocument.presentationml.notesSlide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notesSlides/notesSlide15.xml" ContentType="application/vnd.openxmlformats-officedocument.presentationml.notesSlide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notesSlides/notesSlide16.xml" ContentType="application/vnd.openxmlformats-officedocument.presentationml.notesSlide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notesSlides/notesSlide17.xml" ContentType="application/vnd.openxmlformats-officedocument.presentationml.notesSlide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notesSlides/notesSlide18.xml" ContentType="application/vnd.openxmlformats-officedocument.presentationml.notesSlide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notesSlides/notesSlide19.xml" ContentType="application/vnd.openxmlformats-officedocument.presentationml.notesSlide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notesSlides/notesSlide20.xml" ContentType="application/vnd.openxmlformats-officedocument.presentationml.notesSlide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notesSlides/notesSlide21.xml" ContentType="application/vnd.openxmlformats-officedocument.presentationml.notesSlide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notesSlides/notesSlide22.xml" ContentType="application/vnd.openxmlformats-officedocument.presentationml.notesSlide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notesSlides/notesSlide23.xml" ContentType="application/vnd.openxmlformats-officedocument.presentationml.notesSlide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notesSlides/notesSlide24.xml" ContentType="application/vnd.openxmlformats-officedocument.presentationml.notesSlide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notesSlides/notesSlide25.xml" ContentType="application/vnd.openxmlformats-officedocument.presentationml.notesSlide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notesSlides/notesSlide26.xml" ContentType="application/vnd.openxmlformats-officedocument.presentationml.notesSlide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notesSlides/notesSlide27.xml" ContentType="application/vnd.openxmlformats-officedocument.presentationml.notesSlide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notesSlides/notesSlide28.xml" ContentType="application/vnd.openxmlformats-officedocument.presentationml.notesSlide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notesSlides/notesSlide29.xml" ContentType="application/vnd.openxmlformats-officedocument.presentationml.notesSlide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notesSlides/notesSlide30.xml" ContentType="application/vnd.openxmlformats-officedocument.presentationml.notesSlide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ppt/notesSlides/notesSlide31.xml" ContentType="application/vnd.openxmlformats-officedocument.presentationml.notesSlide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notesSlides/notesSlide32.xml" ContentType="application/vnd.openxmlformats-officedocument.presentationml.notesSlide+xml"/>
  <Override PartName="/ppt/charts/chart63.xml" ContentType="application/vnd.openxmlformats-officedocument.drawingml.chart+xml"/>
  <Override PartName="/ppt/charts/chart64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448" r:id="rId2"/>
    <p:sldId id="555" r:id="rId3"/>
    <p:sldId id="505" r:id="rId4"/>
    <p:sldId id="507" r:id="rId5"/>
    <p:sldId id="509" r:id="rId6"/>
    <p:sldId id="510" r:id="rId7"/>
    <p:sldId id="522" r:id="rId8"/>
    <p:sldId id="523" r:id="rId9"/>
    <p:sldId id="524" r:id="rId10"/>
    <p:sldId id="454" r:id="rId11"/>
    <p:sldId id="546" r:id="rId12"/>
    <p:sldId id="556" r:id="rId13"/>
    <p:sldId id="553" r:id="rId14"/>
    <p:sldId id="459" r:id="rId15"/>
    <p:sldId id="513" r:id="rId16"/>
    <p:sldId id="517" r:id="rId17"/>
    <p:sldId id="554" r:id="rId18"/>
    <p:sldId id="548" r:id="rId19"/>
    <p:sldId id="519" r:id="rId20"/>
    <p:sldId id="490" r:id="rId21"/>
    <p:sldId id="518" r:id="rId22"/>
    <p:sldId id="544" r:id="rId23"/>
    <p:sldId id="520" r:id="rId24"/>
    <p:sldId id="525" r:id="rId25"/>
    <p:sldId id="526" r:id="rId26"/>
    <p:sldId id="527" r:id="rId27"/>
    <p:sldId id="528" r:id="rId28"/>
    <p:sldId id="529" r:id="rId29"/>
    <p:sldId id="530" r:id="rId30"/>
    <p:sldId id="531" r:id="rId31"/>
    <p:sldId id="532" r:id="rId32"/>
    <p:sldId id="533" r:id="rId33"/>
    <p:sldId id="534" r:id="rId34"/>
    <p:sldId id="535" r:id="rId35"/>
    <p:sldId id="536" r:id="rId36"/>
    <p:sldId id="537" r:id="rId37"/>
    <p:sldId id="538" r:id="rId38"/>
    <p:sldId id="539" r:id="rId39"/>
    <p:sldId id="540" r:id="rId40"/>
    <p:sldId id="541" r:id="rId41"/>
    <p:sldId id="542" r:id="rId42"/>
    <p:sldId id="54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2819" userDrawn="1">
          <p15:clr>
            <a:srgbClr val="A4A3A4"/>
          </p15:clr>
        </p15:guide>
        <p15:guide id="3" orient="horz" pos="37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E41E2B"/>
    <a:srgbClr val="BFBFBF"/>
    <a:srgbClr val="00B050"/>
    <a:srgbClr val="7030A0"/>
    <a:srgbClr val="FFC000"/>
    <a:srgbClr val="31859C"/>
    <a:srgbClr val="E8424D"/>
    <a:srgbClr val="FEFEFE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96" y="72"/>
      </p:cViewPr>
      <p:guideLst>
        <p:guide orient="horz" pos="1003"/>
        <p:guide pos="2819"/>
        <p:guide orient="horz" pos="37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8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0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1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2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3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5.xlsx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6.xlsx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7.xlsx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8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9.xlsx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0.xlsx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1.xlsx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2.xlsx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3.xlsx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4.xlsx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.xlsx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6.xlsx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7.xlsx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8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9.xlsx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0.xlsx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1.xlsx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2.xlsx"/></Relationships>
</file>

<file path=ppt/charts/_rels/chart6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3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6.8274267568420352E-2"/>
          <c:w val="0.96713957615335111"/>
          <c:h val="0.778213508114548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Monthly+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95B-4CD6-B899-73191E19D1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Monthly+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E95B-4CD6-B899-73191E19D1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Monthly+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Monthly+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95B-4CD6-B899-73191E19D1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Monthly+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116793416"/>
        <c:axId val="203245592"/>
      </c:barChart>
      <c:catAx>
        <c:axId val="116793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03245592"/>
        <c:crosses val="autoZero"/>
        <c:auto val="1"/>
        <c:lblAlgn val="ctr"/>
        <c:lblOffset val="50"/>
        <c:noMultiLvlLbl val="0"/>
      </c:catAx>
      <c:valAx>
        <c:axId val="203245592"/>
        <c:scaling>
          <c:orientation val="minMax"/>
          <c:max val="0.2"/>
        </c:scaling>
        <c:delete val="1"/>
        <c:axPos val="l"/>
        <c:numFmt formatCode="0%" sourceLinked="1"/>
        <c:majorTickMark val="out"/>
        <c:minorTickMark val="none"/>
        <c:tickLblPos val="nextTo"/>
        <c:crossAx val="11679341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5842052595416439"/>
          <c:w val="0.92474201417656265"/>
          <c:h val="0.624472842615549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2E8B1FD-DCCB-4B0E-8568-99E9D9CEA84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Parent Of Child &lt;17 in HH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EDD7831-BC4A-47DF-87DA-5E99FFF1677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41C-4A2D-A025-FD3098E10C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Parent Of Child &lt;17 in HH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41CDB4E-390F-4B38-ACB2-DBAE482F99E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41C-4A2D-A025-FD3098E10C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Parent Of Child &lt;17 in HH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CCBCBEA-BCC9-400A-9935-AC7E5A2241B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Parent Of Child &lt;17 in HH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5EEF09C-7E90-418C-B096-1E9D85A96E0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341C-4A2D-A025-FD3098E10C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Parent Of Child &lt;17 in HH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7720360"/>
        <c:axId val="247720752"/>
      </c:barChart>
      <c:catAx>
        <c:axId val="2477203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7720752"/>
        <c:crosses val="autoZero"/>
        <c:auto val="1"/>
        <c:lblAlgn val="ctr"/>
        <c:lblOffset val="20"/>
        <c:noMultiLvlLbl val="0"/>
      </c:catAx>
      <c:valAx>
        <c:axId val="247720752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772036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66948298482142E-2"/>
          <c:y val="0.17455640064320294"/>
          <c:w val="0.97693307209260383"/>
          <c:h val="0.60822770932042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2B81-4393-A045-3185EBDA5C14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A27D2DA-408D-4B2A-BB21-2E64F9C6A1F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4B9331A-A89F-44A1-BEED-994FB623F7B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B81-4393-A045-3185EBDA5C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Segment A</c:v>
                </c:pt>
                <c:pt idx="1">
                  <c:v>Segment B</c:v>
                </c:pt>
                <c:pt idx="2">
                  <c:v>Segment C</c:v>
                </c:pt>
                <c:pt idx="3">
                  <c:v>Segment D</c:v>
                </c:pt>
                <c:pt idx="4">
                  <c:v>Segment E</c:v>
                </c:pt>
                <c:pt idx="5">
                  <c:v>Segment F</c:v>
                </c:pt>
                <c:pt idx="6">
                  <c:v>Segment G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0.32</c:v>
                </c:pt>
                <c:pt idx="1">
                  <c:v>0.16</c:v>
                </c:pt>
                <c:pt idx="2">
                  <c:v>0.114</c:v>
                </c:pt>
                <c:pt idx="3">
                  <c:v>0.11</c:v>
                </c:pt>
                <c:pt idx="4">
                  <c:v>0.10199999999999999</c:v>
                </c:pt>
                <c:pt idx="5">
                  <c:v>9.8000000000000004E-2</c:v>
                </c:pt>
                <c:pt idx="6">
                  <c:v>9.6000000000000002E-2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6E1818E-DBE0-4689-B626-CA4EB63C4F9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495-4255-96A4-2EF13C128555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6876EC5-F9BF-4033-B472-EE578DC7777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495-4255-96A4-2EF13C1285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Segment A</c:v>
                </c:pt>
                <c:pt idx="1">
                  <c:v>Segment B</c:v>
                </c:pt>
                <c:pt idx="2">
                  <c:v>Segment C</c:v>
                </c:pt>
                <c:pt idx="3">
                  <c:v>Segment D</c:v>
                </c:pt>
                <c:pt idx="4">
                  <c:v>Segment E</c:v>
                </c:pt>
                <c:pt idx="5">
                  <c:v>Segment F</c:v>
                </c:pt>
                <c:pt idx="6">
                  <c:v>Segment G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0.376</c:v>
                </c:pt>
                <c:pt idx="1">
                  <c:v>0.129</c:v>
                </c:pt>
                <c:pt idx="2">
                  <c:v>8.7999999999999995E-2</c:v>
                </c:pt>
                <c:pt idx="3">
                  <c:v>0.14099999999999999</c:v>
                </c:pt>
                <c:pt idx="4">
                  <c:v>0.124</c:v>
                </c:pt>
                <c:pt idx="5">
                  <c:v>0.08</c:v>
                </c:pt>
                <c:pt idx="6">
                  <c:v>6.2E-2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A29AF0D-8DE5-4D80-8DE8-64B481FA524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495-4255-96A4-2EF13C128555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99B4C8C-C58B-4BBB-BB0D-EBE1379154F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495-4255-96A4-2EF13C1285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Segment A</c:v>
                </c:pt>
                <c:pt idx="1">
                  <c:v>Segment B</c:v>
                </c:pt>
                <c:pt idx="2">
                  <c:v>Segment C</c:v>
                </c:pt>
                <c:pt idx="3">
                  <c:v>Segment D</c:v>
                </c:pt>
                <c:pt idx="4">
                  <c:v>Segment E</c:v>
                </c:pt>
                <c:pt idx="5">
                  <c:v>Segment F</c:v>
                </c:pt>
                <c:pt idx="6">
                  <c:v>Segment G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0.43099999999999999</c:v>
                </c:pt>
                <c:pt idx="1">
                  <c:v>0.13800000000000001</c:v>
                </c:pt>
                <c:pt idx="2">
                  <c:v>8.8999999999999996E-2</c:v>
                </c:pt>
                <c:pt idx="3">
                  <c:v>0.13500000000000001</c:v>
                </c:pt>
                <c:pt idx="4">
                  <c:v>7.9000000000000001E-2</c:v>
                </c:pt>
                <c:pt idx="5">
                  <c:v>6.4000000000000001E-2</c:v>
                </c:pt>
                <c:pt idx="6">
                  <c:v>6.4000000000000001E-2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solidFill>
              <a:srgbClr val="403152"/>
            </a:soli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708-4117-8386-1414E00222DA}"/>
              </c:ext>
            </c:extLst>
          </c:dPt>
          <c:dPt>
            <c:idx val="3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708-4117-8386-1414E00222DA}"/>
              </c:ext>
            </c:extLst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708-4117-8386-1414E00222DA}"/>
              </c:ext>
            </c:extLst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708-4117-8386-1414E00222DA}"/>
              </c:ext>
            </c:extLst>
          </c:dPt>
          <c:dPt>
            <c:idx val="6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708-4117-8386-1414E00222D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D465F84-966F-4053-B699-6FC75F512ED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E1A2737-AE70-423E-AC40-2D5D3574CB8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708-4117-8386-1414E00222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Segment A</c:v>
                </c:pt>
                <c:pt idx="1">
                  <c:v>Segment B</c:v>
                </c:pt>
                <c:pt idx="2">
                  <c:v>Segment C</c:v>
                </c:pt>
                <c:pt idx="3">
                  <c:v>Segment D</c:v>
                </c:pt>
                <c:pt idx="4">
                  <c:v>Segment E</c:v>
                </c:pt>
                <c:pt idx="5">
                  <c:v>Segment F</c:v>
                </c:pt>
                <c:pt idx="6">
                  <c:v>Segment G</c:v>
                </c:pt>
              </c:strCache>
            </c:strRef>
          </c:cat>
          <c:val>
            <c:numRef>
              <c:f>Sheet1!$E$2:$E$8</c:f>
              <c:numCache>
                <c:formatCode>0%</c:formatCode>
                <c:ptCount val="7"/>
                <c:pt idx="0">
                  <c:v>0.35499999999999998</c:v>
                </c:pt>
                <c:pt idx="1">
                  <c:v>0.10100000000000001</c:v>
                </c:pt>
                <c:pt idx="2">
                  <c:v>7.0999999999999994E-2</c:v>
                </c:pt>
                <c:pt idx="3">
                  <c:v>0.13</c:v>
                </c:pt>
                <c:pt idx="4">
                  <c:v>0.19</c:v>
                </c:pt>
                <c:pt idx="5">
                  <c:v>7.1999999999999995E-2</c:v>
                </c:pt>
                <c:pt idx="6">
                  <c:v>8.1000000000000003E-2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A25E12B-9D31-4CEA-9D50-1D8036C5052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9495-4255-96A4-2EF13C128555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C42426E-902A-45B8-9617-12D723A6636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9495-4255-96A4-2EF13C1285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Segment A</c:v>
                </c:pt>
                <c:pt idx="1">
                  <c:v>Segment B</c:v>
                </c:pt>
                <c:pt idx="2">
                  <c:v>Segment C</c:v>
                </c:pt>
                <c:pt idx="3">
                  <c:v>Segment D</c:v>
                </c:pt>
                <c:pt idx="4">
                  <c:v>Segment E</c:v>
                </c:pt>
                <c:pt idx="5">
                  <c:v>Segment F</c:v>
                </c:pt>
                <c:pt idx="6">
                  <c:v>Segment G</c:v>
                </c:pt>
              </c:strCache>
            </c:strRef>
          </c:cat>
          <c:val>
            <c:numRef>
              <c:f>Sheet1!$F$2:$F$8</c:f>
              <c:numCache>
                <c:formatCode>0%</c:formatCode>
                <c:ptCount val="7"/>
                <c:pt idx="0">
                  <c:v>0.38700000000000001</c:v>
                </c:pt>
                <c:pt idx="1">
                  <c:v>0.109</c:v>
                </c:pt>
                <c:pt idx="2">
                  <c:v>0.10100000000000001</c:v>
                </c:pt>
                <c:pt idx="3">
                  <c:v>0.14099999999999999</c:v>
                </c:pt>
                <c:pt idx="4">
                  <c:v>0.111</c:v>
                </c:pt>
                <c:pt idx="5">
                  <c:v>6.3E-2</c:v>
                </c:pt>
                <c:pt idx="6">
                  <c:v>8.7999999999999995E-2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8570872"/>
        <c:axId val="248571264"/>
      </c:barChart>
      <c:catAx>
        <c:axId val="2485708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rgbClr val="40404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8571264"/>
        <c:crosses val="autoZero"/>
        <c:auto val="1"/>
        <c:lblAlgn val="ctr"/>
        <c:lblOffset val="50"/>
        <c:noMultiLvlLbl val="0"/>
      </c:catAx>
      <c:valAx>
        <c:axId val="248571264"/>
        <c:scaling>
          <c:orientation val="minMax"/>
          <c:max val="0.8"/>
        </c:scaling>
        <c:delete val="1"/>
        <c:axPos val="l"/>
        <c:numFmt formatCode="0%" sourceLinked="1"/>
        <c:majorTickMark val="out"/>
        <c:minorTickMark val="none"/>
        <c:tickLblPos val="nextTo"/>
        <c:crossAx val="24857087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96077468142879E-2"/>
          <c:y val="0.15390055631233196"/>
          <c:w val="0.95064717135141918"/>
          <c:h val="0.628686290586899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9108982-8DD1-4052-BDC9-FEFFD818365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D299680-8666-480F-9E76-13959629009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0.42</c:v>
                </c:pt>
                <c:pt idx="1">
                  <c:v>0.08</c:v>
                </c:pt>
                <c:pt idx="2">
                  <c:v>0.39</c:v>
                </c:pt>
                <c:pt idx="3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7F6435D-801E-44ED-9EA5-0627AF4458B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92E-4382-9519-5CD175AA5BB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FF98917-BE2F-40F1-9F5A-20D2127AF7A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92E-4382-9519-5CD175AA5B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0.4</c:v>
                </c:pt>
                <c:pt idx="1">
                  <c:v>0.08</c:v>
                </c:pt>
                <c:pt idx="2">
                  <c:v>0.4</c:v>
                </c:pt>
                <c:pt idx="3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29A0397-978F-4CE8-887B-C277A17F1C7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92E-4382-9519-5CD175AA5BB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02C6716-A689-4715-AA1A-3E98E0C7D6A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92E-4382-9519-5CD175AA5B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0.4</c:v>
                </c:pt>
                <c:pt idx="1">
                  <c:v>0.12</c:v>
                </c:pt>
                <c:pt idx="2">
                  <c:v>0.37</c:v>
                </c:pt>
                <c:pt idx="3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solidFill>
              <a:srgbClr val="403152"/>
            </a:soli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spPr>
              <a:gradFill>
                <a:gsLst>
                  <a:gs pos="0">
                    <a:srgbClr val="00E568"/>
                  </a:gs>
                  <a:gs pos="100000">
                    <a:srgbClr val="00B050"/>
                  </a:gs>
                </a:gsLst>
                <a:lin ang="5400000" scaled="1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EEE-4E13-87E0-F04CDF787986}"/>
              </c:ext>
            </c:extLst>
          </c:dPt>
          <c:dPt>
            <c:idx val="3"/>
            <c:invertIfNegative val="0"/>
            <c:bubble3D val="0"/>
            <c:spPr>
              <a:gradFill>
                <a:gsLst>
                  <a:gs pos="0">
                    <a:srgbClr val="00E568"/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EEE-4E13-87E0-F04CDF787986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120E8CB-5272-498D-A43F-307D5A53AC2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05F91BA-87F9-4C0E-832A-1A430BE50D9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0.44</c:v>
                </c:pt>
                <c:pt idx="1">
                  <c:v>7.0000000000000007E-2</c:v>
                </c:pt>
                <c:pt idx="2">
                  <c:v>0.36</c:v>
                </c:pt>
                <c:pt idx="3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8AAE13C-11F9-4328-8774-A63358FCB23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B92E-4382-9519-5CD175AA5BB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6D998A8-6EC3-4ACB-AC20-F30A981C6DD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B92E-4382-9519-5CD175AA5B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0.41</c:v>
                </c:pt>
                <c:pt idx="1">
                  <c:v>0.08</c:v>
                </c:pt>
                <c:pt idx="2">
                  <c:v>0.38</c:v>
                </c:pt>
                <c:pt idx="3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8572048"/>
        <c:axId val="248572440"/>
      </c:barChart>
      <c:catAx>
        <c:axId val="2485720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8572440"/>
        <c:crosses val="autoZero"/>
        <c:auto val="1"/>
        <c:lblAlgn val="ctr"/>
        <c:lblOffset val="20"/>
        <c:noMultiLvlLbl val="0"/>
      </c:catAx>
      <c:valAx>
        <c:axId val="248572440"/>
        <c:scaling>
          <c:orientation val="minMax"/>
          <c:max val="0.8"/>
        </c:scaling>
        <c:delete val="1"/>
        <c:axPos val="l"/>
        <c:numFmt formatCode="0%" sourceLinked="1"/>
        <c:majorTickMark val="out"/>
        <c:minorTickMark val="none"/>
        <c:tickLblPos val="nextTo"/>
        <c:crossAx val="24857204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4332084893882647E-2"/>
          <c:w val="1"/>
          <c:h val="0.9313358302122347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</c:v>
                </c:pt>
                <c:pt idx="1">
                  <c:v>0.5</c:v>
                </c:pt>
                <c:pt idx="2">
                  <c:v>0.43998500000000001</c:v>
                </c:pt>
                <c:pt idx="3">
                  <c:v>0.37242500000000001</c:v>
                </c:pt>
                <c:pt idx="4">
                  <c:v>0.33510000000000001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79-4DAB-8CC3-819974BAE654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0">
                  <a:srgbClr val="E41E2B"/>
                </a:gs>
                <a:gs pos="100000">
                  <a:srgbClr val="C00000"/>
                </a:gs>
              </a:gsLst>
              <a:lin ang="0" scaled="1"/>
              <a:tileRect/>
            </a:gradFill>
            <a:ln>
              <a:noFill/>
            </a:ln>
            <a:effectLst/>
          </c:spPr>
          <c:invertIfNegative val="0"/>
          <c:dLbls>
            <c:dLbl>
              <c:idx val="0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899-4CD0-9723-76D158C21ACA}"/>
                </c:ext>
              </c:extLst>
            </c:dLbl>
            <c:dLbl>
              <c:idx val="1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899-4CD0-9723-76D158C21ACA}"/>
                </c:ext>
              </c:extLst>
            </c:dLbl>
            <c:dLbl>
              <c:idx val="2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899-4CD0-9723-76D158C21ACA}"/>
                </c:ext>
              </c:extLst>
            </c:dLbl>
            <c:dLbl>
              <c:idx val="3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899-4CD0-9723-76D158C21ACA}"/>
                </c:ext>
              </c:extLst>
            </c:dLbl>
            <c:dLbl>
              <c:idx val="4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899-4CD0-9723-76D158C21ACA}"/>
                </c:ext>
              </c:extLst>
            </c:dLbl>
            <c:dLbl>
              <c:idx val="5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899-4CD0-9723-76D158C21ACA}"/>
                </c:ext>
              </c:extLst>
            </c:dLbl>
            <c:numFmt formatCode="0%" sourceLinked="0"/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Sheet1!$C$2:$C$7</c:f>
              <c:numCache>
                <c:formatCode>0.0%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0.12003</c:v>
                </c:pt>
                <c:pt idx="3">
                  <c:v>0.25514999999999999</c:v>
                </c:pt>
                <c:pt idx="4">
                  <c:v>0.32979999999999998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279-4DAB-8CC3-819974BAE654}"/>
            </c:ext>
          </c:extLst>
        </c:ser>
        <c:ser>
          <c:idx val="2"/>
          <c:order val="2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Sheet1!$D$2:$D$7</c:f>
              <c:numCache>
                <c:formatCode>0.0%</c:formatCode>
                <c:ptCount val="6"/>
                <c:pt idx="0">
                  <c:v>0.5</c:v>
                </c:pt>
                <c:pt idx="1">
                  <c:v>0.5</c:v>
                </c:pt>
                <c:pt idx="2">
                  <c:v>0.43998500000000001</c:v>
                </c:pt>
                <c:pt idx="3">
                  <c:v>0.37242500000000001</c:v>
                </c:pt>
                <c:pt idx="4">
                  <c:v>0.33510000000000001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279-4DAB-8CC3-819974BAE654}"/>
            </c:ext>
          </c:extLst>
        </c:ser>
        <c:ser>
          <c:idx val="3"/>
          <c:order val="3"/>
          <c:tx>
            <c:strRef>
              <c:f>Sheet1!$C$1</c:f>
              <c:strCache>
                <c:ptCount val="1"/>
                <c:pt idx="0">
                  <c:v>7-Eleven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Sheet1!$E$2:$E$7</c:f>
              <c:numCache>
                <c:formatCode>0.0%</c:formatCode>
                <c:ptCount val="6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279-4DAB-8CC3-819974BAE654}"/>
            </c:ext>
          </c:extLst>
        </c:ser>
        <c:ser>
          <c:idx val="4"/>
          <c:order val="4"/>
          <c:tx>
            <c:strRef>
              <c:f>Sheet1!$C$1</c:f>
              <c:strCache>
                <c:ptCount val="1"/>
                <c:pt idx="0">
                  <c:v>7-Eleven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Sheet1!$F$2:$F$7</c:f>
              <c:numCache>
                <c:formatCode>0.0%</c:formatCode>
                <c:ptCount val="6"/>
                <c:pt idx="0">
                  <c:v>0.5</c:v>
                </c:pt>
                <c:pt idx="1">
                  <c:v>0.5</c:v>
                </c:pt>
                <c:pt idx="2">
                  <c:v>0.42513499999999999</c:v>
                </c:pt>
                <c:pt idx="3">
                  <c:v>0.33560000000000001</c:v>
                </c:pt>
                <c:pt idx="4">
                  <c:v>0.30957499999999999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279-4DAB-8CC3-819974BAE654}"/>
            </c:ext>
          </c:extLst>
        </c:ser>
        <c:ser>
          <c:idx val="5"/>
          <c:order val="5"/>
          <c:tx>
            <c:strRef>
              <c:f>Sheet1!$C$1</c:f>
              <c:strCache>
                <c:ptCount val="1"/>
                <c:pt idx="0">
                  <c:v>7-Eleven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59C"/>
                </a:gs>
              </a:gsLst>
              <a:lin ang="0" scaled="1"/>
            </a:gradFill>
            <a:ln>
              <a:noFill/>
            </a:ln>
            <a:effectLst/>
          </c:spPr>
          <c:invertIfNegative val="0"/>
          <c:dLbls>
            <c:dLbl>
              <c:idx val="0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chemeClr val="tx1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8899-4CD0-9723-76D158C21ACA}"/>
                </c:ext>
              </c:extLst>
            </c:dLbl>
            <c:dLbl>
              <c:idx val="1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8899-4CD0-9723-76D158C21ACA}"/>
                </c:ext>
              </c:extLst>
            </c:dLbl>
            <c:dLbl>
              <c:idx val="2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00B05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8899-4CD0-9723-76D158C21ACA}"/>
                </c:ext>
              </c:extLst>
            </c:dLbl>
            <c:dLbl>
              <c:idx val="3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00B05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899-4CD0-9723-76D158C21ACA}"/>
                </c:ext>
              </c:extLst>
            </c:dLbl>
            <c:dLbl>
              <c:idx val="4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00B05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8899-4CD0-9723-76D158C21ACA}"/>
                </c:ext>
              </c:extLst>
            </c:dLbl>
            <c:dLbl>
              <c:idx val="5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8899-4CD0-9723-76D158C21ACA}"/>
                </c:ext>
              </c:extLst>
            </c:dLbl>
            <c:numFmt formatCode="0%" sourceLinked="0"/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Sheet1!$G$2:$G$7</c:f>
              <c:numCache>
                <c:formatCode>0.0%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0.14973</c:v>
                </c:pt>
                <c:pt idx="3">
                  <c:v>0.32879999999999998</c:v>
                </c:pt>
                <c:pt idx="4">
                  <c:v>0.38085000000000002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6279-4DAB-8CC3-819974BAE654}"/>
            </c:ext>
          </c:extLst>
        </c:ser>
        <c:ser>
          <c:idx val="6"/>
          <c:order val="6"/>
          <c:tx>
            <c:strRef>
              <c:f>Sheet1!$C$1</c:f>
              <c:strCache>
                <c:ptCount val="1"/>
                <c:pt idx="0">
                  <c:v>7-Eleven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Sheet1!$H$2:$H$7</c:f>
              <c:numCache>
                <c:formatCode>0.0%</c:formatCode>
                <c:ptCount val="6"/>
                <c:pt idx="0">
                  <c:v>0.5</c:v>
                </c:pt>
                <c:pt idx="1">
                  <c:v>0.5</c:v>
                </c:pt>
                <c:pt idx="2">
                  <c:v>0.42513499999999999</c:v>
                </c:pt>
                <c:pt idx="3">
                  <c:v>0.33560000000000001</c:v>
                </c:pt>
                <c:pt idx="4">
                  <c:v>0.30957499999999999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279-4DAB-8CC3-819974BAE654}"/>
            </c:ext>
          </c:extLst>
        </c:ser>
        <c:ser>
          <c:idx val="7"/>
          <c:order val="7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Sheet1!$I$2:$I$7</c:f>
              <c:numCache>
                <c:formatCode>0.0%</c:formatCode>
                <c:ptCount val="6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6279-4DAB-8CC3-819974BAE654}"/>
            </c:ext>
          </c:extLst>
        </c:ser>
        <c:ser>
          <c:idx val="8"/>
          <c:order val="8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Sheet1!$J$2:$J$7</c:f>
              <c:numCache>
                <c:formatCode>0.0%</c:formatCode>
                <c:ptCount val="6"/>
                <c:pt idx="0">
                  <c:v>0.5</c:v>
                </c:pt>
                <c:pt idx="1">
                  <c:v>0.5</c:v>
                </c:pt>
                <c:pt idx="2">
                  <c:v>0.45228999999999997</c:v>
                </c:pt>
                <c:pt idx="3">
                  <c:v>0.4012</c:v>
                </c:pt>
                <c:pt idx="4">
                  <c:v>0.37346499999999999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279-4DAB-8CC3-819974BAE654}"/>
            </c:ext>
          </c:extLst>
        </c:ser>
        <c:ser>
          <c:idx val="9"/>
          <c:order val="9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84000"/>
                    <a:lumOff val="16000"/>
                  </a:schemeClr>
                </a:gs>
                <a:gs pos="100000">
                  <a:srgbClr val="FFC000"/>
                </a:gs>
              </a:gsLst>
              <a:lin ang="0" scaled="1"/>
            </a:gradFill>
            <a:ln>
              <a:noFill/>
            </a:ln>
            <a:effectLst/>
          </c:spPr>
          <c:invertIfNegative val="0"/>
          <c:dLbls>
            <c:dLbl>
              <c:idx val="0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8899-4CD0-9723-76D158C21ACA}"/>
                </c:ext>
              </c:extLst>
            </c:dLbl>
            <c:dLbl>
              <c:idx val="1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chemeClr val="tx1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8899-4CD0-9723-76D158C21ACA}"/>
                </c:ext>
              </c:extLst>
            </c:dLbl>
            <c:dLbl>
              <c:idx val="2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8899-4CD0-9723-76D158C21ACA}"/>
                </c:ext>
              </c:extLst>
            </c:dLbl>
            <c:dLbl>
              <c:idx val="3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8899-4CD0-9723-76D158C21ACA}"/>
                </c:ext>
              </c:extLst>
            </c:dLbl>
            <c:dLbl>
              <c:idx val="4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8899-4CD0-9723-76D158C21ACA}"/>
                </c:ext>
              </c:extLst>
            </c:dLbl>
            <c:dLbl>
              <c:idx val="5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8899-4CD0-9723-76D158C21ACA}"/>
                </c:ext>
              </c:extLst>
            </c:dLbl>
            <c:numFmt formatCode="0%" sourceLinked="0"/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Sheet1!$K$2:$K$7</c:f>
              <c:numCache>
                <c:formatCode>0.0%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9.5420000000000005E-2</c:v>
                </c:pt>
                <c:pt idx="3">
                  <c:v>0.1976</c:v>
                </c:pt>
                <c:pt idx="4">
                  <c:v>0.25307000000000002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6279-4DAB-8CC3-819974BAE654}"/>
            </c:ext>
          </c:extLst>
        </c:ser>
        <c:ser>
          <c:idx val="10"/>
          <c:order val="1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Sheet1!$L$2:$L$7</c:f>
              <c:numCache>
                <c:formatCode>0.0%</c:formatCode>
                <c:ptCount val="6"/>
                <c:pt idx="0">
                  <c:v>0.5</c:v>
                </c:pt>
                <c:pt idx="1">
                  <c:v>0.5</c:v>
                </c:pt>
                <c:pt idx="2">
                  <c:v>0.45228999999999997</c:v>
                </c:pt>
                <c:pt idx="3">
                  <c:v>0.4012</c:v>
                </c:pt>
                <c:pt idx="4">
                  <c:v>0.37346499999999999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6279-4DAB-8CC3-819974BAE654}"/>
            </c:ext>
          </c:extLst>
        </c:ser>
        <c:ser>
          <c:idx val="11"/>
          <c:order val="11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Sheet1!$M$2:$M$7</c:f>
              <c:numCache>
                <c:formatCode>0.0%</c:formatCode>
                <c:ptCount val="6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6279-4DAB-8CC3-819974BAE654}"/>
            </c:ext>
          </c:extLst>
        </c:ser>
        <c:ser>
          <c:idx val="12"/>
          <c:order val="12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Sheet1!$N$2:$N$7</c:f>
              <c:numCache>
                <c:formatCode>0.0%</c:formatCode>
                <c:ptCount val="6"/>
                <c:pt idx="0">
                  <c:v>0.5</c:v>
                </c:pt>
                <c:pt idx="1">
                  <c:v>0.5</c:v>
                </c:pt>
                <c:pt idx="2">
                  <c:v>0.45640000000000003</c:v>
                </c:pt>
                <c:pt idx="3">
                  <c:v>0.40854499999999999</c:v>
                </c:pt>
                <c:pt idx="4">
                  <c:v>0.388625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6279-4DAB-8CC3-819974BAE654}"/>
            </c:ext>
          </c:extLst>
        </c:ser>
        <c:ser>
          <c:idx val="13"/>
          <c:order val="1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gradFill>
              <a:gsLst>
                <a:gs pos="0">
                  <a:srgbClr val="00E568"/>
                </a:gs>
                <a:gs pos="100000">
                  <a:srgbClr val="00B452"/>
                </a:gs>
              </a:gsLst>
              <a:lin ang="0" scaled="1"/>
            </a:gradFill>
            <a:ln>
              <a:noFill/>
            </a:ln>
            <a:effectLst/>
          </c:spPr>
          <c:invertIfNegative val="0"/>
          <c:dLbls>
            <c:dLbl>
              <c:idx val="0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8899-4CD0-9723-76D158C21ACA}"/>
                </c:ext>
              </c:extLst>
            </c:dLbl>
            <c:dLbl>
              <c:idx val="1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8899-4CD0-9723-76D158C21ACA}"/>
                </c:ext>
              </c:extLst>
            </c:dLbl>
            <c:dLbl>
              <c:idx val="2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4-8899-4CD0-9723-76D158C21ACA}"/>
                </c:ext>
              </c:extLst>
            </c:dLbl>
            <c:dLbl>
              <c:idx val="3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8899-4CD0-9723-76D158C21ACA}"/>
                </c:ext>
              </c:extLst>
            </c:dLbl>
            <c:dLbl>
              <c:idx val="4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8899-4CD0-9723-76D158C21ACA}"/>
                </c:ext>
              </c:extLst>
            </c:dLbl>
            <c:dLbl>
              <c:idx val="5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7-8899-4CD0-9723-76D158C21ACA}"/>
                </c:ext>
              </c:extLst>
            </c:dLbl>
            <c:numFmt formatCode="0%" sourceLinked="0"/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Sheet1!$O$2:$O$7</c:f>
              <c:numCache>
                <c:formatCode>0.0%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8.72E-2</c:v>
                </c:pt>
                <c:pt idx="3">
                  <c:v>0.18290999999999999</c:v>
                </c:pt>
                <c:pt idx="4">
                  <c:v>0.22275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6279-4DAB-8CC3-819974BAE654}"/>
            </c:ext>
          </c:extLst>
        </c:ser>
        <c:ser>
          <c:idx val="14"/>
          <c:order val="14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Sheet1!$P$2:$P$7</c:f>
              <c:numCache>
                <c:formatCode>0.0%</c:formatCode>
                <c:ptCount val="6"/>
                <c:pt idx="0">
                  <c:v>0.5</c:v>
                </c:pt>
                <c:pt idx="1">
                  <c:v>0.5</c:v>
                </c:pt>
                <c:pt idx="2">
                  <c:v>0.45640000000000003</c:v>
                </c:pt>
                <c:pt idx="3">
                  <c:v>0.40854499999999999</c:v>
                </c:pt>
                <c:pt idx="4">
                  <c:v>0.388625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6279-4DAB-8CC3-819974BAE654}"/>
            </c:ext>
          </c:extLst>
        </c:ser>
        <c:ser>
          <c:idx val="15"/>
          <c:order val="15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Sheet1!$Q$2:$Q$7</c:f>
              <c:numCache>
                <c:formatCode>0.0%</c:formatCode>
                <c:ptCount val="6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6279-4DAB-8CC3-819974BAE654}"/>
            </c:ext>
          </c:extLst>
        </c:ser>
        <c:ser>
          <c:idx val="16"/>
          <c:order val="16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Sheet1!$R$2:$R$7</c:f>
              <c:numCache>
                <c:formatCode>0.0%</c:formatCode>
                <c:ptCount val="6"/>
                <c:pt idx="0">
                  <c:v>0.5</c:v>
                </c:pt>
                <c:pt idx="1">
                  <c:v>0.5</c:v>
                </c:pt>
                <c:pt idx="2">
                  <c:v>0.42730499999999999</c:v>
                </c:pt>
                <c:pt idx="3">
                  <c:v>0.36549500000000001</c:v>
                </c:pt>
                <c:pt idx="4">
                  <c:v>0.33228999999999997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6279-4DAB-8CC3-819974BAE654}"/>
            </c:ext>
          </c:extLst>
        </c:ser>
        <c:ser>
          <c:idx val="17"/>
          <c:order val="17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gradFill>
              <a:gsLst>
                <a:gs pos="0">
                  <a:srgbClr val="9D5BCD"/>
                </a:gs>
                <a:gs pos="100000">
                  <a:srgbClr val="7230A2"/>
                </a:gs>
              </a:gsLst>
              <a:lin ang="0" scaled="1"/>
            </a:gradFill>
            <a:ln>
              <a:noFill/>
            </a:ln>
            <a:effectLst/>
          </c:spPr>
          <c:invertIfNegative val="0"/>
          <c:dLbls>
            <c:dLbl>
              <c:idx val="0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chemeClr val="tx1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8899-4CD0-9723-76D158C21ACA}"/>
                </c:ext>
              </c:extLst>
            </c:dLbl>
            <c:dLbl>
              <c:idx val="1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chemeClr val="tx1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9-8899-4CD0-9723-76D158C21ACA}"/>
                </c:ext>
              </c:extLst>
            </c:dLbl>
            <c:dLbl>
              <c:idx val="2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00B05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8899-4CD0-9723-76D158C21ACA}"/>
                </c:ext>
              </c:extLst>
            </c:dLbl>
            <c:dLbl>
              <c:idx val="3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B-8899-4CD0-9723-76D158C21ACA}"/>
                </c:ext>
              </c:extLst>
            </c:dLbl>
            <c:dLbl>
              <c:idx val="4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8899-4CD0-9723-76D158C21ACA}"/>
                </c:ext>
              </c:extLst>
            </c:dLbl>
            <c:dLbl>
              <c:idx val="5"/>
              <c:numFmt formatCode="0%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85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D-8899-4CD0-9723-76D158C21ACA}"/>
                </c:ext>
              </c:extLst>
            </c:dLbl>
            <c:numFmt formatCode="0%" sourceLinked="0"/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Sheet1!$S$2:$S$7</c:f>
              <c:numCache>
                <c:formatCode>0.0%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0.14538999999999999</c:v>
                </c:pt>
                <c:pt idx="3">
                  <c:v>0.26901000000000003</c:v>
                </c:pt>
                <c:pt idx="4">
                  <c:v>0.33542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6279-4DAB-8CC3-819974BAE654}"/>
            </c:ext>
          </c:extLst>
        </c:ser>
        <c:ser>
          <c:idx val="18"/>
          <c:order val="18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Favorite Across Channels</c:v>
                </c:pt>
                <c:pt idx="1">
                  <c:v>Favorite In Channels</c:v>
                </c:pt>
                <c:pt idx="2">
                  <c:v>Recommend</c:v>
                </c:pt>
                <c:pt idx="3">
                  <c:v>Like</c:v>
                </c:pt>
                <c:pt idx="4">
                  <c:v>Dine</c:v>
                </c:pt>
                <c:pt idx="5">
                  <c:v>Could Dine</c:v>
                </c:pt>
              </c:strCache>
            </c:strRef>
          </c:cat>
          <c:val>
            <c:numRef>
              <c:f>Sheet1!$T$2:$T$7</c:f>
              <c:numCache>
                <c:formatCode>0.0%</c:formatCode>
                <c:ptCount val="6"/>
                <c:pt idx="0">
                  <c:v>0.5</c:v>
                </c:pt>
                <c:pt idx="1">
                  <c:v>0.5</c:v>
                </c:pt>
                <c:pt idx="2">
                  <c:v>0.42730499999999999</c:v>
                </c:pt>
                <c:pt idx="3">
                  <c:v>0.36549500000000001</c:v>
                </c:pt>
                <c:pt idx="4">
                  <c:v>0.33228999999999997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6279-4DAB-8CC3-819974BAE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00800728"/>
        <c:axId val="200800336"/>
      </c:barChart>
      <c:catAx>
        <c:axId val="2008007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200800336"/>
        <c:crosses val="autoZero"/>
        <c:auto val="1"/>
        <c:lblAlgn val="ctr"/>
        <c:lblOffset val="100"/>
        <c:noMultiLvlLbl val="0"/>
      </c:catAx>
      <c:valAx>
        <c:axId val="200800336"/>
        <c:scaling>
          <c:orientation val="minMax"/>
          <c:max val="5.3"/>
        </c:scaling>
        <c:delete val="1"/>
        <c:axPos val="t"/>
        <c:numFmt formatCode="0.0%" sourceLinked="1"/>
        <c:majorTickMark val="out"/>
        <c:minorTickMark val="none"/>
        <c:tickLblPos val="nextTo"/>
        <c:crossAx val="200800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645350254966078"/>
          <c:h val="0.62594895664538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Carbonated Soft Drinks</c:v>
                </c:pt>
                <c:pt idx="1">
                  <c:v>Stills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0.43</c:v>
                </c:pt>
                <c:pt idx="1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BF6-4DCB-AE24-6819C2551EB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BF6-4DCB-AE24-6819C2551E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Carbonated Soft Drinks</c:v>
                </c:pt>
                <c:pt idx="1">
                  <c:v>Stills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0.37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BF6-4DCB-AE24-6819C2551EB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BF6-4DCB-AE24-6819C2551E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Carbonated Soft Drinks</c:v>
                </c:pt>
                <c:pt idx="1">
                  <c:v>Stills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0.4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Carbonated Soft Drinks</c:v>
                </c:pt>
                <c:pt idx="1">
                  <c:v>Stills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0.41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8BF6-4DCB-AE24-6819C2551EB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BF6-4DCB-AE24-6819C2551E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Carbonated Soft Drinks</c:v>
                </c:pt>
                <c:pt idx="1">
                  <c:v>Stills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0.4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9251096"/>
        <c:axId val="249251488"/>
      </c:barChart>
      <c:catAx>
        <c:axId val="2492510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9251488"/>
        <c:crosses val="autoZero"/>
        <c:auto val="1"/>
        <c:lblAlgn val="ctr"/>
        <c:lblOffset val="50"/>
        <c:noMultiLvlLbl val="0"/>
      </c:catAx>
      <c:valAx>
        <c:axId val="249251488"/>
        <c:scaling>
          <c:orientation val="minMax"/>
          <c:max val="0.5"/>
        </c:scaling>
        <c:delete val="1"/>
        <c:axPos val="l"/>
        <c:numFmt formatCode="0%" sourceLinked="1"/>
        <c:majorTickMark val="out"/>
        <c:minorTickMark val="none"/>
        <c:tickLblPos val="nextTo"/>
        <c:crossAx val="24925109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20508474122035933"/>
          <c:w val="0.963236419000572"/>
          <c:h val="0.457479178105272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Regular SSD</c:v>
                </c:pt>
                <c:pt idx="1">
                  <c:v>Diet SSD</c:v>
                </c:pt>
                <c:pt idx="2">
                  <c:v>RTD Coffee</c:v>
                </c:pt>
                <c:pt idx="3">
                  <c:v>RTD Tea</c:v>
                </c:pt>
                <c:pt idx="4">
                  <c:v>Sports Drinks</c:v>
                </c:pt>
                <c:pt idx="5">
                  <c:v>RTD Smoothies</c:v>
                </c:pt>
                <c:pt idx="6">
                  <c:v>Protein Drinks</c:v>
                </c:pt>
                <c:pt idx="7">
                  <c:v>Dairy Alternative</c:v>
                </c:pt>
                <c:pt idx="8">
                  <c:v>100% Orange Juice</c:v>
                </c:pt>
                <c:pt idx="9">
                  <c:v>Lemonade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AAF-4936-89F8-9789E7CD03F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AAF-4936-89F8-9789E7CD03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Regular SSD</c:v>
                </c:pt>
                <c:pt idx="1">
                  <c:v>Diet SSD</c:v>
                </c:pt>
                <c:pt idx="2">
                  <c:v>RTD Coffee</c:v>
                </c:pt>
                <c:pt idx="3">
                  <c:v>RTD Tea</c:v>
                </c:pt>
                <c:pt idx="4">
                  <c:v>Sports Drinks</c:v>
                </c:pt>
                <c:pt idx="5">
                  <c:v>RTD Smoothies</c:v>
                </c:pt>
                <c:pt idx="6">
                  <c:v>Protein Drinks</c:v>
                </c:pt>
                <c:pt idx="7">
                  <c:v>Dairy Alternative</c:v>
                </c:pt>
                <c:pt idx="8">
                  <c:v>100% Orange Juice</c:v>
                </c:pt>
                <c:pt idx="9">
                  <c:v>Lemonade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AAAF-4936-89F8-9789E7CD03F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AAF-4936-89F8-9789E7CD03F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AAAF-4936-89F8-9789E7CD03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Regular SSD</c:v>
                </c:pt>
                <c:pt idx="1">
                  <c:v>Diet SSD</c:v>
                </c:pt>
                <c:pt idx="2">
                  <c:v>RTD Coffee</c:v>
                </c:pt>
                <c:pt idx="3">
                  <c:v>RTD Tea</c:v>
                </c:pt>
                <c:pt idx="4">
                  <c:v>Sports Drinks</c:v>
                </c:pt>
                <c:pt idx="5">
                  <c:v>RTD Smoothies</c:v>
                </c:pt>
                <c:pt idx="6">
                  <c:v>Protein Drinks</c:v>
                </c:pt>
                <c:pt idx="7">
                  <c:v>Dairy Alternative</c:v>
                </c:pt>
                <c:pt idx="8">
                  <c:v>100% Orange Juice</c:v>
                </c:pt>
                <c:pt idx="9">
                  <c:v>Lemonade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Regular SSD</c:v>
                </c:pt>
                <c:pt idx="1">
                  <c:v>Diet SSD</c:v>
                </c:pt>
                <c:pt idx="2">
                  <c:v>RTD Coffee</c:v>
                </c:pt>
                <c:pt idx="3">
                  <c:v>RTD Tea</c:v>
                </c:pt>
                <c:pt idx="4">
                  <c:v>Sports Drinks</c:v>
                </c:pt>
                <c:pt idx="5">
                  <c:v>RTD Smoothies</c:v>
                </c:pt>
                <c:pt idx="6">
                  <c:v>Protein Drinks</c:v>
                </c:pt>
                <c:pt idx="7">
                  <c:v>Dairy Alternative</c:v>
                </c:pt>
                <c:pt idx="8">
                  <c:v>100% Orange Juice</c:v>
                </c:pt>
                <c:pt idx="9">
                  <c:v>Lemonade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AAAF-4936-89F8-9789E7CD03F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AAAF-4936-89F8-9789E7CD03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Regular SSD</c:v>
                </c:pt>
                <c:pt idx="1">
                  <c:v>Diet SSD</c:v>
                </c:pt>
                <c:pt idx="2">
                  <c:v>RTD Coffee</c:v>
                </c:pt>
                <c:pt idx="3">
                  <c:v>RTD Tea</c:v>
                </c:pt>
                <c:pt idx="4">
                  <c:v>Sports Drinks</c:v>
                </c:pt>
                <c:pt idx="5">
                  <c:v>RTD Smoothies</c:v>
                </c:pt>
                <c:pt idx="6">
                  <c:v>Protein Drinks</c:v>
                </c:pt>
                <c:pt idx="7">
                  <c:v>Dairy Alternative</c:v>
                </c:pt>
                <c:pt idx="8">
                  <c:v>100% Orange Juice</c:v>
                </c:pt>
                <c:pt idx="9">
                  <c:v>Lemonade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9252272"/>
        <c:axId val="249252664"/>
      </c:barChart>
      <c:catAx>
        <c:axId val="24925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9252664"/>
        <c:crosses val="autoZero"/>
        <c:auto val="1"/>
        <c:lblAlgn val="ctr"/>
        <c:lblOffset val="50"/>
        <c:noMultiLvlLbl val="0"/>
      </c:catAx>
      <c:valAx>
        <c:axId val="249252664"/>
        <c:scaling>
          <c:orientation val="minMax"/>
          <c:max val="0.5"/>
        </c:scaling>
        <c:delete val="1"/>
        <c:axPos val="l"/>
        <c:numFmt formatCode="0%" sourceLinked="1"/>
        <c:majorTickMark val="out"/>
        <c:minorTickMark val="none"/>
        <c:tickLblPos val="nextTo"/>
        <c:crossAx val="24925227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7.1010919785376908E-2"/>
          <c:w val="0.963236419000572"/>
          <c:h val="0.796090363900160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Total CCNA</c:v>
                </c:pt>
                <c:pt idx="1">
                  <c:v>CCNA SSD</c:v>
                </c:pt>
                <c:pt idx="2">
                  <c:v>Total PBNA</c:v>
                </c:pt>
                <c:pt idx="3">
                  <c:v>PBNA SSD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0.22</c:v>
                </c:pt>
                <c:pt idx="1">
                  <c:v>0.19</c:v>
                </c:pt>
                <c:pt idx="2">
                  <c:v>0.17</c:v>
                </c:pt>
                <c:pt idx="3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3377-428E-8A48-04A203D14ED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377-428E-8A48-04A203D14E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Total CCNA</c:v>
                </c:pt>
                <c:pt idx="1">
                  <c:v>CCNA SSD</c:v>
                </c:pt>
                <c:pt idx="2">
                  <c:v>Total PBNA</c:v>
                </c:pt>
                <c:pt idx="3">
                  <c:v>PBNA SSD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0.22</c:v>
                </c:pt>
                <c:pt idx="1">
                  <c:v>0.21</c:v>
                </c:pt>
                <c:pt idx="2">
                  <c:v>0.19</c:v>
                </c:pt>
                <c:pt idx="3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377-428E-8A48-04A203D14ED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377-428E-8A48-04A203D14E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Total CCNA</c:v>
                </c:pt>
                <c:pt idx="1">
                  <c:v>CCNA SSD</c:v>
                </c:pt>
                <c:pt idx="2">
                  <c:v>Total PBNA</c:v>
                </c:pt>
                <c:pt idx="3">
                  <c:v>PBNA SSD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0.28999999999999998</c:v>
                </c:pt>
                <c:pt idx="1">
                  <c:v>0.18</c:v>
                </c:pt>
                <c:pt idx="2">
                  <c:v>0.16</c:v>
                </c:pt>
                <c:pt idx="3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Total CCNA</c:v>
                </c:pt>
                <c:pt idx="1">
                  <c:v>CCNA SSD</c:v>
                </c:pt>
                <c:pt idx="2">
                  <c:v>Total PBNA</c:v>
                </c:pt>
                <c:pt idx="3">
                  <c:v>PBNA SSD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0.27</c:v>
                </c:pt>
                <c:pt idx="1">
                  <c:v>0.2</c:v>
                </c:pt>
                <c:pt idx="2">
                  <c:v>0.17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3377-428E-8A48-04A203D14ED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3377-428E-8A48-04A203D14ED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3377-428E-8A48-04A203D14E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Total CCNA</c:v>
                </c:pt>
                <c:pt idx="1">
                  <c:v>CCNA SSD</c:v>
                </c:pt>
                <c:pt idx="2">
                  <c:v>Total PBNA</c:v>
                </c:pt>
                <c:pt idx="3">
                  <c:v>PBNA SSD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0.22</c:v>
                </c:pt>
                <c:pt idx="1">
                  <c:v>0.22</c:v>
                </c:pt>
                <c:pt idx="2">
                  <c:v>0.18</c:v>
                </c:pt>
                <c:pt idx="3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1150400"/>
        <c:axId val="251150792"/>
      </c:barChart>
      <c:catAx>
        <c:axId val="2511504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1150792"/>
        <c:crosses val="autoZero"/>
        <c:auto val="1"/>
        <c:lblAlgn val="ctr"/>
        <c:lblOffset val="50"/>
        <c:noMultiLvlLbl val="0"/>
      </c:catAx>
      <c:valAx>
        <c:axId val="251150792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115040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7.1010919785376908E-2"/>
          <c:w val="0.963236419000572"/>
          <c:h val="0.796090363900160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Total CCNA</c:v>
                </c:pt>
                <c:pt idx="1">
                  <c:v>CCNA SSD</c:v>
                </c:pt>
                <c:pt idx="2">
                  <c:v>Total PBNA</c:v>
                </c:pt>
                <c:pt idx="3">
                  <c:v>PBNA SSD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0.22</c:v>
                </c:pt>
                <c:pt idx="1">
                  <c:v>0.19</c:v>
                </c:pt>
                <c:pt idx="2">
                  <c:v>0.17</c:v>
                </c:pt>
                <c:pt idx="3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159-4A41-AB62-5FC768F713A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159-4A41-AB62-5FC768F713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Total CCNA</c:v>
                </c:pt>
                <c:pt idx="1">
                  <c:v>CCNA SSD</c:v>
                </c:pt>
                <c:pt idx="2">
                  <c:v>Total PBNA</c:v>
                </c:pt>
                <c:pt idx="3">
                  <c:v>PBNA SSD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0.22</c:v>
                </c:pt>
                <c:pt idx="1">
                  <c:v>0.21</c:v>
                </c:pt>
                <c:pt idx="2">
                  <c:v>0.19</c:v>
                </c:pt>
                <c:pt idx="3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B159-4A41-AB62-5FC768F713A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159-4A41-AB62-5FC768F713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Total CCNA</c:v>
                </c:pt>
                <c:pt idx="1">
                  <c:v>CCNA SSD</c:v>
                </c:pt>
                <c:pt idx="2">
                  <c:v>Total PBNA</c:v>
                </c:pt>
                <c:pt idx="3">
                  <c:v>PBNA SSD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0.28999999999999998</c:v>
                </c:pt>
                <c:pt idx="1">
                  <c:v>0.18</c:v>
                </c:pt>
                <c:pt idx="2">
                  <c:v>0.16</c:v>
                </c:pt>
                <c:pt idx="3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Total CCNA</c:v>
                </c:pt>
                <c:pt idx="1">
                  <c:v>CCNA SSD</c:v>
                </c:pt>
                <c:pt idx="2">
                  <c:v>Total PBNA</c:v>
                </c:pt>
                <c:pt idx="3">
                  <c:v>PBNA SSD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0.27</c:v>
                </c:pt>
                <c:pt idx="1">
                  <c:v>0.2</c:v>
                </c:pt>
                <c:pt idx="2">
                  <c:v>0.17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B159-4A41-AB62-5FC768F713A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B159-4A41-AB62-5FC768F713A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B159-4A41-AB62-5FC768F713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Total CCNA</c:v>
                </c:pt>
                <c:pt idx="1">
                  <c:v>CCNA SSD</c:v>
                </c:pt>
                <c:pt idx="2">
                  <c:v>Total PBNA</c:v>
                </c:pt>
                <c:pt idx="3">
                  <c:v>PBNA SSD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0.22</c:v>
                </c:pt>
                <c:pt idx="1">
                  <c:v>0.22</c:v>
                </c:pt>
                <c:pt idx="2">
                  <c:v>0.18</c:v>
                </c:pt>
                <c:pt idx="3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1151576"/>
        <c:axId val="251151968"/>
      </c:barChart>
      <c:catAx>
        <c:axId val="2511515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1151968"/>
        <c:crosses val="autoZero"/>
        <c:auto val="1"/>
        <c:lblAlgn val="ctr"/>
        <c:lblOffset val="50"/>
        <c:noMultiLvlLbl val="0"/>
      </c:catAx>
      <c:valAx>
        <c:axId val="251151968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115157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8183970098082261"/>
          <c:w val="0.963236419000572"/>
          <c:h val="0.536037681610751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CF Coca-Cola</c:v>
                </c:pt>
                <c:pt idx="3">
                  <c:v>Diet Cherry Coke</c:v>
                </c:pt>
                <c:pt idx="4">
                  <c:v>Cherry Coke</c:v>
                </c:pt>
                <c:pt idx="5">
                  <c:v>CF Diet Coke</c:v>
                </c:pt>
                <c:pt idx="6">
                  <c:v>Vanilla Coke</c:v>
                </c:pt>
                <c:pt idx="7">
                  <c:v>Coke Zero</c:v>
                </c:pt>
                <c:pt idx="8">
                  <c:v>Dr Pepper</c:v>
                </c:pt>
                <c:pt idx="9">
                  <c:v>Diet Dr Pepper Cherry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E416-4743-82BD-895A2D06C52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416-4743-82BD-895A2D06C5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CF Coca-Cola</c:v>
                </c:pt>
                <c:pt idx="3">
                  <c:v>Diet Cherry Coke</c:v>
                </c:pt>
                <c:pt idx="4">
                  <c:v>Cherry Coke</c:v>
                </c:pt>
                <c:pt idx="5">
                  <c:v>CF Diet Coke</c:v>
                </c:pt>
                <c:pt idx="6">
                  <c:v>Vanilla Coke</c:v>
                </c:pt>
                <c:pt idx="7">
                  <c:v>Coke Zero</c:v>
                </c:pt>
                <c:pt idx="8">
                  <c:v>Dr Pepper</c:v>
                </c:pt>
                <c:pt idx="9">
                  <c:v>Diet Dr Pepper Cherry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416-4743-82BD-895A2D06C52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E416-4743-82BD-895A2D06C5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CF Coca-Cola</c:v>
                </c:pt>
                <c:pt idx="3">
                  <c:v>Diet Cherry Coke</c:v>
                </c:pt>
                <c:pt idx="4">
                  <c:v>Cherry Coke</c:v>
                </c:pt>
                <c:pt idx="5">
                  <c:v>CF Diet Coke</c:v>
                </c:pt>
                <c:pt idx="6">
                  <c:v>Vanilla Coke</c:v>
                </c:pt>
                <c:pt idx="7">
                  <c:v>Coke Zero</c:v>
                </c:pt>
                <c:pt idx="8">
                  <c:v>Dr Pepper</c:v>
                </c:pt>
                <c:pt idx="9">
                  <c:v>Diet Dr Pepper Cherry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CF Coca-Cola</c:v>
                </c:pt>
                <c:pt idx="3">
                  <c:v>Diet Cherry Coke</c:v>
                </c:pt>
                <c:pt idx="4">
                  <c:v>Cherry Coke</c:v>
                </c:pt>
                <c:pt idx="5">
                  <c:v>CF Diet Coke</c:v>
                </c:pt>
                <c:pt idx="6">
                  <c:v>Vanilla Coke</c:v>
                </c:pt>
                <c:pt idx="7">
                  <c:v>Coke Zero</c:v>
                </c:pt>
                <c:pt idx="8">
                  <c:v>Dr Pepper</c:v>
                </c:pt>
                <c:pt idx="9">
                  <c:v>Diet Dr Pepper Cherry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E416-4743-82BD-895A2D06C52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E416-4743-82BD-895A2D06C52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E416-4743-82BD-895A2D06C5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CF Coca-Cola</c:v>
                </c:pt>
                <c:pt idx="3">
                  <c:v>Diet Cherry Coke</c:v>
                </c:pt>
                <c:pt idx="4">
                  <c:v>Cherry Coke</c:v>
                </c:pt>
                <c:pt idx="5">
                  <c:v>CF Diet Coke</c:v>
                </c:pt>
                <c:pt idx="6">
                  <c:v>Vanilla Coke</c:v>
                </c:pt>
                <c:pt idx="7">
                  <c:v>Coke Zero</c:v>
                </c:pt>
                <c:pt idx="8">
                  <c:v>Dr Pepper</c:v>
                </c:pt>
                <c:pt idx="9">
                  <c:v>Diet Dr Pepper Cherry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1153144"/>
        <c:axId val="251153536"/>
      </c:barChart>
      <c:catAx>
        <c:axId val="251153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1153536"/>
        <c:crosses val="autoZero"/>
        <c:auto val="1"/>
        <c:lblAlgn val="ctr"/>
        <c:lblOffset val="50"/>
        <c:noMultiLvlLbl val="0"/>
      </c:catAx>
      <c:valAx>
        <c:axId val="251153536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115314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9263177462694134"/>
          <c:w val="0.963236419000572"/>
          <c:h val="0.550550595105623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CF Coca-Cola</c:v>
                </c:pt>
                <c:pt idx="3">
                  <c:v>Diet Cherry Coke</c:v>
                </c:pt>
                <c:pt idx="4">
                  <c:v>Cherry Coke</c:v>
                </c:pt>
                <c:pt idx="5">
                  <c:v>CF Diet Coke</c:v>
                </c:pt>
                <c:pt idx="6">
                  <c:v>Vanilla Coke</c:v>
                </c:pt>
                <c:pt idx="7">
                  <c:v>Coke Zero</c:v>
                </c:pt>
                <c:pt idx="8">
                  <c:v>Dr Pepper</c:v>
                </c:pt>
                <c:pt idx="9">
                  <c:v>Diet Dr Pepper Cherry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1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328-44C0-9D82-8B03187721A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328-44C0-9D82-8B03187721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CF Coca-Cola</c:v>
                </c:pt>
                <c:pt idx="3">
                  <c:v>Diet Cherry Coke</c:v>
                </c:pt>
                <c:pt idx="4">
                  <c:v>Cherry Coke</c:v>
                </c:pt>
                <c:pt idx="5">
                  <c:v>CF Diet Coke</c:v>
                </c:pt>
                <c:pt idx="6">
                  <c:v>Vanilla Coke</c:v>
                </c:pt>
                <c:pt idx="7">
                  <c:v>Coke Zero</c:v>
                </c:pt>
                <c:pt idx="8">
                  <c:v>Dr Pepper</c:v>
                </c:pt>
                <c:pt idx="9">
                  <c:v>Diet Dr Pepper Cherry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328-44C0-9D82-8B03187721A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328-44C0-9D82-8B03187721A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8328-44C0-9D82-8B03187721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CF Coca-Cola</c:v>
                </c:pt>
                <c:pt idx="3">
                  <c:v>Diet Cherry Coke</c:v>
                </c:pt>
                <c:pt idx="4">
                  <c:v>Cherry Coke</c:v>
                </c:pt>
                <c:pt idx="5">
                  <c:v>CF Diet Coke</c:v>
                </c:pt>
                <c:pt idx="6">
                  <c:v>Vanilla Coke</c:v>
                </c:pt>
                <c:pt idx="7">
                  <c:v>Coke Zero</c:v>
                </c:pt>
                <c:pt idx="8">
                  <c:v>Dr Pepper</c:v>
                </c:pt>
                <c:pt idx="9">
                  <c:v>Diet Dr Pepper Cherry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CF Coca-Cola</c:v>
                </c:pt>
                <c:pt idx="3">
                  <c:v>Diet Cherry Coke</c:v>
                </c:pt>
                <c:pt idx="4">
                  <c:v>Cherry Coke</c:v>
                </c:pt>
                <c:pt idx="5">
                  <c:v>CF Diet Coke</c:v>
                </c:pt>
                <c:pt idx="6">
                  <c:v>Vanilla Coke</c:v>
                </c:pt>
                <c:pt idx="7">
                  <c:v>Coke Zero</c:v>
                </c:pt>
                <c:pt idx="8">
                  <c:v>Dr Pepper</c:v>
                </c:pt>
                <c:pt idx="9">
                  <c:v>Diet Dr Pepper Cherry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328-44C0-9D82-8B03187721A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8328-44C0-9D82-8B03187721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CF Coca-Cola</c:v>
                </c:pt>
                <c:pt idx="3">
                  <c:v>Diet Cherry Coke</c:v>
                </c:pt>
                <c:pt idx="4">
                  <c:v>Cherry Coke</c:v>
                </c:pt>
                <c:pt idx="5">
                  <c:v>CF Diet Coke</c:v>
                </c:pt>
                <c:pt idx="6">
                  <c:v>Vanilla Coke</c:v>
                </c:pt>
                <c:pt idx="7">
                  <c:v>Coke Zero</c:v>
                </c:pt>
                <c:pt idx="8">
                  <c:v>Dr Pepper</c:v>
                </c:pt>
                <c:pt idx="9">
                  <c:v>Diet Dr Pepper Cherry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0996632"/>
        <c:axId val="250997024"/>
      </c:barChart>
      <c:catAx>
        <c:axId val="2509966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0997024"/>
        <c:crosses val="autoZero"/>
        <c:auto val="1"/>
        <c:lblAlgn val="ctr"/>
        <c:lblOffset val="50"/>
        <c:noMultiLvlLbl val="0"/>
      </c:catAx>
      <c:valAx>
        <c:axId val="250997024"/>
        <c:scaling>
          <c:orientation val="minMax"/>
          <c:max val="1"/>
        </c:scaling>
        <c:delete val="1"/>
        <c:axPos val="l"/>
        <c:numFmt formatCode="0%" sourceLinked="1"/>
        <c:majorTickMark val="out"/>
        <c:minorTickMark val="none"/>
        <c:tickLblPos val="nextTo"/>
        <c:crossAx val="25099663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6.8274267568420352E-2"/>
          <c:w val="0.96713957615335111"/>
          <c:h val="0.778213508114548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Weekly+</c:v>
                </c:pt>
                <c:pt idx="1">
                  <c:v>Daily+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0.28999999999999998</c:v>
                </c:pt>
                <c:pt idx="1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C06-4498-8B9A-51C040B889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Weekly+</c:v>
                </c:pt>
                <c:pt idx="1">
                  <c:v>Daily+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0.31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C06-4498-8B9A-51C040B889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Weekly+</c:v>
                </c:pt>
                <c:pt idx="1">
                  <c:v>Daily+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0.28999999999999998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Weekly+</c:v>
                </c:pt>
                <c:pt idx="1">
                  <c:v>Daily+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0.28999999999999998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5C06-4498-8B9A-51C040B889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Weekly+</c:v>
                </c:pt>
                <c:pt idx="1">
                  <c:v>Daily+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0.32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149591656"/>
        <c:axId val="204393696"/>
      </c:barChart>
      <c:catAx>
        <c:axId val="1495916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04393696"/>
        <c:crosses val="autoZero"/>
        <c:auto val="1"/>
        <c:lblAlgn val="ctr"/>
        <c:lblOffset val="50"/>
        <c:noMultiLvlLbl val="0"/>
      </c:catAx>
      <c:valAx>
        <c:axId val="204393696"/>
        <c:scaling>
          <c:orientation val="minMax"/>
          <c:max val="1.100000000000000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4959165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8.2140368196330485E-2"/>
          <c:w val="0.963236419000572"/>
          <c:h val="0.756666002843267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Pepsi</c:v>
                </c:pt>
                <c:pt idx="3">
                  <c:v>Coke Zero</c:v>
                </c:pt>
                <c:pt idx="4">
                  <c:v>Dr Pepper</c:v>
                </c:pt>
                <c:pt idx="5">
                  <c:v>Illy</c:v>
                </c:pt>
                <c:pt idx="6">
                  <c:v>AriZona Tea</c:v>
                </c:pt>
                <c:pt idx="7">
                  <c:v>Core Power</c:v>
                </c:pt>
                <c:pt idx="8">
                  <c:v>Dole (100% OJ)</c:v>
                </c:pt>
                <c:pt idx="9">
                  <c:v>Fuze (Lemonade)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0.05</c:v>
                </c:pt>
                <c:pt idx="9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2B2-4D0A-8A07-DC0859C8A2C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2B2-4D0A-8A07-DC0859C8A2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Pepsi</c:v>
                </c:pt>
                <c:pt idx="3">
                  <c:v>Coke Zero</c:v>
                </c:pt>
                <c:pt idx="4">
                  <c:v>Dr Pepper</c:v>
                </c:pt>
                <c:pt idx="5">
                  <c:v>Illy</c:v>
                </c:pt>
                <c:pt idx="6">
                  <c:v>AriZona Tea</c:v>
                </c:pt>
                <c:pt idx="7">
                  <c:v>Core Power</c:v>
                </c:pt>
                <c:pt idx="8">
                  <c:v>Dole (100% OJ)</c:v>
                </c:pt>
                <c:pt idx="9">
                  <c:v>Fuze (Lemonade)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2B2-4D0A-8A07-DC0859C8A2C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2B2-4D0A-8A07-DC0859C8A2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Pepsi</c:v>
                </c:pt>
                <c:pt idx="3">
                  <c:v>Coke Zero</c:v>
                </c:pt>
                <c:pt idx="4">
                  <c:v>Dr Pepper</c:v>
                </c:pt>
                <c:pt idx="5">
                  <c:v>Illy</c:v>
                </c:pt>
                <c:pt idx="6">
                  <c:v>AriZona Tea</c:v>
                </c:pt>
                <c:pt idx="7">
                  <c:v>Core Power</c:v>
                </c:pt>
                <c:pt idx="8">
                  <c:v>Dole (100% OJ)</c:v>
                </c:pt>
                <c:pt idx="9">
                  <c:v>Fuze (Lemonade)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Pepsi</c:v>
                </c:pt>
                <c:pt idx="3">
                  <c:v>Coke Zero</c:v>
                </c:pt>
                <c:pt idx="4">
                  <c:v>Dr Pepper</c:v>
                </c:pt>
                <c:pt idx="5">
                  <c:v>Illy</c:v>
                </c:pt>
                <c:pt idx="6">
                  <c:v>AriZona Tea</c:v>
                </c:pt>
                <c:pt idx="7">
                  <c:v>Core Power</c:v>
                </c:pt>
                <c:pt idx="8">
                  <c:v>Dole (100% OJ)</c:v>
                </c:pt>
                <c:pt idx="9">
                  <c:v>Fuze (Lemonade)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72B2-4D0A-8A07-DC0859C8A2C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72B2-4D0A-8A07-DC0859C8A2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Pepsi</c:v>
                </c:pt>
                <c:pt idx="3">
                  <c:v>Coke Zero</c:v>
                </c:pt>
                <c:pt idx="4">
                  <c:v>Dr Pepper</c:v>
                </c:pt>
                <c:pt idx="5">
                  <c:v>Illy</c:v>
                </c:pt>
                <c:pt idx="6">
                  <c:v>AriZona Tea</c:v>
                </c:pt>
                <c:pt idx="7">
                  <c:v>Core Power</c:v>
                </c:pt>
                <c:pt idx="8">
                  <c:v>Dole (100% OJ)</c:v>
                </c:pt>
                <c:pt idx="9">
                  <c:v>Fuze (Lemonade)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0997808"/>
        <c:axId val="250998200"/>
      </c:barChart>
      <c:catAx>
        <c:axId val="250997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0998200"/>
        <c:crosses val="autoZero"/>
        <c:auto val="1"/>
        <c:lblAlgn val="ctr"/>
        <c:lblOffset val="50"/>
        <c:noMultiLvlLbl val="0"/>
      </c:catAx>
      <c:valAx>
        <c:axId val="250998200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099780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CF Coca-Cola</c:v>
                </c:pt>
                <c:pt idx="2">
                  <c:v>Cherry Coke</c:v>
                </c:pt>
                <c:pt idx="3">
                  <c:v>Vanilla Coke</c:v>
                </c:pt>
                <c:pt idx="4">
                  <c:v>Dr Pepper</c:v>
                </c:pt>
                <c:pt idx="5">
                  <c:v>CF Pepsi</c:v>
                </c:pt>
                <c:pt idx="6">
                  <c:v>Pepsi</c:v>
                </c:pt>
                <c:pt idx="7">
                  <c:v>Coca-Cola Life</c:v>
                </c:pt>
                <c:pt idx="8">
                  <c:v>Pepsi Wild Cherry</c:v>
                </c:pt>
                <c:pt idx="9">
                  <c:v>RC/Royal Crown Cola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E064-48E3-91F8-700369FB1E0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064-48E3-91F8-700369FB1E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CF Coca-Cola</c:v>
                </c:pt>
                <c:pt idx="2">
                  <c:v>Cherry Coke</c:v>
                </c:pt>
                <c:pt idx="3">
                  <c:v>Vanilla Coke</c:v>
                </c:pt>
                <c:pt idx="4">
                  <c:v>Dr Pepper</c:v>
                </c:pt>
                <c:pt idx="5">
                  <c:v>CF Pepsi</c:v>
                </c:pt>
                <c:pt idx="6">
                  <c:v>Pepsi</c:v>
                </c:pt>
                <c:pt idx="7">
                  <c:v>Coca-Cola Life</c:v>
                </c:pt>
                <c:pt idx="8">
                  <c:v>Pepsi Wild Cherry</c:v>
                </c:pt>
                <c:pt idx="9">
                  <c:v>RC/Royal Crown Cola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064-48E3-91F8-700369FB1E0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E064-48E3-91F8-700369FB1E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CF Coca-Cola</c:v>
                </c:pt>
                <c:pt idx="2">
                  <c:v>Cherry Coke</c:v>
                </c:pt>
                <c:pt idx="3">
                  <c:v>Vanilla Coke</c:v>
                </c:pt>
                <c:pt idx="4">
                  <c:v>Dr Pepper</c:v>
                </c:pt>
                <c:pt idx="5">
                  <c:v>CF Pepsi</c:v>
                </c:pt>
                <c:pt idx="6">
                  <c:v>Pepsi</c:v>
                </c:pt>
                <c:pt idx="7">
                  <c:v>Coca-Cola Life</c:v>
                </c:pt>
                <c:pt idx="8">
                  <c:v>Pepsi Wild Cherry</c:v>
                </c:pt>
                <c:pt idx="9">
                  <c:v>RC/Royal Crown Cola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CF Coca-Cola</c:v>
                </c:pt>
                <c:pt idx="2">
                  <c:v>Cherry Coke</c:v>
                </c:pt>
                <c:pt idx="3">
                  <c:v>Vanilla Coke</c:v>
                </c:pt>
                <c:pt idx="4">
                  <c:v>Dr Pepper</c:v>
                </c:pt>
                <c:pt idx="5">
                  <c:v>CF Pepsi</c:v>
                </c:pt>
                <c:pt idx="6">
                  <c:v>Pepsi</c:v>
                </c:pt>
                <c:pt idx="7">
                  <c:v>Coca-Cola Life</c:v>
                </c:pt>
                <c:pt idx="8">
                  <c:v>Pepsi Wild Cherry</c:v>
                </c:pt>
                <c:pt idx="9">
                  <c:v>RC/Royal Crown Cola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E064-48E3-91F8-700369FB1E0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E064-48E3-91F8-700369FB1E01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E064-48E3-91F8-700369FB1E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CF Coca-Cola</c:v>
                </c:pt>
                <c:pt idx="2">
                  <c:v>Cherry Coke</c:v>
                </c:pt>
                <c:pt idx="3">
                  <c:v>Vanilla Coke</c:v>
                </c:pt>
                <c:pt idx="4">
                  <c:v>Dr Pepper</c:v>
                </c:pt>
                <c:pt idx="5">
                  <c:v>CF Pepsi</c:v>
                </c:pt>
                <c:pt idx="6">
                  <c:v>Pepsi</c:v>
                </c:pt>
                <c:pt idx="7">
                  <c:v>Coca-Cola Life</c:v>
                </c:pt>
                <c:pt idx="8">
                  <c:v>Pepsi Wild Cherry</c:v>
                </c:pt>
                <c:pt idx="9">
                  <c:v>RC/Royal Crown Cola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0999768"/>
        <c:axId val="251000160"/>
      </c:barChart>
      <c:catAx>
        <c:axId val="2509997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1000160"/>
        <c:crosses val="autoZero"/>
        <c:auto val="1"/>
        <c:lblAlgn val="ctr"/>
        <c:lblOffset val="50"/>
        <c:noMultiLvlLbl val="0"/>
      </c:catAx>
      <c:valAx>
        <c:axId val="251000160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099976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6582729623089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CF Coca-Cola</c:v>
                </c:pt>
                <c:pt idx="2">
                  <c:v>Cherry Coke</c:v>
                </c:pt>
                <c:pt idx="3">
                  <c:v>Vanilla Coke</c:v>
                </c:pt>
                <c:pt idx="4">
                  <c:v>Dr Pepper</c:v>
                </c:pt>
                <c:pt idx="5">
                  <c:v>CF Pepsi</c:v>
                </c:pt>
                <c:pt idx="6">
                  <c:v>Pepsi</c:v>
                </c:pt>
                <c:pt idx="7">
                  <c:v>Coca-Cola Life</c:v>
                </c:pt>
                <c:pt idx="8">
                  <c:v>Pepsi Wild Cherry</c:v>
                </c:pt>
                <c:pt idx="9">
                  <c:v>RC/Royal Crown Cola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60E-4011-8E86-DD1E62DABBD8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60E-4011-8E86-DD1E62DABB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CF Coca-Cola</c:v>
                </c:pt>
                <c:pt idx="2">
                  <c:v>Cherry Coke</c:v>
                </c:pt>
                <c:pt idx="3">
                  <c:v>Vanilla Coke</c:v>
                </c:pt>
                <c:pt idx="4">
                  <c:v>Dr Pepper</c:v>
                </c:pt>
                <c:pt idx="5">
                  <c:v>CF Pepsi</c:v>
                </c:pt>
                <c:pt idx="6">
                  <c:v>Pepsi</c:v>
                </c:pt>
                <c:pt idx="7">
                  <c:v>Coca-Cola Life</c:v>
                </c:pt>
                <c:pt idx="8">
                  <c:v>Pepsi Wild Cherry</c:v>
                </c:pt>
                <c:pt idx="9">
                  <c:v>RC/Royal Crown Cola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60E-4011-8E86-DD1E62DABBD8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60E-4011-8E86-DD1E62DABBD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860E-4011-8E86-DD1E62DABB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CF Coca-Cola</c:v>
                </c:pt>
                <c:pt idx="2">
                  <c:v>Cherry Coke</c:v>
                </c:pt>
                <c:pt idx="3">
                  <c:v>Vanilla Coke</c:v>
                </c:pt>
                <c:pt idx="4">
                  <c:v>Dr Pepper</c:v>
                </c:pt>
                <c:pt idx="5">
                  <c:v>CF Pepsi</c:v>
                </c:pt>
                <c:pt idx="6">
                  <c:v>Pepsi</c:v>
                </c:pt>
                <c:pt idx="7">
                  <c:v>Coca-Cola Life</c:v>
                </c:pt>
                <c:pt idx="8">
                  <c:v>Pepsi Wild Cherry</c:v>
                </c:pt>
                <c:pt idx="9">
                  <c:v>RC/Royal Crown Cola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CF Coca-Cola</c:v>
                </c:pt>
                <c:pt idx="2">
                  <c:v>Cherry Coke</c:v>
                </c:pt>
                <c:pt idx="3">
                  <c:v>Vanilla Coke</c:v>
                </c:pt>
                <c:pt idx="4">
                  <c:v>Dr Pepper</c:v>
                </c:pt>
                <c:pt idx="5">
                  <c:v>CF Pepsi</c:v>
                </c:pt>
                <c:pt idx="6">
                  <c:v>Pepsi</c:v>
                </c:pt>
                <c:pt idx="7">
                  <c:v>Coca-Cola Life</c:v>
                </c:pt>
                <c:pt idx="8">
                  <c:v>Pepsi Wild Cherry</c:v>
                </c:pt>
                <c:pt idx="9">
                  <c:v>RC/Royal Crown Cola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60E-4011-8E86-DD1E62DABBD8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860E-4011-8E86-DD1E62DABB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CF Coca-Cola</c:v>
                </c:pt>
                <c:pt idx="2">
                  <c:v>Cherry Coke</c:v>
                </c:pt>
                <c:pt idx="3">
                  <c:v>Vanilla Coke</c:v>
                </c:pt>
                <c:pt idx="4">
                  <c:v>Dr Pepper</c:v>
                </c:pt>
                <c:pt idx="5">
                  <c:v>CF Pepsi</c:v>
                </c:pt>
                <c:pt idx="6">
                  <c:v>Pepsi</c:v>
                </c:pt>
                <c:pt idx="7">
                  <c:v>Coca-Cola Life</c:v>
                </c:pt>
                <c:pt idx="8">
                  <c:v>Pepsi Wild Cherry</c:v>
                </c:pt>
                <c:pt idx="9">
                  <c:v>RC/Royal Crown Cola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2758648"/>
        <c:axId val="252759040"/>
      </c:barChart>
      <c:catAx>
        <c:axId val="2527586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2759040"/>
        <c:crosses val="autoZero"/>
        <c:auto val="1"/>
        <c:lblAlgn val="ctr"/>
        <c:lblOffset val="50"/>
        <c:noMultiLvlLbl val="0"/>
      </c:catAx>
      <c:valAx>
        <c:axId val="252759040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275864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Diet Coke</c:v>
                </c:pt>
                <c:pt idx="1">
                  <c:v>Diet Cherry Coke</c:v>
                </c:pt>
                <c:pt idx="2">
                  <c:v>CF Diet Coke</c:v>
                </c:pt>
                <c:pt idx="3">
                  <c:v>Diet Coke With Lime</c:v>
                </c:pt>
                <c:pt idx="4">
                  <c:v>Diet Coke With Splenda</c:v>
                </c:pt>
                <c:pt idx="5">
                  <c:v>Coke Zero</c:v>
                </c:pt>
                <c:pt idx="6">
                  <c:v>Cherry Coke Zero</c:v>
                </c:pt>
                <c:pt idx="7">
                  <c:v>Vanilla Coke Zero</c:v>
                </c:pt>
                <c:pt idx="8">
                  <c:v>CF Coke Zero</c:v>
                </c:pt>
                <c:pt idx="9">
                  <c:v>Diet Pepsi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B81-4335-A558-53595D074948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B81-4335-A558-53595D0749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Diet Coke</c:v>
                </c:pt>
                <c:pt idx="1">
                  <c:v>Diet Cherry Coke</c:v>
                </c:pt>
                <c:pt idx="2">
                  <c:v>CF Diet Coke</c:v>
                </c:pt>
                <c:pt idx="3">
                  <c:v>Diet Coke With Lime</c:v>
                </c:pt>
                <c:pt idx="4">
                  <c:v>Diet Coke With Splenda</c:v>
                </c:pt>
                <c:pt idx="5">
                  <c:v>Coke Zero</c:v>
                </c:pt>
                <c:pt idx="6">
                  <c:v>Cherry Coke Zero</c:v>
                </c:pt>
                <c:pt idx="7">
                  <c:v>Vanilla Coke Zero</c:v>
                </c:pt>
                <c:pt idx="8">
                  <c:v>CF Coke Zero</c:v>
                </c:pt>
                <c:pt idx="9">
                  <c:v>Diet Pepsi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BB81-4335-A558-53595D074948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B81-4335-A558-53595D0749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Diet Coke</c:v>
                </c:pt>
                <c:pt idx="1">
                  <c:v>Diet Cherry Coke</c:v>
                </c:pt>
                <c:pt idx="2">
                  <c:v>CF Diet Coke</c:v>
                </c:pt>
                <c:pt idx="3">
                  <c:v>Diet Coke With Lime</c:v>
                </c:pt>
                <c:pt idx="4">
                  <c:v>Diet Coke With Splenda</c:v>
                </c:pt>
                <c:pt idx="5">
                  <c:v>Coke Zero</c:v>
                </c:pt>
                <c:pt idx="6">
                  <c:v>Cherry Coke Zero</c:v>
                </c:pt>
                <c:pt idx="7">
                  <c:v>Vanilla Coke Zero</c:v>
                </c:pt>
                <c:pt idx="8">
                  <c:v>CF Coke Zero</c:v>
                </c:pt>
                <c:pt idx="9">
                  <c:v>Diet Pepsi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Diet Coke</c:v>
                </c:pt>
                <c:pt idx="1">
                  <c:v>Diet Cherry Coke</c:v>
                </c:pt>
                <c:pt idx="2">
                  <c:v>CF Diet Coke</c:v>
                </c:pt>
                <c:pt idx="3">
                  <c:v>Diet Coke With Lime</c:v>
                </c:pt>
                <c:pt idx="4">
                  <c:v>Diet Coke With Splenda</c:v>
                </c:pt>
                <c:pt idx="5">
                  <c:v>Coke Zero</c:v>
                </c:pt>
                <c:pt idx="6">
                  <c:v>Cherry Coke Zero</c:v>
                </c:pt>
                <c:pt idx="7">
                  <c:v>Vanilla Coke Zero</c:v>
                </c:pt>
                <c:pt idx="8">
                  <c:v>CF Coke Zero</c:v>
                </c:pt>
                <c:pt idx="9">
                  <c:v>Diet Pepsi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BB81-4335-A558-53595D074948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BB81-4335-A558-53595D07494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BB81-4335-A558-53595D0749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Diet Coke</c:v>
                </c:pt>
                <c:pt idx="1">
                  <c:v>Diet Cherry Coke</c:v>
                </c:pt>
                <c:pt idx="2">
                  <c:v>CF Diet Coke</c:v>
                </c:pt>
                <c:pt idx="3">
                  <c:v>Diet Coke With Lime</c:v>
                </c:pt>
                <c:pt idx="4">
                  <c:v>Diet Coke With Splenda</c:v>
                </c:pt>
                <c:pt idx="5">
                  <c:v>Coke Zero</c:v>
                </c:pt>
                <c:pt idx="6">
                  <c:v>Cherry Coke Zero</c:v>
                </c:pt>
                <c:pt idx="7">
                  <c:v>Vanilla Coke Zero</c:v>
                </c:pt>
                <c:pt idx="8">
                  <c:v>CF Coke Zero</c:v>
                </c:pt>
                <c:pt idx="9">
                  <c:v>Diet Pepsi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2759824"/>
        <c:axId val="252760216"/>
      </c:barChart>
      <c:catAx>
        <c:axId val="2527598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2760216"/>
        <c:crosses val="autoZero"/>
        <c:auto val="1"/>
        <c:lblAlgn val="ctr"/>
        <c:lblOffset val="50"/>
        <c:noMultiLvlLbl val="0"/>
      </c:catAx>
      <c:valAx>
        <c:axId val="252760216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275982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59727970545633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Diet Coke</c:v>
                </c:pt>
                <c:pt idx="1">
                  <c:v>Diet Cherry Coke</c:v>
                </c:pt>
                <c:pt idx="2">
                  <c:v>CF Diet Coke</c:v>
                </c:pt>
                <c:pt idx="3">
                  <c:v>Diet Coke With Lime</c:v>
                </c:pt>
                <c:pt idx="4">
                  <c:v>Diet Coke With Splenda</c:v>
                </c:pt>
                <c:pt idx="5">
                  <c:v>Coke Zero</c:v>
                </c:pt>
                <c:pt idx="6">
                  <c:v>Cherry Coke Zero</c:v>
                </c:pt>
                <c:pt idx="7">
                  <c:v>Vanilla Coke Zero</c:v>
                </c:pt>
                <c:pt idx="8">
                  <c:v>CF Coke Zero</c:v>
                </c:pt>
                <c:pt idx="9">
                  <c:v>Diet Pepsi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BB9-4FFE-B73C-99AF30060B8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BB9-4FFE-B73C-99AF30060B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Diet Coke</c:v>
                </c:pt>
                <c:pt idx="1">
                  <c:v>Diet Cherry Coke</c:v>
                </c:pt>
                <c:pt idx="2">
                  <c:v>CF Diet Coke</c:v>
                </c:pt>
                <c:pt idx="3">
                  <c:v>Diet Coke With Lime</c:v>
                </c:pt>
                <c:pt idx="4">
                  <c:v>Diet Coke With Splenda</c:v>
                </c:pt>
                <c:pt idx="5">
                  <c:v>Coke Zero</c:v>
                </c:pt>
                <c:pt idx="6">
                  <c:v>Cherry Coke Zero</c:v>
                </c:pt>
                <c:pt idx="7">
                  <c:v>Vanilla Coke Zero</c:v>
                </c:pt>
                <c:pt idx="8">
                  <c:v>CF Coke Zero</c:v>
                </c:pt>
                <c:pt idx="9">
                  <c:v>Diet Pepsi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BBB9-4FFE-B73C-99AF30060B8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BB9-4FFE-B73C-99AF30060B8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BBB9-4FFE-B73C-99AF30060B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Diet Coke</c:v>
                </c:pt>
                <c:pt idx="1">
                  <c:v>Diet Cherry Coke</c:v>
                </c:pt>
                <c:pt idx="2">
                  <c:v>CF Diet Coke</c:v>
                </c:pt>
                <c:pt idx="3">
                  <c:v>Diet Coke With Lime</c:v>
                </c:pt>
                <c:pt idx="4">
                  <c:v>Diet Coke With Splenda</c:v>
                </c:pt>
                <c:pt idx="5">
                  <c:v>Coke Zero</c:v>
                </c:pt>
                <c:pt idx="6">
                  <c:v>Cherry Coke Zero</c:v>
                </c:pt>
                <c:pt idx="7">
                  <c:v>Vanilla Coke Zero</c:v>
                </c:pt>
                <c:pt idx="8">
                  <c:v>CF Coke Zero</c:v>
                </c:pt>
                <c:pt idx="9">
                  <c:v>Diet Pepsi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Diet Coke</c:v>
                </c:pt>
                <c:pt idx="1">
                  <c:v>Diet Cherry Coke</c:v>
                </c:pt>
                <c:pt idx="2">
                  <c:v>CF Diet Coke</c:v>
                </c:pt>
                <c:pt idx="3">
                  <c:v>Diet Coke With Lime</c:v>
                </c:pt>
                <c:pt idx="4">
                  <c:v>Diet Coke With Splenda</c:v>
                </c:pt>
                <c:pt idx="5">
                  <c:v>Coke Zero</c:v>
                </c:pt>
                <c:pt idx="6">
                  <c:v>Cherry Coke Zero</c:v>
                </c:pt>
                <c:pt idx="7">
                  <c:v>Vanilla Coke Zero</c:v>
                </c:pt>
                <c:pt idx="8">
                  <c:v>CF Coke Zero</c:v>
                </c:pt>
                <c:pt idx="9">
                  <c:v>Diet Pepsi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BBB9-4FFE-B73C-99AF30060B8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BBB9-4FFE-B73C-99AF30060B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Diet Coke</c:v>
                </c:pt>
                <c:pt idx="1">
                  <c:v>Diet Cherry Coke</c:v>
                </c:pt>
                <c:pt idx="2">
                  <c:v>CF Diet Coke</c:v>
                </c:pt>
                <c:pt idx="3">
                  <c:v>Diet Coke With Lime</c:v>
                </c:pt>
                <c:pt idx="4">
                  <c:v>Diet Coke With Splenda</c:v>
                </c:pt>
                <c:pt idx="5">
                  <c:v>Coke Zero</c:v>
                </c:pt>
                <c:pt idx="6">
                  <c:v>Cherry Coke Zero</c:v>
                </c:pt>
                <c:pt idx="7">
                  <c:v>Vanilla Coke Zero</c:v>
                </c:pt>
                <c:pt idx="8">
                  <c:v>CF Coke Zero</c:v>
                </c:pt>
                <c:pt idx="9">
                  <c:v>Diet Pepsi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2761000"/>
        <c:axId val="252761392"/>
      </c:barChart>
      <c:catAx>
        <c:axId val="252761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2761392"/>
        <c:crosses val="autoZero"/>
        <c:auto val="1"/>
        <c:lblAlgn val="ctr"/>
        <c:lblOffset val="50"/>
        <c:noMultiLvlLbl val="0"/>
      </c:catAx>
      <c:valAx>
        <c:axId val="252761392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276100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Illy</c:v>
                </c:pt>
                <c:pt idx="1">
                  <c:v>Java Monster</c:v>
                </c:pt>
                <c:pt idx="2">
                  <c:v>Rockstar Roasted</c:v>
                </c:pt>
                <c:pt idx="3">
                  <c:v>Seattle's Best</c:v>
                </c:pt>
                <c:pt idx="4">
                  <c:v>Gevalia Kaffe Iced Coffee</c:v>
                </c:pt>
                <c:pt idx="5">
                  <c:v>Starbucks Iced Coffee</c:v>
                </c:pt>
                <c:pt idx="6">
                  <c:v>Starbucks Doubleshot</c:v>
                </c:pt>
                <c:pt idx="7">
                  <c:v>Starbucks Frappuccino</c:v>
                </c:pt>
                <c:pt idx="8">
                  <c:v>Califia Farms Coffee</c:v>
                </c:pt>
                <c:pt idx="9">
                  <c:v>Skinny Cow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195-4B6F-AD0C-EDD51FA7FF24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195-4B6F-AD0C-EDD51FA7FF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Illy</c:v>
                </c:pt>
                <c:pt idx="1">
                  <c:v>Java Monster</c:v>
                </c:pt>
                <c:pt idx="2">
                  <c:v>Rockstar Roasted</c:v>
                </c:pt>
                <c:pt idx="3">
                  <c:v>Seattle's Best</c:v>
                </c:pt>
                <c:pt idx="4">
                  <c:v>Gevalia Kaffe Iced Coffee</c:v>
                </c:pt>
                <c:pt idx="5">
                  <c:v>Starbucks Iced Coffee</c:v>
                </c:pt>
                <c:pt idx="6">
                  <c:v>Starbucks Doubleshot</c:v>
                </c:pt>
                <c:pt idx="7">
                  <c:v>Starbucks Frappuccino</c:v>
                </c:pt>
                <c:pt idx="8">
                  <c:v>Califia Farms Coffee</c:v>
                </c:pt>
                <c:pt idx="9">
                  <c:v>Skinny Cow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195-4B6F-AD0C-EDD51FA7FF24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195-4B6F-AD0C-EDD51FA7FF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Illy</c:v>
                </c:pt>
                <c:pt idx="1">
                  <c:v>Java Monster</c:v>
                </c:pt>
                <c:pt idx="2">
                  <c:v>Rockstar Roasted</c:v>
                </c:pt>
                <c:pt idx="3">
                  <c:v>Seattle's Best</c:v>
                </c:pt>
                <c:pt idx="4">
                  <c:v>Gevalia Kaffe Iced Coffee</c:v>
                </c:pt>
                <c:pt idx="5">
                  <c:v>Starbucks Iced Coffee</c:v>
                </c:pt>
                <c:pt idx="6">
                  <c:v>Starbucks Doubleshot</c:v>
                </c:pt>
                <c:pt idx="7">
                  <c:v>Starbucks Frappuccino</c:v>
                </c:pt>
                <c:pt idx="8">
                  <c:v>Califia Farms Coffee</c:v>
                </c:pt>
                <c:pt idx="9">
                  <c:v>Skinny Cow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Illy</c:v>
                </c:pt>
                <c:pt idx="1">
                  <c:v>Java Monster</c:v>
                </c:pt>
                <c:pt idx="2">
                  <c:v>Rockstar Roasted</c:v>
                </c:pt>
                <c:pt idx="3">
                  <c:v>Seattle's Best</c:v>
                </c:pt>
                <c:pt idx="4">
                  <c:v>Gevalia Kaffe Iced Coffee</c:v>
                </c:pt>
                <c:pt idx="5">
                  <c:v>Starbucks Iced Coffee</c:v>
                </c:pt>
                <c:pt idx="6">
                  <c:v>Starbucks Doubleshot</c:v>
                </c:pt>
                <c:pt idx="7">
                  <c:v>Starbucks Frappuccino</c:v>
                </c:pt>
                <c:pt idx="8">
                  <c:v>Califia Farms Coffee</c:v>
                </c:pt>
                <c:pt idx="9">
                  <c:v>Skinny Cow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2195-4B6F-AD0C-EDD51FA7FF24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2195-4B6F-AD0C-EDD51FA7FF24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2195-4B6F-AD0C-EDD51FA7FF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Illy</c:v>
                </c:pt>
                <c:pt idx="1">
                  <c:v>Java Monster</c:v>
                </c:pt>
                <c:pt idx="2">
                  <c:v>Rockstar Roasted</c:v>
                </c:pt>
                <c:pt idx="3">
                  <c:v>Seattle's Best</c:v>
                </c:pt>
                <c:pt idx="4">
                  <c:v>Gevalia Kaffe Iced Coffee</c:v>
                </c:pt>
                <c:pt idx="5">
                  <c:v>Starbucks Iced Coffee</c:v>
                </c:pt>
                <c:pt idx="6">
                  <c:v>Starbucks Doubleshot</c:v>
                </c:pt>
                <c:pt idx="7">
                  <c:v>Starbucks Frappuccino</c:v>
                </c:pt>
                <c:pt idx="8">
                  <c:v>Califia Farms Coffee</c:v>
                </c:pt>
                <c:pt idx="9">
                  <c:v>Skinny Cow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3233792"/>
        <c:axId val="253234184"/>
      </c:barChart>
      <c:catAx>
        <c:axId val="2532337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3234184"/>
        <c:crosses val="autoZero"/>
        <c:auto val="1"/>
        <c:lblAlgn val="ctr"/>
        <c:lblOffset val="50"/>
        <c:noMultiLvlLbl val="0"/>
      </c:catAx>
      <c:valAx>
        <c:axId val="253234184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323379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31134418018309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Illy</c:v>
                </c:pt>
                <c:pt idx="1">
                  <c:v>Java Monster</c:v>
                </c:pt>
                <c:pt idx="2">
                  <c:v>Rockstar Roasted</c:v>
                </c:pt>
                <c:pt idx="3">
                  <c:v>Seattle's Best</c:v>
                </c:pt>
                <c:pt idx="4">
                  <c:v>Gevalia Kaffe Iced Coffee</c:v>
                </c:pt>
                <c:pt idx="5">
                  <c:v>Starbucks Iced Coffee</c:v>
                </c:pt>
                <c:pt idx="6">
                  <c:v>Starbucks Doubleshot</c:v>
                </c:pt>
                <c:pt idx="7">
                  <c:v>Starbucks Frappuccino</c:v>
                </c:pt>
                <c:pt idx="8">
                  <c:v>Califia Farms Coffee</c:v>
                </c:pt>
                <c:pt idx="9">
                  <c:v>Skinny Cow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007-40C1-B9F8-7FFB6A87AA46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007-40C1-B9F8-7FFB6A87AA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Illy</c:v>
                </c:pt>
                <c:pt idx="1">
                  <c:v>Java Monster</c:v>
                </c:pt>
                <c:pt idx="2">
                  <c:v>Rockstar Roasted</c:v>
                </c:pt>
                <c:pt idx="3">
                  <c:v>Seattle's Best</c:v>
                </c:pt>
                <c:pt idx="4">
                  <c:v>Gevalia Kaffe Iced Coffee</c:v>
                </c:pt>
                <c:pt idx="5">
                  <c:v>Starbucks Iced Coffee</c:v>
                </c:pt>
                <c:pt idx="6">
                  <c:v>Starbucks Doubleshot</c:v>
                </c:pt>
                <c:pt idx="7">
                  <c:v>Starbucks Frappuccino</c:v>
                </c:pt>
                <c:pt idx="8">
                  <c:v>Califia Farms Coffee</c:v>
                </c:pt>
                <c:pt idx="9">
                  <c:v>Skinny Cow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4007-40C1-B9F8-7FFB6A87AA46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007-40C1-B9F8-7FFB6A87AA4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4007-40C1-B9F8-7FFB6A87AA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Illy</c:v>
                </c:pt>
                <c:pt idx="1">
                  <c:v>Java Monster</c:v>
                </c:pt>
                <c:pt idx="2">
                  <c:v>Rockstar Roasted</c:v>
                </c:pt>
                <c:pt idx="3">
                  <c:v>Seattle's Best</c:v>
                </c:pt>
                <c:pt idx="4">
                  <c:v>Gevalia Kaffe Iced Coffee</c:v>
                </c:pt>
                <c:pt idx="5">
                  <c:v>Starbucks Iced Coffee</c:v>
                </c:pt>
                <c:pt idx="6">
                  <c:v>Starbucks Doubleshot</c:v>
                </c:pt>
                <c:pt idx="7">
                  <c:v>Starbucks Frappuccino</c:v>
                </c:pt>
                <c:pt idx="8">
                  <c:v>Califia Farms Coffee</c:v>
                </c:pt>
                <c:pt idx="9">
                  <c:v>Skinny Cow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Illy</c:v>
                </c:pt>
                <c:pt idx="1">
                  <c:v>Java Monster</c:v>
                </c:pt>
                <c:pt idx="2">
                  <c:v>Rockstar Roasted</c:v>
                </c:pt>
                <c:pt idx="3">
                  <c:v>Seattle's Best</c:v>
                </c:pt>
                <c:pt idx="4">
                  <c:v>Gevalia Kaffe Iced Coffee</c:v>
                </c:pt>
                <c:pt idx="5">
                  <c:v>Starbucks Iced Coffee</c:v>
                </c:pt>
                <c:pt idx="6">
                  <c:v>Starbucks Doubleshot</c:v>
                </c:pt>
                <c:pt idx="7">
                  <c:v>Starbucks Frappuccino</c:v>
                </c:pt>
                <c:pt idx="8">
                  <c:v>Califia Farms Coffee</c:v>
                </c:pt>
                <c:pt idx="9">
                  <c:v>Skinny Cow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4007-40C1-B9F8-7FFB6A87AA46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4007-40C1-B9F8-7FFB6A87AA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Illy</c:v>
                </c:pt>
                <c:pt idx="1">
                  <c:v>Java Monster</c:v>
                </c:pt>
                <c:pt idx="2">
                  <c:v>Rockstar Roasted</c:v>
                </c:pt>
                <c:pt idx="3">
                  <c:v>Seattle's Best</c:v>
                </c:pt>
                <c:pt idx="4">
                  <c:v>Gevalia Kaffe Iced Coffee</c:v>
                </c:pt>
                <c:pt idx="5">
                  <c:v>Starbucks Iced Coffee</c:v>
                </c:pt>
                <c:pt idx="6">
                  <c:v>Starbucks Doubleshot</c:v>
                </c:pt>
                <c:pt idx="7">
                  <c:v>Starbucks Frappuccino</c:v>
                </c:pt>
                <c:pt idx="8">
                  <c:v>Califia Farms Coffee</c:v>
                </c:pt>
                <c:pt idx="9">
                  <c:v>Skinny Cow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3234968"/>
        <c:axId val="253235360"/>
      </c:barChart>
      <c:catAx>
        <c:axId val="253234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3235360"/>
        <c:crosses val="autoZero"/>
        <c:auto val="1"/>
        <c:lblAlgn val="ctr"/>
        <c:lblOffset val="50"/>
        <c:noMultiLvlLbl val="0"/>
      </c:catAx>
      <c:valAx>
        <c:axId val="253235360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323496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Peace Tea</c:v>
                </c:pt>
                <c:pt idx="5">
                  <c:v>Pure Leaf</c:v>
                </c:pt>
                <c:pt idx="6">
                  <c:v>Brisk</c:v>
                </c:pt>
                <c:pt idx="7">
                  <c:v>Lipton</c:v>
                </c:pt>
                <c:pt idx="8">
                  <c:v>Milo's</c:v>
                </c:pt>
                <c:pt idx="9">
                  <c:v>Nestea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CD0-4F08-B483-0CB52E10432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CD0-4F08-B483-0CB52E1043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Peace Tea</c:v>
                </c:pt>
                <c:pt idx="5">
                  <c:v>Pure Leaf</c:v>
                </c:pt>
                <c:pt idx="6">
                  <c:v>Brisk</c:v>
                </c:pt>
                <c:pt idx="7">
                  <c:v>Lipton</c:v>
                </c:pt>
                <c:pt idx="8">
                  <c:v>Milo's</c:v>
                </c:pt>
                <c:pt idx="9">
                  <c:v>Nestea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CD0-4F08-B483-0CB52E10432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CD0-4F08-B483-0CB52E1043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Peace Tea</c:v>
                </c:pt>
                <c:pt idx="5">
                  <c:v>Pure Leaf</c:v>
                </c:pt>
                <c:pt idx="6">
                  <c:v>Brisk</c:v>
                </c:pt>
                <c:pt idx="7">
                  <c:v>Lipton</c:v>
                </c:pt>
                <c:pt idx="8">
                  <c:v>Milo's</c:v>
                </c:pt>
                <c:pt idx="9">
                  <c:v>Nestea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Peace Tea</c:v>
                </c:pt>
                <c:pt idx="5">
                  <c:v>Pure Leaf</c:v>
                </c:pt>
                <c:pt idx="6">
                  <c:v>Brisk</c:v>
                </c:pt>
                <c:pt idx="7">
                  <c:v>Lipton</c:v>
                </c:pt>
                <c:pt idx="8">
                  <c:v>Milo's</c:v>
                </c:pt>
                <c:pt idx="9">
                  <c:v>Nestea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2CD0-4F08-B483-0CB52E10432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2CD0-4F08-B483-0CB52E10432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2CD0-4F08-B483-0CB52E1043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Peace Tea</c:v>
                </c:pt>
                <c:pt idx="5">
                  <c:v>Pure Leaf</c:v>
                </c:pt>
                <c:pt idx="6">
                  <c:v>Brisk</c:v>
                </c:pt>
                <c:pt idx="7">
                  <c:v>Lipton</c:v>
                </c:pt>
                <c:pt idx="8">
                  <c:v>Milo's</c:v>
                </c:pt>
                <c:pt idx="9">
                  <c:v>Nestea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3236536"/>
        <c:axId val="253236928"/>
      </c:barChart>
      <c:catAx>
        <c:axId val="2532365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3236928"/>
        <c:crosses val="autoZero"/>
        <c:auto val="1"/>
        <c:lblAlgn val="ctr"/>
        <c:lblOffset val="50"/>
        <c:noMultiLvlLbl val="0"/>
      </c:catAx>
      <c:valAx>
        <c:axId val="253236928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323653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48351557188643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Peace Tea</c:v>
                </c:pt>
                <c:pt idx="5">
                  <c:v>Pure Leaf</c:v>
                </c:pt>
                <c:pt idx="6">
                  <c:v>Brisk</c:v>
                </c:pt>
                <c:pt idx="7">
                  <c:v>Lipton</c:v>
                </c:pt>
                <c:pt idx="8">
                  <c:v>Milo's</c:v>
                </c:pt>
                <c:pt idx="9">
                  <c:v>Nestea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F653-465F-97B2-2E6996E919F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653-465F-97B2-2E6996E919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Peace Tea</c:v>
                </c:pt>
                <c:pt idx="5">
                  <c:v>Pure Leaf</c:v>
                </c:pt>
                <c:pt idx="6">
                  <c:v>Brisk</c:v>
                </c:pt>
                <c:pt idx="7">
                  <c:v>Lipton</c:v>
                </c:pt>
                <c:pt idx="8">
                  <c:v>Milo's</c:v>
                </c:pt>
                <c:pt idx="9">
                  <c:v>Nestea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F653-465F-97B2-2E6996E919F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653-465F-97B2-2E6996E919F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F653-465F-97B2-2E6996E919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Peace Tea</c:v>
                </c:pt>
                <c:pt idx="5">
                  <c:v>Pure Leaf</c:v>
                </c:pt>
                <c:pt idx="6">
                  <c:v>Brisk</c:v>
                </c:pt>
                <c:pt idx="7">
                  <c:v>Lipton</c:v>
                </c:pt>
                <c:pt idx="8">
                  <c:v>Milo's</c:v>
                </c:pt>
                <c:pt idx="9">
                  <c:v>Nestea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Peace Tea</c:v>
                </c:pt>
                <c:pt idx="5">
                  <c:v>Pure Leaf</c:v>
                </c:pt>
                <c:pt idx="6">
                  <c:v>Brisk</c:v>
                </c:pt>
                <c:pt idx="7">
                  <c:v>Lipton</c:v>
                </c:pt>
                <c:pt idx="8">
                  <c:v>Milo's</c:v>
                </c:pt>
                <c:pt idx="9">
                  <c:v>Nestea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F653-465F-97B2-2E6996E919F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F653-465F-97B2-2E6996E919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Peace Tea</c:v>
                </c:pt>
                <c:pt idx="5">
                  <c:v>Pure Leaf</c:v>
                </c:pt>
                <c:pt idx="6">
                  <c:v>Brisk</c:v>
                </c:pt>
                <c:pt idx="7">
                  <c:v>Lipton</c:v>
                </c:pt>
                <c:pt idx="8">
                  <c:v>Milo's</c:v>
                </c:pt>
                <c:pt idx="9">
                  <c:v>Nestea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1474056"/>
        <c:axId val="251474448"/>
      </c:barChart>
      <c:catAx>
        <c:axId val="2514740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1474448"/>
        <c:crosses val="autoZero"/>
        <c:auto val="1"/>
        <c:lblAlgn val="ctr"/>
        <c:lblOffset val="50"/>
        <c:noMultiLvlLbl val="0"/>
      </c:catAx>
      <c:valAx>
        <c:axId val="251474448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147405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Lipton</c:v>
                </c:pt>
                <c:pt idx="5">
                  <c:v>Brisk</c:v>
                </c:pt>
                <c:pt idx="6">
                  <c:v>Pure Leaf</c:v>
                </c:pt>
                <c:pt idx="7">
                  <c:v>Milo's</c:v>
                </c:pt>
                <c:pt idx="8">
                  <c:v>Nestea</c:v>
                </c:pt>
                <c:pt idx="9">
                  <c:v>Peace Tea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1A3-4A54-9490-DDF0C081EBD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1A3-4A54-9490-DDF0C081EB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Lipton</c:v>
                </c:pt>
                <c:pt idx="5">
                  <c:v>Brisk</c:v>
                </c:pt>
                <c:pt idx="6">
                  <c:v>Pure Leaf</c:v>
                </c:pt>
                <c:pt idx="7">
                  <c:v>Milo's</c:v>
                </c:pt>
                <c:pt idx="8">
                  <c:v>Nestea</c:v>
                </c:pt>
                <c:pt idx="9">
                  <c:v>Peace Tea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1A3-4A54-9490-DDF0C081EBD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1A3-4A54-9490-DDF0C081EB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Lipton</c:v>
                </c:pt>
                <c:pt idx="5">
                  <c:v>Brisk</c:v>
                </c:pt>
                <c:pt idx="6">
                  <c:v>Pure Leaf</c:v>
                </c:pt>
                <c:pt idx="7">
                  <c:v>Milo's</c:v>
                </c:pt>
                <c:pt idx="8">
                  <c:v>Nestea</c:v>
                </c:pt>
                <c:pt idx="9">
                  <c:v>Peace Tea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Lipton</c:v>
                </c:pt>
                <c:pt idx="5">
                  <c:v>Brisk</c:v>
                </c:pt>
                <c:pt idx="6">
                  <c:v>Pure Leaf</c:v>
                </c:pt>
                <c:pt idx="7">
                  <c:v>Milo's</c:v>
                </c:pt>
                <c:pt idx="8">
                  <c:v>Nestea</c:v>
                </c:pt>
                <c:pt idx="9">
                  <c:v>Peace Tea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71A3-4A54-9490-DDF0C081EBD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71A3-4A54-9490-DDF0C081EBD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71A3-4A54-9490-DDF0C081EB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Lipton</c:v>
                </c:pt>
                <c:pt idx="5">
                  <c:v>Brisk</c:v>
                </c:pt>
                <c:pt idx="6">
                  <c:v>Pure Leaf</c:v>
                </c:pt>
                <c:pt idx="7">
                  <c:v>Milo's</c:v>
                </c:pt>
                <c:pt idx="8">
                  <c:v>Nestea</c:v>
                </c:pt>
                <c:pt idx="9">
                  <c:v>Peace Tea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1475624"/>
        <c:axId val="251476016"/>
      </c:barChart>
      <c:catAx>
        <c:axId val="2514756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1476016"/>
        <c:crosses val="autoZero"/>
        <c:auto val="1"/>
        <c:lblAlgn val="ctr"/>
        <c:lblOffset val="50"/>
        <c:noMultiLvlLbl val="0"/>
      </c:catAx>
      <c:valAx>
        <c:axId val="251476016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147562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6125709247109163"/>
          <c:w val="0.92474201417656265"/>
          <c:h val="0.61334897590274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1E84FD5-91B0-4AEE-8D12-085A6F97645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BA295CC-34E4-48A3-8DE5-67FCCD1CB7D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0.62</c:v>
                </c:pt>
                <c:pt idx="1">
                  <c:v>0.38400000000000001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2178DE0-1DE5-4510-B09F-4A2E8590808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D81-4FA9-9E08-80B6F6647A9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40C1C67-DC9C-4071-94D8-8B5213318E3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D81-4FA9-9E08-80B6F6647A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0.40300000000000002</c:v>
                </c:pt>
                <c:pt idx="1">
                  <c:v>0.59699999999999998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7E6C7DA-48AD-44DE-8D51-734C4FC0656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D81-4FA9-9E08-80B6F6647A9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06D64CF-D92B-4838-B90E-E2F84B8C74B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D81-4FA9-9E08-80B6F6647A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0.52500000000000002</c:v>
                </c:pt>
                <c:pt idx="1">
                  <c:v>0.47499999999999998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307F36B-1A20-4B7D-BF12-FF15124C07B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6A301CC-18DA-4BDD-8C5C-598E4324657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0.48</c:v>
                </c:pt>
                <c:pt idx="1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FF15758-966D-49E1-98A6-ADF5FA24B57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DD81-4FA9-9E08-80B6F6647A9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893C30F-C618-4485-ACD3-6C40716EC6A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DD81-4FA9-9E08-80B6F6647A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0.54700000000000004</c:v>
                </c:pt>
                <c:pt idx="1">
                  <c:v>0.45299999999999996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03275760"/>
        <c:axId val="204330992"/>
      </c:barChart>
      <c:catAx>
        <c:axId val="203275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04330992"/>
        <c:crosses val="autoZero"/>
        <c:auto val="1"/>
        <c:lblAlgn val="ctr"/>
        <c:lblOffset val="50"/>
        <c:noMultiLvlLbl val="0"/>
      </c:catAx>
      <c:valAx>
        <c:axId val="204330992"/>
        <c:scaling>
          <c:orientation val="minMax"/>
          <c:max val="0.8"/>
        </c:scaling>
        <c:delete val="1"/>
        <c:axPos val="l"/>
        <c:numFmt formatCode="0%" sourceLinked="1"/>
        <c:majorTickMark val="out"/>
        <c:minorTickMark val="none"/>
        <c:tickLblPos val="nextTo"/>
        <c:crossAx val="20327576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60225579255816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Lipton</c:v>
                </c:pt>
                <c:pt idx="5">
                  <c:v>Brisk</c:v>
                </c:pt>
                <c:pt idx="6">
                  <c:v>Pure Leaf</c:v>
                </c:pt>
                <c:pt idx="7">
                  <c:v>Milo's</c:v>
                </c:pt>
                <c:pt idx="8">
                  <c:v>Nestea</c:v>
                </c:pt>
                <c:pt idx="9">
                  <c:v>Peace Tea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D60-47AA-8663-986AED12A5B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D60-47AA-8663-986AED12A5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Lipton</c:v>
                </c:pt>
                <c:pt idx="5">
                  <c:v>Brisk</c:v>
                </c:pt>
                <c:pt idx="6">
                  <c:v>Pure Leaf</c:v>
                </c:pt>
                <c:pt idx="7">
                  <c:v>Milo's</c:v>
                </c:pt>
                <c:pt idx="8">
                  <c:v>Nestea</c:v>
                </c:pt>
                <c:pt idx="9">
                  <c:v>Peace Tea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AD60-47AA-8663-986AED12A5B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D60-47AA-8663-986AED12A5B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AD60-47AA-8663-986AED12A5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Lipton</c:v>
                </c:pt>
                <c:pt idx="5">
                  <c:v>Brisk</c:v>
                </c:pt>
                <c:pt idx="6">
                  <c:v>Pure Leaf</c:v>
                </c:pt>
                <c:pt idx="7">
                  <c:v>Milo's</c:v>
                </c:pt>
                <c:pt idx="8">
                  <c:v>Nestea</c:v>
                </c:pt>
                <c:pt idx="9">
                  <c:v>Peace Tea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Lipton</c:v>
                </c:pt>
                <c:pt idx="5">
                  <c:v>Brisk</c:v>
                </c:pt>
                <c:pt idx="6">
                  <c:v>Pure Leaf</c:v>
                </c:pt>
                <c:pt idx="7">
                  <c:v>Milo's</c:v>
                </c:pt>
                <c:pt idx="8">
                  <c:v>Nestea</c:v>
                </c:pt>
                <c:pt idx="9">
                  <c:v>Peace Tea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AD60-47AA-8663-986AED12A5B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AD60-47AA-8663-986AED12A5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Lipton</c:v>
                </c:pt>
                <c:pt idx="5">
                  <c:v>Brisk</c:v>
                </c:pt>
                <c:pt idx="6">
                  <c:v>Pure Leaf</c:v>
                </c:pt>
                <c:pt idx="7">
                  <c:v>Milo's</c:v>
                </c:pt>
                <c:pt idx="8">
                  <c:v>Nestea</c:v>
                </c:pt>
                <c:pt idx="9">
                  <c:v>Peace Tea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1476800"/>
        <c:axId val="251477192"/>
      </c:barChart>
      <c:catAx>
        <c:axId val="251476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1477192"/>
        <c:crosses val="autoZero"/>
        <c:auto val="1"/>
        <c:lblAlgn val="ctr"/>
        <c:lblOffset val="50"/>
        <c:noMultiLvlLbl val="0"/>
      </c:catAx>
      <c:valAx>
        <c:axId val="251477192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147680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6582729623089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Blue Diamond Almond Breeze</c:v>
                </c:pt>
                <c:pt idx="1">
                  <c:v>Califia Farms</c:v>
                </c:pt>
                <c:pt idx="2">
                  <c:v>Silk Pure Almond</c:v>
                </c:pt>
                <c:pt idx="3">
                  <c:v>Silk Soy Milk</c:v>
                </c:pt>
                <c:pt idx="4">
                  <c:v>Silk Rice Milk</c:v>
                </c:pt>
                <c:pt idx="5">
                  <c:v>8th Continent</c:v>
                </c:pt>
                <c:pt idx="6">
                  <c:v>Soy Dream</c:v>
                </c:pt>
                <c:pt idx="7">
                  <c:v>Westsoy</c:v>
                </c:pt>
                <c:pt idx="8">
                  <c:v>Rice Dream</c:v>
                </c:pt>
                <c:pt idx="9">
                  <c:v>Kern's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FA7-4DB5-A42E-F0C3759E698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FA7-4DB5-A42E-F0C3759E69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Blue Diamond Almond Breeze</c:v>
                </c:pt>
                <c:pt idx="1">
                  <c:v>Califia Farms</c:v>
                </c:pt>
                <c:pt idx="2">
                  <c:v>Silk Pure Almond</c:v>
                </c:pt>
                <c:pt idx="3">
                  <c:v>Silk Soy Milk</c:v>
                </c:pt>
                <c:pt idx="4">
                  <c:v>Silk Rice Milk</c:v>
                </c:pt>
                <c:pt idx="5">
                  <c:v>8th Continent</c:v>
                </c:pt>
                <c:pt idx="6">
                  <c:v>Soy Dream</c:v>
                </c:pt>
                <c:pt idx="7">
                  <c:v>Westsoy</c:v>
                </c:pt>
                <c:pt idx="8">
                  <c:v>Rice Dream</c:v>
                </c:pt>
                <c:pt idx="9">
                  <c:v>Kern's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AFA7-4DB5-A42E-F0C3759E698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FA7-4DB5-A42E-F0C3759E698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AFA7-4DB5-A42E-F0C3759E69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Blue Diamond Almond Breeze</c:v>
                </c:pt>
                <c:pt idx="1">
                  <c:v>Califia Farms</c:v>
                </c:pt>
                <c:pt idx="2">
                  <c:v>Silk Pure Almond</c:v>
                </c:pt>
                <c:pt idx="3">
                  <c:v>Silk Soy Milk</c:v>
                </c:pt>
                <c:pt idx="4">
                  <c:v>Silk Rice Milk</c:v>
                </c:pt>
                <c:pt idx="5">
                  <c:v>8th Continent</c:v>
                </c:pt>
                <c:pt idx="6">
                  <c:v>Soy Dream</c:v>
                </c:pt>
                <c:pt idx="7">
                  <c:v>Westsoy</c:v>
                </c:pt>
                <c:pt idx="8">
                  <c:v>Rice Dream</c:v>
                </c:pt>
                <c:pt idx="9">
                  <c:v>Kern's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Blue Diamond Almond Breeze</c:v>
                </c:pt>
                <c:pt idx="1">
                  <c:v>Califia Farms</c:v>
                </c:pt>
                <c:pt idx="2">
                  <c:v>Silk Pure Almond</c:v>
                </c:pt>
                <c:pt idx="3">
                  <c:v>Silk Soy Milk</c:v>
                </c:pt>
                <c:pt idx="4">
                  <c:v>Silk Rice Milk</c:v>
                </c:pt>
                <c:pt idx="5">
                  <c:v>8th Continent</c:v>
                </c:pt>
                <c:pt idx="6">
                  <c:v>Soy Dream</c:v>
                </c:pt>
                <c:pt idx="7">
                  <c:v>Westsoy</c:v>
                </c:pt>
                <c:pt idx="8">
                  <c:v>Rice Dream</c:v>
                </c:pt>
                <c:pt idx="9">
                  <c:v>Kern's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AFA7-4DB5-A42E-F0C3759E698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AFA7-4DB5-A42E-F0C3759E69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Blue Diamond Almond Breeze</c:v>
                </c:pt>
                <c:pt idx="1">
                  <c:v>Califia Farms</c:v>
                </c:pt>
                <c:pt idx="2">
                  <c:v>Silk Pure Almond</c:v>
                </c:pt>
                <c:pt idx="3">
                  <c:v>Silk Soy Milk</c:v>
                </c:pt>
                <c:pt idx="4">
                  <c:v>Silk Rice Milk</c:v>
                </c:pt>
                <c:pt idx="5">
                  <c:v>8th Continent</c:v>
                </c:pt>
                <c:pt idx="6">
                  <c:v>Soy Dream</c:v>
                </c:pt>
                <c:pt idx="7">
                  <c:v>Westsoy</c:v>
                </c:pt>
                <c:pt idx="8">
                  <c:v>Rice Dream</c:v>
                </c:pt>
                <c:pt idx="9">
                  <c:v>Kern's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4213152"/>
        <c:axId val="254213544"/>
      </c:barChart>
      <c:catAx>
        <c:axId val="2542131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4213544"/>
        <c:crosses val="autoZero"/>
        <c:auto val="1"/>
        <c:lblAlgn val="ctr"/>
        <c:lblOffset val="50"/>
        <c:noMultiLvlLbl val="0"/>
      </c:catAx>
      <c:valAx>
        <c:axId val="254213544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42131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Blue Diamond Almond Breeze</c:v>
                </c:pt>
                <c:pt idx="1">
                  <c:v>Califia Farms</c:v>
                </c:pt>
                <c:pt idx="2">
                  <c:v>Silk Pure Almond</c:v>
                </c:pt>
                <c:pt idx="3">
                  <c:v>Silk Soy Milk</c:v>
                </c:pt>
                <c:pt idx="4">
                  <c:v>Silk Rice Milk</c:v>
                </c:pt>
                <c:pt idx="5">
                  <c:v>8th Continent</c:v>
                </c:pt>
                <c:pt idx="6">
                  <c:v>Soy Dream</c:v>
                </c:pt>
                <c:pt idx="7">
                  <c:v>Westsoy</c:v>
                </c:pt>
                <c:pt idx="8">
                  <c:v>Rice Dream</c:v>
                </c:pt>
                <c:pt idx="9">
                  <c:v>Kern's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29A-4807-A196-A72ECD4551A2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29A-4807-A196-A72ECD4551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Blue Diamond Almond Breeze</c:v>
                </c:pt>
                <c:pt idx="1">
                  <c:v>Califia Farms</c:v>
                </c:pt>
                <c:pt idx="2">
                  <c:v>Silk Pure Almond</c:v>
                </c:pt>
                <c:pt idx="3">
                  <c:v>Silk Soy Milk</c:v>
                </c:pt>
                <c:pt idx="4">
                  <c:v>Silk Rice Milk</c:v>
                </c:pt>
                <c:pt idx="5">
                  <c:v>8th Continent</c:v>
                </c:pt>
                <c:pt idx="6">
                  <c:v>Soy Dream</c:v>
                </c:pt>
                <c:pt idx="7">
                  <c:v>Westsoy</c:v>
                </c:pt>
                <c:pt idx="8">
                  <c:v>Rice Dream</c:v>
                </c:pt>
                <c:pt idx="9">
                  <c:v>Kern's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29A-4807-A196-A72ECD4551A2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29A-4807-A196-A72ECD4551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Blue Diamond Almond Breeze</c:v>
                </c:pt>
                <c:pt idx="1">
                  <c:v>Califia Farms</c:v>
                </c:pt>
                <c:pt idx="2">
                  <c:v>Silk Pure Almond</c:v>
                </c:pt>
                <c:pt idx="3">
                  <c:v>Silk Soy Milk</c:v>
                </c:pt>
                <c:pt idx="4">
                  <c:v>Silk Rice Milk</c:v>
                </c:pt>
                <c:pt idx="5">
                  <c:v>8th Continent</c:v>
                </c:pt>
                <c:pt idx="6">
                  <c:v>Soy Dream</c:v>
                </c:pt>
                <c:pt idx="7">
                  <c:v>Westsoy</c:v>
                </c:pt>
                <c:pt idx="8">
                  <c:v>Rice Dream</c:v>
                </c:pt>
                <c:pt idx="9">
                  <c:v>Kern's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Blue Diamond Almond Breeze</c:v>
                </c:pt>
                <c:pt idx="1">
                  <c:v>Califia Farms</c:v>
                </c:pt>
                <c:pt idx="2">
                  <c:v>Silk Pure Almond</c:v>
                </c:pt>
                <c:pt idx="3">
                  <c:v>Silk Soy Milk</c:v>
                </c:pt>
                <c:pt idx="4">
                  <c:v>Silk Rice Milk</c:v>
                </c:pt>
                <c:pt idx="5">
                  <c:v>8th Continent</c:v>
                </c:pt>
                <c:pt idx="6">
                  <c:v>Soy Dream</c:v>
                </c:pt>
                <c:pt idx="7">
                  <c:v>Westsoy</c:v>
                </c:pt>
                <c:pt idx="8">
                  <c:v>Rice Dream</c:v>
                </c:pt>
                <c:pt idx="9">
                  <c:v>Kern's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929A-4807-A196-A72ECD4551A2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29A-4807-A196-A72ECD4551A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929A-4807-A196-A72ECD4551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Blue Diamond Almond Breeze</c:v>
                </c:pt>
                <c:pt idx="1">
                  <c:v>Califia Farms</c:v>
                </c:pt>
                <c:pt idx="2">
                  <c:v>Silk Pure Almond</c:v>
                </c:pt>
                <c:pt idx="3">
                  <c:v>Silk Soy Milk</c:v>
                </c:pt>
                <c:pt idx="4">
                  <c:v>Silk Rice Milk</c:v>
                </c:pt>
                <c:pt idx="5">
                  <c:v>8th Continent</c:v>
                </c:pt>
                <c:pt idx="6">
                  <c:v>Soy Dream</c:v>
                </c:pt>
                <c:pt idx="7">
                  <c:v>Westsoy</c:v>
                </c:pt>
                <c:pt idx="8">
                  <c:v>Rice Dream</c:v>
                </c:pt>
                <c:pt idx="9">
                  <c:v>Kern's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4214328"/>
        <c:axId val="254214720"/>
      </c:barChart>
      <c:catAx>
        <c:axId val="2542143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4214720"/>
        <c:crosses val="autoZero"/>
        <c:auto val="1"/>
        <c:lblAlgn val="ctr"/>
        <c:lblOffset val="50"/>
        <c:noMultiLvlLbl val="0"/>
      </c:catAx>
      <c:valAx>
        <c:axId val="254214720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421432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Core Power</c:v>
                </c:pt>
                <c:pt idx="1">
                  <c:v>EAS Myoplex</c:v>
                </c:pt>
                <c:pt idx="2">
                  <c:v>Gatorade Recover</c:v>
                </c:pt>
                <c:pt idx="3">
                  <c:v>Muscle Milk</c:v>
                </c:pt>
                <c:pt idx="4">
                  <c:v>Shamrock Farms</c:v>
                </c:pt>
                <c:pt idx="5">
                  <c:v>Premier Protein</c:v>
                </c:pt>
                <c:pt idx="6">
                  <c:v>Svelte</c:v>
                </c:pt>
                <c:pt idx="7">
                  <c:v>Bolthouse Farms</c:v>
                </c:pt>
                <c:pt idx="8">
                  <c:v>Naked</c:v>
                </c:pt>
                <c:pt idx="9">
                  <c:v>Odwalla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218-43A4-9C50-4C3722660C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218-43A4-9C50-4C3722660C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Core Power</c:v>
                </c:pt>
                <c:pt idx="1">
                  <c:v>EAS Myoplex</c:v>
                </c:pt>
                <c:pt idx="2">
                  <c:v>Gatorade Recover</c:v>
                </c:pt>
                <c:pt idx="3">
                  <c:v>Muscle Milk</c:v>
                </c:pt>
                <c:pt idx="4">
                  <c:v>Shamrock Farms</c:v>
                </c:pt>
                <c:pt idx="5">
                  <c:v>Premier Protein</c:v>
                </c:pt>
                <c:pt idx="6">
                  <c:v>Svelte</c:v>
                </c:pt>
                <c:pt idx="7">
                  <c:v>Bolthouse Farms</c:v>
                </c:pt>
                <c:pt idx="8">
                  <c:v>Naked</c:v>
                </c:pt>
                <c:pt idx="9">
                  <c:v>Odwalla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218-43A4-9C50-4C3722660C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218-43A4-9C50-4C3722660C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Core Power</c:v>
                </c:pt>
                <c:pt idx="1">
                  <c:v>EAS Myoplex</c:v>
                </c:pt>
                <c:pt idx="2">
                  <c:v>Gatorade Recover</c:v>
                </c:pt>
                <c:pt idx="3">
                  <c:v>Muscle Milk</c:v>
                </c:pt>
                <c:pt idx="4">
                  <c:v>Shamrock Farms</c:v>
                </c:pt>
                <c:pt idx="5">
                  <c:v>Premier Protein</c:v>
                </c:pt>
                <c:pt idx="6">
                  <c:v>Svelte</c:v>
                </c:pt>
                <c:pt idx="7">
                  <c:v>Bolthouse Farms</c:v>
                </c:pt>
                <c:pt idx="8">
                  <c:v>Naked</c:v>
                </c:pt>
                <c:pt idx="9">
                  <c:v>Odwalla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Core Power</c:v>
                </c:pt>
                <c:pt idx="1">
                  <c:v>EAS Myoplex</c:v>
                </c:pt>
                <c:pt idx="2">
                  <c:v>Gatorade Recover</c:v>
                </c:pt>
                <c:pt idx="3">
                  <c:v>Muscle Milk</c:v>
                </c:pt>
                <c:pt idx="4">
                  <c:v>Shamrock Farms</c:v>
                </c:pt>
                <c:pt idx="5">
                  <c:v>Premier Protein</c:v>
                </c:pt>
                <c:pt idx="6">
                  <c:v>Svelte</c:v>
                </c:pt>
                <c:pt idx="7">
                  <c:v>Bolthouse Farms</c:v>
                </c:pt>
                <c:pt idx="8">
                  <c:v>Naked</c:v>
                </c:pt>
                <c:pt idx="9">
                  <c:v>Odwalla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6218-43A4-9C50-4C3722660C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6218-43A4-9C50-4C3722660CC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6218-43A4-9C50-4C3722660C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Core Power</c:v>
                </c:pt>
                <c:pt idx="1">
                  <c:v>EAS Myoplex</c:v>
                </c:pt>
                <c:pt idx="2">
                  <c:v>Gatorade Recover</c:v>
                </c:pt>
                <c:pt idx="3">
                  <c:v>Muscle Milk</c:v>
                </c:pt>
                <c:pt idx="4">
                  <c:v>Shamrock Farms</c:v>
                </c:pt>
                <c:pt idx="5">
                  <c:v>Premier Protein</c:v>
                </c:pt>
                <c:pt idx="6">
                  <c:v>Svelte</c:v>
                </c:pt>
                <c:pt idx="7">
                  <c:v>Bolthouse Farms</c:v>
                </c:pt>
                <c:pt idx="8">
                  <c:v>Naked</c:v>
                </c:pt>
                <c:pt idx="9">
                  <c:v>Odwalla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4215896"/>
        <c:axId val="255056192"/>
      </c:barChart>
      <c:catAx>
        <c:axId val="2542158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5056192"/>
        <c:crosses val="autoZero"/>
        <c:auto val="1"/>
        <c:lblAlgn val="ctr"/>
        <c:lblOffset val="50"/>
        <c:noMultiLvlLbl val="0"/>
      </c:catAx>
      <c:valAx>
        <c:axId val="255056192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421589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59727970545633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Core Power</c:v>
                </c:pt>
                <c:pt idx="1">
                  <c:v>EAS Myoplex</c:v>
                </c:pt>
                <c:pt idx="2">
                  <c:v>Gatorade Recover</c:v>
                </c:pt>
                <c:pt idx="3">
                  <c:v>Muscle Milk</c:v>
                </c:pt>
                <c:pt idx="4">
                  <c:v>Shamrock Farms</c:v>
                </c:pt>
                <c:pt idx="5">
                  <c:v>Premier Protein</c:v>
                </c:pt>
                <c:pt idx="6">
                  <c:v>Svelte</c:v>
                </c:pt>
                <c:pt idx="7">
                  <c:v>Bolthouse Farms</c:v>
                </c:pt>
                <c:pt idx="8">
                  <c:v>Naked</c:v>
                </c:pt>
                <c:pt idx="9">
                  <c:v>Odwalla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559-4B71-AC3C-8AE7F60356D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559-4B71-AC3C-8AE7F60356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Core Power</c:v>
                </c:pt>
                <c:pt idx="1">
                  <c:v>EAS Myoplex</c:v>
                </c:pt>
                <c:pt idx="2">
                  <c:v>Gatorade Recover</c:v>
                </c:pt>
                <c:pt idx="3">
                  <c:v>Muscle Milk</c:v>
                </c:pt>
                <c:pt idx="4">
                  <c:v>Shamrock Farms</c:v>
                </c:pt>
                <c:pt idx="5">
                  <c:v>Premier Protein</c:v>
                </c:pt>
                <c:pt idx="6">
                  <c:v>Svelte</c:v>
                </c:pt>
                <c:pt idx="7">
                  <c:v>Bolthouse Farms</c:v>
                </c:pt>
                <c:pt idx="8">
                  <c:v>Naked</c:v>
                </c:pt>
                <c:pt idx="9">
                  <c:v>Odwalla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559-4B71-AC3C-8AE7F60356D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559-4B71-AC3C-8AE7F60356D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9559-4B71-AC3C-8AE7F60356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Core Power</c:v>
                </c:pt>
                <c:pt idx="1">
                  <c:v>EAS Myoplex</c:v>
                </c:pt>
                <c:pt idx="2">
                  <c:v>Gatorade Recover</c:v>
                </c:pt>
                <c:pt idx="3">
                  <c:v>Muscle Milk</c:v>
                </c:pt>
                <c:pt idx="4">
                  <c:v>Shamrock Farms</c:v>
                </c:pt>
                <c:pt idx="5">
                  <c:v>Premier Protein</c:v>
                </c:pt>
                <c:pt idx="6">
                  <c:v>Svelte</c:v>
                </c:pt>
                <c:pt idx="7">
                  <c:v>Bolthouse Farms</c:v>
                </c:pt>
                <c:pt idx="8">
                  <c:v>Naked</c:v>
                </c:pt>
                <c:pt idx="9">
                  <c:v>Odwalla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Core Power</c:v>
                </c:pt>
                <c:pt idx="1">
                  <c:v>EAS Myoplex</c:v>
                </c:pt>
                <c:pt idx="2">
                  <c:v>Gatorade Recover</c:v>
                </c:pt>
                <c:pt idx="3">
                  <c:v>Muscle Milk</c:v>
                </c:pt>
                <c:pt idx="4">
                  <c:v>Shamrock Farms</c:v>
                </c:pt>
                <c:pt idx="5">
                  <c:v>Premier Protein</c:v>
                </c:pt>
                <c:pt idx="6">
                  <c:v>Svelte</c:v>
                </c:pt>
                <c:pt idx="7">
                  <c:v>Bolthouse Farms</c:v>
                </c:pt>
                <c:pt idx="8">
                  <c:v>Naked</c:v>
                </c:pt>
                <c:pt idx="9">
                  <c:v>Odwalla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559-4B71-AC3C-8AE7F60356D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9559-4B71-AC3C-8AE7F60356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Core Power</c:v>
                </c:pt>
                <c:pt idx="1">
                  <c:v>EAS Myoplex</c:v>
                </c:pt>
                <c:pt idx="2">
                  <c:v>Gatorade Recover</c:v>
                </c:pt>
                <c:pt idx="3">
                  <c:v>Muscle Milk</c:v>
                </c:pt>
                <c:pt idx="4">
                  <c:v>Shamrock Farms</c:v>
                </c:pt>
                <c:pt idx="5">
                  <c:v>Premier Protein</c:v>
                </c:pt>
                <c:pt idx="6">
                  <c:v>Svelte</c:v>
                </c:pt>
                <c:pt idx="7">
                  <c:v>Bolthouse Farms</c:v>
                </c:pt>
                <c:pt idx="8">
                  <c:v>Naked</c:v>
                </c:pt>
                <c:pt idx="9">
                  <c:v>Odwalla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5056976"/>
        <c:axId val="255057368"/>
      </c:barChart>
      <c:catAx>
        <c:axId val="2550569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5057368"/>
        <c:crosses val="autoZero"/>
        <c:auto val="1"/>
        <c:lblAlgn val="ctr"/>
        <c:lblOffset val="50"/>
        <c:noMultiLvlLbl val="0"/>
      </c:catAx>
      <c:valAx>
        <c:axId val="255057368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505697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50479703913090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Bolthouse Farms</c:v>
                </c:pt>
                <c:pt idx="1">
                  <c:v>Dole</c:v>
                </c:pt>
                <c:pt idx="2">
                  <c:v>Jamba</c:v>
                </c:pt>
                <c:pt idx="3">
                  <c:v>Naked</c:v>
                </c:pt>
                <c:pt idx="4">
                  <c:v>Odwalla</c:v>
                </c:pt>
                <c:pt idx="5">
                  <c:v>V8 Splash Smoothies</c:v>
                </c:pt>
                <c:pt idx="6">
                  <c:v>Florida’s Natural Smoothies</c:v>
                </c:pt>
                <c:pt idx="7">
                  <c:v>Sambazon</c:v>
                </c:pt>
                <c:pt idx="8">
                  <c:v>Suja</c:v>
                </c:pt>
                <c:pt idx="9">
                  <c:v>Store Brand RTD Smoothies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1CD-400F-B185-4C80554E18D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1CD-400F-B185-4C80554E18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Bolthouse Farms</c:v>
                </c:pt>
                <c:pt idx="1">
                  <c:v>Dole</c:v>
                </c:pt>
                <c:pt idx="2">
                  <c:v>Jamba</c:v>
                </c:pt>
                <c:pt idx="3">
                  <c:v>Naked</c:v>
                </c:pt>
                <c:pt idx="4">
                  <c:v>Odwalla</c:v>
                </c:pt>
                <c:pt idx="5">
                  <c:v>V8 Splash Smoothies</c:v>
                </c:pt>
                <c:pt idx="6">
                  <c:v>Florida’s Natural Smoothies</c:v>
                </c:pt>
                <c:pt idx="7">
                  <c:v>Sambazon</c:v>
                </c:pt>
                <c:pt idx="8">
                  <c:v>Suja</c:v>
                </c:pt>
                <c:pt idx="9">
                  <c:v>Store Brand RTD Smoothies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1CD-400F-B185-4C80554E18D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1CD-400F-B185-4C80554E18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Bolthouse Farms</c:v>
                </c:pt>
                <c:pt idx="1">
                  <c:v>Dole</c:v>
                </c:pt>
                <c:pt idx="2">
                  <c:v>Jamba</c:v>
                </c:pt>
                <c:pt idx="3">
                  <c:v>Naked</c:v>
                </c:pt>
                <c:pt idx="4">
                  <c:v>Odwalla</c:v>
                </c:pt>
                <c:pt idx="5">
                  <c:v>V8 Splash Smoothies</c:v>
                </c:pt>
                <c:pt idx="6">
                  <c:v>Florida’s Natural Smoothies</c:v>
                </c:pt>
                <c:pt idx="7">
                  <c:v>Sambazon</c:v>
                </c:pt>
                <c:pt idx="8">
                  <c:v>Suja</c:v>
                </c:pt>
                <c:pt idx="9">
                  <c:v>Store Brand RTD Smoothies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Bolthouse Farms</c:v>
                </c:pt>
                <c:pt idx="1">
                  <c:v>Dole</c:v>
                </c:pt>
                <c:pt idx="2">
                  <c:v>Jamba</c:v>
                </c:pt>
                <c:pt idx="3">
                  <c:v>Naked</c:v>
                </c:pt>
                <c:pt idx="4">
                  <c:v>Odwalla</c:v>
                </c:pt>
                <c:pt idx="5">
                  <c:v>V8 Splash Smoothies</c:v>
                </c:pt>
                <c:pt idx="6">
                  <c:v>Florida’s Natural Smoothies</c:v>
                </c:pt>
                <c:pt idx="7">
                  <c:v>Sambazon</c:v>
                </c:pt>
                <c:pt idx="8">
                  <c:v>Suja</c:v>
                </c:pt>
                <c:pt idx="9">
                  <c:v>Store Brand RTD Smoothies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91CD-400F-B185-4C80554E18D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1CD-400F-B185-4C80554E18D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91CD-400F-B185-4C80554E18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Bolthouse Farms</c:v>
                </c:pt>
                <c:pt idx="1">
                  <c:v>Dole</c:v>
                </c:pt>
                <c:pt idx="2">
                  <c:v>Jamba</c:v>
                </c:pt>
                <c:pt idx="3">
                  <c:v>Naked</c:v>
                </c:pt>
                <c:pt idx="4">
                  <c:v>Odwalla</c:v>
                </c:pt>
                <c:pt idx="5">
                  <c:v>V8 Splash Smoothies</c:v>
                </c:pt>
                <c:pt idx="6">
                  <c:v>Florida’s Natural Smoothies</c:v>
                </c:pt>
                <c:pt idx="7">
                  <c:v>Sambazon</c:v>
                </c:pt>
                <c:pt idx="8">
                  <c:v>Suja</c:v>
                </c:pt>
                <c:pt idx="9">
                  <c:v>Store Brand RTD Smoothies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5058152"/>
        <c:axId val="255058544"/>
      </c:barChart>
      <c:catAx>
        <c:axId val="2550581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5058544"/>
        <c:crosses val="autoZero"/>
        <c:auto val="1"/>
        <c:lblAlgn val="ctr"/>
        <c:lblOffset val="50"/>
        <c:noMultiLvlLbl val="0"/>
      </c:catAx>
      <c:valAx>
        <c:axId val="255058544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50581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6582729623089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Bolthouse Farms</c:v>
                </c:pt>
                <c:pt idx="1">
                  <c:v>Dole</c:v>
                </c:pt>
                <c:pt idx="2">
                  <c:v>Jamba</c:v>
                </c:pt>
                <c:pt idx="3">
                  <c:v>Naked</c:v>
                </c:pt>
                <c:pt idx="4">
                  <c:v>Odwalla</c:v>
                </c:pt>
                <c:pt idx="5">
                  <c:v>V8 Splash Smoothies</c:v>
                </c:pt>
                <c:pt idx="6">
                  <c:v>Florida’s Natural Smoothies</c:v>
                </c:pt>
                <c:pt idx="7">
                  <c:v>Sambazon</c:v>
                </c:pt>
                <c:pt idx="8">
                  <c:v>Suja</c:v>
                </c:pt>
                <c:pt idx="9">
                  <c:v>Store Brand RTD Smoothies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E72-4E36-8BEC-813019985F38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E72-4E36-8BEC-813019985F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Bolthouse Farms</c:v>
                </c:pt>
                <c:pt idx="1">
                  <c:v>Dole</c:v>
                </c:pt>
                <c:pt idx="2">
                  <c:v>Jamba</c:v>
                </c:pt>
                <c:pt idx="3">
                  <c:v>Naked</c:v>
                </c:pt>
                <c:pt idx="4">
                  <c:v>Odwalla</c:v>
                </c:pt>
                <c:pt idx="5">
                  <c:v>V8 Splash Smoothies</c:v>
                </c:pt>
                <c:pt idx="6">
                  <c:v>Florida’s Natural Smoothies</c:v>
                </c:pt>
                <c:pt idx="7">
                  <c:v>Sambazon</c:v>
                </c:pt>
                <c:pt idx="8">
                  <c:v>Suja</c:v>
                </c:pt>
                <c:pt idx="9">
                  <c:v>Store Brand RTD Smoothies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5E72-4E36-8BEC-813019985F38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E72-4E36-8BEC-813019985F3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5E72-4E36-8BEC-813019985F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Bolthouse Farms</c:v>
                </c:pt>
                <c:pt idx="1">
                  <c:v>Dole</c:v>
                </c:pt>
                <c:pt idx="2">
                  <c:v>Jamba</c:v>
                </c:pt>
                <c:pt idx="3">
                  <c:v>Naked</c:v>
                </c:pt>
                <c:pt idx="4">
                  <c:v>Odwalla</c:v>
                </c:pt>
                <c:pt idx="5">
                  <c:v>V8 Splash Smoothies</c:v>
                </c:pt>
                <c:pt idx="6">
                  <c:v>Florida’s Natural Smoothies</c:v>
                </c:pt>
                <c:pt idx="7">
                  <c:v>Sambazon</c:v>
                </c:pt>
                <c:pt idx="8">
                  <c:v>Suja</c:v>
                </c:pt>
                <c:pt idx="9">
                  <c:v>Store Brand RTD Smoothies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Bolthouse Farms</c:v>
                </c:pt>
                <c:pt idx="1">
                  <c:v>Dole</c:v>
                </c:pt>
                <c:pt idx="2">
                  <c:v>Jamba</c:v>
                </c:pt>
                <c:pt idx="3">
                  <c:v>Naked</c:v>
                </c:pt>
                <c:pt idx="4">
                  <c:v>Odwalla</c:v>
                </c:pt>
                <c:pt idx="5">
                  <c:v>V8 Splash Smoothies</c:v>
                </c:pt>
                <c:pt idx="6">
                  <c:v>Florida’s Natural Smoothies</c:v>
                </c:pt>
                <c:pt idx="7">
                  <c:v>Sambazon</c:v>
                </c:pt>
                <c:pt idx="8">
                  <c:v>Suja</c:v>
                </c:pt>
                <c:pt idx="9">
                  <c:v>Store Brand RTD Smoothies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E72-4E36-8BEC-813019985F38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5E72-4E36-8BEC-813019985F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Bolthouse Farms</c:v>
                </c:pt>
                <c:pt idx="1">
                  <c:v>Dole</c:v>
                </c:pt>
                <c:pt idx="2">
                  <c:v>Jamba</c:v>
                </c:pt>
                <c:pt idx="3">
                  <c:v>Naked</c:v>
                </c:pt>
                <c:pt idx="4">
                  <c:v>Odwalla</c:v>
                </c:pt>
                <c:pt idx="5">
                  <c:v>V8 Splash Smoothies</c:v>
                </c:pt>
                <c:pt idx="6">
                  <c:v>Florida’s Natural Smoothies</c:v>
                </c:pt>
                <c:pt idx="7">
                  <c:v>Sambazon</c:v>
                </c:pt>
                <c:pt idx="8">
                  <c:v>Suja</c:v>
                </c:pt>
                <c:pt idx="9">
                  <c:v>Store Brand RTD Smoothies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5059328"/>
        <c:axId val="255059720"/>
      </c:barChart>
      <c:catAx>
        <c:axId val="2550593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5059720"/>
        <c:crosses val="autoZero"/>
        <c:auto val="1"/>
        <c:lblAlgn val="ctr"/>
        <c:lblOffset val="50"/>
        <c:noMultiLvlLbl val="0"/>
      </c:catAx>
      <c:valAx>
        <c:axId val="255059720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505932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Atkins Advantage</c:v>
                </c:pt>
                <c:pt idx="1">
                  <c:v>Boost</c:v>
                </c:pt>
                <c:pt idx="2">
                  <c:v>Ensure</c:v>
                </c:pt>
                <c:pt idx="3">
                  <c:v>Glucerna</c:v>
                </c:pt>
                <c:pt idx="4">
                  <c:v>Kellogg’s Shake</c:v>
                </c:pt>
                <c:pt idx="5">
                  <c:v>Nestle Carnation</c:v>
                </c:pt>
                <c:pt idx="6">
                  <c:v>PediaSure</c:v>
                </c:pt>
                <c:pt idx="7">
                  <c:v>Slimfast</c:v>
                </c:pt>
                <c:pt idx="8">
                  <c:v>Store Brand Meal Replacements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0.09</c:v>
                </c:pt>
                <c:pt idx="5">
                  <c:v>0.08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B3D-4103-B456-90C744E91FF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B3D-4103-B456-90C744E91F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Atkins Advantage</c:v>
                </c:pt>
                <c:pt idx="1">
                  <c:v>Boost</c:v>
                </c:pt>
                <c:pt idx="2">
                  <c:v>Ensure</c:v>
                </c:pt>
                <c:pt idx="3">
                  <c:v>Glucerna</c:v>
                </c:pt>
                <c:pt idx="4">
                  <c:v>Kellogg’s Shake</c:v>
                </c:pt>
                <c:pt idx="5">
                  <c:v>Nestle Carnation</c:v>
                </c:pt>
                <c:pt idx="6">
                  <c:v>PediaSure</c:v>
                </c:pt>
                <c:pt idx="7">
                  <c:v>Slimfast</c:v>
                </c:pt>
                <c:pt idx="8">
                  <c:v>Store Brand Meal Replacements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0.05</c:v>
                </c:pt>
                <c:pt idx="8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B3D-4103-B456-90C744E91FF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B3D-4103-B456-90C744E91F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Atkins Advantage</c:v>
                </c:pt>
                <c:pt idx="1">
                  <c:v>Boost</c:v>
                </c:pt>
                <c:pt idx="2">
                  <c:v>Ensure</c:v>
                </c:pt>
                <c:pt idx="3">
                  <c:v>Glucerna</c:v>
                </c:pt>
                <c:pt idx="4">
                  <c:v>Kellogg’s Shake</c:v>
                </c:pt>
                <c:pt idx="5">
                  <c:v>Nestle Carnation</c:v>
                </c:pt>
                <c:pt idx="6">
                  <c:v>PediaSure</c:v>
                </c:pt>
                <c:pt idx="7">
                  <c:v>Slimfast</c:v>
                </c:pt>
                <c:pt idx="8">
                  <c:v>Store Brand Meal Replacements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0.08</c:v>
                </c:pt>
                <c:pt idx="6">
                  <c:v>0.06</c:v>
                </c:pt>
                <c:pt idx="7">
                  <c:v>0.05</c:v>
                </c:pt>
                <c:pt idx="8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Atkins Advantage</c:v>
                </c:pt>
                <c:pt idx="1">
                  <c:v>Boost</c:v>
                </c:pt>
                <c:pt idx="2">
                  <c:v>Ensure</c:v>
                </c:pt>
                <c:pt idx="3">
                  <c:v>Glucerna</c:v>
                </c:pt>
                <c:pt idx="4">
                  <c:v>Kellogg’s Shake</c:v>
                </c:pt>
                <c:pt idx="5">
                  <c:v>Nestle Carnation</c:v>
                </c:pt>
                <c:pt idx="6">
                  <c:v>PediaSure</c:v>
                </c:pt>
                <c:pt idx="7">
                  <c:v>Slimfast</c:v>
                </c:pt>
                <c:pt idx="8">
                  <c:v>Store Brand Meal Replacements</c:v>
                </c:pt>
              </c:strCache>
            </c:strRef>
          </c:cat>
          <c:val>
            <c:numRef>
              <c:f>Sheet1!$E$2:$E$10</c:f>
              <c:numCache>
                <c:formatCode>0%</c:formatCode>
                <c:ptCount val="9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0.08</c:v>
                </c:pt>
                <c:pt idx="7">
                  <c:v>0.06</c:v>
                </c:pt>
                <c:pt idx="8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6B3D-4103-B456-90C744E91FF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6B3D-4103-B456-90C744E91FF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6B3D-4103-B456-90C744E91F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Atkins Advantage</c:v>
                </c:pt>
                <c:pt idx="1">
                  <c:v>Boost</c:v>
                </c:pt>
                <c:pt idx="2">
                  <c:v>Ensure</c:v>
                </c:pt>
                <c:pt idx="3">
                  <c:v>Glucerna</c:v>
                </c:pt>
                <c:pt idx="4">
                  <c:v>Kellogg’s Shake</c:v>
                </c:pt>
                <c:pt idx="5">
                  <c:v>Nestle Carnation</c:v>
                </c:pt>
                <c:pt idx="6">
                  <c:v>PediaSure</c:v>
                </c:pt>
                <c:pt idx="7">
                  <c:v>Slimfast</c:v>
                </c:pt>
                <c:pt idx="8">
                  <c:v>Store Brand Meal Replacements</c:v>
                </c:pt>
              </c:strCache>
            </c:strRef>
          </c:cat>
          <c:val>
            <c:numRef>
              <c:f>Sheet1!$F$2:$F$10</c:f>
              <c:numCache>
                <c:formatCode>0%</c:formatCode>
                <c:ptCount val="9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0.08</c:v>
                </c:pt>
                <c:pt idx="6">
                  <c:v>0.09</c:v>
                </c:pt>
                <c:pt idx="7">
                  <c:v>0.08</c:v>
                </c:pt>
                <c:pt idx="8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5569000"/>
        <c:axId val="255569392"/>
      </c:barChart>
      <c:catAx>
        <c:axId val="255569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5569392"/>
        <c:crosses val="autoZero"/>
        <c:auto val="1"/>
        <c:lblAlgn val="ctr"/>
        <c:lblOffset val="50"/>
        <c:noMultiLvlLbl val="0"/>
      </c:catAx>
      <c:valAx>
        <c:axId val="255569392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556900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7201304315268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Atkins Advantage</c:v>
                </c:pt>
                <c:pt idx="1">
                  <c:v>Boost</c:v>
                </c:pt>
                <c:pt idx="2">
                  <c:v>Ensure</c:v>
                </c:pt>
                <c:pt idx="3">
                  <c:v>Glucerna</c:v>
                </c:pt>
                <c:pt idx="4">
                  <c:v>Kellogg’s Shake</c:v>
                </c:pt>
                <c:pt idx="5">
                  <c:v>Nestle Carnation</c:v>
                </c:pt>
                <c:pt idx="6">
                  <c:v>PediaSure</c:v>
                </c:pt>
                <c:pt idx="7">
                  <c:v>Slimfast</c:v>
                </c:pt>
                <c:pt idx="8">
                  <c:v>Store Brand Meal Replacements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0C21-4901-B5CC-014FDB3ACEE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C21-4901-B5CC-014FDB3ACE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Atkins Advantage</c:v>
                </c:pt>
                <c:pt idx="1">
                  <c:v>Boost</c:v>
                </c:pt>
                <c:pt idx="2">
                  <c:v>Ensure</c:v>
                </c:pt>
                <c:pt idx="3">
                  <c:v>Glucerna</c:v>
                </c:pt>
                <c:pt idx="4">
                  <c:v>Kellogg’s Shake</c:v>
                </c:pt>
                <c:pt idx="5">
                  <c:v>Nestle Carnation</c:v>
                </c:pt>
                <c:pt idx="6">
                  <c:v>PediaSure</c:v>
                </c:pt>
                <c:pt idx="7">
                  <c:v>Slimfast</c:v>
                </c:pt>
                <c:pt idx="8">
                  <c:v>Store Brand Meal Replacements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0C21-4901-B5CC-014FDB3ACEE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C21-4901-B5CC-014FDB3ACEE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0C21-4901-B5CC-014FDB3ACE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Atkins Advantage</c:v>
                </c:pt>
                <c:pt idx="1">
                  <c:v>Boost</c:v>
                </c:pt>
                <c:pt idx="2">
                  <c:v>Ensure</c:v>
                </c:pt>
                <c:pt idx="3">
                  <c:v>Glucerna</c:v>
                </c:pt>
                <c:pt idx="4">
                  <c:v>Kellogg’s Shake</c:v>
                </c:pt>
                <c:pt idx="5">
                  <c:v>Nestle Carnation</c:v>
                </c:pt>
                <c:pt idx="6">
                  <c:v>PediaSure</c:v>
                </c:pt>
                <c:pt idx="7">
                  <c:v>Slimfast</c:v>
                </c:pt>
                <c:pt idx="8">
                  <c:v>Store Brand Meal Replacements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Atkins Advantage</c:v>
                </c:pt>
                <c:pt idx="1">
                  <c:v>Boost</c:v>
                </c:pt>
                <c:pt idx="2">
                  <c:v>Ensure</c:v>
                </c:pt>
                <c:pt idx="3">
                  <c:v>Glucerna</c:v>
                </c:pt>
                <c:pt idx="4">
                  <c:v>Kellogg’s Shake</c:v>
                </c:pt>
                <c:pt idx="5">
                  <c:v>Nestle Carnation</c:v>
                </c:pt>
                <c:pt idx="6">
                  <c:v>PediaSure</c:v>
                </c:pt>
                <c:pt idx="7">
                  <c:v>Slimfast</c:v>
                </c:pt>
                <c:pt idx="8">
                  <c:v>Store Brand Meal Replacements</c:v>
                </c:pt>
              </c:strCache>
            </c:strRef>
          </c:cat>
          <c:val>
            <c:numRef>
              <c:f>Sheet1!$E$2:$E$10</c:f>
              <c:numCache>
                <c:formatCode>0%</c:formatCode>
                <c:ptCount val="9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0C21-4901-B5CC-014FDB3ACEE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0C21-4901-B5CC-014FDB3ACE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Atkins Advantage</c:v>
                </c:pt>
                <c:pt idx="1">
                  <c:v>Boost</c:v>
                </c:pt>
                <c:pt idx="2">
                  <c:v>Ensure</c:v>
                </c:pt>
                <c:pt idx="3">
                  <c:v>Glucerna</c:v>
                </c:pt>
                <c:pt idx="4">
                  <c:v>Kellogg’s Shake</c:v>
                </c:pt>
                <c:pt idx="5">
                  <c:v>Nestle Carnation</c:v>
                </c:pt>
                <c:pt idx="6">
                  <c:v>PediaSure</c:v>
                </c:pt>
                <c:pt idx="7">
                  <c:v>Slimfast</c:v>
                </c:pt>
                <c:pt idx="8">
                  <c:v>Store Brand Meal Replacements</c:v>
                </c:pt>
              </c:strCache>
            </c:strRef>
          </c:cat>
          <c:val>
            <c:numRef>
              <c:f>Sheet1!$F$2:$F$10</c:f>
              <c:numCache>
                <c:formatCode>0%</c:formatCode>
                <c:ptCount val="9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5570176"/>
        <c:axId val="255570568"/>
      </c:barChart>
      <c:catAx>
        <c:axId val="2555701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5570568"/>
        <c:crosses val="autoZero"/>
        <c:auto val="1"/>
        <c:lblAlgn val="ctr"/>
        <c:lblOffset val="50"/>
        <c:noMultiLvlLbl val="0"/>
      </c:catAx>
      <c:valAx>
        <c:axId val="255570568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557017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Dannon</c:v>
                </c:pt>
                <c:pt idx="1">
                  <c:v>El Mexicano</c:v>
                </c:pt>
                <c:pt idx="2">
                  <c:v>Frusion</c:v>
                </c:pt>
                <c:pt idx="3">
                  <c:v>LALA</c:v>
                </c:pt>
                <c:pt idx="4">
                  <c:v>Lifeway</c:v>
                </c:pt>
                <c:pt idx="5">
                  <c:v>Stonyfield Farm</c:v>
                </c:pt>
                <c:pt idx="6">
                  <c:v>Yakult</c:v>
                </c:pt>
                <c:pt idx="7">
                  <c:v>Store Brand Drinkable Yogurt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0.22</c:v>
                </c:pt>
                <c:pt idx="1">
                  <c:v>0.19</c:v>
                </c:pt>
                <c:pt idx="2">
                  <c:v>0.13</c:v>
                </c:pt>
                <c:pt idx="3">
                  <c:v>0.11</c:v>
                </c:pt>
                <c:pt idx="4">
                  <c:v>0.1</c:v>
                </c:pt>
                <c:pt idx="5">
                  <c:v>0.09</c:v>
                </c:pt>
                <c:pt idx="6">
                  <c:v>0.09</c:v>
                </c:pt>
                <c:pt idx="7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0C86-416B-A47D-8DE00FE8FAB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C86-416B-A47D-8DE00FE8FA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Dannon</c:v>
                </c:pt>
                <c:pt idx="1">
                  <c:v>El Mexicano</c:v>
                </c:pt>
                <c:pt idx="2">
                  <c:v>Frusion</c:v>
                </c:pt>
                <c:pt idx="3">
                  <c:v>LALA</c:v>
                </c:pt>
                <c:pt idx="4">
                  <c:v>Lifeway</c:v>
                </c:pt>
                <c:pt idx="5">
                  <c:v>Stonyfield Farm</c:v>
                </c:pt>
                <c:pt idx="6">
                  <c:v>Yakult</c:v>
                </c:pt>
                <c:pt idx="7">
                  <c:v>Store Brand Drinkable Yogurt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0.22</c:v>
                </c:pt>
                <c:pt idx="1">
                  <c:v>0.21</c:v>
                </c:pt>
                <c:pt idx="2">
                  <c:v>0.12</c:v>
                </c:pt>
                <c:pt idx="3">
                  <c:v>0.13</c:v>
                </c:pt>
                <c:pt idx="4">
                  <c:v>0.12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0C86-416B-A47D-8DE00FE8FAB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C86-416B-A47D-8DE00FE8FA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Dannon</c:v>
                </c:pt>
                <c:pt idx="1">
                  <c:v>El Mexicano</c:v>
                </c:pt>
                <c:pt idx="2">
                  <c:v>Frusion</c:v>
                </c:pt>
                <c:pt idx="3">
                  <c:v>LALA</c:v>
                </c:pt>
                <c:pt idx="4">
                  <c:v>Lifeway</c:v>
                </c:pt>
                <c:pt idx="5">
                  <c:v>Stonyfield Farm</c:v>
                </c:pt>
                <c:pt idx="6">
                  <c:v>Yakult</c:v>
                </c:pt>
                <c:pt idx="7">
                  <c:v>Store Brand Drinkable Yogurt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Dannon</c:v>
                </c:pt>
                <c:pt idx="1">
                  <c:v>El Mexicano</c:v>
                </c:pt>
                <c:pt idx="2">
                  <c:v>Frusion</c:v>
                </c:pt>
                <c:pt idx="3">
                  <c:v>LALA</c:v>
                </c:pt>
                <c:pt idx="4">
                  <c:v>Lifeway</c:v>
                </c:pt>
                <c:pt idx="5">
                  <c:v>Stonyfield Farm</c:v>
                </c:pt>
                <c:pt idx="6">
                  <c:v>Yakult</c:v>
                </c:pt>
                <c:pt idx="7">
                  <c:v>Store Brand Drinkable Yogurt</c:v>
                </c:pt>
              </c:strCache>
            </c:strRef>
          </c:cat>
          <c:val>
            <c:numRef>
              <c:f>Sheet1!$E$2:$E$9</c:f>
              <c:numCache>
                <c:formatCode>0%</c:formatCode>
                <c:ptCount val="8"/>
                <c:pt idx="0">
                  <c:v>0.27</c:v>
                </c:pt>
                <c:pt idx="1">
                  <c:v>0.2</c:v>
                </c:pt>
                <c:pt idx="2">
                  <c:v>0.09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0.08</c:v>
                </c:pt>
                <c:pt idx="7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0C86-416B-A47D-8DE00FE8FAB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0C86-416B-A47D-8DE00FE8FAB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0C86-416B-A47D-8DE00FE8FA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Dannon</c:v>
                </c:pt>
                <c:pt idx="1">
                  <c:v>El Mexicano</c:v>
                </c:pt>
                <c:pt idx="2">
                  <c:v>Frusion</c:v>
                </c:pt>
                <c:pt idx="3">
                  <c:v>LALA</c:v>
                </c:pt>
                <c:pt idx="4">
                  <c:v>Lifeway</c:v>
                </c:pt>
                <c:pt idx="5">
                  <c:v>Stonyfield Farm</c:v>
                </c:pt>
                <c:pt idx="6">
                  <c:v>Yakult</c:v>
                </c:pt>
                <c:pt idx="7">
                  <c:v>Store Brand Drinkable Yogurt</c:v>
                </c:pt>
              </c:strCache>
            </c:strRef>
          </c:cat>
          <c:val>
            <c:numRef>
              <c:f>Sheet1!$F$2:$F$9</c:f>
              <c:numCache>
                <c:formatCode>0%</c:formatCode>
                <c:ptCount val="8"/>
                <c:pt idx="0">
                  <c:v>0.22</c:v>
                </c:pt>
                <c:pt idx="1">
                  <c:v>0.22</c:v>
                </c:pt>
                <c:pt idx="2">
                  <c:v>0.11</c:v>
                </c:pt>
                <c:pt idx="3">
                  <c:v>0.1</c:v>
                </c:pt>
                <c:pt idx="4">
                  <c:v>0.08</c:v>
                </c:pt>
                <c:pt idx="5">
                  <c:v>0.1</c:v>
                </c:pt>
                <c:pt idx="6">
                  <c:v>0.09</c:v>
                </c:pt>
                <c:pt idx="7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5571352"/>
        <c:axId val="255571744"/>
      </c:barChart>
      <c:catAx>
        <c:axId val="2555713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5571744"/>
        <c:crosses val="autoZero"/>
        <c:auto val="1"/>
        <c:lblAlgn val="ctr"/>
        <c:lblOffset val="50"/>
        <c:noMultiLvlLbl val="0"/>
      </c:catAx>
      <c:valAx>
        <c:axId val="255571744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55713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6706333649903748"/>
          <c:w val="0.92474201417656265"/>
          <c:h val="0.62710411339234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EE44DED-AF3C-4C3F-AC16-C5692C2ECA7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4FECA58-CBD5-458C-9A02-95BA74C8A33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6C36CF6-13A5-495E-B137-86A1CEFBACF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5FD-47E8-9A47-114C79BEB2BF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5B00AFF-E6A0-4009-8667-0FF33A4CA52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40CB706-D97B-4A59-9938-241B576D8DF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F9A-40E0-A674-4E9A6E6A94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0.61599999999999999</c:v>
                </c:pt>
                <c:pt idx="1">
                  <c:v>0.17799999999999999</c:v>
                </c:pt>
                <c:pt idx="2">
                  <c:v>0.125</c:v>
                </c:pt>
                <c:pt idx="3">
                  <c:v>5.7000000000000002E-2</c:v>
                </c:pt>
                <c:pt idx="4">
                  <c:v>2.4E-2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68B573C-23AA-4C88-88B0-F2821534B81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F9A-40E0-A674-4E9A6E6A947E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9D536F8-2AAA-4B94-B357-AC1F804BDCD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3F9A-40E0-A674-4E9A6E6A947E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137110F-9A52-42C0-A03B-664777C734A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F9A-40E0-A674-4E9A6E6A947E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0E5C426-020B-4148-B8F2-000BF0A267F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3F9A-40E0-A674-4E9A6E6A947E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3416279-A5AA-4C7E-91E0-C590D7BD646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F9A-40E0-A674-4E9A6E6A94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0.59699999999999998</c:v>
                </c:pt>
                <c:pt idx="1">
                  <c:v>0.19</c:v>
                </c:pt>
                <c:pt idx="2">
                  <c:v>0.161</c:v>
                </c:pt>
                <c:pt idx="3">
                  <c:v>2.5000000000000001E-2</c:v>
                </c:pt>
                <c:pt idx="4">
                  <c:v>2.8000000000000001E-2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D9A1D3E-2A71-4BFD-BD56-777EE1040E5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3F9A-40E0-A674-4E9A6E6A947E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3382D34-D49D-4225-922B-604406C8D62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3F9A-40E0-A674-4E9A6E6A947E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6E2F89F-9AEF-4717-815C-340A663DD7F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3F9A-40E0-A674-4E9A6E6A947E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AE1A0E9-F12C-4A8A-AE2F-3B741250EB9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3F9A-40E0-A674-4E9A6E6A947E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82940E6-7483-4C74-B62D-FCC68DA9A5B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3F9A-40E0-A674-4E9A6E6A94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0.52500000000000002</c:v>
                </c:pt>
                <c:pt idx="1">
                  <c:v>0.20699999999999999</c:v>
                </c:pt>
                <c:pt idx="2">
                  <c:v>0.23200000000000001</c:v>
                </c:pt>
                <c:pt idx="3">
                  <c:v>1.7000000000000001E-2</c:v>
                </c:pt>
                <c:pt idx="4">
                  <c:v>1.9E-2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solidFill>
              <a:srgbClr val="403152"/>
            </a:soli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4-6E9C-4DDC-A70E-DE5AE73EA8CA}"/>
              </c:ext>
            </c:extLst>
          </c:dPt>
          <c:dPt>
            <c:idx val="3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6E9C-4DDC-A70E-DE5AE73EA8CA}"/>
              </c:ext>
            </c:extLst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75D7385-BF47-4C7C-8172-5C218438432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7D7CD63-A54E-4E8E-B247-4E9C1D5AD8F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8829F73-7B9B-44F3-BF21-6A7EC51F5E8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6E9C-4DDC-A70E-DE5AE73EA8CA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7F12637-55EA-4D93-B836-034F97D9E45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6E9C-4DDC-A70E-DE5AE73EA8CA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1E16487-1370-425F-BEE5-69F4503E95A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0.51</c:v>
                </c:pt>
                <c:pt idx="1">
                  <c:v>0.27900000000000003</c:v>
                </c:pt>
                <c:pt idx="2">
                  <c:v>0.13</c:v>
                </c:pt>
                <c:pt idx="3">
                  <c:v>6.5000000000000002E-2</c:v>
                </c:pt>
                <c:pt idx="4">
                  <c:v>1.7000000000000001E-2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4D8DADF-8AC0-4E8F-A9C1-928B0A22A9B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9-3F9A-40E0-A674-4E9A6E6A947E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5C27ACD-7562-4EF1-8C3B-F92BAD600FF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A-3F9A-40E0-A674-4E9A6E6A947E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8DA6639-E15D-42C4-BB94-5FF6B2AF329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B-3F9A-40E0-A674-4E9A6E6A947E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61F9F69-7D2B-49BE-9C92-BC05F209EB6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C-3F9A-40E0-A674-4E9A6E6A947E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A4156F5-39C0-4752-8760-E466A162F75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D-3F9A-40E0-A674-4E9A6E6A94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0.54700000000000004</c:v>
                </c:pt>
                <c:pt idx="1">
                  <c:v>0.249</c:v>
                </c:pt>
                <c:pt idx="2">
                  <c:v>0.10299999999999999</c:v>
                </c:pt>
                <c:pt idx="3">
                  <c:v>8.3000000000000004E-2</c:v>
                </c:pt>
                <c:pt idx="4">
                  <c:v>1.7999999999999999E-2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04389856"/>
        <c:axId val="204359632"/>
      </c:barChart>
      <c:catAx>
        <c:axId val="2043898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04359632"/>
        <c:crosses val="autoZero"/>
        <c:auto val="1"/>
        <c:lblAlgn val="ctr"/>
        <c:lblOffset val="100"/>
        <c:noMultiLvlLbl val="0"/>
      </c:catAx>
      <c:valAx>
        <c:axId val="204359632"/>
        <c:scaling>
          <c:orientation val="minMax"/>
          <c:max val="0.8"/>
        </c:scaling>
        <c:delete val="1"/>
        <c:axPos val="l"/>
        <c:numFmt formatCode="0%" sourceLinked="1"/>
        <c:majorTickMark val="out"/>
        <c:minorTickMark val="none"/>
        <c:tickLblPos val="nextTo"/>
        <c:crossAx val="20438985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59727970545633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Dannon</c:v>
                </c:pt>
                <c:pt idx="1">
                  <c:v>El Mexicano</c:v>
                </c:pt>
                <c:pt idx="2">
                  <c:v>Frusion</c:v>
                </c:pt>
                <c:pt idx="3">
                  <c:v>LALA</c:v>
                </c:pt>
                <c:pt idx="4">
                  <c:v>Lifeway</c:v>
                </c:pt>
                <c:pt idx="5">
                  <c:v>Stonyfield Farm</c:v>
                </c:pt>
                <c:pt idx="6">
                  <c:v>Yakult</c:v>
                </c:pt>
                <c:pt idx="7">
                  <c:v>Store Brand Drinkable Yogurt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0.28999999999999998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4D1-4A68-BB4F-DF4121FA0ECB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4D1-4A68-BB4F-DF4121FA0EC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Dannon</c:v>
                </c:pt>
                <c:pt idx="1">
                  <c:v>El Mexicano</c:v>
                </c:pt>
                <c:pt idx="2">
                  <c:v>Frusion</c:v>
                </c:pt>
                <c:pt idx="3">
                  <c:v>LALA</c:v>
                </c:pt>
                <c:pt idx="4">
                  <c:v>Lifeway</c:v>
                </c:pt>
                <c:pt idx="5">
                  <c:v>Stonyfield Farm</c:v>
                </c:pt>
                <c:pt idx="6">
                  <c:v>Yakult</c:v>
                </c:pt>
                <c:pt idx="7">
                  <c:v>Store Brand Drinkable Yogurt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0.24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44D1-4A68-BB4F-DF4121FA0ECB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4D1-4A68-BB4F-DF4121FA0EC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44D1-4A68-BB4F-DF4121FA0EC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Dannon</c:v>
                </c:pt>
                <c:pt idx="1">
                  <c:v>El Mexicano</c:v>
                </c:pt>
                <c:pt idx="2">
                  <c:v>Frusion</c:v>
                </c:pt>
                <c:pt idx="3">
                  <c:v>LALA</c:v>
                </c:pt>
                <c:pt idx="4">
                  <c:v>Lifeway</c:v>
                </c:pt>
                <c:pt idx="5">
                  <c:v>Stonyfield Farm</c:v>
                </c:pt>
                <c:pt idx="6">
                  <c:v>Yakult</c:v>
                </c:pt>
                <c:pt idx="7">
                  <c:v>Store Brand Drinkable Yogurt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0.28000000000000003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Dannon</c:v>
                </c:pt>
                <c:pt idx="1">
                  <c:v>El Mexicano</c:v>
                </c:pt>
                <c:pt idx="2">
                  <c:v>Frusion</c:v>
                </c:pt>
                <c:pt idx="3">
                  <c:v>LALA</c:v>
                </c:pt>
                <c:pt idx="4">
                  <c:v>Lifeway</c:v>
                </c:pt>
                <c:pt idx="5">
                  <c:v>Stonyfield Farm</c:v>
                </c:pt>
                <c:pt idx="6">
                  <c:v>Yakult</c:v>
                </c:pt>
                <c:pt idx="7">
                  <c:v>Store Brand Drinkable Yogurt</c:v>
                </c:pt>
              </c:strCache>
            </c:strRef>
          </c:cat>
          <c:val>
            <c:numRef>
              <c:f>Sheet1!$E$2:$E$9</c:f>
              <c:numCache>
                <c:formatCode>0%</c:formatCode>
                <c:ptCount val="8"/>
                <c:pt idx="0">
                  <c:v>0.27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44D1-4A68-BB4F-DF4121FA0ECB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44D1-4A68-BB4F-DF4121FA0EC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Dannon</c:v>
                </c:pt>
                <c:pt idx="1">
                  <c:v>El Mexicano</c:v>
                </c:pt>
                <c:pt idx="2">
                  <c:v>Frusion</c:v>
                </c:pt>
                <c:pt idx="3">
                  <c:v>LALA</c:v>
                </c:pt>
                <c:pt idx="4">
                  <c:v>Lifeway</c:v>
                </c:pt>
                <c:pt idx="5">
                  <c:v>Stonyfield Farm</c:v>
                </c:pt>
                <c:pt idx="6">
                  <c:v>Yakult</c:v>
                </c:pt>
                <c:pt idx="7">
                  <c:v>Store Brand Drinkable Yogurt</c:v>
                </c:pt>
              </c:strCache>
            </c:strRef>
          </c:cat>
          <c:val>
            <c:numRef>
              <c:f>Sheet1!$F$2:$F$9</c:f>
              <c:numCache>
                <c:formatCode>0%</c:formatCode>
                <c:ptCount val="8"/>
                <c:pt idx="0">
                  <c:v>0.28999999999999998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6082416"/>
        <c:axId val="256082808"/>
      </c:barChart>
      <c:catAx>
        <c:axId val="256082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6082808"/>
        <c:crosses val="autoZero"/>
        <c:auto val="1"/>
        <c:lblAlgn val="ctr"/>
        <c:lblOffset val="50"/>
        <c:noMultiLvlLbl val="0"/>
      </c:catAx>
      <c:valAx>
        <c:axId val="256082808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608241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5446610770500696"/>
          <c:w val="0.963236419000572"/>
          <c:h val="0.571285303473518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Dole</c:v>
                </c:pt>
                <c:pt idx="1">
                  <c:v>Donald Duck</c:v>
                </c:pt>
                <c:pt idx="2">
                  <c:v>Florida's Natural Orange Juice</c:v>
                </c:pt>
                <c:pt idx="3">
                  <c:v>Minute Maid Premium Orange Juice</c:v>
                </c:pt>
                <c:pt idx="4">
                  <c:v>Minute Maid Pure Squeezed Orange Juice</c:v>
                </c:pt>
                <c:pt idx="5">
                  <c:v>Minute Maid Pure Squeezed 50 Calories Orange Juice</c:v>
                </c:pt>
                <c:pt idx="6">
                  <c:v>Naked</c:v>
                </c:pt>
                <c:pt idx="7">
                  <c:v>Odwalla</c:v>
                </c:pt>
                <c:pt idx="8">
                  <c:v>Simply Orange</c:v>
                </c:pt>
                <c:pt idx="9">
                  <c:v>Tropicana Pure Premium Orange Juice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05E-4035-A982-9634E79665F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05E-4035-A982-9634E79665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Dole</c:v>
                </c:pt>
                <c:pt idx="1">
                  <c:v>Donald Duck</c:v>
                </c:pt>
                <c:pt idx="2">
                  <c:v>Florida's Natural Orange Juice</c:v>
                </c:pt>
                <c:pt idx="3">
                  <c:v>Minute Maid Premium Orange Juice</c:v>
                </c:pt>
                <c:pt idx="4">
                  <c:v>Minute Maid Pure Squeezed Orange Juice</c:v>
                </c:pt>
                <c:pt idx="5">
                  <c:v>Minute Maid Pure Squeezed 50 Calories Orange Juice</c:v>
                </c:pt>
                <c:pt idx="6">
                  <c:v>Naked</c:v>
                </c:pt>
                <c:pt idx="7">
                  <c:v>Odwalla</c:v>
                </c:pt>
                <c:pt idx="8">
                  <c:v>Simply Orange</c:v>
                </c:pt>
                <c:pt idx="9">
                  <c:v>Tropicana Pure Premium Orange Juice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D05E-4035-A982-9634E79665F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D05E-4035-A982-9634E79665F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D05E-4035-A982-9634E79665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Dole</c:v>
                </c:pt>
                <c:pt idx="1">
                  <c:v>Donald Duck</c:v>
                </c:pt>
                <c:pt idx="2">
                  <c:v>Florida's Natural Orange Juice</c:v>
                </c:pt>
                <c:pt idx="3">
                  <c:v>Minute Maid Premium Orange Juice</c:v>
                </c:pt>
                <c:pt idx="4">
                  <c:v>Minute Maid Pure Squeezed Orange Juice</c:v>
                </c:pt>
                <c:pt idx="5">
                  <c:v>Minute Maid Pure Squeezed 50 Calories Orange Juice</c:v>
                </c:pt>
                <c:pt idx="6">
                  <c:v>Naked</c:v>
                </c:pt>
                <c:pt idx="7">
                  <c:v>Odwalla</c:v>
                </c:pt>
                <c:pt idx="8">
                  <c:v>Simply Orange</c:v>
                </c:pt>
                <c:pt idx="9">
                  <c:v>Tropicana Pure Premium Orange Juice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Dole</c:v>
                </c:pt>
                <c:pt idx="1">
                  <c:v>Donald Duck</c:v>
                </c:pt>
                <c:pt idx="2">
                  <c:v>Florida's Natural Orange Juice</c:v>
                </c:pt>
                <c:pt idx="3">
                  <c:v>Minute Maid Premium Orange Juice</c:v>
                </c:pt>
                <c:pt idx="4">
                  <c:v>Minute Maid Pure Squeezed Orange Juice</c:v>
                </c:pt>
                <c:pt idx="5">
                  <c:v>Minute Maid Pure Squeezed 50 Calories Orange Juice</c:v>
                </c:pt>
                <c:pt idx="6">
                  <c:v>Naked</c:v>
                </c:pt>
                <c:pt idx="7">
                  <c:v>Odwalla</c:v>
                </c:pt>
                <c:pt idx="8">
                  <c:v>Simply Orange</c:v>
                </c:pt>
                <c:pt idx="9">
                  <c:v>Tropicana Pure Premium Orange Juice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D05E-4035-A982-9634E79665F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D05E-4035-A982-9634E79665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Dole</c:v>
                </c:pt>
                <c:pt idx="1">
                  <c:v>Donald Duck</c:v>
                </c:pt>
                <c:pt idx="2">
                  <c:v>Florida's Natural Orange Juice</c:v>
                </c:pt>
                <c:pt idx="3">
                  <c:v>Minute Maid Premium Orange Juice</c:v>
                </c:pt>
                <c:pt idx="4">
                  <c:v>Minute Maid Pure Squeezed Orange Juice</c:v>
                </c:pt>
                <c:pt idx="5">
                  <c:v>Minute Maid Pure Squeezed 50 Calories Orange Juice</c:v>
                </c:pt>
                <c:pt idx="6">
                  <c:v>Naked</c:v>
                </c:pt>
                <c:pt idx="7">
                  <c:v>Odwalla</c:v>
                </c:pt>
                <c:pt idx="8">
                  <c:v>Simply Orange</c:v>
                </c:pt>
                <c:pt idx="9">
                  <c:v>Tropicana Pure Premium Orange Juice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6083592"/>
        <c:axId val="256083984"/>
      </c:barChart>
      <c:catAx>
        <c:axId val="2560835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6083984"/>
        <c:crosses val="autoZero"/>
        <c:auto val="1"/>
        <c:lblAlgn val="ctr"/>
        <c:lblOffset val="50"/>
        <c:noMultiLvlLbl val="0"/>
      </c:catAx>
      <c:valAx>
        <c:axId val="256083984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608359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5348119997662266"/>
          <c:w val="0.963236419000572"/>
          <c:h val="0.577325283137997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Dole</c:v>
                </c:pt>
                <c:pt idx="1">
                  <c:v>Donald Duck</c:v>
                </c:pt>
                <c:pt idx="2">
                  <c:v>Florida's Natural Orange Juice</c:v>
                </c:pt>
                <c:pt idx="3">
                  <c:v>Minute Maid Premium Orange Juice</c:v>
                </c:pt>
                <c:pt idx="4">
                  <c:v>Minute Maid Pure Squeezed Orange Juice</c:v>
                </c:pt>
                <c:pt idx="5">
                  <c:v>Minute Maid Pure Squeezed 50 Calories Orange Juice</c:v>
                </c:pt>
                <c:pt idx="6">
                  <c:v>Naked</c:v>
                </c:pt>
                <c:pt idx="7">
                  <c:v>Odwalla</c:v>
                </c:pt>
                <c:pt idx="8">
                  <c:v>Simply Orange</c:v>
                </c:pt>
                <c:pt idx="9">
                  <c:v>Tropicana Pure Premium Orange Juice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0.19</c:v>
                </c:pt>
                <c:pt idx="1">
                  <c:v>0.17</c:v>
                </c:pt>
                <c:pt idx="2">
                  <c:v>0.13</c:v>
                </c:pt>
                <c:pt idx="3">
                  <c:v>0.11</c:v>
                </c:pt>
                <c:pt idx="4">
                  <c:v>0.1</c:v>
                </c:pt>
                <c:pt idx="5">
                  <c:v>0.09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0.04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EF0-48C7-A66D-96E70856114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EF0-48C7-A66D-96E7085611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Dole</c:v>
                </c:pt>
                <c:pt idx="1">
                  <c:v>Donald Duck</c:v>
                </c:pt>
                <c:pt idx="2">
                  <c:v>Florida's Natural Orange Juice</c:v>
                </c:pt>
                <c:pt idx="3">
                  <c:v>Minute Maid Premium Orange Juice</c:v>
                </c:pt>
                <c:pt idx="4">
                  <c:v>Minute Maid Pure Squeezed Orange Juice</c:v>
                </c:pt>
                <c:pt idx="5">
                  <c:v>Minute Maid Pure Squeezed 50 Calories Orange Juice</c:v>
                </c:pt>
                <c:pt idx="6">
                  <c:v>Naked</c:v>
                </c:pt>
                <c:pt idx="7">
                  <c:v>Odwalla</c:v>
                </c:pt>
                <c:pt idx="8">
                  <c:v>Simply Orange</c:v>
                </c:pt>
                <c:pt idx="9">
                  <c:v>Tropicana Pure Premium Orange Juice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0.16</c:v>
                </c:pt>
                <c:pt idx="2">
                  <c:v>0.12</c:v>
                </c:pt>
                <c:pt idx="3">
                  <c:v>0.13</c:v>
                </c:pt>
                <c:pt idx="4">
                  <c:v>0.12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0.03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5EF0-48C7-A66D-96E70856114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EF0-48C7-A66D-96E7085611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Dole</c:v>
                </c:pt>
                <c:pt idx="1">
                  <c:v>Donald Duck</c:v>
                </c:pt>
                <c:pt idx="2">
                  <c:v>Florida's Natural Orange Juice</c:v>
                </c:pt>
                <c:pt idx="3">
                  <c:v>Minute Maid Premium Orange Juice</c:v>
                </c:pt>
                <c:pt idx="4">
                  <c:v>Minute Maid Pure Squeezed Orange Juice</c:v>
                </c:pt>
                <c:pt idx="5">
                  <c:v>Minute Maid Pure Squeezed 50 Calories Orange Juice</c:v>
                </c:pt>
                <c:pt idx="6">
                  <c:v>Naked</c:v>
                </c:pt>
                <c:pt idx="7">
                  <c:v>Odwalla</c:v>
                </c:pt>
                <c:pt idx="8">
                  <c:v>Simply Orange</c:v>
                </c:pt>
                <c:pt idx="9">
                  <c:v>Tropicana Pure Premium Orange Juice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0.23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Dole</c:v>
                </c:pt>
                <c:pt idx="1">
                  <c:v>Donald Duck</c:v>
                </c:pt>
                <c:pt idx="2">
                  <c:v>Florida's Natural Orange Juice</c:v>
                </c:pt>
                <c:pt idx="3">
                  <c:v>Minute Maid Premium Orange Juice</c:v>
                </c:pt>
                <c:pt idx="4">
                  <c:v>Minute Maid Pure Squeezed Orange Juice</c:v>
                </c:pt>
                <c:pt idx="5">
                  <c:v>Minute Maid Pure Squeezed 50 Calories Orange Juice</c:v>
                </c:pt>
                <c:pt idx="6">
                  <c:v>Naked</c:v>
                </c:pt>
                <c:pt idx="7">
                  <c:v>Odwalla</c:v>
                </c:pt>
                <c:pt idx="8">
                  <c:v>Simply Orange</c:v>
                </c:pt>
                <c:pt idx="9">
                  <c:v>Tropicana Pure Premium Orange Juice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0.08</c:v>
                </c:pt>
                <c:pt idx="7">
                  <c:v>0.04</c:v>
                </c:pt>
                <c:pt idx="8">
                  <c:v>0.06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5EF0-48C7-A66D-96E70856114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EF0-48C7-A66D-96E708561141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5EF0-48C7-A66D-96E7085611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Dole</c:v>
                </c:pt>
                <c:pt idx="1">
                  <c:v>Donald Duck</c:v>
                </c:pt>
                <c:pt idx="2">
                  <c:v>Florida's Natural Orange Juice</c:v>
                </c:pt>
                <c:pt idx="3">
                  <c:v>Minute Maid Premium Orange Juice</c:v>
                </c:pt>
                <c:pt idx="4">
                  <c:v>Minute Maid Pure Squeezed Orange Juice</c:v>
                </c:pt>
                <c:pt idx="5">
                  <c:v>Minute Maid Pure Squeezed 50 Calories Orange Juice</c:v>
                </c:pt>
                <c:pt idx="6">
                  <c:v>Naked</c:v>
                </c:pt>
                <c:pt idx="7">
                  <c:v>Odwalla</c:v>
                </c:pt>
                <c:pt idx="8">
                  <c:v>Simply Orange</c:v>
                </c:pt>
                <c:pt idx="9">
                  <c:v>Tropicana Pure Premium Orange Juice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0.19</c:v>
                </c:pt>
                <c:pt idx="1">
                  <c:v>0.22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0.1</c:v>
                </c:pt>
                <c:pt idx="6">
                  <c:v>0.09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6084768"/>
        <c:axId val="256085160"/>
      </c:barChart>
      <c:catAx>
        <c:axId val="2560847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6085160"/>
        <c:crosses val="autoZero"/>
        <c:auto val="1"/>
        <c:lblAlgn val="ctr"/>
        <c:lblOffset val="50"/>
        <c:noMultiLvlLbl val="0"/>
      </c:catAx>
      <c:valAx>
        <c:axId val="256085160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608476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Campbell's</c:v>
                </c:pt>
                <c:pt idx="2">
                  <c:v>Capri Sun Super V</c:v>
                </c:pt>
                <c:pt idx="3">
                  <c:v>Clamato</c:v>
                </c:pt>
                <c:pt idx="4">
                  <c:v>Tropicana Farmstand</c:v>
                </c:pt>
                <c:pt idx="5">
                  <c:v>V8</c:v>
                </c:pt>
                <c:pt idx="6">
                  <c:v>V8 Splash</c:v>
                </c:pt>
                <c:pt idx="7">
                  <c:v>V8 V-Fusion</c:v>
                </c:pt>
                <c:pt idx="8">
                  <c:v>Bolthouse Farms</c:v>
                </c:pt>
                <c:pt idx="9">
                  <c:v>Naked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0.19</c:v>
                </c:pt>
                <c:pt idx="1">
                  <c:v>0.17</c:v>
                </c:pt>
                <c:pt idx="2">
                  <c:v>0.13</c:v>
                </c:pt>
                <c:pt idx="3">
                  <c:v>0.11</c:v>
                </c:pt>
                <c:pt idx="4">
                  <c:v>0.1</c:v>
                </c:pt>
                <c:pt idx="5">
                  <c:v>0.09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0.04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970-4245-9F6A-72EA8C60A16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970-4245-9F6A-72EA8C60A1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Campbell's</c:v>
                </c:pt>
                <c:pt idx="2">
                  <c:v>Capri Sun Super V</c:v>
                </c:pt>
                <c:pt idx="3">
                  <c:v>Clamato</c:v>
                </c:pt>
                <c:pt idx="4">
                  <c:v>Tropicana Farmstand</c:v>
                </c:pt>
                <c:pt idx="5">
                  <c:v>V8</c:v>
                </c:pt>
                <c:pt idx="6">
                  <c:v>V8 Splash</c:v>
                </c:pt>
                <c:pt idx="7">
                  <c:v>V8 V-Fusion</c:v>
                </c:pt>
                <c:pt idx="8">
                  <c:v>Bolthouse Farms</c:v>
                </c:pt>
                <c:pt idx="9">
                  <c:v>Naked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0.16</c:v>
                </c:pt>
                <c:pt idx="2">
                  <c:v>0.12</c:v>
                </c:pt>
                <c:pt idx="3">
                  <c:v>0.13</c:v>
                </c:pt>
                <c:pt idx="4">
                  <c:v>0.12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0.03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970-4245-9F6A-72EA8C60A16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970-4245-9F6A-72EA8C60A1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Campbell's</c:v>
                </c:pt>
                <c:pt idx="2">
                  <c:v>Capri Sun Super V</c:v>
                </c:pt>
                <c:pt idx="3">
                  <c:v>Clamato</c:v>
                </c:pt>
                <c:pt idx="4">
                  <c:v>Tropicana Farmstand</c:v>
                </c:pt>
                <c:pt idx="5">
                  <c:v>V8</c:v>
                </c:pt>
                <c:pt idx="6">
                  <c:v>V8 Splash</c:v>
                </c:pt>
                <c:pt idx="7">
                  <c:v>V8 V-Fusion</c:v>
                </c:pt>
                <c:pt idx="8">
                  <c:v>Bolthouse Farms</c:v>
                </c:pt>
                <c:pt idx="9">
                  <c:v>Naked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0.23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Campbell's</c:v>
                </c:pt>
                <c:pt idx="2">
                  <c:v>Capri Sun Super V</c:v>
                </c:pt>
                <c:pt idx="3">
                  <c:v>Clamato</c:v>
                </c:pt>
                <c:pt idx="4">
                  <c:v>Tropicana Farmstand</c:v>
                </c:pt>
                <c:pt idx="5">
                  <c:v>V8</c:v>
                </c:pt>
                <c:pt idx="6">
                  <c:v>V8 Splash</c:v>
                </c:pt>
                <c:pt idx="7">
                  <c:v>V8 V-Fusion</c:v>
                </c:pt>
                <c:pt idx="8">
                  <c:v>Bolthouse Farms</c:v>
                </c:pt>
                <c:pt idx="9">
                  <c:v>Naked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0.08</c:v>
                </c:pt>
                <c:pt idx="7">
                  <c:v>0.04</c:v>
                </c:pt>
                <c:pt idx="8">
                  <c:v>0.06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2970-4245-9F6A-72EA8C60A16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2970-4245-9F6A-72EA8C60A16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2970-4245-9F6A-72EA8C60A1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Campbell's</c:v>
                </c:pt>
                <c:pt idx="2">
                  <c:v>Capri Sun Super V</c:v>
                </c:pt>
                <c:pt idx="3">
                  <c:v>Clamato</c:v>
                </c:pt>
                <c:pt idx="4">
                  <c:v>Tropicana Farmstand</c:v>
                </c:pt>
                <c:pt idx="5">
                  <c:v>V8</c:v>
                </c:pt>
                <c:pt idx="6">
                  <c:v>V8 Splash</c:v>
                </c:pt>
                <c:pt idx="7">
                  <c:v>V8 V-Fusion</c:v>
                </c:pt>
                <c:pt idx="8">
                  <c:v>Bolthouse Farms</c:v>
                </c:pt>
                <c:pt idx="9">
                  <c:v>Naked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0.19</c:v>
                </c:pt>
                <c:pt idx="1">
                  <c:v>0.22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0.1</c:v>
                </c:pt>
                <c:pt idx="6">
                  <c:v>0.09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5627056"/>
        <c:axId val="255627448"/>
      </c:barChart>
      <c:catAx>
        <c:axId val="2556270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5627448"/>
        <c:crosses val="autoZero"/>
        <c:auto val="1"/>
        <c:lblAlgn val="ctr"/>
        <c:lblOffset val="50"/>
        <c:noMultiLvlLbl val="0"/>
      </c:catAx>
      <c:valAx>
        <c:axId val="255627448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562705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59727970545633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Campbell's</c:v>
                </c:pt>
                <c:pt idx="2">
                  <c:v>Capri Sun Super V</c:v>
                </c:pt>
                <c:pt idx="3">
                  <c:v>Clamato</c:v>
                </c:pt>
                <c:pt idx="4">
                  <c:v>Tropicana Farmstand</c:v>
                </c:pt>
                <c:pt idx="5">
                  <c:v>V8</c:v>
                </c:pt>
                <c:pt idx="6">
                  <c:v>V8 Splash</c:v>
                </c:pt>
                <c:pt idx="7">
                  <c:v>V8 V-Fusion</c:v>
                </c:pt>
                <c:pt idx="8">
                  <c:v>Bolthouse Farms</c:v>
                </c:pt>
                <c:pt idx="9">
                  <c:v>Naked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06CD-4B71-A2A8-12D96FA7B3B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6CD-4B71-A2A8-12D96FA7B3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Campbell's</c:v>
                </c:pt>
                <c:pt idx="2">
                  <c:v>Capri Sun Super V</c:v>
                </c:pt>
                <c:pt idx="3">
                  <c:v>Clamato</c:v>
                </c:pt>
                <c:pt idx="4">
                  <c:v>Tropicana Farmstand</c:v>
                </c:pt>
                <c:pt idx="5">
                  <c:v>V8</c:v>
                </c:pt>
                <c:pt idx="6">
                  <c:v>V8 Splash</c:v>
                </c:pt>
                <c:pt idx="7">
                  <c:v>V8 V-Fusion</c:v>
                </c:pt>
                <c:pt idx="8">
                  <c:v>Bolthouse Farms</c:v>
                </c:pt>
                <c:pt idx="9">
                  <c:v>Naked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06CD-4B71-A2A8-12D96FA7B3B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6CD-4B71-A2A8-12D96FA7B3B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06CD-4B71-A2A8-12D96FA7B3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Campbell's</c:v>
                </c:pt>
                <c:pt idx="2">
                  <c:v>Capri Sun Super V</c:v>
                </c:pt>
                <c:pt idx="3">
                  <c:v>Clamato</c:v>
                </c:pt>
                <c:pt idx="4">
                  <c:v>Tropicana Farmstand</c:v>
                </c:pt>
                <c:pt idx="5">
                  <c:v>V8</c:v>
                </c:pt>
                <c:pt idx="6">
                  <c:v>V8 Splash</c:v>
                </c:pt>
                <c:pt idx="7">
                  <c:v>V8 V-Fusion</c:v>
                </c:pt>
                <c:pt idx="8">
                  <c:v>Bolthouse Farms</c:v>
                </c:pt>
                <c:pt idx="9">
                  <c:v>Naked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Campbell's</c:v>
                </c:pt>
                <c:pt idx="2">
                  <c:v>Capri Sun Super V</c:v>
                </c:pt>
                <c:pt idx="3">
                  <c:v>Clamato</c:v>
                </c:pt>
                <c:pt idx="4">
                  <c:v>Tropicana Farmstand</c:v>
                </c:pt>
                <c:pt idx="5">
                  <c:v>V8</c:v>
                </c:pt>
                <c:pt idx="6">
                  <c:v>V8 Splash</c:v>
                </c:pt>
                <c:pt idx="7">
                  <c:v>V8 V-Fusion</c:v>
                </c:pt>
                <c:pt idx="8">
                  <c:v>Bolthouse Farms</c:v>
                </c:pt>
                <c:pt idx="9">
                  <c:v>Naked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06CD-4B71-A2A8-12D96FA7B3B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06CD-4B71-A2A8-12D96FA7B3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Campbell's</c:v>
                </c:pt>
                <c:pt idx="2">
                  <c:v>Capri Sun Super V</c:v>
                </c:pt>
                <c:pt idx="3">
                  <c:v>Clamato</c:v>
                </c:pt>
                <c:pt idx="4">
                  <c:v>Tropicana Farmstand</c:v>
                </c:pt>
                <c:pt idx="5">
                  <c:v>V8</c:v>
                </c:pt>
                <c:pt idx="6">
                  <c:v>V8 Splash</c:v>
                </c:pt>
                <c:pt idx="7">
                  <c:v>V8 V-Fusion</c:v>
                </c:pt>
                <c:pt idx="8">
                  <c:v>Bolthouse Farms</c:v>
                </c:pt>
                <c:pt idx="9">
                  <c:v>Naked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5628232"/>
        <c:axId val="255628624"/>
      </c:barChart>
      <c:catAx>
        <c:axId val="2556282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5628624"/>
        <c:crosses val="autoZero"/>
        <c:auto val="1"/>
        <c:lblAlgn val="ctr"/>
        <c:lblOffset val="50"/>
        <c:noMultiLvlLbl val="0"/>
      </c:catAx>
      <c:valAx>
        <c:axId val="255628624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562823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Bolthouse Farms</c:v>
                </c:pt>
                <c:pt idx="2">
                  <c:v>Dole</c:v>
                </c:pt>
                <c:pt idx="3">
                  <c:v>Florida’s Natural</c:v>
                </c:pt>
                <c:pt idx="4">
                  <c:v>Hansen’s</c:v>
                </c:pt>
                <c:pt idx="5">
                  <c:v>Juicy Juice</c:v>
                </c:pt>
                <c:pt idx="6">
                  <c:v>Kedem</c:v>
                </c:pt>
                <c:pt idx="7">
                  <c:v>Langers</c:v>
                </c:pt>
                <c:pt idx="8">
                  <c:v>Minute Maid</c:v>
                </c:pt>
                <c:pt idx="9">
                  <c:v>Mott's/Mott’s for Tots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0.19</c:v>
                </c:pt>
                <c:pt idx="1">
                  <c:v>0.17</c:v>
                </c:pt>
                <c:pt idx="2">
                  <c:v>0.13</c:v>
                </c:pt>
                <c:pt idx="3">
                  <c:v>0.11</c:v>
                </c:pt>
                <c:pt idx="4">
                  <c:v>0.1</c:v>
                </c:pt>
                <c:pt idx="5">
                  <c:v>0.09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0.04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0DA-4253-8E54-F8C0547BD4D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0DA-4253-8E54-F8C0547BD4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Bolthouse Farms</c:v>
                </c:pt>
                <c:pt idx="2">
                  <c:v>Dole</c:v>
                </c:pt>
                <c:pt idx="3">
                  <c:v>Florida’s Natural</c:v>
                </c:pt>
                <c:pt idx="4">
                  <c:v>Hansen’s</c:v>
                </c:pt>
                <c:pt idx="5">
                  <c:v>Juicy Juice</c:v>
                </c:pt>
                <c:pt idx="6">
                  <c:v>Kedem</c:v>
                </c:pt>
                <c:pt idx="7">
                  <c:v>Langers</c:v>
                </c:pt>
                <c:pt idx="8">
                  <c:v>Minute Maid</c:v>
                </c:pt>
                <c:pt idx="9">
                  <c:v>Mott's/Mott’s for Tots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0.16</c:v>
                </c:pt>
                <c:pt idx="2">
                  <c:v>0.12</c:v>
                </c:pt>
                <c:pt idx="3">
                  <c:v>0.13</c:v>
                </c:pt>
                <c:pt idx="4">
                  <c:v>0.12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0.03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40DA-4253-8E54-F8C0547BD4D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0DA-4253-8E54-F8C0547BD4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Bolthouse Farms</c:v>
                </c:pt>
                <c:pt idx="2">
                  <c:v>Dole</c:v>
                </c:pt>
                <c:pt idx="3">
                  <c:v>Florida’s Natural</c:v>
                </c:pt>
                <c:pt idx="4">
                  <c:v>Hansen’s</c:v>
                </c:pt>
                <c:pt idx="5">
                  <c:v>Juicy Juice</c:v>
                </c:pt>
                <c:pt idx="6">
                  <c:v>Kedem</c:v>
                </c:pt>
                <c:pt idx="7">
                  <c:v>Langers</c:v>
                </c:pt>
                <c:pt idx="8">
                  <c:v>Minute Maid</c:v>
                </c:pt>
                <c:pt idx="9">
                  <c:v>Mott's/Mott’s for Tots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0.23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Bolthouse Farms</c:v>
                </c:pt>
                <c:pt idx="2">
                  <c:v>Dole</c:v>
                </c:pt>
                <c:pt idx="3">
                  <c:v>Florida’s Natural</c:v>
                </c:pt>
                <c:pt idx="4">
                  <c:v>Hansen’s</c:v>
                </c:pt>
                <c:pt idx="5">
                  <c:v>Juicy Juice</c:v>
                </c:pt>
                <c:pt idx="6">
                  <c:v>Kedem</c:v>
                </c:pt>
                <c:pt idx="7">
                  <c:v>Langers</c:v>
                </c:pt>
                <c:pt idx="8">
                  <c:v>Minute Maid</c:v>
                </c:pt>
                <c:pt idx="9">
                  <c:v>Mott's/Mott’s for Tots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0.08</c:v>
                </c:pt>
                <c:pt idx="7">
                  <c:v>0.04</c:v>
                </c:pt>
                <c:pt idx="8">
                  <c:v>0.06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40DA-4253-8E54-F8C0547BD4D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40DA-4253-8E54-F8C0547BD4D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40DA-4253-8E54-F8C0547BD4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Bolthouse Farms</c:v>
                </c:pt>
                <c:pt idx="2">
                  <c:v>Dole</c:v>
                </c:pt>
                <c:pt idx="3">
                  <c:v>Florida’s Natural</c:v>
                </c:pt>
                <c:pt idx="4">
                  <c:v>Hansen’s</c:v>
                </c:pt>
                <c:pt idx="5">
                  <c:v>Juicy Juice</c:v>
                </c:pt>
                <c:pt idx="6">
                  <c:v>Kedem</c:v>
                </c:pt>
                <c:pt idx="7">
                  <c:v>Langers</c:v>
                </c:pt>
                <c:pt idx="8">
                  <c:v>Minute Maid</c:v>
                </c:pt>
                <c:pt idx="9">
                  <c:v>Mott's/Mott’s for Tots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0.19</c:v>
                </c:pt>
                <c:pt idx="1">
                  <c:v>0.22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0.1</c:v>
                </c:pt>
                <c:pt idx="6">
                  <c:v>0.09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5629408"/>
        <c:axId val="255629800"/>
      </c:barChart>
      <c:catAx>
        <c:axId val="2556294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5629800"/>
        <c:crosses val="autoZero"/>
        <c:auto val="1"/>
        <c:lblAlgn val="ctr"/>
        <c:lblOffset val="50"/>
        <c:noMultiLvlLbl val="0"/>
      </c:catAx>
      <c:valAx>
        <c:axId val="255629800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562940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59727970545633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Bolthouse Farms</c:v>
                </c:pt>
                <c:pt idx="2">
                  <c:v>Dole</c:v>
                </c:pt>
                <c:pt idx="3">
                  <c:v>Florida’s Natural</c:v>
                </c:pt>
                <c:pt idx="4">
                  <c:v>Hansen’s</c:v>
                </c:pt>
                <c:pt idx="5">
                  <c:v>Juicy Juice</c:v>
                </c:pt>
                <c:pt idx="6">
                  <c:v>Kedem</c:v>
                </c:pt>
                <c:pt idx="7">
                  <c:v>Langers</c:v>
                </c:pt>
                <c:pt idx="8">
                  <c:v>Minute Maid</c:v>
                </c:pt>
                <c:pt idx="9">
                  <c:v>Mott's/Mott’s for Tots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AF8-4977-9341-9130672E1E7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AF8-4977-9341-9130672E1E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Bolthouse Farms</c:v>
                </c:pt>
                <c:pt idx="2">
                  <c:v>Dole</c:v>
                </c:pt>
                <c:pt idx="3">
                  <c:v>Florida’s Natural</c:v>
                </c:pt>
                <c:pt idx="4">
                  <c:v>Hansen’s</c:v>
                </c:pt>
                <c:pt idx="5">
                  <c:v>Juicy Juice</c:v>
                </c:pt>
                <c:pt idx="6">
                  <c:v>Kedem</c:v>
                </c:pt>
                <c:pt idx="7">
                  <c:v>Langers</c:v>
                </c:pt>
                <c:pt idx="8">
                  <c:v>Minute Maid</c:v>
                </c:pt>
                <c:pt idx="9">
                  <c:v>Mott's/Mott’s for Tots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AAF8-4977-9341-9130672E1E7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AF8-4977-9341-9130672E1E71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AAF8-4977-9341-9130672E1E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Bolthouse Farms</c:v>
                </c:pt>
                <c:pt idx="2">
                  <c:v>Dole</c:v>
                </c:pt>
                <c:pt idx="3">
                  <c:v>Florida’s Natural</c:v>
                </c:pt>
                <c:pt idx="4">
                  <c:v>Hansen’s</c:v>
                </c:pt>
                <c:pt idx="5">
                  <c:v>Juicy Juice</c:v>
                </c:pt>
                <c:pt idx="6">
                  <c:v>Kedem</c:v>
                </c:pt>
                <c:pt idx="7">
                  <c:v>Langers</c:v>
                </c:pt>
                <c:pt idx="8">
                  <c:v>Minute Maid</c:v>
                </c:pt>
                <c:pt idx="9">
                  <c:v>Mott's/Mott’s for Tots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Bolthouse Farms</c:v>
                </c:pt>
                <c:pt idx="2">
                  <c:v>Dole</c:v>
                </c:pt>
                <c:pt idx="3">
                  <c:v>Florida’s Natural</c:v>
                </c:pt>
                <c:pt idx="4">
                  <c:v>Hansen’s</c:v>
                </c:pt>
                <c:pt idx="5">
                  <c:v>Juicy Juice</c:v>
                </c:pt>
                <c:pt idx="6">
                  <c:v>Kedem</c:v>
                </c:pt>
                <c:pt idx="7">
                  <c:v>Langers</c:v>
                </c:pt>
                <c:pt idx="8">
                  <c:v>Minute Maid</c:v>
                </c:pt>
                <c:pt idx="9">
                  <c:v>Mott's/Mott’s for Tots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AAF8-4977-9341-9130672E1E7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AAF8-4977-9341-9130672E1E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Apple &amp; Eve</c:v>
                </c:pt>
                <c:pt idx="1">
                  <c:v>Bolthouse Farms</c:v>
                </c:pt>
                <c:pt idx="2">
                  <c:v>Dole</c:v>
                </c:pt>
                <c:pt idx="3">
                  <c:v>Florida’s Natural</c:v>
                </c:pt>
                <c:pt idx="4">
                  <c:v>Hansen’s</c:v>
                </c:pt>
                <c:pt idx="5">
                  <c:v>Juicy Juice</c:v>
                </c:pt>
                <c:pt idx="6">
                  <c:v>Kedem</c:v>
                </c:pt>
                <c:pt idx="7">
                  <c:v>Langers</c:v>
                </c:pt>
                <c:pt idx="8">
                  <c:v>Minute Maid</c:v>
                </c:pt>
                <c:pt idx="9">
                  <c:v>Mott's/Mott’s for Tots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7328408"/>
        <c:axId val="257328800"/>
      </c:barChart>
      <c:catAx>
        <c:axId val="2573284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7328800"/>
        <c:crosses val="autoZero"/>
        <c:auto val="1"/>
        <c:lblAlgn val="ctr"/>
        <c:lblOffset val="50"/>
        <c:noMultiLvlLbl val="0"/>
      </c:catAx>
      <c:valAx>
        <c:axId val="257328800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732840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Capri Sun</c:v>
                </c:pt>
                <c:pt idx="2">
                  <c:v>Country Time</c:v>
                </c:pt>
                <c:pt idx="3">
                  <c:v>Fuze</c:v>
                </c:pt>
                <c:pt idx="4">
                  <c:v>Lipton</c:v>
                </c:pt>
                <c:pt idx="5">
                  <c:v>Minute Maid</c:v>
                </c:pt>
                <c:pt idx="6">
                  <c:v>Newman's Own</c:v>
                </c:pt>
                <c:pt idx="7">
                  <c:v>Ocean Spray</c:v>
                </c:pt>
                <c:pt idx="8">
                  <c:v>Simply</c:v>
                </c:pt>
                <c:pt idx="9">
                  <c:v>Turkey Hill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0.19</c:v>
                </c:pt>
                <c:pt idx="1">
                  <c:v>0.17</c:v>
                </c:pt>
                <c:pt idx="2">
                  <c:v>0.13</c:v>
                </c:pt>
                <c:pt idx="3">
                  <c:v>0.11</c:v>
                </c:pt>
                <c:pt idx="4">
                  <c:v>0.1</c:v>
                </c:pt>
                <c:pt idx="5">
                  <c:v>0.09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0.04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50A-4FF6-9AB0-740DF12A31A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50A-4FF6-9AB0-740DF12A31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Capri Sun</c:v>
                </c:pt>
                <c:pt idx="2">
                  <c:v>Country Time</c:v>
                </c:pt>
                <c:pt idx="3">
                  <c:v>Fuze</c:v>
                </c:pt>
                <c:pt idx="4">
                  <c:v>Lipton</c:v>
                </c:pt>
                <c:pt idx="5">
                  <c:v>Minute Maid</c:v>
                </c:pt>
                <c:pt idx="6">
                  <c:v>Newman's Own</c:v>
                </c:pt>
                <c:pt idx="7">
                  <c:v>Ocean Spray</c:v>
                </c:pt>
                <c:pt idx="8">
                  <c:v>Simply</c:v>
                </c:pt>
                <c:pt idx="9">
                  <c:v>Turkey Hill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0.16</c:v>
                </c:pt>
                <c:pt idx="2">
                  <c:v>0.12</c:v>
                </c:pt>
                <c:pt idx="3">
                  <c:v>0.13</c:v>
                </c:pt>
                <c:pt idx="4">
                  <c:v>0.12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0.03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50A-4FF6-9AB0-740DF12A31A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50A-4FF6-9AB0-740DF12A31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Capri Sun</c:v>
                </c:pt>
                <c:pt idx="2">
                  <c:v>Country Time</c:v>
                </c:pt>
                <c:pt idx="3">
                  <c:v>Fuze</c:v>
                </c:pt>
                <c:pt idx="4">
                  <c:v>Lipton</c:v>
                </c:pt>
                <c:pt idx="5">
                  <c:v>Minute Maid</c:v>
                </c:pt>
                <c:pt idx="6">
                  <c:v>Newman's Own</c:v>
                </c:pt>
                <c:pt idx="7">
                  <c:v>Ocean Spray</c:v>
                </c:pt>
                <c:pt idx="8">
                  <c:v>Simply</c:v>
                </c:pt>
                <c:pt idx="9">
                  <c:v>Turkey Hill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0.23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Capri Sun</c:v>
                </c:pt>
                <c:pt idx="2">
                  <c:v>Country Time</c:v>
                </c:pt>
                <c:pt idx="3">
                  <c:v>Fuze</c:v>
                </c:pt>
                <c:pt idx="4">
                  <c:v>Lipton</c:v>
                </c:pt>
                <c:pt idx="5">
                  <c:v>Minute Maid</c:v>
                </c:pt>
                <c:pt idx="6">
                  <c:v>Newman's Own</c:v>
                </c:pt>
                <c:pt idx="7">
                  <c:v>Ocean Spray</c:v>
                </c:pt>
                <c:pt idx="8">
                  <c:v>Simply</c:v>
                </c:pt>
                <c:pt idx="9">
                  <c:v>Turkey Hill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0.08</c:v>
                </c:pt>
                <c:pt idx="7">
                  <c:v>0.04</c:v>
                </c:pt>
                <c:pt idx="8">
                  <c:v>0.06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850A-4FF6-9AB0-740DF12A31A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50A-4FF6-9AB0-740DF12A31A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850A-4FF6-9AB0-740DF12A31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Capri Sun</c:v>
                </c:pt>
                <c:pt idx="2">
                  <c:v>Country Time</c:v>
                </c:pt>
                <c:pt idx="3">
                  <c:v>Fuze</c:v>
                </c:pt>
                <c:pt idx="4">
                  <c:v>Lipton</c:v>
                </c:pt>
                <c:pt idx="5">
                  <c:v>Minute Maid</c:v>
                </c:pt>
                <c:pt idx="6">
                  <c:v>Newman's Own</c:v>
                </c:pt>
                <c:pt idx="7">
                  <c:v>Ocean Spray</c:v>
                </c:pt>
                <c:pt idx="8">
                  <c:v>Simply</c:v>
                </c:pt>
                <c:pt idx="9">
                  <c:v>Turkey Hill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0.19</c:v>
                </c:pt>
                <c:pt idx="1">
                  <c:v>0.22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0.1</c:v>
                </c:pt>
                <c:pt idx="6">
                  <c:v>0.09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7329976"/>
        <c:axId val="257330368"/>
      </c:barChart>
      <c:catAx>
        <c:axId val="2573299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7330368"/>
        <c:crosses val="autoZero"/>
        <c:auto val="1"/>
        <c:lblAlgn val="ctr"/>
        <c:lblOffset val="50"/>
        <c:noMultiLvlLbl val="0"/>
      </c:catAx>
      <c:valAx>
        <c:axId val="257330368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732997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6582729623089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Capri Sun</c:v>
                </c:pt>
                <c:pt idx="2">
                  <c:v>Country Time</c:v>
                </c:pt>
                <c:pt idx="3">
                  <c:v>Fuze</c:v>
                </c:pt>
                <c:pt idx="4">
                  <c:v>Lipton</c:v>
                </c:pt>
                <c:pt idx="5">
                  <c:v>Minute Maid</c:v>
                </c:pt>
                <c:pt idx="6">
                  <c:v>Newman's Own</c:v>
                </c:pt>
                <c:pt idx="7">
                  <c:v>Ocean Spray</c:v>
                </c:pt>
                <c:pt idx="8">
                  <c:v>Simply</c:v>
                </c:pt>
                <c:pt idx="9">
                  <c:v>Turkey Hill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CB22-4B43-AC7E-DEABAC70ADF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CB22-4B43-AC7E-DEABAC70AD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Capri Sun</c:v>
                </c:pt>
                <c:pt idx="2">
                  <c:v>Country Time</c:v>
                </c:pt>
                <c:pt idx="3">
                  <c:v>Fuze</c:v>
                </c:pt>
                <c:pt idx="4">
                  <c:v>Lipton</c:v>
                </c:pt>
                <c:pt idx="5">
                  <c:v>Minute Maid</c:v>
                </c:pt>
                <c:pt idx="6">
                  <c:v>Newman's Own</c:v>
                </c:pt>
                <c:pt idx="7">
                  <c:v>Ocean Spray</c:v>
                </c:pt>
                <c:pt idx="8">
                  <c:v>Simply</c:v>
                </c:pt>
                <c:pt idx="9">
                  <c:v>Turkey Hill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CB22-4B43-AC7E-DEABAC70ADF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CB22-4B43-AC7E-DEABAC70ADF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CB22-4B43-AC7E-DEABAC70AD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Capri Sun</c:v>
                </c:pt>
                <c:pt idx="2">
                  <c:v>Country Time</c:v>
                </c:pt>
                <c:pt idx="3">
                  <c:v>Fuze</c:v>
                </c:pt>
                <c:pt idx="4">
                  <c:v>Lipton</c:v>
                </c:pt>
                <c:pt idx="5">
                  <c:v>Minute Maid</c:v>
                </c:pt>
                <c:pt idx="6">
                  <c:v>Newman's Own</c:v>
                </c:pt>
                <c:pt idx="7">
                  <c:v>Ocean Spray</c:v>
                </c:pt>
                <c:pt idx="8">
                  <c:v>Simply</c:v>
                </c:pt>
                <c:pt idx="9">
                  <c:v>Turkey Hill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Capri Sun</c:v>
                </c:pt>
                <c:pt idx="2">
                  <c:v>Country Time</c:v>
                </c:pt>
                <c:pt idx="3">
                  <c:v>Fuze</c:v>
                </c:pt>
                <c:pt idx="4">
                  <c:v>Lipton</c:v>
                </c:pt>
                <c:pt idx="5">
                  <c:v>Minute Maid</c:v>
                </c:pt>
                <c:pt idx="6">
                  <c:v>Newman's Own</c:v>
                </c:pt>
                <c:pt idx="7">
                  <c:v>Ocean Spray</c:v>
                </c:pt>
                <c:pt idx="8">
                  <c:v>Simply</c:v>
                </c:pt>
                <c:pt idx="9">
                  <c:v>Turkey Hill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CB22-4B43-AC7E-DEABAC70ADF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CB22-4B43-AC7E-DEABAC70AD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Capri Sun</c:v>
                </c:pt>
                <c:pt idx="2">
                  <c:v>Country Time</c:v>
                </c:pt>
                <c:pt idx="3">
                  <c:v>Fuze</c:v>
                </c:pt>
                <c:pt idx="4">
                  <c:v>Lipton</c:v>
                </c:pt>
                <c:pt idx="5">
                  <c:v>Minute Maid</c:v>
                </c:pt>
                <c:pt idx="6">
                  <c:v>Newman's Own</c:v>
                </c:pt>
                <c:pt idx="7">
                  <c:v>Ocean Spray</c:v>
                </c:pt>
                <c:pt idx="8">
                  <c:v>Simply</c:v>
                </c:pt>
                <c:pt idx="9">
                  <c:v>Turkey Hill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7331152"/>
        <c:axId val="257331544"/>
      </c:barChart>
      <c:catAx>
        <c:axId val="2573311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7331544"/>
        <c:crosses val="autoZero"/>
        <c:auto val="1"/>
        <c:lblAlgn val="ctr"/>
        <c:lblOffset val="50"/>
        <c:noMultiLvlLbl val="0"/>
      </c:catAx>
      <c:valAx>
        <c:axId val="257331544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73311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526309975406277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Hawaiian Punch</c:v>
                </c:pt>
                <c:pt idx="1">
                  <c:v>Kool-Aid</c:v>
                </c:pt>
                <c:pt idx="2">
                  <c:v>Minute Maid</c:v>
                </c:pt>
                <c:pt idx="3">
                  <c:v>Newman's Own</c:v>
                </c:pt>
                <c:pt idx="4">
                  <c:v>Sunny Delight</c:v>
                </c:pt>
                <c:pt idx="5">
                  <c:v>Simply</c:v>
                </c:pt>
                <c:pt idx="6">
                  <c:v>Limeade - Store/Restaurant Brand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0.26</c:v>
                </c:pt>
                <c:pt idx="1">
                  <c:v>0.19</c:v>
                </c:pt>
                <c:pt idx="2">
                  <c:v>0.14000000000000001</c:v>
                </c:pt>
                <c:pt idx="3">
                  <c:v>0.11</c:v>
                </c:pt>
                <c:pt idx="4">
                  <c:v>0.11</c:v>
                </c:pt>
                <c:pt idx="5">
                  <c:v>0.1</c:v>
                </c:pt>
                <c:pt idx="6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FF8-4ACD-A116-D69AD239BA7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FF8-4ACD-A116-D69AD239BA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Hawaiian Punch</c:v>
                </c:pt>
                <c:pt idx="1">
                  <c:v>Kool-Aid</c:v>
                </c:pt>
                <c:pt idx="2">
                  <c:v>Minute Maid</c:v>
                </c:pt>
                <c:pt idx="3">
                  <c:v>Newman's Own</c:v>
                </c:pt>
                <c:pt idx="4">
                  <c:v>Sunny Delight</c:v>
                </c:pt>
                <c:pt idx="5">
                  <c:v>Simply</c:v>
                </c:pt>
                <c:pt idx="6">
                  <c:v>Limeade - Store/Restaurant Brand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0.28999999999999998</c:v>
                </c:pt>
                <c:pt idx="1">
                  <c:v>0.16</c:v>
                </c:pt>
                <c:pt idx="2">
                  <c:v>0.12</c:v>
                </c:pt>
                <c:pt idx="3">
                  <c:v>0.13</c:v>
                </c:pt>
                <c:pt idx="4">
                  <c:v>0.12</c:v>
                </c:pt>
                <c:pt idx="5">
                  <c:v>0.12</c:v>
                </c:pt>
                <c:pt idx="6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FF8-4ACD-A116-D69AD239BA7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FF8-4ACD-A116-D69AD239BA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Hawaiian Punch</c:v>
                </c:pt>
                <c:pt idx="1">
                  <c:v>Kool-Aid</c:v>
                </c:pt>
                <c:pt idx="2">
                  <c:v>Minute Maid</c:v>
                </c:pt>
                <c:pt idx="3">
                  <c:v>Newman's Own</c:v>
                </c:pt>
                <c:pt idx="4">
                  <c:v>Sunny Delight</c:v>
                </c:pt>
                <c:pt idx="5">
                  <c:v>Simply</c:v>
                </c:pt>
                <c:pt idx="6">
                  <c:v>Limeade - Store/Restaurant Brand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0.28000000000000003</c:v>
                </c:pt>
                <c:pt idx="1">
                  <c:v>0.18</c:v>
                </c:pt>
                <c:pt idx="2">
                  <c:v>0.11</c:v>
                </c:pt>
                <c:pt idx="3">
                  <c:v>0.14000000000000001</c:v>
                </c:pt>
                <c:pt idx="4">
                  <c:v>0.1</c:v>
                </c:pt>
                <c:pt idx="5">
                  <c:v>0.11</c:v>
                </c:pt>
                <c:pt idx="6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Hawaiian Punch</c:v>
                </c:pt>
                <c:pt idx="1">
                  <c:v>Kool-Aid</c:v>
                </c:pt>
                <c:pt idx="2">
                  <c:v>Minute Maid</c:v>
                </c:pt>
                <c:pt idx="3">
                  <c:v>Newman's Own</c:v>
                </c:pt>
                <c:pt idx="4">
                  <c:v>Sunny Delight</c:v>
                </c:pt>
                <c:pt idx="5">
                  <c:v>Simply</c:v>
                </c:pt>
                <c:pt idx="6">
                  <c:v>Limeade - Store/Restaurant Brand</c:v>
                </c:pt>
              </c:strCache>
            </c:strRef>
          </c:cat>
          <c:val>
            <c:numRef>
              <c:f>Sheet1!$E$2:$E$8</c:f>
              <c:numCache>
                <c:formatCode>0%</c:formatCode>
                <c:ptCount val="7"/>
                <c:pt idx="0">
                  <c:v>0.3</c:v>
                </c:pt>
                <c:pt idx="1">
                  <c:v>0.21</c:v>
                </c:pt>
                <c:pt idx="2">
                  <c:v>0.11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2FF8-4ACD-A116-D69AD239BA7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2FF8-4ACD-A116-D69AD239BA7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2FF8-4ACD-A116-D69AD239BA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Hawaiian Punch</c:v>
                </c:pt>
                <c:pt idx="1">
                  <c:v>Kool-Aid</c:v>
                </c:pt>
                <c:pt idx="2">
                  <c:v>Minute Maid</c:v>
                </c:pt>
                <c:pt idx="3">
                  <c:v>Newman's Own</c:v>
                </c:pt>
                <c:pt idx="4">
                  <c:v>Sunny Delight</c:v>
                </c:pt>
                <c:pt idx="5">
                  <c:v>Simply</c:v>
                </c:pt>
                <c:pt idx="6">
                  <c:v>Limeade - Store/Restaurant Brand</c:v>
                </c:pt>
              </c:strCache>
            </c:strRef>
          </c:cat>
          <c:val>
            <c:numRef>
              <c:f>Sheet1!$F$2:$F$8</c:f>
              <c:numCache>
                <c:formatCode>0%</c:formatCode>
                <c:ptCount val="7"/>
                <c:pt idx="0">
                  <c:v>0.28999999999999998</c:v>
                </c:pt>
                <c:pt idx="1">
                  <c:v>0.22</c:v>
                </c:pt>
                <c:pt idx="2">
                  <c:v>0.13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0.1</c:v>
                </c:pt>
                <c:pt idx="6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7925496"/>
        <c:axId val="257925888"/>
      </c:barChart>
      <c:catAx>
        <c:axId val="2579254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7925888"/>
        <c:crosses val="autoZero"/>
        <c:auto val="1"/>
        <c:lblAlgn val="ctr"/>
        <c:lblOffset val="50"/>
        <c:noMultiLvlLbl val="0"/>
      </c:catAx>
      <c:valAx>
        <c:axId val="257925888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792549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5492312633678174"/>
          <c:w val="0.92474201417656265"/>
          <c:h val="0.597082756277387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69E6024-9A72-4144-BFE2-E29BEE91784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CD6BC29-03C6-4186-A20B-DD5B5BC1019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White Collar</c:v>
                </c:pt>
                <c:pt idx="1">
                  <c:v>Blue Collar</c:v>
                </c:pt>
                <c:pt idx="2">
                  <c:v>Student</c:v>
                </c:pt>
                <c:pt idx="3">
                  <c:v>Retired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0.28299999999999997</c:v>
                </c:pt>
                <c:pt idx="1">
                  <c:v>0.105</c:v>
                </c:pt>
                <c:pt idx="2">
                  <c:v>0.17</c:v>
                </c:pt>
                <c:pt idx="3">
                  <c:v>0.26700000000000002</c:v>
                </c:pt>
                <c:pt idx="4">
                  <c:v>5.2999999999999999E-2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7244D42-DD11-4F0C-AF06-98E87526A02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8B4-4755-8310-E296612C1F7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DCD2C48-723D-45F6-A69B-C6F48430C19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8B4-4755-8310-E296612C1F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 Collar</c:v>
                </c:pt>
                <c:pt idx="1">
                  <c:v>Blue Collar</c:v>
                </c:pt>
                <c:pt idx="2">
                  <c:v>Student</c:v>
                </c:pt>
                <c:pt idx="3">
                  <c:v>Retired</c:v>
                </c:pt>
                <c:pt idx="4">
                  <c:v>Other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0.26800000000000002</c:v>
                </c:pt>
                <c:pt idx="1">
                  <c:v>0.11700000000000001</c:v>
                </c:pt>
                <c:pt idx="2">
                  <c:v>0.188</c:v>
                </c:pt>
                <c:pt idx="3">
                  <c:v>0.25800000000000001</c:v>
                </c:pt>
                <c:pt idx="4">
                  <c:v>5.3999999999999999E-2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593F14B-8635-4051-8DAF-D736BD85373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8B4-4755-8310-E296612C1F7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B7738FA-8150-47A3-B45E-B1AF3E8B5E7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8B4-4755-8310-E296612C1F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 Collar</c:v>
                </c:pt>
                <c:pt idx="1">
                  <c:v>Blue Collar</c:v>
                </c:pt>
                <c:pt idx="2">
                  <c:v>Student</c:v>
                </c:pt>
                <c:pt idx="3">
                  <c:v>Retired</c:v>
                </c:pt>
                <c:pt idx="4">
                  <c:v>Other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0.23400000000000001</c:v>
                </c:pt>
                <c:pt idx="1">
                  <c:v>0.12</c:v>
                </c:pt>
                <c:pt idx="2">
                  <c:v>0.17599999999999999</c:v>
                </c:pt>
                <c:pt idx="3">
                  <c:v>0.27</c:v>
                </c:pt>
                <c:pt idx="4">
                  <c:v>5.0999999999999997E-2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1D43A10-9382-457D-9943-6C2E0036F42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72B3C52-FECB-4983-9B51-4A39CCE3D3D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 Collar</c:v>
                </c:pt>
                <c:pt idx="1">
                  <c:v>Blue Collar</c:v>
                </c:pt>
                <c:pt idx="2">
                  <c:v>Student</c:v>
                </c:pt>
                <c:pt idx="3">
                  <c:v>Retired</c:v>
                </c:pt>
                <c:pt idx="4">
                  <c:v>Other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0.24</c:v>
                </c:pt>
                <c:pt idx="1">
                  <c:v>0.111</c:v>
                </c:pt>
                <c:pt idx="2">
                  <c:v>0.185</c:v>
                </c:pt>
                <c:pt idx="3">
                  <c:v>0.26100000000000001</c:v>
                </c:pt>
                <c:pt idx="4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679CFA5-1EEA-466E-895F-D7133631CFD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38B4-4755-8310-E296612C1F7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B355D9F-5DB2-42FD-B5C0-199D5D5BE92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8B4-4755-8310-E296612C1F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 Collar</c:v>
                </c:pt>
                <c:pt idx="1">
                  <c:v>Blue Collar</c:v>
                </c:pt>
                <c:pt idx="2">
                  <c:v>Student</c:v>
                </c:pt>
                <c:pt idx="3">
                  <c:v>Retired</c:v>
                </c:pt>
                <c:pt idx="4">
                  <c:v>Other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0.23899999999999999</c:v>
                </c:pt>
                <c:pt idx="1">
                  <c:v>0.11600000000000001</c:v>
                </c:pt>
                <c:pt idx="2">
                  <c:v>0.17499999999999999</c:v>
                </c:pt>
                <c:pt idx="3">
                  <c:v>0.152</c:v>
                </c:pt>
                <c:pt idx="4">
                  <c:v>5.5E-2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03972288"/>
        <c:axId val="203972680"/>
      </c:barChart>
      <c:catAx>
        <c:axId val="2039722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03972680"/>
        <c:crosses val="autoZero"/>
        <c:auto val="1"/>
        <c:lblAlgn val="ctr"/>
        <c:lblOffset val="50"/>
        <c:noMultiLvlLbl val="0"/>
      </c:catAx>
      <c:valAx>
        <c:axId val="203972680"/>
        <c:scaling>
          <c:orientation val="minMax"/>
          <c:max val="0.8"/>
        </c:scaling>
        <c:delete val="1"/>
        <c:axPos val="l"/>
        <c:numFmt formatCode="0%" sourceLinked="1"/>
        <c:majorTickMark val="out"/>
        <c:minorTickMark val="none"/>
        <c:tickLblPos val="nextTo"/>
        <c:crossAx val="20397228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6582729623089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Hawaiian Punch</c:v>
                </c:pt>
                <c:pt idx="1">
                  <c:v>Kool-Aid</c:v>
                </c:pt>
                <c:pt idx="2">
                  <c:v>Minute Maid</c:v>
                </c:pt>
                <c:pt idx="3">
                  <c:v>Newman's Own</c:v>
                </c:pt>
                <c:pt idx="4">
                  <c:v>Sunny Delight</c:v>
                </c:pt>
                <c:pt idx="5">
                  <c:v>Simply</c:v>
                </c:pt>
                <c:pt idx="6">
                  <c:v>Limeade - Store/Restaurant Brand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0.28999999999999998</c:v>
                </c:pt>
                <c:pt idx="1">
                  <c:v>0.16</c:v>
                </c:pt>
                <c:pt idx="2">
                  <c:v>0.14000000000000001</c:v>
                </c:pt>
                <c:pt idx="3">
                  <c:v>0.12</c:v>
                </c:pt>
                <c:pt idx="4">
                  <c:v>0.11</c:v>
                </c:pt>
                <c:pt idx="5">
                  <c:v>0.09</c:v>
                </c:pt>
                <c:pt idx="6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2C4-44F1-B772-AB151F4710B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2C4-44F1-B772-AB151F4710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Hawaiian Punch</c:v>
                </c:pt>
                <c:pt idx="1">
                  <c:v>Kool-Aid</c:v>
                </c:pt>
                <c:pt idx="2">
                  <c:v>Minute Maid</c:v>
                </c:pt>
                <c:pt idx="3">
                  <c:v>Newman's Own</c:v>
                </c:pt>
                <c:pt idx="4">
                  <c:v>Sunny Delight</c:v>
                </c:pt>
                <c:pt idx="5">
                  <c:v>Simply</c:v>
                </c:pt>
                <c:pt idx="6">
                  <c:v>Limeade - Store/Restaurant Brand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0.16</c:v>
                </c:pt>
                <c:pt idx="4">
                  <c:v>0.09</c:v>
                </c:pt>
                <c:pt idx="5">
                  <c:v>0.11</c:v>
                </c:pt>
                <c:pt idx="6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2C4-44F1-B772-AB151F4710B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2C4-44F1-B772-AB151F4710B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22C4-44F1-B772-AB151F4710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Hawaiian Punch</c:v>
                </c:pt>
                <c:pt idx="1">
                  <c:v>Kool-Aid</c:v>
                </c:pt>
                <c:pt idx="2">
                  <c:v>Minute Maid</c:v>
                </c:pt>
                <c:pt idx="3">
                  <c:v>Newman's Own</c:v>
                </c:pt>
                <c:pt idx="4">
                  <c:v>Sunny Delight</c:v>
                </c:pt>
                <c:pt idx="5">
                  <c:v>Simply</c:v>
                </c:pt>
                <c:pt idx="6">
                  <c:v>Limeade - Store/Restaurant Brand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Hawaiian Punch</c:v>
                </c:pt>
                <c:pt idx="1">
                  <c:v>Kool-Aid</c:v>
                </c:pt>
                <c:pt idx="2">
                  <c:v>Minute Maid</c:v>
                </c:pt>
                <c:pt idx="3">
                  <c:v>Newman's Own</c:v>
                </c:pt>
                <c:pt idx="4">
                  <c:v>Sunny Delight</c:v>
                </c:pt>
                <c:pt idx="5">
                  <c:v>Simply</c:v>
                </c:pt>
                <c:pt idx="6">
                  <c:v>Limeade - Store/Restaurant Brand</c:v>
                </c:pt>
              </c:strCache>
            </c:strRef>
          </c:cat>
          <c:val>
            <c:numRef>
              <c:f>Sheet1!$E$2:$E$8</c:f>
              <c:numCache>
                <c:formatCode>0%</c:formatCode>
                <c:ptCount val="7"/>
                <c:pt idx="0">
                  <c:v>0.25</c:v>
                </c:pt>
                <c:pt idx="1">
                  <c:v>0.2</c:v>
                </c:pt>
                <c:pt idx="2">
                  <c:v>0.14000000000000001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22C4-44F1-B772-AB151F4710B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22C4-44F1-B772-AB151F4710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Hawaiian Punch</c:v>
                </c:pt>
                <c:pt idx="1">
                  <c:v>Kool-Aid</c:v>
                </c:pt>
                <c:pt idx="2">
                  <c:v>Minute Maid</c:v>
                </c:pt>
                <c:pt idx="3">
                  <c:v>Newman's Own</c:v>
                </c:pt>
                <c:pt idx="4">
                  <c:v>Sunny Delight</c:v>
                </c:pt>
                <c:pt idx="5">
                  <c:v>Simply</c:v>
                </c:pt>
                <c:pt idx="6">
                  <c:v>Limeade - Store/Restaurant Brand</c:v>
                </c:pt>
              </c:strCache>
            </c:strRef>
          </c:cat>
          <c:val>
            <c:numRef>
              <c:f>Sheet1!$F$2:$F$8</c:f>
              <c:numCache>
                <c:formatCode>0%</c:formatCode>
                <c:ptCount val="7"/>
                <c:pt idx="0">
                  <c:v>0.28000000000000003</c:v>
                </c:pt>
                <c:pt idx="1">
                  <c:v>0.22</c:v>
                </c:pt>
                <c:pt idx="2">
                  <c:v>0.11</c:v>
                </c:pt>
                <c:pt idx="3">
                  <c:v>0.1</c:v>
                </c:pt>
                <c:pt idx="4">
                  <c:v>0.09</c:v>
                </c:pt>
                <c:pt idx="5">
                  <c:v>0.08</c:v>
                </c:pt>
                <c:pt idx="6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7926672"/>
        <c:axId val="257927064"/>
      </c:barChart>
      <c:catAx>
        <c:axId val="2579266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7927064"/>
        <c:crosses val="autoZero"/>
        <c:auto val="1"/>
        <c:lblAlgn val="ctr"/>
        <c:lblOffset val="50"/>
        <c:noMultiLvlLbl val="0"/>
      </c:catAx>
      <c:valAx>
        <c:axId val="257927064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5792667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Bright &amp; Early</c:v>
                </c:pt>
                <c:pt idx="2">
                  <c:v>Capri Sun</c:v>
                </c:pt>
                <c:pt idx="3">
                  <c:v>Fruitwater</c:v>
                </c:pt>
                <c:pt idx="4">
                  <c:v>Fuze</c:v>
                </c:pt>
                <c:pt idx="5">
                  <c:v>Hawaiian Punch</c:v>
                </c:pt>
                <c:pt idx="6">
                  <c:v>Hi-C</c:v>
                </c:pt>
                <c:pt idx="7">
                  <c:v>Kool-Aid</c:v>
                </c:pt>
                <c:pt idx="8">
                  <c:v>Brisk</c:v>
                </c:pt>
                <c:pt idx="9">
                  <c:v>Little Hug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0.19</c:v>
                </c:pt>
                <c:pt idx="1">
                  <c:v>0.17</c:v>
                </c:pt>
                <c:pt idx="2">
                  <c:v>0.13</c:v>
                </c:pt>
                <c:pt idx="3">
                  <c:v>0.11</c:v>
                </c:pt>
                <c:pt idx="4">
                  <c:v>0.1</c:v>
                </c:pt>
                <c:pt idx="5">
                  <c:v>0.09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0.04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2A1-486C-A154-4C772B2C8F3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2A1-486C-A154-4C772B2C8F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Bright &amp; Early</c:v>
                </c:pt>
                <c:pt idx="2">
                  <c:v>Capri Sun</c:v>
                </c:pt>
                <c:pt idx="3">
                  <c:v>Fruitwater</c:v>
                </c:pt>
                <c:pt idx="4">
                  <c:v>Fuze</c:v>
                </c:pt>
                <c:pt idx="5">
                  <c:v>Hawaiian Punch</c:v>
                </c:pt>
                <c:pt idx="6">
                  <c:v>Hi-C</c:v>
                </c:pt>
                <c:pt idx="7">
                  <c:v>Kool-Aid</c:v>
                </c:pt>
                <c:pt idx="8">
                  <c:v>Brisk</c:v>
                </c:pt>
                <c:pt idx="9">
                  <c:v>Little Hug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0.16</c:v>
                </c:pt>
                <c:pt idx="2">
                  <c:v>0.12</c:v>
                </c:pt>
                <c:pt idx="3">
                  <c:v>0.13</c:v>
                </c:pt>
                <c:pt idx="4">
                  <c:v>0.12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0.03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2A1-486C-A154-4C772B2C8F3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2A1-486C-A154-4C772B2C8F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Bright &amp; Early</c:v>
                </c:pt>
                <c:pt idx="2">
                  <c:v>Capri Sun</c:v>
                </c:pt>
                <c:pt idx="3">
                  <c:v>Fruitwater</c:v>
                </c:pt>
                <c:pt idx="4">
                  <c:v>Fuze</c:v>
                </c:pt>
                <c:pt idx="5">
                  <c:v>Hawaiian Punch</c:v>
                </c:pt>
                <c:pt idx="6">
                  <c:v>Hi-C</c:v>
                </c:pt>
                <c:pt idx="7">
                  <c:v>Kool-Aid</c:v>
                </c:pt>
                <c:pt idx="8">
                  <c:v>Brisk</c:v>
                </c:pt>
                <c:pt idx="9">
                  <c:v>Little Hug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0.23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Bright &amp; Early</c:v>
                </c:pt>
                <c:pt idx="2">
                  <c:v>Capri Sun</c:v>
                </c:pt>
                <c:pt idx="3">
                  <c:v>Fruitwater</c:v>
                </c:pt>
                <c:pt idx="4">
                  <c:v>Fuze</c:v>
                </c:pt>
                <c:pt idx="5">
                  <c:v>Hawaiian Punch</c:v>
                </c:pt>
                <c:pt idx="6">
                  <c:v>Hi-C</c:v>
                </c:pt>
                <c:pt idx="7">
                  <c:v>Kool-Aid</c:v>
                </c:pt>
                <c:pt idx="8">
                  <c:v>Brisk</c:v>
                </c:pt>
                <c:pt idx="9">
                  <c:v>Little Hug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0.08</c:v>
                </c:pt>
                <c:pt idx="7">
                  <c:v>0.04</c:v>
                </c:pt>
                <c:pt idx="8">
                  <c:v>0.06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62A1-486C-A154-4C772B2C8F3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62A1-486C-A154-4C772B2C8F3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62A1-486C-A154-4C772B2C8F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Bright &amp; Early</c:v>
                </c:pt>
                <c:pt idx="2">
                  <c:v>Capri Sun</c:v>
                </c:pt>
                <c:pt idx="3">
                  <c:v>Fruitwater</c:v>
                </c:pt>
                <c:pt idx="4">
                  <c:v>Fuze</c:v>
                </c:pt>
                <c:pt idx="5">
                  <c:v>Hawaiian Punch</c:v>
                </c:pt>
                <c:pt idx="6">
                  <c:v>Hi-C</c:v>
                </c:pt>
                <c:pt idx="7">
                  <c:v>Kool-Aid</c:v>
                </c:pt>
                <c:pt idx="8">
                  <c:v>Brisk</c:v>
                </c:pt>
                <c:pt idx="9">
                  <c:v>Little Hug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0.19</c:v>
                </c:pt>
                <c:pt idx="1">
                  <c:v>0.22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0.1</c:v>
                </c:pt>
                <c:pt idx="6">
                  <c:v>0.09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7927848"/>
        <c:axId val="257928240"/>
      </c:barChart>
      <c:catAx>
        <c:axId val="2579278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7928240"/>
        <c:crosses val="autoZero"/>
        <c:auto val="1"/>
        <c:lblAlgn val="ctr"/>
        <c:lblOffset val="50"/>
        <c:noMultiLvlLbl val="0"/>
      </c:catAx>
      <c:valAx>
        <c:axId val="257928240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792784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7201304315268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Bright &amp; Early</c:v>
                </c:pt>
                <c:pt idx="2">
                  <c:v>Capri Sun</c:v>
                </c:pt>
                <c:pt idx="3">
                  <c:v>Fruitwater</c:v>
                </c:pt>
                <c:pt idx="4">
                  <c:v>Fuze</c:v>
                </c:pt>
                <c:pt idx="5">
                  <c:v>Hawaiian Punch</c:v>
                </c:pt>
                <c:pt idx="6">
                  <c:v>Hi-C</c:v>
                </c:pt>
                <c:pt idx="7">
                  <c:v>Kool-Aid</c:v>
                </c:pt>
                <c:pt idx="8">
                  <c:v>Brisk</c:v>
                </c:pt>
                <c:pt idx="9">
                  <c:v>Little Hug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0F0-4D2C-A763-4AF344F8C7D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0F0-4D2C-A763-4AF344F8C7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Bright &amp; Early</c:v>
                </c:pt>
                <c:pt idx="2">
                  <c:v>Capri Sun</c:v>
                </c:pt>
                <c:pt idx="3">
                  <c:v>Fruitwater</c:v>
                </c:pt>
                <c:pt idx="4">
                  <c:v>Fuze</c:v>
                </c:pt>
                <c:pt idx="5">
                  <c:v>Hawaiian Punch</c:v>
                </c:pt>
                <c:pt idx="6">
                  <c:v>Hi-C</c:v>
                </c:pt>
                <c:pt idx="7">
                  <c:v>Kool-Aid</c:v>
                </c:pt>
                <c:pt idx="8">
                  <c:v>Brisk</c:v>
                </c:pt>
                <c:pt idx="9">
                  <c:v>Little Hug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A0F0-4D2C-A763-4AF344F8C7D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0F0-4D2C-A763-4AF344F8C7D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A0F0-4D2C-A763-4AF344F8C7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Bright &amp; Early</c:v>
                </c:pt>
                <c:pt idx="2">
                  <c:v>Capri Sun</c:v>
                </c:pt>
                <c:pt idx="3">
                  <c:v>Fruitwater</c:v>
                </c:pt>
                <c:pt idx="4">
                  <c:v>Fuze</c:v>
                </c:pt>
                <c:pt idx="5">
                  <c:v>Hawaiian Punch</c:v>
                </c:pt>
                <c:pt idx="6">
                  <c:v>Hi-C</c:v>
                </c:pt>
                <c:pt idx="7">
                  <c:v>Kool-Aid</c:v>
                </c:pt>
                <c:pt idx="8">
                  <c:v>Brisk</c:v>
                </c:pt>
                <c:pt idx="9">
                  <c:v>Little Hug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Bright &amp; Early</c:v>
                </c:pt>
                <c:pt idx="2">
                  <c:v>Capri Sun</c:v>
                </c:pt>
                <c:pt idx="3">
                  <c:v>Fruitwater</c:v>
                </c:pt>
                <c:pt idx="4">
                  <c:v>Fuze</c:v>
                </c:pt>
                <c:pt idx="5">
                  <c:v>Hawaiian Punch</c:v>
                </c:pt>
                <c:pt idx="6">
                  <c:v>Hi-C</c:v>
                </c:pt>
                <c:pt idx="7">
                  <c:v>Kool-Aid</c:v>
                </c:pt>
                <c:pt idx="8">
                  <c:v>Brisk</c:v>
                </c:pt>
                <c:pt idx="9">
                  <c:v>Little Hug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A0F0-4D2C-A763-4AF344F8C7D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A0F0-4D2C-A763-4AF344F8C7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Bright &amp; Early</c:v>
                </c:pt>
                <c:pt idx="2">
                  <c:v>Capri Sun</c:v>
                </c:pt>
                <c:pt idx="3">
                  <c:v>Fruitwater</c:v>
                </c:pt>
                <c:pt idx="4">
                  <c:v>Fuze</c:v>
                </c:pt>
                <c:pt idx="5">
                  <c:v>Hawaiian Punch</c:v>
                </c:pt>
                <c:pt idx="6">
                  <c:v>Hi-C</c:v>
                </c:pt>
                <c:pt idx="7">
                  <c:v>Kool-Aid</c:v>
                </c:pt>
                <c:pt idx="8">
                  <c:v>Brisk</c:v>
                </c:pt>
                <c:pt idx="9">
                  <c:v>Little Hug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8461704"/>
        <c:axId val="258462096"/>
      </c:barChart>
      <c:catAx>
        <c:axId val="2584617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8462096"/>
        <c:crosses val="autoZero"/>
        <c:auto val="1"/>
        <c:lblAlgn val="ctr"/>
        <c:lblOffset val="50"/>
        <c:noMultiLvlLbl val="0"/>
      </c:catAx>
      <c:valAx>
        <c:axId val="258462096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846170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</c:v>
                </c:pt>
                <c:pt idx="1">
                  <c:v>Arrowhead</c:v>
                </c:pt>
                <c:pt idx="2">
                  <c:v>Crystal Geyser</c:v>
                </c:pt>
                <c:pt idx="3">
                  <c:v>Dasani</c:v>
                </c:pt>
                <c:pt idx="4">
                  <c:v>Deer Park</c:v>
                </c:pt>
                <c:pt idx="5">
                  <c:v>Evian</c:v>
                </c:pt>
                <c:pt idx="6">
                  <c:v>Fiji</c:v>
                </c:pt>
                <c:pt idx="7">
                  <c:v>Ice Mountain</c:v>
                </c:pt>
                <c:pt idx="8">
                  <c:v>Nestle Pure Life</c:v>
                </c:pt>
                <c:pt idx="9">
                  <c:v>Niagara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0.19</c:v>
                </c:pt>
                <c:pt idx="1">
                  <c:v>0.17</c:v>
                </c:pt>
                <c:pt idx="2">
                  <c:v>0.13</c:v>
                </c:pt>
                <c:pt idx="3">
                  <c:v>0.11</c:v>
                </c:pt>
                <c:pt idx="4">
                  <c:v>0.1</c:v>
                </c:pt>
                <c:pt idx="5">
                  <c:v>0.09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0.04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E178-4CF0-B586-3CA376C78F5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178-4CF0-B586-3CA376C78F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</c:v>
                </c:pt>
                <c:pt idx="1">
                  <c:v>Arrowhead</c:v>
                </c:pt>
                <c:pt idx="2">
                  <c:v>Crystal Geyser</c:v>
                </c:pt>
                <c:pt idx="3">
                  <c:v>Dasani</c:v>
                </c:pt>
                <c:pt idx="4">
                  <c:v>Deer Park</c:v>
                </c:pt>
                <c:pt idx="5">
                  <c:v>Evian</c:v>
                </c:pt>
                <c:pt idx="6">
                  <c:v>Fiji</c:v>
                </c:pt>
                <c:pt idx="7">
                  <c:v>Ice Mountain</c:v>
                </c:pt>
                <c:pt idx="8">
                  <c:v>Nestle Pure Life</c:v>
                </c:pt>
                <c:pt idx="9">
                  <c:v>Niagara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0.16</c:v>
                </c:pt>
                <c:pt idx="2">
                  <c:v>0.12</c:v>
                </c:pt>
                <c:pt idx="3">
                  <c:v>0.13</c:v>
                </c:pt>
                <c:pt idx="4">
                  <c:v>0.12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0.03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178-4CF0-B586-3CA376C78F5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E178-4CF0-B586-3CA376C78F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</c:v>
                </c:pt>
                <c:pt idx="1">
                  <c:v>Arrowhead</c:v>
                </c:pt>
                <c:pt idx="2">
                  <c:v>Crystal Geyser</c:v>
                </c:pt>
                <c:pt idx="3">
                  <c:v>Dasani</c:v>
                </c:pt>
                <c:pt idx="4">
                  <c:v>Deer Park</c:v>
                </c:pt>
                <c:pt idx="5">
                  <c:v>Evian</c:v>
                </c:pt>
                <c:pt idx="6">
                  <c:v>Fiji</c:v>
                </c:pt>
                <c:pt idx="7">
                  <c:v>Ice Mountain</c:v>
                </c:pt>
                <c:pt idx="8">
                  <c:v>Nestle Pure Life</c:v>
                </c:pt>
                <c:pt idx="9">
                  <c:v>Niagara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0.23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</c:v>
                </c:pt>
                <c:pt idx="1">
                  <c:v>Arrowhead</c:v>
                </c:pt>
                <c:pt idx="2">
                  <c:v>Crystal Geyser</c:v>
                </c:pt>
                <c:pt idx="3">
                  <c:v>Dasani</c:v>
                </c:pt>
                <c:pt idx="4">
                  <c:v>Deer Park</c:v>
                </c:pt>
                <c:pt idx="5">
                  <c:v>Evian</c:v>
                </c:pt>
                <c:pt idx="6">
                  <c:v>Fiji</c:v>
                </c:pt>
                <c:pt idx="7">
                  <c:v>Ice Mountain</c:v>
                </c:pt>
                <c:pt idx="8">
                  <c:v>Nestle Pure Life</c:v>
                </c:pt>
                <c:pt idx="9">
                  <c:v>Niagara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0.08</c:v>
                </c:pt>
                <c:pt idx="7">
                  <c:v>0.04</c:v>
                </c:pt>
                <c:pt idx="8">
                  <c:v>0.06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E178-4CF0-B586-3CA376C78F5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E178-4CF0-B586-3CA376C78F5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E178-4CF0-B586-3CA376C78F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</c:v>
                </c:pt>
                <c:pt idx="1">
                  <c:v>Arrowhead</c:v>
                </c:pt>
                <c:pt idx="2">
                  <c:v>Crystal Geyser</c:v>
                </c:pt>
                <c:pt idx="3">
                  <c:v>Dasani</c:v>
                </c:pt>
                <c:pt idx="4">
                  <c:v>Deer Park</c:v>
                </c:pt>
                <c:pt idx="5">
                  <c:v>Evian</c:v>
                </c:pt>
                <c:pt idx="6">
                  <c:v>Fiji</c:v>
                </c:pt>
                <c:pt idx="7">
                  <c:v>Ice Mountain</c:v>
                </c:pt>
                <c:pt idx="8">
                  <c:v>Nestle Pure Life</c:v>
                </c:pt>
                <c:pt idx="9">
                  <c:v>Niagara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0.19</c:v>
                </c:pt>
                <c:pt idx="1">
                  <c:v>0.22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0.1</c:v>
                </c:pt>
                <c:pt idx="6">
                  <c:v>0.09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8463272"/>
        <c:axId val="258463664"/>
      </c:barChart>
      <c:catAx>
        <c:axId val="258463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8463664"/>
        <c:crosses val="autoZero"/>
        <c:auto val="1"/>
        <c:lblAlgn val="ctr"/>
        <c:lblOffset val="50"/>
        <c:noMultiLvlLbl val="0"/>
      </c:catAx>
      <c:valAx>
        <c:axId val="258463664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846327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60225579255816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</c:v>
                </c:pt>
                <c:pt idx="1">
                  <c:v>Arrowhead</c:v>
                </c:pt>
                <c:pt idx="2">
                  <c:v>Crystal Geyser</c:v>
                </c:pt>
                <c:pt idx="3">
                  <c:v>Dasani</c:v>
                </c:pt>
                <c:pt idx="4">
                  <c:v>Deer Park</c:v>
                </c:pt>
                <c:pt idx="5">
                  <c:v>Evian</c:v>
                </c:pt>
                <c:pt idx="6">
                  <c:v>Fiji</c:v>
                </c:pt>
                <c:pt idx="7">
                  <c:v>Ice Mountain</c:v>
                </c:pt>
                <c:pt idx="8">
                  <c:v>Nestle Pure Life</c:v>
                </c:pt>
                <c:pt idx="9">
                  <c:v>Niagara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A24-4E4E-BC92-DA4181503A02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A24-4E4E-BC92-DA4181503A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</c:v>
                </c:pt>
                <c:pt idx="1">
                  <c:v>Arrowhead</c:v>
                </c:pt>
                <c:pt idx="2">
                  <c:v>Crystal Geyser</c:v>
                </c:pt>
                <c:pt idx="3">
                  <c:v>Dasani</c:v>
                </c:pt>
                <c:pt idx="4">
                  <c:v>Deer Park</c:v>
                </c:pt>
                <c:pt idx="5">
                  <c:v>Evian</c:v>
                </c:pt>
                <c:pt idx="6">
                  <c:v>Fiji</c:v>
                </c:pt>
                <c:pt idx="7">
                  <c:v>Ice Mountain</c:v>
                </c:pt>
                <c:pt idx="8">
                  <c:v>Nestle Pure Life</c:v>
                </c:pt>
                <c:pt idx="9">
                  <c:v>Niagara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BA24-4E4E-BC92-DA4181503A02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A24-4E4E-BC92-DA4181503A0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BA24-4E4E-BC92-DA4181503A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</c:v>
                </c:pt>
                <c:pt idx="1">
                  <c:v>Arrowhead</c:v>
                </c:pt>
                <c:pt idx="2">
                  <c:v>Crystal Geyser</c:v>
                </c:pt>
                <c:pt idx="3">
                  <c:v>Dasani</c:v>
                </c:pt>
                <c:pt idx="4">
                  <c:v>Deer Park</c:v>
                </c:pt>
                <c:pt idx="5">
                  <c:v>Evian</c:v>
                </c:pt>
                <c:pt idx="6">
                  <c:v>Fiji</c:v>
                </c:pt>
                <c:pt idx="7">
                  <c:v>Ice Mountain</c:v>
                </c:pt>
                <c:pt idx="8">
                  <c:v>Nestle Pure Life</c:v>
                </c:pt>
                <c:pt idx="9">
                  <c:v>Niagara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</c:v>
                </c:pt>
                <c:pt idx="1">
                  <c:v>Arrowhead</c:v>
                </c:pt>
                <c:pt idx="2">
                  <c:v>Crystal Geyser</c:v>
                </c:pt>
                <c:pt idx="3">
                  <c:v>Dasani</c:v>
                </c:pt>
                <c:pt idx="4">
                  <c:v>Deer Park</c:v>
                </c:pt>
                <c:pt idx="5">
                  <c:v>Evian</c:v>
                </c:pt>
                <c:pt idx="6">
                  <c:v>Fiji</c:v>
                </c:pt>
                <c:pt idx="7">
                  <c:v>Ice Mountain</c:v>
                </c:pt>
                <c:pt idx="8">
                  <c:v>Nestle Pure Life</c:v>
                </c:pt>
                <c:pt idx="9">
                  <c:v>Niagara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BA24-4E4E-BC92-DA4181503A02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BA24-4E4E-BC92-DA4181503A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</c:v>
                </c:pt>
                <c:pt idx="1">
                  <c:v>Arrowhead</c:v>
                </c:pt>
                <c:pt idx="2">
                  <c:v>Crystal Geyser</c:v>
                </c:pt>
                <c:pt idx="3">
                  <c:v>Dasani</c:v>
                </c:pt>
                <c:pt idx="4">
                  <c:v>Deer Park</c:v>
                </c:pt>
                <c:pt idx="5">
                  <c:v>Evian</c:v>
                </c:pt>
                <c:pt idx="6">
                  <c:v>Fiji</c:v>
                </c:pt>
                <c:pt idx="7">
                  <c:v>Ice Mountain</c:v>
                </c:pt>
                <c:pt idx="8">
                  <c:v>Nestle Pure Life</c:v>
                </c:pt>
                <c:pt idx="9">
                  <c:v>Niagara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8464448"/>
        <c:axId val="258464840"/>
      </c:barChart>
      <c:catAx>
        <c:axId val="258464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8464840"/>
        <c:crosses val="autoZero"/>
        <c:auto val="1"/>
        <c:lblAlgn val="ctr"/>
        <c:lblOffset val="50"/>
        <c:noMultiLvlLbl val="0"/>
      </c:catAx>
      <c:valAx>
        <c:axId val="258464840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846444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Crystal Geyser</c:v>
                </c:pt>
                <c:pt idx="3">
                  <c:v>La Croix</c:v>
                </c:pt>
                <c:pt idx="4">
                  <c:v>Perrier</c:v>
                </c:pt>
                <c:pt idx="5">
                  <c:v>Poland Spring</c:v>
                </c:pt>
                <c:pt idx="6">
                  <c:v>S. Pellegrino</c:v>
                </c:pt>
                <c:pt idx="7">
                  <c:v>Schweppes</c:v>
                </c:pt>
                <c:pt idx="8">
                  <c:v>Seagram’s</c:v>
                </c:pt>
                <c:pt idx="9">
                  <c:v>Topo Chico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0.19</c:v>
                </c:pt>
                <c:pt idx="1">
                  <c:v>0.17</c:v>
                </c:pt>
                <c:pt idx="2">
                  <c:v>0.13</c:v>
                </c:pt>
                <c:pt idx="3">
                  <c:v>0.11</c:v>
                </c:pt>
                <c:pt idx="4">
                  <c:v>0.1</c:v>
                </c:pt>
                <c:pt idx="5">
                  <c:v>0.09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0.04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51E-4E69-863D-2DF8D754E33B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51E-4E69-863D-2DF8D754E3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Crystal Geyser</c:v>
                </c:pt>
                <c:pt idx="3">
                  <c:v>La Croix</c:v>
                </c:pt>
                <c:pt idx="4">
                  <c:v>Perrier</c:v>
                </c:pt>
                <c:pt idx="5">
                  <c:v>Poland Spring</c:v>
                </c:pt>
                <c:pt idx="6">
                  <c:v>S. Pellegrino</c:v>
                </c:pt>
                <c:pt idx="7">
                  <c:v>Schweppes</c:v>
                </c:pt>
                <c:pt idx="8">
                  <c:v>Seagram’s</c:v>
                </c:pt>
                <c:pt idx="9">
                  <c:v>Topo Chico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0.16</c:v>
                </c:pt>
                <c:pt idx="2">
                  <c:v>0.12</c:v>
                </c:pt>
                <c:pt idx="3">
                  <c:v>0.13</c:v>
                </c:pt>
                <c:pt idx="4">
                  <c:v>0.12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0.03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A51E-4E69-863D-2DF8D754E33B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51E-4E69-863D-2DF8D754E3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Crystal Geyser</c:v>
                </c:pt>
                <c:pt idx="3">
                  <c:v>La Croix</c:v>
                </c:pt>
                <c:pt idx="4">
                  <c:v>Perrier</c:v>
                </c:pt>
                <c:pt idx="5">
                  <c:v>Poland Spring</c:v>
                </c:pt>
                <c:pt idx="6">
                  <c:v>S. Pellegrino</c:v>
                </c:pt>
                <c:pt idx="7">
                  <c:v>Schweppes</c:v>
                </c:pt>
                <c:pt idx="8">
                  <c:v>Seagram’s</c:v>
                </c:pt>
                <c:pt idx="9">
                  <c:v>Topo Chico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0.23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Crystal Geyser</c:v>
                </c:pt>
                <c:pt idx="3">
                  <c:v>La Croix</c:v>
                </c:pt>
                <c:pt idx="4">
                  <c:v>Perrier</c:v>
                </c:pt>
                <c:pt idx="5">
                  <c:v>Poland Spring</c:v>
                </c:pt>
                <c:pt idx="6">
                  <c:v>S. Pellegrino</c:v>
                </c:pt>
                <c:pt idx="7">
                  <c:v>Schweppes</c:v>
                </c:pt>
                <c:pt idx="8">
                  <c:v>Seagram’s</c:v>
                </c:pt>
                <c:pt idx="9">
                  <c:v>Topo Chico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0.08</c:v>
                </c:pt>
                <c:pt idx="7">
                  <c:v>0.04</c:v>
                </c:pt>
                <c:pt idx="8">
                  <c:v>0.06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A51E-4E69-863D-2DF8D754E33B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A51E-4E69-863D-2DF8D754E33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A51E-4E69-863D-2DF8D754E3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Crystal Geyser</c:v>
                </c:pt>
                <c:pt idx="3">
                  <c:v>La Croix</c:v>
                </c:pt>
                <c:pt idx="4">
                  <c:v>Perrier</c:v>
                </c:pt>
                <c:pt idx="5">
                  <c:v>Poland Spring</c:v>
                </c:pt>
                <c:pt idx="6">
                  <c:v>S. Pellegrino</c:v>
                </c:pt>
                <c:pt idx="7">
                  <c:v>Schweppes</c:v>
                </c:pt>
                <c:pt idx="8">
                  <c:v>Seagram’s</c:v>
                </c:pt>
                <c:pt idx="9">
                  <c:v>Topo Chico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0.19</c:v>
                </c:pt>
                <c:pt idx="1">
                  <c:v>0.22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0.1</c:v>
                </c:pt>
                <c:pt idx="6">
                  <c:v>0.09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8465624"/>
        <c:axId val="258466016"/>
      </c:barChart>
      <c:catAx>
        <c:axId val="2584656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8466016"/>
        <c:crosses val="autoZero"/>
        <c:auto val="1"/>
        <c:lblAlgn val="ctr"/>
        <c:lblOffset val="50"/>
        <c:noMultiLvlLbl val="0"/>
      </c:catAx>
      <c:valAx>
        <c:axId val="258466016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846562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59727970545633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Crystal Geyser</c:v>
                </c:pt>
                <c:pt idx="3">
                  <c:v>La Croix</c:v>
                </c:pt>
                <c:pt idx="4">
                  <c:v>Perrier</c:v>
                </c:pt>
                <c:pt idx="5">
                  <c:v>Poland Spring</c:v>
                </c:pt>
                <c:pt idx="6">
                  <c:v>S. Pellegrino</c:v>
                </c:pt>
                <c:pt idx="7">
                  <c:v>Schweppes</c:v>
                </c:pt>
                <c:pt idx="8">
                  <c:v>Seagram’s</c:v>
                </c:pt>
                <c:pt idx="9">
                  <c:v>Topo Chico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17F7-4A83-A6F4-4015CCC203F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7F7-4A83-A6F4-4015CCC203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Crystal Geyser</c:v>
                </c:pt>
                <c:pt idx="3">
                  <c:v>La Croix</c:v>
                </c:pt>
                <c:pt idx="4">
                  <c:v>Perrier</c:v>
                </c:pt>
                <c:pt idx="5">
                  <c:v>Poland Spring</c:v>
                </c:pt>
                <c:pt idx="6">
                  <c:v>S. Pellegrino</c:v>
                </c:pt>
                <c:pt idx="7">
                  <c:v>Schweppes</c:v>
                </c:pt>
                <c:pt idx="8">
                  <c:v>Seagram’s</c:v>
                </c:pt>
                <c:pt idx="9">
                  <c:v>Topo Chico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17F7-4A83-A6F4-4015CCC203F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7F7-4A83-A6F4-4015CCC203F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17F7-4A83-A6F4-4015CCC203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Crystal Geyser</c:v>
                </c:pt>
                <c:pt idx="3">
                  <c:v>La Croix</c:v>
                </c:pt>
                <c:pt idx="4">
                  <c:v>Perrier</c:v>
                </c:pt>
                <c:pt idx="5">
                  <c:v>Poland Spring</c:v>
                </c:pt>
                <c:pt idx="6">
                  <c:v>S. Pellegrino</c:v>
                </c:pt>
                <c:pt idx="7">
                  <c:v>Schweppes</c:v>
                </c:pt>
                <c:pt idx="8">
                  <c:v>Seagram’s</c:v>
                </c:pt>
                <c:pt idx="9">
                  <c:v>Topo Chico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Crystal Geyser</c:v>
                </c:pt>
                <c:pt idx="3">
                  <c:v>La Croix</c:v>
                </c:pt>
                <c:pt idx="4">
                  <c:v>Perrier</c:v>
                </c:pt>
                <c:pt idx="5">
                  <c:v>Poland Spring</c:v>
                </c:pt>
                <c:pt idx="6">
                  <c:v>S. Pellegrino</c:v>
                </c:pt>
                <c:pt idx="7">
                  <c:v>Schweppes</c:v>
                </c:pt>
                <c:pt idx="8">
                  <c:v>Seagram’s</c:v>
                </c:pt>
                <c:pt idx="9">
                  <c:v>Topo Chico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7F7-4A83-A6F4-4015CCC203F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17F7-4A83-A6F4-4015CCC203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Crystal Geyser</c:v>
                </c:pt>
                <c:pt idx="3">
                  <c:v>La Croix</c:v>
                </c:pt>
                <c:pt idx="4">
                  <c:v>Perrier</c:v>
                </c:pt>
                <c:pt idx="5">
                  <c:v>Poland Spring</c:v>
                </c:pt>
                <c:pt idx="6">
                  <c:v>S. Pellegrino</c:v>
                </c:pt>
                <c:pt idx="7">
                  <c:v>Schweppes</c:v>
                </c:pt>
                <c:pt idx="8">
                  <c:v>Seagram’s</c:v>
                </c:pt>
                <c:pt idx="9">
                  <c:v>Topo Chico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8466800"/>
        <c:axId val="258467192"/>
      </c:barChart>
      <c:catAx>
        <c:axId val="258466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8467192"/>
        <c:crosses val="autoZero"/>
        <c:auto val="1"/>
        <c:lblAlgn val="ctr"/>
        <c:lblOffset val="50"/>
        <c:noMultiLvlLbl val="0"/>
      </c:catAx>
      <c:valAx>
        <c:axId val="258467192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846680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 Flavor Splash</c:v>
                </c:pt>
                <c:pt idx="1">
                  <c:v>Fruit20</c:v>
                </c:pt>
                <c:pt idx="2">
                  <c:v>Nestle Pure Life Flavors</c:v>
                </c:pt>
                <c:pt idx="3">
                  <c:v>O.N.E. Coconut Water</c:v>
                </c:pt>
                <c:pt idx="4">
                  <c:v>Propel</c:v>
                </c:pt>
                <c:pt idx="5">
                  <c:v>SoBe Lifewater</c:v>
                </c:pt>
                <c:pt idx="6">
                  <c:v>SoBe Lifewater Zero</c:v>
                </c:pt>
                <c:pt idx="7">
                  <c:v>VITA Coco Coconut Water</c:v>
                </c:pt>
                <c:pt idx="8">
                  <c:v>Vitaminwater</c:v>
                </c:pt>
                <c:pt idx="9">
                  <c:v>Vitaminwater Zero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0.19</c:v>
                </c:pt>
                <c:pt idx="1">
                  <c:v>0.17</c:v>
                </c:pt>
                <c:pt idx="2">
                  <c:v>0.13</c:v>
                </c:pt>
                <c:pt idx="3">
                  <c:v>0.11</c:v>
                </c:pt>
                <c:pt idx="4">
                  <c:v>0.1</c:v>
                </c:pt>
                <c:pt idx="5">
                  <c:v>0.09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0.04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0FD-4317-8211-2690902AD944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0FD-4317-8211-2690902AD9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 Flavor Splash</c:v>
                </c:pt>
                <c:pt idx="1">
                  <c:v>Fruit20</c:v>
                </c:pt>
                <c:pt idx="2">
                  <c:v>Nestle Pure Life Flavors</c:v>
                </c:pt>
                <c:pt idx="3">
                  <c:v>O.N.E. Coconut Water</c:v>
                </c:pt>
                <c:pt idx="4">
                  <c:v>Propel</c:v>
                </c:pt>
                <c:pt idx="5">
                  <c:v>SoBe Lifewater</c:v>
                </c:pt>
                <c:pt idx="6">
                  <c:v>SoBe Lifewater Zero</c:v>
                </c:pt>
                <c:pt idx="7">
                  <c:v>VITA Coco Coconut Water</c:v>
                </c:pt>
                <c:pt idx="8">
                  <c:v>Vitaminwater</c:v>
                </c:pt>
                <c:pt idx="9">
                  <c:v>Vitaminwater Zero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0.16</c:v>
                </c:pt>
                <c:pt idx="2">
                  <c:v>0.12</c:v>
                </c:pt>
                <c:pt idx="3">
                  <c:v>0.13</c:v>
                </c:pt>
                <c:pt idx="4">
                  <c:v>0.12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0.03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0FD-4317-8211-2690902AD944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0FD-4317-8211-2690902AD9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 Flavor Splash</c:v>
                </c:pt>
                <c:pt idx="1">
                  <c:v>Fruit20</c:v>
                </c:pt>
                <c:pt idx="2">
                  <c:v>Nestle Pure Life Flavors</c:v>
                </c:pt>
                <c:pt idx="3">
                  <c:v>O.N.E. Coconut Water</c:v>
                </c:pt>
                <c:pt idx="4">
                  <c:v>Propel</c:v>
                </c:pt>
                <c:pt idx="5">
                  <c:v>SoBe Lifewater</c:v>
                </c:pt>
                <c:pt idx="6">
                  <c:v>SoBe Lifewater Zero</c:v>
                </c:pt>
                <c:pt idx="7">
                  <c:v>VITA Coco Coconut Water</c:v>
                </c:pt>
                <c:pt idx="8">
                  <c:v>Vitaminwater</c:v>
                </c:pt>
                <c:pt idx="9">
                  <c:v>Vitaminwater Zero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0.23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 Flavor Splash</c:v>
                </c:pt>
                <c:pt idx="1">
                  <c:v>Fruit20</c:v>
                </c:pt>
                <c:pt idx="2">
                  <c:v>Nestle Pure Life Flavors</c:v>
                </c:pt>
                <c:pt idx="3">
                  <c:v>O.N.E. Coconut Water</c:v>
                </c:pt>
                <c:pt idx="4">
                  <c:v>Propel</c:v>
                </c:pt>
                <c:pt idx="5">
                  <c:v>SoBe Lifewater</c:v>
                </c:pt>
                <c:pt idx="6">
                  <c:v>SoBe Lifewater Zero</c:v>
                </c:pt>
                <c:pt idx="7">
                  <c:v>VITA Coco Coconut Water</c:v>
                </c:pt>
                <c:pt idx="8">
                  <c:v>Vitaminwater</c:v>
                </c:pt>
                <c:pt idx="9">
                  <c:v>Vitaminwater Zero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0.08</c:v>
                </c:pt>
                <c:pt idx="7">
                  <c:v>0.04</c:v>
                </c:pt>
                <c:pt idx="8">
                  <c:v>0.06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20FD-4317-8211-2690902AD944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20FD-4317-8211-2690902AD944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20FD-4317-8211-2690902AD9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 Flavor Splash</c:v>
                </c:pt>
                <c:pt idx="1">
                  <c:v>Fruit20</c:v>
                </c:pt>
                <c:pt idx="2">
                  <c:v>Nestle Pure Life Flavors</c:v>
                </c:pt>
                <c:pt idx="3">
                  <c:v>O.N.E. Coconut Water</c:v>
                </c:pt>
                <c:pt idx="4">
                  <c:v>Propel</c:v>
                </c:pt>
                <c:pt idx="5">
                  <c:v>SoBe Lifewater</c:v>
                </c:pt>
                <c:pt idx="6">
                  <c:v>SoBe Lifewater Zero</c:v>
                </c:pt>
                <c:pt idx="7">
                  <c:v>VITA Coco Coconut Water</c:v>
                </c:pt>
                <c:pt idx="8">
                  <c:v>Vitaminwater</c:v>
                </c:pt>
                <c:pt idx="9">
                  <c:v>Vitaminwater Zero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0.19</c:v>
                </c:pt>
                <c:pt idx="1">
                  <c:v>0.22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0.1</c:v>
                </c:pt>
                <c:pt idx="6">
                  <c:v>0.09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8467976"/>
        <c:axId val="258468368"/>
      </c:barChart>
      <c:catAx>
        <c:axId val="2584679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8468368"/>
        <c:crosses val="autoZero"/>
        <c:auto val="1"/>
        <c:lblAlgn val="ctr"/>
        <c:lblOffset val="50"/>
        <c:noMultiLvlLbl val="0"/>
      </c:catAx>
      <c:valAx>
        <c:axId val="258468368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846797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59727970545633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 Flavor Splash</c:v>
                </c:pt>
                <c:pt idx="1">
                  <c:v>Fruit20</c:v>
                </c:pt>
                <c:pt idx="2">
                  <c:v>Nestle Pure Life Flavors</c:v>
                </c:pt>
                <c:pt idx="3">
                  <c:v>O.N.E. Coconut Water</c:v>
                </c:pt>
                <c:pt idx="4">
                  <c:v>Propel</c:v>
                </c:pt>
                <c:pt idx="5">
                  <c:v>SoBe Lifewater</c:v>
                </c:pt>
                <c:pt idx="6">
                  <c:v>SoBe Lifewater Zero</c:v>
                </c:pt>
                <c:pt idx="7">
                  <c:v>VITA Coco Coconut Water</c:v>
                </c:pt>
                <c:pt idx="8">
                  <c:v>Vitaminwater</c:v>
                </c:pt>
                <c:pt idx="9">
                  <c:v>Vitaminwater Zero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03F1-4B1E-99AA-155C043073F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3F1-4B1E-99AA-155C043073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 Flavor Splash</c:v>
                </c:pt>
                <c:pt idx="1">
                  <c:v>Fruit20</c:v>
                </c:pt>
                <c:pt idx="2">
                  <c:v>Nestle Pure Life Flavors</c:v>
                </c:pt>
                <c:pt idx="3">
                  <c:v>O.N.E. Coconut Water</c:v>
                </c:pt>
                <c:pt idx="4">
                  <c:v>Propel</c:v>
                </c:pt>
                <c:pt idx="5">
                  <c:v>SoBe Lifewater</c:v>
                </c:pt>
                <c:pt idx="6">
                  <c:v>SoBe Lifewater Zero</c:v>
                </c:pt>
                <c:pt idx="7">
                  <c:v>VITA Coco Coconut Water</c:v>
                </c:pt>
                <c:pt idx="8">
                  <c:v>Vitaminwater</c:v>
                </c:pt>
                <c:pt idx="9">
                  <c:v>Vitaminwater Zero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03F1-4B1E-99AA-155C043073F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3F1-4B1E-99AA-155C043073F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03F1-4B1E-99AA-155C043073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 Flavor Splash</c:v>
                </c:pt>
                <c:pt idx="1">
                  <c:v>Fruit20</c:v>
                </c:pt>
                <c:pt idx="2">
                  <c:v>Nestle Pure Life Flavors</c:v>
                </c:pt>
                <c:pt idx="3">
                  <c:v>O.N.E. Coconut Water</c:v>
                </c:pt>
                <c:pt idx="4">
                  <c:v>Propel</c:v>
                </c:pt>
                <c:pt idx="5">
                  <c:v>SoBe Lifewater</c:v>
                </c:pt>
                <c:pt idx="6">
                  <c:v>SoBe Lifewater Zero</c:v>
                </c:pt>
                <c:pt idx="7">
                  <c:v>VITA Coco Coconut Water</c:v>
                </c:pt>
                <c:pt idx="8">
                  <c:v>Vitaminwater</c:v>
                </c:pt>
                <c:pt idx="9">
                  <c:v>Vitaminwater Zero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 Flavor Splash</c:v>
                </c:pt>
                <c:pt idx="1">
                  <c:v>Fruit20</c:v>
                </c:pt>
                <c:pt idx="2">
                  <c:v>Nestle Pure Life Flavors</c:v>
                </c:pt>
                <c:pt idx="3">
                  <c:v>O.N.E. Coconut Water</c:v>
                </c:pt>
                <c:pt idx="4">
                  <c:v>Propel</c:v>
                </c:pt>
                <c:pt idx="5">
                  <c:v>SoBe Lifewater</c:v>
                </c:pt>
                <c:pt idx="6">
                  <c:v>SoBe Lifewater Zero</c:v>
                </c:pt>
                <c:pt idx="7">
                  <c:v>VITA Coco Coconut Water</c:v>
                </c:pt>
                <c:pt idx="8">
                  <c:v>Vitaminwater</c:v>
                </c:pt>
                <c:pt idx="9">
                  <c:v>Vitaminwater Zero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03F1-4B1E-99AA-155C043073F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03F1-4B1E-99AA-155C043073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Aquafina Flavor Splash</c:v>
                </c:pt>
                <c:pt idx="1">
                  <c:v>Fruit20</c:v>
                </c:pt>
                <c:pt idx="2">
                  <c:v>Nestle Pure Life Flavors</c:v>
                </c:pt>
                <c:pt idx="3">
                  <c:v>O.N.E. Coconut Water</c:v>
                </c:pt>
                <c:pt idx="4">
                  <c:v>Propel</c:v>
                </c:pt>
                <c:pt idx="5">
                  <c:v>SoBe Lifewater</c:v>
                </c:pt>
                <c:pt idx="6">
                  <c:v>SoBe Lifewater Zero</c:v>
                </c:pt>
                <c:pt idx="7">
                  <c:v>VITA Coco Coconut Water</c:v>
                </c:pt>
                <c:pt idx="8">
                  <c:v>Vitaminwater</c:v>
                </c:pt>
                <c:pt idx="9">
                  <c:v>Vitaminwater Zero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8469152"/>
        <c:axId val="259522616"/>
      </c:barChart>
      <c:catAx>
        <c:axId val="2584691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9522616"/>
        <c:crosses val="autoZero"/>
        <c:auto val="1"/>
        <c:lblAlgn val="ctr"/>
        <c:lblOffset val="50"/>
        <c:noMultiLvlLbl val="0"/>
      </c:catAx>
      <c:valAx>
        <c:axId val="259522616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84691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Cascade Ice</c:v>
                </c:pt>
                <c:pt idx="3">
                  <c:v>Crystal Geyser</c:v>
                </c:pt>
                <c:pt idx="4">
                  <c:v>Fruitwater</c:v>
                </c:pt>
                <c:pt idx="5">
                  <c:v>La Croix</c:v>
                </c:pt>
                <c:pt idx="6">
                  <c:v>Perrier</c:v>
                </c:pt>
                <c:pt idx="7">
                  <c:v>Poland Spring</c:v>
                </c:pt>
                <c:pt idx="8">
                  <c:v>S. Pellegrino</c:v>
                </c:pt>
                <c:pt idx="9">
                  <c:v>Schweppes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0.19</c:v>
                </c:pt>
                <c:pt idx="1">
                  <c:v>0.17</c:v>
                </c:pt>
                <c:pt idx="2">
                  <c:v>0.13</c:v>
                </c:pt>
                <c:pt idx="3">
                  <c:v>0.11</c:v>
                </c:pt>
                <c:pt idx="4">
                  <c:v>0.1</c:v>
                </c:pt>
                <c:pt idx="5">
                  <c:v>0.09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0.04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683-4F4B-B905-2751B0B6A96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683-4F4B-B905-2751B0B6A9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Cascade Ice</c:v>
                </c:pt>
                <c:pt idx="3">
                  <c:v>Crystal Geyser</c:v>
                </c:pt>
                <c:pt idx="4">
                  <c:v>Fruitwater</c:v>
                </c:pt>
                <c:pt idx="5">
                  <c:v>La Croix</c:v>
                </c:pt>
                <c:pt idx="6">
                  <c:v>Perrier</c:v>
                </c:pt>
                <c:pt idx="7">
                  <c:v>Poland Spring</c:v>
                </c:pt>
                <c:pt idx="8">
                  <c:v>S. Pellegrino</c:v>
                </c:pt>
                <c:pt idx="9">
                  <c:v>Schweppes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0.16</c:v>
                </c:pt>
                <c:pt idx="2">
                  <c:v>0.12</c:v>
                </c:pt>
                <c:pt idx="3">
                  <c:v>0.13</c:v>
                </c:pt>
                <c:pt idx="4">
                  <c:v>0.12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0.03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683-4F4B-B905-2751B0B6A96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683-4F4B-B905-2751B0B6A9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Cascade Ice</c:v>
                </c:pt>
                <c:pt idx="3">
                  <c:v>Crystal Geyser</c:v>
                </c:pt>
                <c:pt idx="4">
                  <c:v>Fruitwater</c:v>
                </c:pt>
                <c:pt idx="5">
                  <c:v>La Croix</c:v>
                </c:pt>
                <c:pt idx="6">
                  <c:v>Perrier</c:v>
                </c:pt>
                <c:pt idx="7">
                  <c:v>Poland Spring</c:v>
                </c:pt>
                <c:pt idx="8">
                  <c:v>S. Pellegrino</c:v>
                </c:pt>
                <c:pt idx="9">
                  <c:v>Schweppes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0.23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Cascade Ice</c:v>
                </c:pt>
                <c:pt idx="3">
                  <c:v>Crystal Geyser</c:v>
                </c:pt>
                <c:pt idx="4">
                  <c:v>Fruitwater</c:v>
                </c:pt>
                <c:pt idx="5">
                  <c:v>La Croix</c:v>
                </c:pt>
                <c:pt idx="6">
                  <c:v>Perrier</c:v>
                </c:pt>
                <c:pt idx="7">
                  <c:v>Poland Spring</c:v>
                </c:pt>
                <c:pt idx="8">
                  <c:v>S. Pellegrino</c:v>
                </c:pt>
                <c:pt idx="9">
                  <c:v>Schweppes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0.08</c:v>
                </c:pt>
                <c:pt idx="7">
                  <c:v>0.04</c:v>
                </c:pt>
                <c:pt idx="8">
                  <c:v>0.06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8683-4F4B-B905-2751B0B6A96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683-4F4B-B905-2751B0B6A96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8683-4F4B-B905-2751B0B6A9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Cascade Ice</c:v>
                </c:pt>
                <c:pt idx="3">
                  <c:v>Crystal Geyser</c:v>
                </c:pt>
                <c:pt idx="4">
                  <c:v>Fruitwater</c:v>
                </c:pt>
                <c:pt idx="5">
                  <c:v>La Croix</c:v>
                </c:pt>
                <c:pt idx="6">
                  <c:v>Perrier</c:v>
                </c:pt>
                <c:pt idx="7">
                  <c:v>Poland Spring</c:v>
                </c:pt>
                <c:pt idx="8">
                  <c:v>S. Pellegrino</c:v>
                </c:pt>
                <c:pt idx="9">
                  <c:v>Schweppes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0.19</c:v>
                </c:pt>
                <c:pt idx="1">
                  <c:v>0.22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0.1</c:v>
                </c:pt>
                <c:pt idx="6">
                  <c:v>0.09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9523400"/>
        <c:axId val="259523792"/>
      </c:barChart>
      <c:catAx>
        <c:axId val="2595234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9523792"/>
        <c:crosses val="autoZero"/>
        <c:auto val="1"/>
        <c:lblAlgn val="ctr"/>
        <c:lblOffset val="50"/>
        <c:noMultiLvlLbl val="0"/>
      </c:catAx>
      <c:valAx>
        <c:axId val="259523792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952340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6182700979466852"/>
          <c:w val="0.92474201417656265"/>
          <c:h val="0.601703580192537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BFAD882-7DBD-418B-A310-9B27531E72E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3FB4A6D-777E-4BD3-8DBE-493B1230E7D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13 - 17</c:v>
                </c:pt>
                <c:pt idx="1">
                  <c:v>18 - 24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5.2999999999999999E-2</c:v>
                </c:pt>
                <c:pt idx="1">
                  <c:v>0.105</c:v>
                </c:pt>
                <c:pt idx="2">
                  <c:v>0.17</c:v>
                </c:pt>
                <c:pt idx="3">
                  <c:v>0.26700000000000002</c:v>
                </c:pt>
                <c:pt idx="4">
                  <c:v>0.28299999999999997</c:v>
                </c:pt>
                <c:pt idx="5">
                  <c:v>0.122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925533F-AF0B-4327-A28A-034B1934162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A93-4F57-9158-DF5084427B22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E26A0B7-F425-4F79-B168-EF5CF6AC896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A93-4F57-9158-DF5084427B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13 - 17</c:v>
                </c:pt>
                <c:pt idx="1">
                  <c:v>18 - 24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5.3999999999999999E-2</c:v>
                </c:pt>
                <c:pt idx="1">
                  <c:v>0.11700000000000001</c:v>
                </c:pt>
                <c:pt idx="2">
                  <c:v>0.188</c:v>
                </c:pt>
                <c:pt idx="3">
                  <c:v>0.25800000000000001</c:v>
                </c:pt>
                <c:pt idx="4">
                  <c:v>0.26800000000000002</c:v>
                </c:pt>
                <c:pt idx="5">
                  <c:v>0.115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B150014-FF30-473E-A2B3-C0D4EDBF55A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A93-4F57-9158-DF5084427B22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180546E-3F49-4D05-9598-4DA232EDDB6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A93-4F57-9158-DF5084427B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13 - 17</c:v>
                </c:pt>
                <c:pt idx="1">
                  <c:v>18 - 24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5.0999999999999997E-2</c:v>
                </c:pt>
                <c:pt idx="1">
                  <c:v>0.12</c:v>
                </c:pt>
                <c:pt idx="2">
                  <c:v>0.17599999999999999</c:v>
                </c:pt>
                <c:pt idx="3">
                  <c:v>0.27</c:v>
                </c:pt>
                <c:pt idx="4">
                  <c:v>0.23400000000000001</c:v>
                </c:pt>
                <c:pt idx="5">
                  <c:v>0.14899999999999999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C7AD8F1-3DC1-45BC-BD00-3844D63B3E5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F4A661E-2692-4806-8CB3-2CB88F80ABE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13 - 17</c:v>
                </c:pt>
                <c:pt idx="1">
                  <c:v>18 - 24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0.06</c:v>
                </c:pt>
                <c:pt idx="1">
                  <c:v>0.111</c:v>
                </c:pt>
                <c:pt idx="2">
                  <c:v>0.185</c:v>
                </c:pt>
                <c:pt idx="3">
                  <c:v>0.26100000000000001</c:v>
                </c:pt>
                <c:pt idx="4">
                  <c:v>0.24</c:v>
                </c:pt>
                <c:pt idx="5">
                  <c:v>0.14299999999999999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5EEF940-20BE-473A-BA5B-F01C6977328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7A93-4F57-9158-DF5084427B22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F537362-87E6-4C10-A322-40029A39D23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A93-4F57-9158-DF5084427B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13 - 17</c:v>
                </c:pt>
                <c:pt idx="1">
                  <c:v>18 - 24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5.5E-2</c:v>
                </c:pt>
                <c:pt idx="1">
                  <c:v>0.11600000000000001</c:v>
                </c:pt>
                <c:pt idx="2">
                  <c:v>0.17499999999999999</c:v>
                </c:pt>
                <c:pt idx="3">
                  <c:v>0.152</c:v>
                </c:pt>
                <c:pt idx="4">
                  <c:v>0.23899999999999999</c:v>
                </c:pt>
                <c:pt idx="5">
                  <c:v>0.14299999999999999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03973464"/>
        <c:axId val="203973856"/>
      </c:barChart>
      <c:catAx>
        <c:axId val="2039734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03973856"/>
        <c:crosses val="autoZero"/>
        <c:auto val="1"/>
        <c:lblAlgn val="ctr"/>
        <c:lblOffset val="50"/>
        <c:noMultiLvlLbl val="0"/>
      </c:catAx>
      <c:valAx>
        <c:axId val="203973856"/>
        <c:scaling>
          <c:orientation val="minMax"/>
          <c:max val="0.8"/>
        </c:scaling>
        <c:delete val="1"/>
        <c:axPos val="l"/>
        <c:numFmt formatCode="0%" sourceLinked="1"/>
        <c:majorTickMark val="out"/>
        <c:minorTickMark val="none"/>
        <c:tickLblPos val="nextTo"/>
        <c:crossAx val="20397346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60225579255816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Cascade Ice</c:v>
                </c:pt>
                <c:pt idx="3">
                  <c:v>Crystal Geyser</c:v>
                </c:pt>
                <c:pt idx="4">
                  <c:v>Fruitwater</c:v>
                </c:pt>
                <c:pt idx="5">
                  <c:v>La Croix</c:v>
                </c:pt>
                <c:pt idx="6">
                  <c:v>Perrier</c:v>
                </c:pt>
                <c:pt idx="7">
                  <c:v>Poland Spring</c:v>
                </c:pt>
                <c:pt idx="8">
                  <c:v>S. Pellegrino</c:v>
                </c:pt>
                <c:pt idx="9">
                  <c:v>Schweppes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EFDD-4516-8430-B5F249F7ACD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FDD-4516-8430-B5F249F7AC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Cascade Ice</c:v>
                </c:pt>
                <c:pt idx="3">
                  <c:v>Crystal Geyser</c:v>
                </c:pt>
                <c:pt idx="4">
                  <c:v>Fruitwater</c:v>
                </c:pt>
                <c:pt idx="5">
                  <c:v>La Croix</c:v>
                </c:pt>
                <c:pt idx="6">
                  <c:v>Perrier</c:v>
                </c:pt>
                <c:pt idx="7">
                  <c:v>Poland Spring</c:v>
                </c:pt>
                <c:pt idx="8">
                  <c:v>S. Pellegrino</c:v>
                </c:pt>
                <c:pt idx="9">
                  <c:v>Schweppes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FDD-4516-8430-B5F249F7ACD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EFDD-4516-8430-B5F249F7ACD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EFDD-4516-8430-B5F249F7AC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Cascade Ice</c:v>
                </c:pt>
                <c:pt idx="3">
                  <c:v>Crystal Geyser</c:v>
                </c:pt>
                <c:pt idx="4">
                  <c:v>Fruitwater</c:v>
                </c:pt>
                <c:pt idx="5">
                  <c:v>La Croix</c:v>
                </c:pt>
                <c:pt idx="6">
                  <c:v>Perrier</c:v>
                </c:pt>
                <c:pt idx="7">
                  <c:v>Poland Spring</c:v>
                </c:pt>
                <c:pt idx="8">
                  <c:v>S. Pellegrino</c:v>
                </c:pt>
                <c:pt idx="9">
                  <c:v>Schweppes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Cascade Ice</c:v>
                </c:pt>
                <c:pt idx="3">
                  <c:v>Crystal Geyser</c:v>
                </c:pt>
                <c:pt idx="4">
                  <c:v>Fruitwater</c:v>
                </c:pt>
                <c:pt idx="5">
                  <c:v>La Croix</c:v>
                </c:pt>
                <c:pt idx="6">
                  <c:v>Perrier</c:v>
                </c:pt>
                <c:pt idx="7">
                  <c:v>Poland Spring</c:v>
                </c:pt>
                <c:pt idx="8">
                  <c:v>S. Pellegrino</c:v>
                </c:pt>
                <c:pt idx="9">
                  <c:v>Schweppes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EFDD-4516-8430-B5F249F7ACD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EFDD-4516-8430-B5F249F7AC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Arrowhead</c:v>
                </c:pt>
                <c:pt idx="1">
                  <c:v>Canada Dry</c:v>
                </c:pt>
                <c:pt idx="2">
                  <c:v>Cascade Ice</c:v>
                </c:pt>
                <c:pt idx="3">
                  <c:v>Crystal Geyser</c:v>
                </c:pt>
                <c:pt idx="4">
                  <c:v>Fruitwater</c:v>
                </c:pt>
                <c:pt idx="5">
                  <c:v>La Croix</c:v>
                </c:pt>
                <c:pt idx="6">
                  <c:v>Perrier</c:v>
                </c:pt>
                <c:pt idx="7">
                  <c:v>Poland Spring</c:v>
                </c:pt>
                <c:pt idx="8">
                  <c:v>S. Pellegrino</c:v>
                </c:pt>
                <c:pt idx="9">
                  <c:v>Schweppes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9524576"/>
        <c:axId val="259524968"/>
      </c:barChart>
      <c:catAx>
        <c:axId val="2595245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9524968"/>
        <c:crosses val="autoZero"/>
        <c:auto val="1"/>
        <c:lblAlgn val="ctr"/>
        <c:lblOffset val="50"/>
        <c:noMultiLvlLbl val="0"/>
      </c:catAx>
      <c:valAx>
        <c:axId val="259524968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952457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54248162289929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Gatorade</c:v>
                </c:pt>
                <c:pt idx="1">
                  <c:v>G2</c:v>
                </c:pt>
                <c:pt idx="2">
                  <c:v>O.N.E. Coconut Water</c:v>
                </c:pt>
                <c:pt idx="3">
                  <c:v>POWERADE</c:v>
                </c:pt>
                <c:pt idx="4">
                  <c:v>POWERADE Zero</c:v>
                </c:pt>
                <c:pt idx="5">
                  <c:v>Propel</c:v>
                </c:pt>
                <c:pt idx="6">
                  <c:v>VITA Coco Coconut Water</c:v>
                </c:pt>
                <c:pt idx="7">
                  <c:v>ZICO Pure Coconut Water</c:v>
                </c:pt>
                <c:pt idx="8">
                  <c:v>Goya Coconut Water</c:v>
                </c:pt>
                <c:pt idx="9">
                  <c:v>Store Brand Sports Drinks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20F-42CB-BF76-D4A00200B2E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20F-42CB-BF76-D4A00200B2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Gatorade</c:v>
                </c:pt>
                <c:pt idx="1">
                  <c:v>G2</c:v>
                </c:pt>
                <c:pt idx="2">
                  <c:v>O.N.E. Coconut Water</c:v>
                </c:pt>
                <c:pt idx="3">
                  <c:v>POWERADE</c:v>
                </c:pt>
                <c:pt idx="4">
                  <c:v>POWERADE Zero</c:v>
                </c:pt>
                <c:pt idx="5">
                  <c:v>Propel</c:v>
                </c:pt>
                <c:pt idx="6">
                  <c:v>VITA Coco Coconut Water</c:v>
                </c:pt>
                <c:pt idx="7">
                  <c:v>ZICO Pure Coconut Water</c:v>
                </c:pt>
                <c:pt idx="8">
                  <c:v>Goya Coconut Water</c:v>
                </c:pt>
                <c:pt idx="9">
                  <c:v>Store Brand Sports Drinks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420F-42CB-BF76-D4A00200B2E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20F-42CB-BF76-D4A00200B2E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420F-42CB-BF76-D4A00200B2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Gatorade</c:v>
                </c:pt>
                <c:pt idx="1">
                  <c:v>G2</c:v>
                </c:pt>
                <c:pt idx="2">
                  <c:v>O.N.E. Coconut Water</c:v>
                </c:pt>
                <c:pt idx="3">
                  <c:v>POWERADE</c:v>
                </c:pt>
                <c:pt idx="4">
                  <c:v>POWERADE Zero</c:v>
                </c:pt>
                <c:pt idx="5">
                  <c:v>Propel</c:v>
                </c:pt>
                <c:pt idx="6">
                  <c:v>VITA Coco Coconut Water</c:v>
                </c:pt>
                <c:pt idx="7">
                  <c:v>ZICO Pure Coconut Water</c:v>
                </c:pt>
                <c:pt idx="8">
                  <c:v>Goya Coconut Water</c:v>
                </c:pt>
                <c:pt idx="9">
                  <c:v>Store Brand Sports Drinks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Gatorade</c:v>
                </c:pt>
                <c:pt idx="1">
                  <c:v>G2</c:v>
                </c:pt>
                <c:pt idx="2">
                  <c:v>O.N.E. Coconut Water</c:v>
                </c:pt>
                <c:pt idx="3">
                  <c:v>POWERADE</c:v>
                </c:pt>
                <c:pt idx="4">
                  <c:v>POWERADE Zero</c:v>
                </c:pt>
                <c:pt idx="5">
                  <c:v>Propel</c:v>
                </c:pt>
                <c:pt idx="6">
                  <c:v>VITA Coco Coconut Water</c:v>
                </c:pt>
                <c:pt idx="7">
                  <c:v>ZICO Pure Coconut Water</c:v>
                </c:pt>
                <c:pt idx="8">
                  <c:v>Goya Coconut Water</c:v>
                </c:pt>
                <c:pt idx="9">
                  <c:v>Store Brand Sports Drinks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420F-42CB-BF76-D4A00200B2E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420F-42CB-BF76-D4A00200B2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Gatorade</c:v>
                </c:pt>
                <c:pt idx="1">
                  <c:v>G2</c:v>
                </c:pt>
                <c:pt idx="2">
                  <c:v>O.N.E. Coconut Water</c:v>
                </c:pt>
                <c:pt idx="3">
                  <c:v>POWERADE</c:v>
                </c:pt>
                <c:pt idx="4">
                  <c:v>POWERADE Zero</c:v>
                </c:pt>
                <c:pt idx="5">
                  <c:v>Propel</c:v>
                </c:pt>
                <c:pt idx="6">
                  <c:v>VITA Coco Coconut Water</c:v>
                </c:pt>
                <c:pt idx="7">
                  <c:v>ZICO Pure Coconut Water</c:v>
                </c:pt>
                <c:pt idx="8">
                  <c:v>Goya Coconut Water</c:v>
                </c:pt>
                <c:pt idx="9">
                  <c:v>Store Brand Sports Drinks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9525752"/>
        <c:axId val="259526144"/>
      </c:barChart>
      <c:catAx>
        <c:axId val="2595257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9526144"/>
        <c:crosses val="autoZero"/>
        <c:auto val="1"/>
        <c:lblAlgn val="ctr"/>
        <c:lblOffset val="50"/>
        <c:noMultiLvlLbl val="0"/>
      </c:catAx>
      <c:valAx>
        <c:axId val="259526144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95257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Gatorade</c:v>
                </c:pt>
                <c:pt idx="1">
                  <c:v>G2</c:v>
                </c:pt>
                <c:pt idx="2">
                  <c:v>O.N.E. Coconut Water</c:v>
                </c:pt>
                <c:pt idx="3">
                  <c:v>POWERADE</c:v>
                </c:pt>
                <c:pt idx="4">
                  <c:v>POWERADE Zero</c:v>
                </c:pt>
                <c:pt idx="5">
                  <c:v>Propel</c:v>
                </c:pt>
                <c:pt idx="6">
                  <c:v>VITA Coco Coconut Water</c:v>
                </c:pt>
                <c:pt idx="7">
                  <c:v>ZICO Pure Coconut Water</c:v>
                </c:pt>
                <c:pt idx="8">
                  <c:v>Goya Coconut Water</c:v>
                </c:pt>
                <c:pt idx="9">
                  <c:v>Store Brand Sports Drinks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0.19</c:v>
                </c:pt>
                <c:pt idx="1">
                  <c:v>0.17</c:v>
                </c:pt>
                <c:pt idx="2">
                  <c:v>0.13</c:v>
                </c:pt>
                <c:pt idx="3">
                  <c:v>0.11</c:v>
                </c:pt>
                <c:pt idx="4">
                  <c:v>0.1</c:v>
                </c:pt>
                <c:pt idx="5">
                  <c:v>0.09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0.04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274-4FC6-9ECC-1FF3CB7100E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274-4FC6-9ECC-1FF3CB7100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Gatorade</c:v>
                </c:pt>
                <c:pt idx="1">
                  <c:v>G2</c:v>
                </c:pt>
                <c:pt idx="2">
                  <c:v>O.N.E. Coconut Water</c:v>
                </c:pt>
                <c:pt idx="3">
                  <c:v>POWERADE</c:v>
                </c:pt>
                <c:pt idx="4">
                  <c:v>POWERADE Zero</c:v>
                </c:pt>
                <c:pt idx="5">
                  <c:v>Propel</c:v>
                </c:pt>
                <c:pt idx="6">
                  <c:v>VITA Coco Coconut Water</c:v>
                </c:pt>
                <c:pt idx="7">
                  <c:v>ZICO Pure Coconut Water</c:v>
                </c:pt>
                <c:pt idx="8">
                  <c:v>Goya Coconut Water</c:v>
                </c:pt>
                <c:pt idx="9">
                  <c:v>Store Brand Sports Drinks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0.16</c:v>
                </c:pt>
                <c:pt idx="2">
                  <c:v>0.12</c:v>
                </c:pt>
                <c:pt idx="3">
                  <c:v>0.13</c:v>
                </c:pt>
                <c:pt idx="4">
                  <c:v>0.12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0.03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5274-4FC6-9ECC-1FF3CB7100E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274-4FC6-9ECC-1FF3CB7100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Gatorade</c:v>
                </c:pt>
                <c:pt idx="1">
                  <c:v>G2</c:v>
                </c:pt>
                <c:pt idx="2">
                  <c:v>O.N.E. Coconut Water</c:v>
                </c:pt>
                <c:pt idx="3">
                  <c:v>POWERADE</c:v>
                </c:pt>
                <c:pt idx="4">
                  <c:v>POWERADE Zero</c:v>
                </c:pt>
                <c:pt idx="5">
                  <c:v>Propel</c:v>
                </c:pt>
                <c:pt idx="6">
                  <c:v>VITA Coco Coconut Water</c:v>
                </c:pt>
                <c:pt idx="7">
                  <c:v>ZICO Pure Coconut Water</c:v>
                </c:pt>
                <c:pt idx="8">
                  <c:v>Goya Coconut Water</c:v>
                </c:pt>
                <c:pt idx="9">
                  <c:v>Store Brand Sports Drinks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0.23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Gatorade</c:v>
                </c:pt>
                <c:pt idx="1">
                  <c:v>G2</c:v>
                </c:pt>
                <c:pt idx="2">
                  <c:v>O.N.E. Coconut Water</c:v>
                </c:pt>
                <c:pt idx="3">
                  <c:v>POWERADE</c:v>
                </c:pt>
                <c:pt idx="4">
                  <c:v>POWERADE Zero</c:v>
                </c:pt>
                <c:pt idx="5">
                  <c:v>Propel</c:v>
                </c:pt>
                <c:pt idx="6">
                  <c:v>VITA Coco Coconut Water</c:v>
                </c:pt>
                <c:pt idx="7">
                  <c:v>ZICO Pure Coconut Water</c:v>
                </c:pt>
                <c:pt idx="8">
                  <c:v>Goya Coconut Water</c:v>
                </c:pt>
                <c:pt idx="9">
                  <c:v>Store Brand Sports Drinks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0.08</c:v>
                </c:pt>
                <c:pt idx="7">
                  <c:v>0.04</c:v>
                </c:pt>
                <c:pt idx="8">
                  <c:v>0.06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5274-4FC6-9ECC-1FF3CB7100E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274-4FC6-9ECC-1FF3CB7100E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5274-4FC6-9ECC-1FF3CB7100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Gatorade</c:v>
                </c:pt>
                <c:pt idx="1">
                  <c:v>G2</c:v>
                </c:pt>
                <c:pt idx="2">
                  <c:v>O.N.E. Coconut Water</c:v>
                </c:pt>
                <c:pt idx="3">
                  <c:v>POWERADE</c:v>
                </c:pt>
                <c:pt idx="4">
                  <c:v>POWERADE Zero</c:v>
                </c:pt>
                <c:pt idx="5">
                  <c:v>Propel</c:v>
                </c:pt>
                <c:pt idx="6">
                  <c:v>VITA Coco Coconut Water</c:v>
                </c:pt>
                <c:pt idx="7">
                  <c:v>ZICO Pure Coconut Water</c:v>
                </c:pt>
                <c:pt idx="8">
                  <c:v>Goya Coconut Water</c:v>
                </c:pt>
                <c:pt idx="9">
                  <c:v>Store Brand Sports Drinks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0.19</c:v>
                </c:pt>
                <c:pt idx="1">
                  <c:v>0.22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0.1</c:v>
                </c:pt>
                <c:pt idx="6">
                  <c:v>0.09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9526928"/>
        <c:axId val="259527320"/>
      </c:barChart>
      <c:catAx>
        <c:axId val="2595269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9527320"/>
        <c:crosses val="autoZero"/>
        <c:auto val="1"/>
        <c:lblAlgn val="ctr"/>
        <c:lblOffset val="50"/>
        <c:noMultiLvlLbl val="0"/>
      </c:catAx>
      <c:valAx>
        <c:axId val="259527320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952692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7116928328798608"/>
          <c:w val="0.963236419000572"/>
          <c:h val="0.554248162289929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5 Hour Energy</c:v>
                </c:pt>
                <c:pt idx="1">
                  <c:v>AMP</c:v>
                </c:pt>
                <c:pt idx="2">
                  <c:v>Full Throttle</c:v>
                </c:pt>
                <c:pt idx="3">
                  <c:v>Monster</c:v>
                </c:pt>
                <c:pt idx="4">
                  <c:v>NOS</c:v>
                </c:pt>
                <c:pt idx="5">
                  <c:v>Red Bull</c:v>
                </c:pt>
                <c:pt idx="6">
                  <c:v>Sugar Free Red Bull</c:v>
                </c:pt>
                <c:pt idx="7">
                  <c:v>Rockstar</c:v>
                </c:pt>
                <c:pt idx="8">
                  <c:v>Starbucks Doubleshot</c:v>
                </c:pt>
                <c:pt idx="9">
                  <c:v>Mtn Dew Kickstart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0.16</c:v>
                </c:pt>
                <c:pt idx="2">
                  <c:v>0.11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0600-482C-B0E9-0C56D941FC66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600-482C-B0E9-0C56D941FC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5 Hour Energy</c:v>
                </c:pt>
                <c:pt idx="1">
                  <c:v>AMP</c:v>
                </c:pt>
                <c:pt idx="2">
                  <c:v>Full Throttle</c:v>
                </c:pt>
                <c:pt idx="3">
                  <c:v>Monster</c:v>
                </c:pt>
                <c:pt idx="4">
                  <c:v>NOS</c:v>
                </c:pt>
                <c:pt idx="5">
                  <c:v>Red Bull</c:v>
                </c:pt>
                <c:pt idx="6">
                  <c:v>Sugar Free Red Bull</c:v>
                </c:pt>
                <c:pt idx="7">
                  <c:v>Rockstar</c:v>
                </c:pt>
                <c:pt idx="8">
                  <c:v>Starbucks Doubleshot</c:v>
                </c:pt>
                <c:pt idx="9">
                  <c:v>Mtn Dew Kickstart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0.21</c:v>
                </c:pt>
                <c:pt idx="1">
                  <c:v>0.19</c:v>
                </c:pt>
                <c:pt idx="2">
                  <c:v>0.15</c:v>
                </c:pt>
                <c:pt idx="3">
                  <c:v>0.13</c:v>
                </c:pt>
                <c:pt idx="4">
                  <c:v>0.09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0600-482C-B0E9-0C56D941FC66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600-482C-B0E9-0C56D941FC6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0600-482C-B0E9-0C56D941FC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5 Hour Energy</c:v>
                </c:pt>
                <c:pt idx="1">
                  <c:v>AMP</c:v>
                </c:pt>
                <c:pt idx="2">
                  <c:v>Full Throttle</c:v>
                </c:pt>
                <c:pt idx="3">
                  <c:v>Monster</c:v>
                </c:pt>
                <c:pt idx="4">
                  <c:v>NOS</c:v>
                </c:pt>
                <c:pt idx="5">
                  <c:v>Red Bull</c:v>
                </c:pt>
                <c:pt idx="6">
                  <c:v>Sugar Free Red Bull</c:v>
                </c:pt>
                <c:pt idx="7">
                  <c:v>Rockstar</c:v>
                </c:pt>
                <c:pt idx="8">
                  <c:v>Starbucks Doubleshot</c:v>
                </c:pt>
                <c:pt idx="9">
                  <c:v>Mtn Dew Kickstart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0.24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0.04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5 Hour Energy</c:v>
                </c:pt>
                <c:pt idx="1">
                  <c:v>AMP</c:v>
                </c:pt>
                <c:pt idx="2">
                  <c:v>Full Throttle</c:v>
                </c:pt>
                <c:pt idx="3">
                  <c:v>Monster</c:v>
                </c:pt>
                <c:pt idx="4">
                  <c:v>NOS</c:v>
                </c:pt>
                <c:pt idx="5">
                  <c:v>Red Bull</c:v>
                </c:pt>
                <c:pt idx="6">
                  <c:v>Sugar Free Red Bull</c:v>
                </c:pt>
                <c:pt idx="7">
                  <c:v>Rockstar</c:v>
                </c:pt>
                <c:pt idx="8">
                  <c:v>Starbucks Doubleshot</c:v>
                </c:pt>
                <c:pt idx="9">
                  <c:v>Mtn Dew Kickstart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0.23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0.04</c:v>
                </c:pt>
                <c:pt idx="5">
                  <c:v>0.11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0600-482C-B0E9-0C56D941FC66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0600-482C-B0E9-0C56D941FC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5 Hour Energy</c:v>
                </c:pt>
                <c:pt idx="1">
                  <c:v>AMP</c:v>
                </c:pt>
                <c:pt idx="2">
                  <c:v>Full Throttle</c:v>
                </c:pt>
                <c:pt idx="3">
                  <c:v>Monster</c:v>
                </c:pt>
                <c:pt idx="4">
                  <c:v>NOS</c:v>
                </c:pt>
                <c:pt idx="5">
                  <c:v>Red Bull</c:v>
                </c:pt>
                <c:pt idx="6">
                  <c:v>Sugar Free Red Bull</c:v>
                </c:pt>
                <c:pt idx="7">
                  <c:v>Rockstar</c:v>
                </c:pt>
                <c:pt idx="8">
                  <c:v>Starbucks Doubleshot</c:v>
                </c:pt>
                <c:pt idx="9">
                  <c:v>Mtn Dew Kickstart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0.25</c:v>
                </c:pt>
                <c:pt idx="1">
                  <c:v>0.19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9528104"/>
        <c:axId val="259528496"/>
      </c:barChart>
      <c:catAx>
        <c:axId val="259528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9528496"/>
        <c:crosses val="autoZero"/>
        <c:auto val="1"/>
        <c:lblAlgn val="ctr"/>
        <c:lblOffset val="50"/>
        <c:noMultiLvlLbl val="0"/>
      </c:catAx>
      <c:valAx>
        <c:axId val="259528496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952810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6798612023926335"/>
          <c:w val="0.963236419000572"/>
          <c:h val="0.5498908039781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5 Hour Energy</c:v>
                </c:pt>
                <c:pt idx="1">
                  <c:v>AMP</c:v>
                </c:pt>
                <c:pt idx="2">
                  <c:v>Full Throttle</c:v>
                </c:pt>
                <c:pt idx="3">
                  <c:v>Monster</c:v>
                </c:pt>
                <c:pt idx="4">
                  <c:v>NOS</c:v>
                </c:pt>
                <c:pt idx="5">
                  <c:v>Red Bull</c:v>
                </c:pt>
                <c:pt idx="6">
                  <c:v>Sugar Free Red Bull</c:v>
                </c:pt>
                <c:pt idx="7">
                  <c:v>Rockstar</c:v>
                </c:pt>
                <c:pt idx="8">
                  <c:v>Starbucks Doubleshot</c:v>
                </c:pt>
                <c:pt idx="9">
                  <c:v>Mtn Dew Kickstart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0.19</c:v>
                </c:pt>
                <c:pt idx="1">
                  <c:v>0.17</c:v>
                </c:pt>
                <c:pt idx="2">
                  <c:v>0.13</c:v>
                </c:pt>
                <c:pt idx="3">
                  <c:v>0.11</c:v>
                </c:pt>
                <c:pt idx="4">
                  <c:v>0.1</c:v>
                </c:pt>
                <c:pt idx="5">
                  <c:v>0.09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0.04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E6E-49C8-96A5-CE08814F260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E6E-49C8-96A5-CE08814F26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5 Hour Energy</c:v>
                </c:pt>
                <c:pt idx="1">
                  <c:v>AMP</c:v>
                </c:pt>
                <c:pt idx="2">
                  <c:v>Full Throttle</c:v>
                </c:pt>
                <c:pt idx="3">
                  <c:v>Monster</c:v>
                </c:pt>
                <c:pt idx="4">
                  <c:v>NOS</c:v>
                </c:pt>
                <c:pt idx="5">
                  <c:v>Red Bull</c:v>
                </c:pt>
                <c:pt idx="6">
                  <c:v>Sugar Free Red Bull</c:v>
                </c:pt>
                <c:pt idx="7">
                  <c:v>Rockstar</c:v>
                </c:pt>
                <c:pt idx="8">
                  <c:v>Starbucks Doubleshot</c:v>
                </c:pt>
                <c:pt idx="9">
                  <c:v>Mtn Dew Kickstart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0.16</c:v>
                </c:pt>
                <c:pt idx="2">
                  <c:v>0.12</c:v>
                </c:pt>
                <c:pt idx="3">
                  <c:v>0.13</c:v>
                </c:pt>
                <c:pt idx="4">
                  <c:v>0.12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0.03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E6E-49C8-96A5-CE08814F260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E6E-49C8-96A5-CE08814F26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5 Hour Energy</c:v>
                </c:pt>
                <c:pt idx="1">
                  <c:v>AMP</c:v>
                </c:pt>
                <c:pt idx="2">
                  <c:v>Full Throttle</c:v>
                </c:pt>
                <c:pt idx="3">
                  <c:v>Monster</c:v>
                </c:pt>
                <c:pt idx="4">
                  <c:v>NOS</c:v>
                </c:pt>
                <c:pt idx="5">
                  <c:v>Red Bull</c:v>
                </c:pt>
                <c:pt idx="6">
                  <c:v>Sugar Free Red Bull</c:v>
                </c:pt>
                <c:pt idx="7">
                  <c:v>Rockstar</c:v>
                </c:pt>
                <c:pt idx="8">
                  <c:v>Starbucks Doubleshot</c:v>
                </c:pt>
                <c:pt idx="9">
                  <c:v>Mtn Dew Kickstart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0.23</c:v>
                </c:pt>
                <c:pt idx="1">
                  <c:v>0.18</c:v>
                </c:pt>
                <c:pt idx="2">
                  <c:v>0.11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0.06</c:v>
                </c:pt>
                <c:pt idx="7">
                  <c:v>0.05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5 Hour Energy</c:v>
                </c:pt>
                <c:pt idx="1">
                  <c:v>AMP</c:v>
                </c:pt>
                <c:pt idx="2">
                  <c:v>Full Throttle</c:v>
                </c:pt>
                <c:pt idx="3">
                  <c:v>Monster</c:v>
                </c:pt>
                <c:pt idx="4">
                  <c:v>NOS</c:v>
                </c:pt>
                <c:pt idx="5">
                  <c:v>Red Bull</c:v>
                </c:pt>
                <c:pt idx="6">
                  <c:v>Sugar Free Red Bull</c:v>
                </c:pt>
                <c:pt idx="7">
                  <c:v>Rockstar</c:v>
                </c:pt>
                <c:pt idx="8">
                  <c:v>Starbucks Doubleshot</c:v>
                </c:pt>
                <c:pt idx="9">
                  <c:v>Mtn Dew Kickstart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</c:v>
                </c:pt>
                <c:pt idx="1">
                  <c:v>0.2</c:v>
                </c:pt>
                <c:pt idx="2">
                  <c:v>0.11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0.08</c:v>
                </c:pt>
                <c:pt idx="7">
                  <c:v>0.04</c:v>
                </c:pt>
                <c:pt idx="8">
                  <c:v>0.06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9E6E-49C8-96A5-CE08814F260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E6E-49C8-96A5-CE08814F260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9E6E-49C8-96A5-CE08814F26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5 Hour Energy</c:v>
                </c:pt>
                <c:pt idx="1">
                  <c:v>AMP</c:v>
                </c:pt>
                <c:pt idx="2">
                  <c:v>Full Throttle</c:v>
                </c:pt>
                <c:pt idx="3">
                  <c:v>Monster</c:v>
                </c:pt>
                <c:pt idx="4">
                  <c:v>NOS</c:v>
                </c:pt>
                <c:pt idx="5">
                  <c:v>Red Bull</c:v>
                </c:pt>
                <c:pt idx="6">
                  <c:v>Sugar Free Red Bull</c:v>
                </c:pt>
                <c:pt idx="7">
                  <c:v>Rockstar</c:v>
                </c:pt>
                <c:pt idx="8">
                  <c:v>Starbucks Doubleshot</c:v>
                </c:pt>
                <c:pt idx="9">
                  <c:v>Mtn Dew Kickstart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0.19</c:v>
                </c:pt>
                <c:pt idx="1">
                  <c:v>0.22</c:v>
                </c:pt>
                <c:pt idx="2">
                  <c:v>0.11</c:v>
                </c:pt>
                <c:pt idx="3">
                  <c:v>0.1</c:v>
                </c:pt>
                <c:pt idx="4">
                  <c:v>7.0000000000000007E-2</c:v>
                </c:pt>
                <c:pt idx="5">
                  <c:v>0.1</c:v>
                </c:pt>
                <c:pt idx="6">
                  <c:v>0.09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59529280"/>
        <c:axId val="259529672"/>
      </c:barChart>
      <c:catAx>
        <c:axId val="2595292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9529672"/>
        <c:crosses val="autoZero"/>
        <c:auto val="1"/>
        <c:lblAlgn val="ctr"/>
        <c:lblOffset val="50"/>
        <c:noMultiLvlLbl val="0"/>
      </c:catAx>
      <c:valAx>
        <c:axId val="259529672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5952928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6.7946627092220532E-2"/>
          <c:w val="0.92474201417656265"/>
          <c:h val="0.834813795715037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1056879-BE81-4362-A289-BA87621005C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BD032FA-1216-4ED6-B593-3C51D888D6F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81D96A6-168B-4497-86A7-D63C237C977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5FD-47E8-9A47-114C79BEB2BF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6BCB1D2-6781-424D-AAF6-3C76951FF0F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Single Low Income</c:v>
                </c:pt>
                <c:pt idx="1">
                  <c:v>Strugglers</c:v>
                </c:pt>
                <c:pt idx="2">
                  <c:v>Middle Class</c:v>
                </c:pt>
                <c:pt idx="3">
                  <c:v>Affluent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0.61599999999999999</c:v>
                </c:pt>
                <c:pt idx="1">
                  <c:v>0.17799999999999999</c:v>
                </c:pt>
                <c:pt idx="2">
                  <c:v>0.125</c:v>
                </c:pt>
                <c:pt idx="3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EC96AAB-A558-45E0-AE1F-583E95ABA30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579E-4C8B-811C-194E1FE6F3C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A972147-8D3F-46E9-BDC5-397901AAF24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79E-4C8B-811C-194E1FE6F3C4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3D8040D-A0B8-4591-A930-7346D5A2EC2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579E-4C8B-811C-194E1FE6F3C4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F40A333-130D-498F-8A1C-9ED139E729F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79E-4C8B-811C-194E1FE6F3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Single Low Income</c:v>
                </c:pt>
                <c:pt idx="1">
                  <c:v>Strugglers</c:v>
                </c:pt>
                <c:pt idx="2">
                  <c:v>Middle Class</c:v>
                </c:pt>
                <c:pt idx="3">
                  <c:v>Affluent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0.59699999999999998</c:v>
                </c:pt>
                <c:pt idx="1">
                  <c:v>0.19</c:v>
                </c:pt>
                <c:pt idx="2">
                  <c:v>0.161</c:v>
                </c:pt>
                <c:pt idx="3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1B38335-4C71-410E-96A8-476A1025445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579E-4C8B-811C-194E1FE6F3C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928E3F2-D927-4438-A436-606210E72A4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79E-4C8B-811C-194E1FE6F3C4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6916886-33F5-4087-9444-802A2619AC6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579E-4C8B-811C-194E1FE6F3C4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60703C5-F841-4B34-8047-6F0C0D9E45B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579E-4C8B-811C-194E1FE6F3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Single Low Income</c:v>
                </c:pt>
                <c:pt idx="1">
                  <c:v>Strugglers</c:v>
                </c:pt>
                <c:pt idx="2">
                  <c:v>Middle Class</c:v>
                </c:pt>
                <c:pt idx="3">
                  <c:v>Affluent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0.52500000000000002</c:v>
                </c:pt>
                <c:pt idx="1">
                  <c:v>0.20699999999999999</c:v>
                </c:pt>
                <c:pt idx="2">
                  <c:v>0.23200000000000001</c:v>
                </c:pt>
                <c:pt idx="3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solidFill>
              <a:srgbClr val="403152"/>
            </a:soli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4-6E9C-4DDC-A70E-DE5AE73EA8CA}"/>
              </c:ext>
            </c:extLst>
          </c:dPt>
          <c:dPt>
            <c:idx val="3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C64FCF0-8149-40E5-B4E2-E6A0B2424A5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5C70D67-3FDA-44FD-8C73-DBED6A11CAF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B9D98E7-E7A4-4206-B84D-42DAA1FBFAD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6E9C-4DDC-A70E-DE5AE73EA8CA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5CDC473-78AF-48D1-843B-932AC038135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Single Low Income</c:v>
                </c:pt>
                <c:pt idx="1">
                  <c:v>Strugglers</c:v>
                </c:pt>
                <c:pt idx="2">
                  <c:v>Middle Class</c:v>
                </c:pt>
                <c:pt idx="3">
                  <c:v>Affluent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0.51</c:v>
                </c:pt>
                <c:pt idx="1">
                  <c:v>0.27900000000000003</c:v>
                </c:pt>
                <c:pt idx="2">
                  <c:v>0.13</c:v>
                </c:pt>
                <c:pt idx="3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1F4BF56-562F-4464-9DFE-F2487071A65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579E-4C8B-811C-194E1FE6F3C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37670E8-8E0D-49A1-9F8D-FDF60C65F26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579E-4C8B-811C-194E1FE6F3C4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8632210-F914-4F1F-81D0-419210E30EA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579E-4C8B-811C-194E1FE6F3C4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038FD54-9250-47A6-9D3B-9F52DCE537B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579E-4C8B-811C-194E1FE6F3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Single Low Income</c:v>
                </c:pt>
                <c:pt idx="1">
                  <c:v>Strugglers</c:v>
                </c:pt>
                <c:pt idx="2">
                  <c:v>Middle Class</c:v>
                </c:pt>
                <c:pt idx="3">
                  <c:v>Affluent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0.54700000000000004</c:v>
                </c:pt>
                <c:pt idx="1">
                  <c:v>0.249</c:v>
                </c:pt>
                <c:pt idx="2">
                  <c:v>0.10299999999999999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03975032"/>
        <c:axId val="203975424"/>
      </c:barChart>
      <c:catAx>
        <c:axId val="2039750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03975424"/>
        <c:crosses val="autoZero"/>
        <c:auto val="1"/>
        <c:lblAlgn val="ctr"/>
        <c:lblOffset val="100"/>
        <c:noMultiLvlLbl val="0"/>
      </c:catAx>
      <c:valAx>
        <c:axId val="203975424"/>
        <c:scaling>
          <c:orientation val="minMax"/>
          <c:max val="0.8"/>
        </c:scaling>
        <c:delete val="1"/>
        <c:axPos val="l"/>
        <c:numFmt formatCode="0%" sourceLinked="1"/>
        <c:majorTickMark val="out"/>
        <c:minorTickMark val="none"/>
        <c:tickLblPos val="nextTo"/>
        <c:crossAx val="20397503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5338115724725029"/>
          <c:w val="0.92474201417656265"/>
          <c:h val="0.629101700950271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05D95CC-BE8B-45AF-AE08-22D530FE1D6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29E8CEC-FFA1-4A75-81FE-054B90C86F7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0.05</c:v>
                </c:pt>
                <c:pt idx="1">
                  <c:v>0.11</c:v>
                </c:pt>
                <c:pt idx="2">
                  <c:v>0.17</c:v>
                </c:pt>
                <c:pt idx="3">
                  <c:v>0.27</c:v>
                </c:pt>
                <c:pt idx="4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B64AE00-EC35-4073-9F9A-0DEE7276132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343-4FFE-A029-BA8842B7472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F8FA523-5B24-4FD2-861B-CDF9BE502FC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343-4FFE-A029-BA8842B747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0.05</c:v>
                </c:pt>
                <c:pt idx="1">
                  <c:v>0.12</c:v>
                </c:pt>
                <c:pt idx="2">
                  <c:v>0.19</c:v>
                </c:pt>
                <c:pt idx="3">
                  <c:v>0.26</c:v>
                </c:pt>
                <c:pt idx="4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10E12DE-3162-481D-978B-5794C3E078A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343-4FFE-A029-BA8842B7472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B88F156-5B7B-47C8-8863-9FFADC668C0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343-4FFE-A029-BA8842B747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0.05</c:v>
                </c:pt>
                <c:pt idx="1">
                  <c:v>0.12</c:v>
                </c:pt>
                <c:pt idx="2">
                  <c:v>0.18</c:v>
                </c:pt>
                <c:pt idx="3">
                  <c:v>0.27</c:v>
                </c:pt>
                <c:pt idx="4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18A0537-A668-4FA1-80AB-3EE57717C5B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ECBA44E-917B-458E-B3DD-337E96DE39A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0.06</c:v>
                </c:pt>
                <c:pt idx="1">
                  <c:v>0.11</c:v>
                </c:pt>
                <c:pt idx="2">
                  <c:v>0.19</c:v>
                </c:pt>
                <c:pt idx="3">
                  <c:v>0.26</c:v>
                </c:pt>
                <c:pt idx="4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9F13BA9-0525-4DFE-AA23-8710DD46807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C343-4FFE-A029-BA8842B7472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73A17C4-8765-423B-848B-573C892BFE9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343-4FFE-A029-BA8842B747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0.06</c:v>
                </c:pt>
                <c:pt idx="1">
                  <c:v>0.12</c:v>
                </c:pt>
                <c:pt idx="2">
                  <c:v>0.18</c:v>
                </c:pt>
                <c:pt idx="3">
                  <c:v>0.15</c:v>
                </c:pt>
                <c:pt idx="4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7718008"/>
        <c:axId val="247718400"/>
      </c:barChart>
      <c:catAx>
        <c:axId val="2477180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7718400"/>
        <c:crosses val="autoZero"/>
        <c:auto val="1"/>
        <c:lblAlgn val="ctr"/>
        <c:lblOffset val="50"/>
        <c:noMultiLvlLbl val="0"/>
      </c:catAx>
      <c:valAx>
        <c:axId val="247718400"/>
        <c:scaling>
          <c:orientation val="minMax"/>
          <c:max val="0.8"/>
        </c:scaling>
        <c:delete val="1"/>
        <c:axPos val="l"/>
        <c:numFmt formatCode="0%" sourceLinked="1"/>
        <c:majorTickMark val="out"/>
        <c:minorTickMark val="none"/>
        <c:tickLblPos val="nextTo"/>
        <c:crossAx val="24771800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6037729185129801"/>
          <c:w val="0.92474201417656265"/>
          <c:h val="0.619558254033544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CB7E092-8653-41FF-B9BE-C36AAD126E3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EE91AEE-B8F8-4864-97F9-FBDCD6579C1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0.28299999999999997</c:v>
                </c:pt>
                <c:pt idx="1">
                  <c:v>0.23</c:v>
                </c:pt>
                <c:pt idx="2">
                  <c:v>0.17</c:v>
                </c:pt>
                <c:pt idx="3">
                  <c:v>0.26700000000000002</c:v>
                </c:pt>
                <c:pt idx="4">
                  <c:v>5.2999999999999999E-2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CE1B96F-A91F-4CC2-BDD0-2AD6B1772AE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2E0-4549-83F3-681F07D4792B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53D1479-4B38-4097-818B-942777967AC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2E0-4549-83F3-681F07D479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0.26800000000000002</c:v>
                </c:pt>
                <c:pt idx="1">
                  <c:v>0.23</c:v>
                </c:pt>
                <c:pt idx="2">
                  <c:v>0.188</c:v>
                </c:pt>
                <c:pt idx="3">
                  <c:v>0.25800000000000001</c:v>
                </c:pt>
                <c:pt idx="4">
                  <c:v>5.3999999999999999E-2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DEAF4E6-CA25-4530-A593-7ABD57D6837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2E0-4549-83F3-681F07D4792B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7E5E3E6-27CA-40CA-A7B2-D5C183181B1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2E0-4549-83F3-681F07D479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0.23400000000000001</c:v>
                </c:pt>
                <c:pt idx="1">
                  <c:v>0.21</c:v>
                </c:pt>
                <c:pt idx="2">
                  <c:v>0.21</c:v>
                </c:pt>
                <c:pt idx="3">
                  <c:v>0.27</c:v>
                </c:pt>
                <c:pt idx="4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29B7B42-603F-4F8E-8E57-09EE60943BB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E6B3D54-A9E2-49AB-8912-CEA3CEF82E3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0.24</c:v>
                </c:pt>
                <c:pt idx="1">
                  <c:v>0.24</c:v>
                </c:pt>
                <c:pt idx="2">
                  <c:v>0.185</c:v>
                </c:pt>
                <c:pt idx="3">
                  <c:v>0.26100000000000001</c:v>
                </c:pt>
                <c:pt idx="4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EEB36B9-1FCD-4AC2-A109-EA086E7E56B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92E0-4549-83F3-681F07D4792B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C068EE5-64F1-46DE-9DCD-E51A11CA863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92E0-4549-83F3-681F07D479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0.28999999999999998</c:v>
                </c:pt>
                <c:pt idx="1">
                  <c:v>0.17</c:v>
                </c:pt>
                <c:pt idx="2">
                  <c:v>0.24</c:v>
                </c:pt>
                <c:pt idx="3">
                  <c:v>0.23</c:v>
                </c:pt>
                <c:pt idx="4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47719184"/>
        <c:axId val="247719576"/>
      </c:barChart>
      <c:catAx>
        <c:axId val="2477191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7719576"/>
        <c:crosses val="autoZero"/>
        <c:auto val="1"/>
        <c:lblAlgn val="ctr"/>
        <c:lblOffset val="50"/>
        <c:noMultiLvlLbl val="0"/>
      </c:catAx>
      <c:valAx>
        <c:axId val="247719576"/>
        <c:scaling>
          <c:orientation val="minMax"/>
          <c:max val="0.8"/>
        </c:scaling>
        <c:delete val="1"/>
        <c:axPos val="l"/>
        <c:numFmt formatCode="0%" sourceLinked="1"/>
        <c:majorTickMark val="out"/>
        <c:minorTickMark val="none"/>
        <c:tickLblPos val="nextTo"/>
        <c:crossAx val="24771918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EFA39-3E36-4400-A799-1B4F79DEC1B6}" type="datetimeFigureOut">
              <a:rPr lang="en-IN" smtClean="0"/>
              <a:t>19-10-2017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8A9C0-8D56-4279-9FF5-CD4924E624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74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A9C0-8D56-4279-9FF5-CD4924E624E2}" type="slidenum">
              <a:rPr lang="en-IN" smtClean="0">
                <a:solidFill>
                  <a:prstClr val="black"/>
                </a:solidFill>
              </a:rPr>
              <a:pPr/>
              <a:t>1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977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18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034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54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331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970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857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02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637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143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14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4747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75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814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350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864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70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1296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4514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5913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3917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98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43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1079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652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580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61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75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182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617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79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2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Classified - Confidential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/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27" name="Straight Connector 26"/>
          <p:cNvCxnSpPr/>
          <p:nvPr userDrawn="1"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 userDrawn="1"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  <a:effectLst/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94" y="6405392"/>
            <a:ext cx="1777114" cy="403861"/>
          </a:xfrm>
          <a:prstGeom prst="rect">
            <a:avLst/>
          </a:prstGeom>
        </p:spPr>
      </p:pic>
      <p:sp>
        <p:nvSpPr>
          <p:cNvPr id="31" name="Text Placeholder 6"/>
          <p:cNvSpPr txBox="1">
            <a:spLocks/>
          </p:cNvSpPr>
          <p:nvPr userDrawn="1"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(30-99), Blank = Sample &lt; 30</a:t>
            </a:r>
          </a:p>
        </p:txBody>
      </p:sp>
      <p:sp>
        <p:nvSpPr>
          <p:cNvPr id="32" name="TPandFilters"/>
          <p:cNvSpPr txBox="1"/>
          <p:nvPr userDrawn="1"/>
        </p:nvSpPr>
        <p:spPr>
          <a:xfrm>
            <a:off x="646524" y="6334489"/>
            <a:ext cx="4855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DINE</a:t>
            </a:r>
            <a:r>
              <a:rPr lang="en-IN" sz="800" baseline="-250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360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- Time Period: Aug 2016 3MMT; Base: Guests (Monthly+); % Guests</a:t>
            </a:r>
            <a:endParaRPr lang="en-US" sz="800" dirty="0">
              <a:solidFill>
                <a:prstClr val="white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Filters: None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tatTestAgainst"/>
          <p:cNvSpPr txBox="1"/>
          <p:nvPr userDrawn="1"/>
        </p:nvSpPr>
        <p:spPr>
          <a:xfrm>
            <a:off x="7063326" y="6333770"/>
            <a:ext cx="272816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sp>
        <p:nvSpPr>
          <p:cNvPr id="36" name="Text Placeholder 6"/>
          <p:cNvSpPr txBox="1">
            <a:spLocks/>
          </p:cNvSpPr>
          <p:nvPr userDrawn="1"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37" name="Oval 36"/>
          <p:cNvSpPr/>
          <p:nvPr userDrawn="1"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38" name="Text Placeholder 6"/>
          <p:cNvSpPr txBox="1">
            <a:spLocks/>
          </p:cNvSpPr>
          <p:nvPr userDrawn="1"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40" name="benchmark"/>
          <p:cNvSpPr txBox="1">
            <a:spLocks/>
          </p:cNvSpPr>
          <p:nvPr userDrawn="1"/>
        </p:nvSpPr>
        <p:spPr>
          <a:xfrm>
            <a:off x="7142609" y="6503766"/>
            <a:ext cx="2693825" cy="1594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Benchmark - Midscale</a:t>
            </a:r>
          </a:p>
        </p:txBody>
      </p:sp>
      <p:sp>
        <p:nvSpPr>
          <p:cNvPr id="41" name="Oval 40"/>
          <p:cNvSpPr/>
          <p:nvPr userDrawn="1"/>
        </p:nvSpPr>
        <p:spPr>
          <a:xfrm>
            <a:off x="7075436" y="6518942"/>
            <a:ext cx="118872" cy="118872"/>
          </a:xfrm>
          <a:prstGeom prst="ellipse">
            <a:avLst/>
          </a:prstGeom>
          <a:solidFill>
            <a:srgbClr val="3B3BFF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800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fld id="{65DA1A64-D6F7-42C0-8C10-DEEFBBD022AB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22" name="TableLegends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58651083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DC7CBC1F-ED2C-4519-A031-E558E19ACF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4" y="6308438"/>
            <a:ext cx="501489" cy="5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2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26"/>
          <a:stretch>
            <a:fillRect/>
          </a:stretch>
        </p:blipFill>
        <p:spPr>
          <a:xfrm>
            <a:off x="0" y="0"/>
            <a:ext cx="12192000" cy="6419022"/>
          </a:xfrm>
          <a:prstGeom prst="rect">
            <a:avLst/>
          </a:prstGeom>
          <a:effectLst/>
        </p:spPr>
      </p:pic>
      <p:sp>
        <p:nvSpPr>
          <p:cNvPr id="14" name="Rectangle 13"/>
          <p:cNvSpPr/>
          <p:nvPr userDrawn="1"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  <a:effectLst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>
                <a:effectLst/>
              </a:rPr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800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5798390" y="255662"/>
            <a:ext cx="6203111" cy="952500"/>
          </a:xfrm>
          <a:prstGeom prst="rect">
            <a:avLst/>
          </a:prstGeom>
          <a:effectLst/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99051" y="1558028"/>
            <a:ext cx="4935558" cy="2674386"/>
          </a:xfrm>
          <a:effectLst/>
        </p:spPr>
        <p:txBody>
          <a:bodyPr lIns="0" anchor="ctr">
            <a:normAutofit/>
          </a:bodyPr>
          <a:lstStyle>
            <a:lvl1pPr marL="0" indent="0" algn="l">
              <a:buNone/>
              <a:defRPr sz="4000" b="0" i="0">
                <a:solidFill>
                  <a:schemeClr val="bg1"/>
                </a:solidFill>
                <a:effectLst/>
                <a:latin typeface="Arial (Body)"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48526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Header">
    <p:bg>
      <p:bgPr>
        <a:solidFill>
          <a:srgbClr val="E3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8875" y="2269602"/>
            <a:ext cx="6203157" cy="519906"/>
          </a:xfrm>
          <a:effectLst/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333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 dirty="0">
                <a:effectLst/>
              </a:rPr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9425" y="4612599"/>
            <a:ext cx="10998678" cy="1362075"/>
          </a:xfrm>
          <a:effectLst/>
        </p:spPr>
        <p:txBody>
          <a:bodyPr anchor="t"/>
          <a:lstStyle>
            <a:lvl1pPr algn="l">
              <a:defRPr sz="3000" b="0" i="0" cap="none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425" y="3112412"/>
            <a:ext cx="10998678" cy="1500187"/>
          </a:xfrm>
          <a:effectLst/>
        </p:spPr>
        <p:txBody>
          <a:bodyPr lIns="0" anchor="b">
            <a:normAutofit/>
          </a:bodyPr>
          <a:lstStyle>
            <a:lvl1pPr marL="0" indent="0" algn="l">
              <a:buNone/>
              <a:defRPr sz="3333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29426" y="2226038"/>
            <a:ext cx="6206892" cy="0"/>
          </a:xfrm>
          <a:prstGeom prst="line">
            <a:avLst/>
          </a:prstGeom>
          <a:ln cap="rnd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829426" y="1173069"/>
            <a:ext cx="6203111" cy="952500"/>
          </a:xfrm>
          <a:prstGeom prst="rect">
            <a:avLst/>
          </a:prstGeom>
          <a:effectLst/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  <a:effectLst/>
              </a:defRPr>
            </a:lvl1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57268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60" y="904605"/>
            <a:ext cx="6087341" cy="5514558"/>
          </a:xfrm>
          <a:prstGeom prst="rect">
            <a:avLst/>
          </a:prstGeom>
          <a:effectLst/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7722"/>
            <a:ext cx="6121400" cy="5517795"/>
          </a:xfrm>
          <a:prstGeom prst="rect">
            <a:avLst/>
          </a:prstGeom>
          <a:effectLst/>
        </p:spPr>
      </p:pic>
      <p:sp>
        <p:nvSpPr>
          <p:cNvPr id="13" name="Rectangle 12"/>
          <p:cNvSpPr/>
          <p:nvPr userDrawn="1"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  <a:effectLst/>
              </a:defRPr>
            </a:lvl1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262768" y="131383"/>
            <a:ext cx="11719027" cy="685800"/>
          </a:xfrm>
          <a:effectLst/>
        </p:spPr>
        <p:txBody>
          <a:bodyPr/>
          <a:lstStyle>
            <a:lvl1pPr>
              <a:defRPr i="0"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2767" y="1027042"/>
            <a:ext cx="11647623" cy="5239924"/>
          </a:xfrm>
          <a:effectLst/>
        </p:spPr>
        <p:txBody>
          <a:bodyPr numCol="2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effectLst/>
              </a:defRPr>
            </a:lvl1pPr>
            <a:lvl2pPr>
              <a:defRPr sz="2000">
                <a:solidFill>
                  <a:schemeClr val="bg1"/>
                </a:solidFill>
                <a:effectLst/>
              </a:defRPr>
            </a:lvl2pPr>
            <a:lvl3pPr>
              <a:defRPr sz="2000">
                <a:solidFill>
                  <a:schemeClr val="bg1"/>
                </a:solidFill>
                <a:effectLst/>
              </a:defRPr>
            </a:lvl3pPr>
            <a:lvl4pPr>
              <a:defRPr sz="2000">
                <a:solidFill>
                  <a:schemeClr val="bg1"/>
                </a:solidFill>
                <a:effectLst/>
              </a:defRPr>
            </a:lvl4pPr>
            <a:lvl5pPr>
              <a:defRPr sz="2000"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96310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Classified -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A0184-F35C-4CB6-947E-E95194273F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05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72" r:id="rId3"/>
    <p:sldLayoutId id="214748367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chart" Target="../charts/chart14.xm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0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0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3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8.png"/><Relationship Id="rId4" Type="http://schemas.openxmlformats.org/officeDocument/2006/relationships/chart" Target="../charts/char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4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4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4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4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5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5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5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5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7.xml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chart" Target="../charts/chart5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0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1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0.png"/><Relationship Id="rId4" Type="http://schemas.openxmlformats.org/officeDocument/2006/relationships/chart" Target="../charts/chart6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3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1.png"/><Relationship Id="rId4" Type="http://schemas.openxmlformats.org/officeDocument/2006/relationships/chart" Target="../charts/chart6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png"/><Relationship Id="rId3" Type="http://schemas.openxmlformats.org/officeDocument/2006/relationships/chart" Target="../charts/chart3.xml"/><Relationship Id="rId7" Type="http://schemas.openxmlformats.org/officeDocument/2006/relationships/image" Target="../media/image12.png"/><Relationship Id="rId12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.xml"/><Relationship Id="rId11" Type="http://schemas.microsoft.com/office/2007/relationships/hdphoto" Target="../media/hdphoto2.wdp"/><Relationship Id="rId5" Type="http://schemas.openxmlformats.org/officeDocument/2006/relationships/chart" Target="../charts/chart5.xml"/><Relationship Id="rId15" Type="http://schemas.openxmlformats.org/officeDocument/2006/relationships/image" Target="../media/image16.png"/><Relationship Id="rId10" Type="http://schemas.openxmlformats.org/officeDocument/2006/relationships/image" Target="../media/image14.png"/><Relationship Id="rId4" Type="http://schemas.openxmlformats.org/officeDocument/2006/relationships/chart" Target="../charts/chart4.xml"/><Relationship Id="rId9" Type="http://schemas.microsoft.com/office/2007/relationships/hdphoto" Target="../media/hdphoto1.wdp"/><Relationship Id="rId1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4.wdp"/><Relationship Id="rId7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chart" Target="../charts/chart9.xml"/><Relationship Id="rId5" Type="http://schemas.openxmlformats.org/officeDocument/2006/relationships/image" Target="../media/image18.png"/><Relationship Id="rId10" Type="http://schemas.openxmlformats.org/officeDocument/2006/relationships/chart" Target="../charts/chart8.xml"/><Relationship Id="rId4" Type="http://schemas.openxmlformats.org/officeDocument/2006/relationships/image" Target="../media/image8.png"/><Relationship Id="rId9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hart" Target="../charts/chart10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2.xml"/><Relationship Id="rId11" Type="http://schemas.openxmlformats.org/officeDocument/2006/relationships/image" Target="../media/image23.png"/><Relationship Id="rId5" Type="http://schemas.openxmlformats.org/officeDocument/2006/relationships/chart" Target="../charts/chart11.xml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" name="Title"/>
          <p:cNvSpPr>
            <a:spLocks noGrp="1"/>
          </p:cNvSpPr>
          <p:nvPr>
            <p:ph type="body" sz="quarter" idx="13"/>
          </p:nvPr>
        </p:nvSpPr>
        <p:spPr>
          <a:xfrm>
            <a:off x="828875" y="2269602"/>
            <a:ext cx="6345912" cy="519906"/>
          </a:xfrm>
          <a:effectLst/>
        </p:spPr>
        <p:txBody>
          <a:bodyPr>
            <a:noAutofit/>
          </a:bodyPr>
          <a:lstStyle/>
          <a:p>
            <a:pPr algn="l"/>
            <a:r>
              <a:rPr lang="en-US" sz="4000" dirty="0">
                <a:latin typeface="Franklin Gothic Book" panose="020B0503020102020204" pitchFamily="34" charset="0"/>
                <a:cs typeface="Arial" panose="020B0604020202020204" pitchFamily="34" charset="0"/>
              </a:rPr>
              <a:t>DINE</a:t>
            </a:r>
            <a:r>
              <a:rPr lang="en-US" sz="4000" baseline="-25000" dirty="0"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sz="4000" dirty="0"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 - </a:t>
            </a:r>
            <a:r>
              <a:rPr lang="en-US" sz="4000" dirty="0">
                <a:cs typeface="Arial" panose="020B0604020202020204" pitchFamily="34" charset="0"/>
              </a:rPr>
              <a:t>DINER</a:t>
            </a:r>
            <a:r>
              <a:rPr lang="en-US" sz="4000" dirty="0"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 Report</a:t>
            </a:r>
          </a:p>
        </p:txBody>
      </p:sp>
      <p:sp>
        <p:nvSpPr>
          <p:cNvPr id="9" name="Filter_Timeperiod"/>
          <p:cNvSpPr>
            <a:spLocks noGrp="1"/>
          </p:cNvSpPr>
          <p:nvPr>
            <p:ph type="title"/>
          </p:nvPr>
        </p:nvSpPr>
        <p:spPr>
          <a:xfrm>
            <a:off x="733889" y="4612599"/>
            <a:ext cx="10998678" cy="1362075"/>
          </a:xfrm>
          <a:effectLst/>
        </p:spPr>
        <p:txBody>
          <a:bodyPr>
            <a:normAutofit/>
          </a:bodyPr>
          <a:lstStyle/>
          <a:p>
            <a:r>
              <a:rPr lang="en-US" sz="3600" b="0" dirty="0"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Base – Guests (Monthly+), Filters – None </a:t>
            </a:r>
            <a:br>
              <a:rPr lang="en-US" sz="3600" b="0" dirty="0"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</a:br>
            <a:r>
              <a:rPr lang="en-US" sz="3600" b="0" dirty="0">
                <a:latin typeface="Franklin Gothic Book" panose="020B0503020102020204" pitchFamily="34" charset="0"/>
                <a:cs typeface="Arial" panose="020B0604020202020204" pitchFamily="34" charset="0"/>
              </a:rPr>
              <a:t>Aug</a:t>
            </a:r>
            <a:r>
              <a:rPr lang="en-US" sz="3600" b="0" dirty="0"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 16 3MMT</a:t>
            </a:r>
          </a:p>
        </p:txBody>
      </p:sp>
      <p:sp>
        <p:nvSpPr>
          <p:cNvPr id="10" name="Brands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 anchor="b">
            <a:normAutofit/>
          </a:bodyPr>
          <a:lstStyle/>
          <a:p>
            <a:r>
              <a:rPr lang="en-US" sz="4000" dirty="0">
                <a:latin typeface="Franklin Gothic Book" panose="020B0503020102020204" pitchFamily="34" charset="0"/>
              </a:rPr>
              <a:t>Establishment Channels</a:t>
            </a:r>
            <a:endParaRPr lang="en-US" sz="40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2193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>
            <a:normAutofit/>
          </a:bodyPr>
          <a:lstStyle/>
          <a:p>
            <a:pPr lvl="0"/>
            <a:r>
              <a:rPr lang="en-US" dirty="0">
                <a:latin typeface="Franklin Gothic Book" panose="020B0503020102020204" pitchFamily="34" charset="0"/>
              </a:rPr>
              <a:t>DINER</a:t>
            </a:r>
            <a:r>
              <a:rPr lang="en-US" u="none" dirty="0">
                <a:effectLst/>
                <a:latin typeface="Franklin Gothic Book" panose="020B0503020102020204" pitchFamily="34" charset="0"/>
              </a:rPr>
              <a:t> Report     </a:t>
            </a:r>
          </a:p>
          <a:p>
            <a:pPr lvl="0"/>
            <a:r>
              <a:rPr lang="en-US" dirty="0">
                <a:latin typeface="Franklin Gothic Book" panose="020B0503020102020204" pitchFamily="34" charset="0"/>
              </a:rPr>
              <a:t>Brand Health</a:t>
            </a:r>
            <a:endParaRPr lang="en-US" u="none" dirty="0"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418338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Brnd_Hlth__Hdr"/>
          <p:cNvSpPr txBox="1"/>
          <p:nvPr/>
        </p:nvSpPr>
        <p:spPr>
          <a:xfrm>
            <a:off x="169329" y="137538"/>
            <a:ext cx="81183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Brand Health – Monthly+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Establishment Loyalty Pyramid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43" y="735411"/>
            <a:ext cx="387960" cy="372124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1696400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4" name="Brnd_Hlth_Readastxt"/>
          <p:cNvSpPr txBox="1"/>
          <p:nvPr/>
        </p:nvSpPr>
        <p:spPr>
          <a:xfrm>
            <a:off x="664145" y="1070813"/>
            <a:ext cx="11032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100% of Monthly+ Guests To Midscale Could Dine in Midscale.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5568"/>
            <a:ext cx="12268200" cy="230029"/>
          </a:xfrm>
          <a:prstGeom prst="rect">
            <a:avLst/>
          </a:prstGeom>
        </p:spPr>
      </p:pic>
      <p:graphicFrame>
        <p:nvGraphicFramePr>
          <p:cNvPr id="20" name="Brnd_Hlth_Chart"/>
          <p:cNvGraphicFramePr/>
          <p:nvPr>
            <p:extLst>
              <p:ext uri="{D42A27DB-BD31-4B8C-83A1-F6EECF244321}">
                <p14:modId xmlns:p14="http://schemas.microsoft.com/office/powerpoint/2010/main" val="3561921983"/>
              </p:ext>
            </p:extLst>
          </p:nvPr>
        </p:nvGraphicFramePr>
        <p:xfrm>
          <a:off x="734400" y="1526652"/>
          <a:ext cx="10962000" cy="4069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66904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9" name="Brnd_Hlth__Hdr"/>
          <p:cNvSpPr txBox="1"/>
          <p:nvPr/>
        </p:nvSpPr>
        <p:spPr>
          <a:xfrm>
            <a:off x="169330" y="137538"/>
            <a:ext cx="74508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Brand Health – Monthly+</a:t>
            </a:r>
          </a:p>
        </p:txBody>
      </p:sp>
      <p:graphicFrame>
        <p:nvGraphicFramePr>
          <p:cNvPr id="10" name="tb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172642"/>
              </p:ext>
            </p:extLst>
          </p:nvPr>
        </p:nvGraphicFramePr>
        <p:xfrm>
          <a:off x="293328" y="1286257"/>
          <a:ext cx="11605345" cy="45009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3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5299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MIDSCALE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1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FAST FOOD/ FAST CASUAL HAMBURGER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CASUA</a:t>
                      </a:r>
                      <a:r>
                        <a:rPr lang="en-US" sz="11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 DINING</a:t>
                      </a:r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FINE</a:t>
                      </a:r>
                      <a:r>
                        <a:rPr lang="en-US" sz="11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DINING</a:t>
                      </a:r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PIZZA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19568">
                <a:tc>
                  <a:txBody>
                    <a:bodyPr/>
                    <a:lstStyle/>
                    <a:p>
                      <a:pPr algn="ctr" fontAlgn="b"/>
                      <a:endParaRPr lang="en-US" sz="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1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" b="1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69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 ATMOSPHERE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144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900" b="0" i="0" u="none" strike="noStrike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a clean dining area</a:t>
                      </a:r>
                      <a:r>
                        <a:rPr lang="en-US" sz="900" b="0" i="0" u="none" strike="noStrike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                      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144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Is a good place to go with friends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144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a fun, upbeat atmosphere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144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a pleasant and relaxing atmosphere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 CONVENIENCE 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144">
                <a:tc>
                  <a:txBody>
                    <a:bodyPr/>
                    <a:lstStyle/>
                    <a:p>
                      <a:pPr marL="174625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Is a place I can get something quick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144">
                <a:tc>
                  <a:txBody>
                    <a:bodyPr/>
                    <a:lstStyle/>
                    <a:p>
                      <a:pPr marL="174625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a convenient way to pre-order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9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  PRICE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7144">
                <a:tc>
                  <a:txBody>
                    <a:bodyPr/>
                    <a:lstStyle/>
                    <a:p>
                      <a:pPr marL="174625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Is inexpensive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7144">
                <a:tc>
                  <a:txBody>
                    <a:bodyPr/>
                    <a:lstStyle/>
                    <a:p>
                      <a:pPr marL="174625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Is a good value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7144">
                <a:tc>
                  <a:txBody>
                    <a:bodyPr/>
                    <a:lstStyle/>
                    <a:p>
                      <a:pPr marL="174625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a good rewards/loyalty program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063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  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7144">
                <a:tc>
                  <a:txBody>
                    <a:bodyPr/>
                    <a:lstStyle/>
                    <a:p>
                      <a:pPr marL="174625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Always gets my order right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7144">
                <a:tc>
                  <a:txBody>
                    <a:bodyPr/>
                    <a:lstStyle/>
                    <a:p>
                      <a:pPr marL="174625" indent="0" algn="l" fontAlgn="b">
                        <a:tabLst/>
                      </a:pPr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a friendly service staff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7144">
                <a:tc>
                  <a:txBody>
                    <a:bodyPr/>
                    <a:lstStyle/>
                    <a:p>
                      <a:pPr marL="174625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excellent service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Establishment Imageries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43" y="735411"/>
            <a:ext cx="387960" cy="372124"/>
          </a:xfrm>
          <a:prstGeom prst="rect">
            <a:avLst/>
          </a:prstGeom>
          <a:noFill/>
        </p:spPr>
      </p:pic>
      <p:cxnSp>
        <p:nvCxnSpPr>
          <p:cNvPr id="19" name="Straight Connector 18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696400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adastxt"/>
          <p:cNvSpPr txBox="1"/>
          <p:nvPr/>
        </p:nvSpPr>
        <p:spPr>
          <a:xfrm>
            <a:off x="664145" y="1070813"/>
            <a:ext cx="11032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Monthly+ Guests To Midscale Say The Establishment/Channel Has A Clean Dining Area.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2" name="p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251" y="1465776"/>
            <a:ext cx="98406" cy="4698782"/>
          </a:xfrm>
          <a:prstGeom prst="rect">
            <a:avLst/>
          </a:prstGeom>
        </p:spPr>
      </p:pic>
      <p:pic>
        <p:nvPicPr>
          <p:cNvPr id="23" name="p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51" y="1618176"/>
            <a:ext cx="98406" cy="4698782"/>
          </a:xfrm>
          <a:prstGeom prst="rect">
            <a:avLst/>
          </a:prstGeom>
        </p:spPr>
      </p:pic>
      <p:pic>
        <p:nvPicPr>
          <p:cNvPr id="24" name="p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51" y="1770576"/>
            <a:ext cx="98406" cy="4698782"/>
          </a:xfrm>
          <a:prstGeom prst="rect">
            <a:avLst/>
          </a:prstGeom>
        </p:spPr>
      </p:pic>
      <p:pic>
        <p:nvPicPr>
          <p:cNvPr id="25" name="p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451" y="1922976"/>
            <a:ext cx="98406" cy="4698782"/>
          </a:xfrm>
          <a:prstGeom prst="rect">
            <a:avLst/>
          </a:prstGeom>
        </p:spPr>
      </p:pic>
      <p:pic>
        <p:nvPicPr>
          <p:cNvPr id="26" name="p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851" y="2075376"/>
            <a:ext cx="98406" cy="46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98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9" name="Brnd_Hlth__Hdr"/>
          <p:cNvSpPr txBox="1"/>
          <p:nvPr/>
        </p:nvSpPr>
        <p:spPr>
          <a:xfrm>
            <a:off x="169330" y="137538"/>
            <a:ext cx="74508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Brand Health – Monthly+</a:t>
            </a:r>
          </a:p>
        </p:txBody>
      </p:sp>
      <p:graphicFrame>
        <p:nvGraphicFramePr>
          <p:cNvPr id="10" name="tb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377494"/>
              </p:ext>
            </p:extLst>
          </p:nvPr>
        </p:nvGraphicFramePr>
        <p:xfrm>
          <a:off x="293328" y="1286257"/>
          <a:ext cx="11605345" cy="4460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3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5765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MIDSCALE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1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FAST FOOD/ FAST CASUAL HAMBURGER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CASUA</a:t>
                      </a:r>
                      <a:r>
                        <a:rPr lang="en-US" sz="11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 DINING</a:t>
                      </a:r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FINE</a:t>
                      </a:r>
                      <a:r>
                        <a:rPr lang="en-US" sz="11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DINING</a:t>
                      </a:r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PIZZA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1997">
                <a:tc>
                  <a:txBody>
                    <a:bodyPr/>
                    <a:lstStyle/>
                    <a:p>
                      <a:pPr algn="ctr" fontAlgn="b"/>
                      <a:endParaRPr lang="en-US" sz="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1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" b="1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496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 </a:t>
                      </a:r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r>
                        <a:rPr lang="en-US" sz="1100" b="0" i="0" u="none" strike="no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ITEMS</a:t>
                      </a:r>
                      <a:endParaRPr 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57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healthy options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                      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57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great tasting food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757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beverages that I like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757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options that satisfy different dietary needs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757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my </a:t>
                      </a:r>
                      <a:r>
                        <a:rPr lang="en-I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favorite</a:t>
                      </a:r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beverage brands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757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a variety of items to satisfy different tastes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757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Always has something new on the menu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757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unique food items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53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 KIDS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757">
                <a:tc>
                  <a:txBody>
                    <a:bodyPr/>
                    <a:lstStyle/>
                    <a:p>
                      <a:pPr marL="174625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a kid-friendly atmosphere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757">
                <a:tc>
                  <a:txBody>
                    <a:bodyPr/>
                    <a:lstStyle/>
                    <a:p>
                      <a:pPr marL="174625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kid-friendly food and beverage options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757">
                <a:tc>
                  <a:txBody>
                    <a:bodyPr/>
                    <a:lstStyle/>
                    <a:p>
                      <a:pPr marL="174625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Offers healthy options for kids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3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US" sz="11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OTHER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5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757">
                <a:tc>
                  <a:txBody>
                    <a:bodyPr/>
                    <a:lstStyle/>
                    <a:p>
                      <a:pPr marL="174625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Has clean and safe food, beverage preparation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757">
                <a:tc>
                  <a:txBody>
                    <a:bodyPr/>
                    <a:lstStyle/>
                    <a:p>
                      <a:pPr marL="174625" indent="0"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Supports the local community</a:t>
                      </a: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Establishment Imageries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43" y="735411"/>
            <a:ext cx="387960" cy="372124"/>
          </a:xfrm>
          <a:prstGeom prst="rect">
            <a:avLst/>
          </a:prstGeom>
          <a:noFill/>
        </p:spPr>
      </p:pic>
      <p:cxnSp>
        <p:nvCxnSpPr>
          <p:cNvPr id="19" name="Straight Connector 18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696400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adastxt"/>
          <p:cNvSpPr txBox="1"/>
          <p:nvPr/>
        </p:nvSpPr>
        <p:spPr>
          <a:xfrm>
            <a:off x="664145" y="1070813"/>
            <a:ext cx="11032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Monthly+ Guests To Midscale Say The Establishment/Channel Has Healthy Options. 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2" name="p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251" y="1465776"/>
            <a:ext cx="98406" cy="4698782"/>
          </a:xfrm>
          <a:prstGeom prst="rect">
            <a:avLst/>
          </a:prstGeom>
        </p:spPr>
      </p:pic>
      <p:pic>
        <p:nvPicPr>
          <p:cNvPr id="24" name="p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51" y="1618176"/>
            <a:ext cx="98406" cy="4698782"/>
          </a:xfrm>
          <a:prstGeom prst="rect">
            <a:avLst/>
          </a:prstGeom>
        </p:spPr>
      </p:pic>
      <p:pic>
        <p:nvPicPr>
          <p:cNvPr id="25" name="p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51" y="1770576"/>
            <a:ext cx="98406" cy="4698782"/>
          </a:xfrm>
          <a:prstGeom prst="rect">
            <a:avLst/>
          </a:prstGeom>
        </p:spPr>
      </p:pic>
      <p:pic>
        <p:nvPicPr>
          <p:cNvPr id="26" name="p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451" y="1922976"/>
            <a:ext cx="98406" cy="4698782"/>
          </a:xfrm>
          <a:prstGeom prst="rect">
            <a:avLst/>
          </a:prstGeom>
        </p:spPr>
      </p:pic>
      <p:pic>
        <p:nvPicPr>
          <p:cNvPr id="27" name="p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851" y="2075376"/>
            <a:ext cx="98406" cy="46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74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>
            <a:normAutofit/>
          </a:bodyPr>
          <a:lstStyle/>
          <a:p>
            <a:pPr lvl="0"/>
            <a:r>
              <a:rPr lang="en-US" dirty="0">
                <a:latin typeface="Franklin Gothic Book" panose="020B0503020102020204" pitchFamily="34" charset="0"/>
              </a:rPr>
              <a:t>DINER Report</a:t>
            </a:r>
            <a:r>
              <a:rPr lang="en-US" u="none" dirty="0">
                <a:effectLst/>
                <a:latin typeface="Franklin Gothic Book" panose="020B0503020102020204" pitchFamily="34" charset="0"/>
              </a:rPr>
              <a:t>     </a:t>
            </a:r>
          </a:p>
          <a:p>
            <a:pPr lvl="0"/>
            <a:r>
              <a:rPr lang="en-US" dirty="0">
                <a:latin typeface="Franklin Gothic Book" panose="020B0503020102020204" pitchFamily="34" charset="0"/>
              </a:rPr>
              <a:t>Guest Beverage Consumption</a:t>
            </a:r>
            <a:endParaRPr lang="en-US" u="none" dirty="0"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402444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Beverage_Categories_Summary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1537388"/>
              </p:ext>
            </p:extLst>
          </p:nvPr>
        </p:nvGraphicFramePr>
        <p:xfrm>
          <a:off x="176403" y="1286256"/>
          <a:ext cx="11843144" cy="1833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0" name="Rectangle 79"/>
          <p:cNvSpPr/>
          <p:nvPr/>
        </p:nvSpPr>
        <p:spPr>
          <a:xfrm>
            <a:off x="-1" y="56665"/>
            <a:ext cx="7777597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h1"/>
          <p:cNvSpPr txBox="1"/>
          <p:nvPr/>
        </p:nvSpPr>
        <p:spPr>
          <a:xfrm>
            <a:off x="797717" y="764116"/>
            <a:ext cx="1111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Categories Summary (Monthly+)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2" y="704900"/>
            <a:ext cx="466118" cy="447092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  <p:sp>
        <p:nvSpPr>
          <p:cNvPr id="40" name="h2"/>
          <p:cNvSpPr txBox="1"/>
          <p:nvPr/>
        </p:nvSpPr>
        <p:spPr>
          <a:xfrm>
            <a:off x="797718" y="3435151"/>
            <a:ext cx="1111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Categories (Top 10 For Midscale Monthly+)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68430"/>
            <a:ext cx="12268200" cy="230029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28256"/>
            <a:ext cx="11412000" cy="252000"/>
          </a:xfrm>
          <a:prstGeom prst="rect">
            <a:avLst/>
          </a:prstGeom>
        </p:spPr>
      </p:pic>
      <p:sp>
        <p:nvSpPr>
          <p:cNvPr id="30" name="Beverage_Categories_Summary_ReadAsText"/>
          <p:cNvSpPr txBox="1"/>
          <p:nvPr/>
        </p:nvSpPr>
        <p:spPr>
          <a:xfrm>
            <a:off x="664144" y="1070813"/>
            <a:ext cx="11033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43% Of Beverages Consumed By Monthly+ Guests At least Once A Month Belong To Total Non-alcoholic RTD Beverages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5" name="Beverage_Categories_ReadAsText"/>
          <p:cNvSpPr txBox="1"/>
          <p:nvPr/>
        </p:nvSpPr>
        <p:spPr>
          <a:xfrm>
            <a:off x="662542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44% Of Beverages Consumed By Monthly+ Guests At Least Once A Year Belong To Total Non-alcoholic RTD Beverages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2" y="3424427"/>
            <a:ext cx="466118" cy="411942"/>
          </a:xfrm>
          <a:prstGeom prst="rect">
            <a:avLst/>
          </a:prstGeom>
          <a:noFill/>
        </p:spPr>
      </p:pic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57638" y="4091386"/>
            <a:ext cx="180000" cy="180000"/>
            <a:chOff x="11577895" y="3882683"/>
            <a:chExt cx="356330" cy="35633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>
            <a:grpSpLocks noChangeAspect="1"/>
          </p:cNvGrpSpPr>
          <p:nvPr/>
        </p:nvGrpSpPr>
        <p:grpSpPr>
          <a:xfrm flipH="1">
            <a:off x="473128" y="4091386"/>
            <a:ext cx="180000" cy="180000"/>
            <a:chOff x="11577895" y="3882683"/>
            <a:chExt cx="356330" cy="356330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495338" y="4100666"/>
            <a:ext cx="2220968" cy="16183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3" name="Group 52"/>
          <p:cNvGrpSpPr>
            <a:grpSpLocks noChangeAspect="1"/>
          </p:cNvGrpSpPr>
          <p:nvPr/>
        </p:nvGrpSpPr>
        <p:grpSpPr>
          <a:xfrm rot="16200000" flipH="1" flipV="1">
            <a:off x="2548827" y="5539505"/>
            <a:ext cx="180000" cy="180000"/>
            <a:chOff x="11577895" y="3882683"/>
            <a:chExt cx="356330" cy="35633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>
            <a:grpSpLocks noChangeAspect="1"/>
          </p:cNvGrpSpPr>
          <p:nvPr/>
        </p:nvGrpSpPr>
        <p:grpSpPr>
          <a:xfrm rot="16200000" flipH="1">
            <a:off x="473128" y="5526058"/>
            <a:ext cx="180000" cy="180000"/>
            <a:chOff x="11577895" y="3882683"/>
            <a:chExt cx="356330" cy="35633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202326" y="3913930"/>
            <a:ext cx="1010530" cy="367691"/>
            <a:chOff x="4066551" y="3833248"/>
            <a:chExt cx="1010530" cy="367691"/>
          </a:xfrm>
        </p:grpSpPr>
        <p:sp>
          <p:nvSpPr>
            <p:cNvPr id="61" name="Rectangle 60"/>
            <p:cNvSpPr/>
            <p:nvPr/>
          </p:nvSpPr>
          <p:spPr>
            <a:xfrm>
              <a:off x="4066551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SSD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066551" y="4155220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2842518" y="4100666"/>
            <a:ext cx="9128153" cy="16099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11782322" y="4091386"/>
            <a:ext cx="188349" cy="180000"/>
            <a:chOff x="11577895" y="3882683"/>
            <a:chExt cx="356330" cy="35633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>
            <a:grpSpLocks noChangeAspect="1"/>
          </p:cNvGrpSpPr>
          <p:nvPr/>
        </p:nvGrpSpPr>
        <p:grpSpPr>
          <a:xfrm flipH="1">
            <a:off x="2819477" y="4091386"/>
            <a:ext cx="188349" cy="180000"/>
            <a:chOff x="11577895" y="3882683"/>
            <a:chExt cx="356330" cy="35633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 rot="16200000" flipH="1">
            <a:off x="2823652" y="5535330"/>
            <a:ext cx="180000" cy="188349"/>
            <a:chOff x="11577895" y="3882683"/>
            <a:chExt cx="356330" cy="35633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>
            <a:grpSpLocks noChangeAspect="1"/>
          </p:cNvGrpSpPr>
          <p:nvPr/>
        </p:nvGrpSpPr>
        <p:grpSpPr>
          <a:xfrm rot="16200000" flipH="1" flipV="1">
            <a:off x="11786497" y="5535330"/>
            <a:ext cx="180000" cy="188349"/>
            <a:chOff x="11577895" y="3882683"/>
            <a:chExt cx="356330" cy="35633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737629" y="3898712"/>
            <a:ext cx="1057403" cy="367692"/>
            <a:chOff x="9799364" y="3833248"/>
            <a:chExt cx="1010531" cy="367692"/>
          </a:xfrm>
        </p:grpSpPr>
        <p:sp>
          <p:nvSpPr>
            <p:cNvPr id="78" name="Rectangle 77"/>
            <p:cNvSpPr/>
            <p:nvPr/>
          </p:nvSpPr>
          <p:spPr>
            <a:xfrm>
              <a:off x="9799365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STILLS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799364" y="4155221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solidFill>
                <a:srgbClr val="E842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graphicFrame>
        <p:nvGraphicFramePr>
          <p:cNvPr id="39" name="Beverage_Categorie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8993056"/>
              </p:ext>
            </p:extLst>
          </p:nvPr>
        </p:nvGraphicFramePr>
        <p:xfrm>
          <a:off x="176402" y="4235901"/>
          <a:ext cx="11877053" cy="1721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793267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82685"/>
              </p:ext>
            </p:extLst>
          </p:nvPr>
        </p:nvGraphicFramePr>
        <p:xfrm>
          <a:off x="176403" y="1286256"/>
          <a:ext cx="11867208" cy="4339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97717" y="764116"/>
            <a:ext cx="1111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Manufacturer Beverage Summary (Monthly+)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0" y="704900"/>
            <a:ext cx="466118" cy="447092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032490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144" y="1070813"/>
            <a:ext cx="11033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All Beverages Consumed By Monthly+ Guests At Least Once A Month Are Manufactured By Total CCNA.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1419" y="121489"/>
            <a:ext cx="77324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9498823" y="1939850"/>
            <a:ext cx="2219806" cy="560439"/>
          </a:xfrm>
          <a:prstGeom prst="wedgeRoundRectCallo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prstClr val="black"/>
                </a:solidFill>
              </a:rPr>
              <a:t>Placeholder Chart. No data available</a:t>
            </a:r>
            <a:endParaRPr lang="en-IN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11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852369"/>
              </p:ext>
            </p:extLst>
          </p:nvPr>
        </p:nvGraphicFramePr>
        <p:xfrm>
          <a:off x="176403" y="1286256"/>
          <a:ext cx="11867208" cy="4339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97717" y="764116"/>
            <a:ext cx="1110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Favorite Brand Across NAB  (By Manufacturer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0" y="704900"/>
            <a:ext cx="466118" cy="447092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032490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144" y="1070813"/>
            <a:ext cx="11033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All Beverages Consumed By Monthly+ Guests At Least Once A Month Are Manufactured By Total CCNA.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9324304" y="1394288"/>
            <a:ext cx="2219806" cy="560439"/>
          </a:xfrm>
          <a:prstGeom prst="wedgeRoundRectCallo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prstClr val="black"/>
                </a:solidFill>
              </a:rPr>
              <a:t>Placeholder Chart. No data available</a:t>
            </a:r>
            <a:endParaRPr lang="en-IN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91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otal_SS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570034"/>
              </p:ext>
            </p:extLst>
          </p:nvPr>
        </p:nvGraphicFramePr>
        <p:xfrm>
          <a:off x="176402" y="1286256"/>
          <a:ext cx="11879239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Total_SSD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384685"/>
              </p:ext>
            </p:extLst>
          </p:nvPr>
        </p:nvGraphicFramePr>
        <p:xfrm>
          <a:off x="176402" y="3953256"/>
          <a:ext cx="11877053" cy="1909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11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Total SSD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7" y="3433736"/>
            <a:ext cx="11081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Total SSD (Top 10 For Midscale Favorite Brand Within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18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0" name="Total_SSD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Monthly+ Guests To Midscale Consume Coca-Cola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5" name="Total_SSD_FB_ReadAsText"/>
          <p:cNvSpPr txBox="1"/>
          <p:nvPr/>
        </p:nvSpPr>
        <p:spPr>
          <a:xfrm>
            <a:off x="662543" y="3737814"/>
            <a:ext cx="11145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Coca-Cola Their Favorite Brand Of Regular SSD.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2" y="718504"/>
            <a:ext cx="466118" cy="446388"/>
          </a:xfrm>
          <a:prstGeom prst="rect">
            <a:avLst/>
          </a:prstGeom>
          <a:noFill/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7" y="3347982"/>
            <a:ext cx="466118" cy="446388"/>
          </a:xfrm>
          <a:prstGeom prst="rect">
            <a:avLst/>
          </a:prstGeom>
          <a:noFill/>
        </p:spPr>
      </p:pic>
      <p:sp>
        <p:nvSpPr>
          <p:cNvPr id="6" name="Star: 5 Points 5"/>
          <p:cNvSpPr>
            <a:spLocks noChangeAspect="1"/>
          </p:cNvSpPr>
          <p:nvPr/>
        </p:nvSpPr>
        <p:spPr>
          <a:xfrm>
            <a:off x="616439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</p:spTree>
    <p:extLst>
      <p:ext uri="{BB962C8B-B14F-4D97-AF65-F5344CB8AC3E}">
        <p14:creationId xmlns:p14="http://schemas.microsoft.com/office/powerpoint/2010/main" val="1372661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h1"/>
          <p:cNvSpPr txBox="1"/>
          <p:nvPr/>
        </p:nvSpPr>
        <p:spPr>
          <a:xfrm>
            <a:off x="797718" y="764116"/>
            <a:ext cx="11110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Favorite Brand Across NAB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04" y="745739"/>
            <a:ext cx="438413" cy="420519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5032647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19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2" name="FBA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3666566"/>
              </p:ext>
            </p:extLst>
          </p:nvPr>
        </p:nvGraphicFramePr>
        <p:xfrm>
          <a:off x="176402" y="1286257"/>
          <a:ext cx="11877053" cy="4493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3" name="FBA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Monthly+ Guests To Midscale Consider Coca-Cola Their Favorite Brand Across NAB.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9" name="Star: 5 Points 18"/>
          <p:cNvSpPr>
            <a:spLocks noChangeAspect="1"/>
          </p:cNvSpPr>
          <p:nvPr/>
        </p:nvSpPr>
        <p:spPr>
          <a:xfrm>
            <a:off x="629691" y="918898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</p:spTree>
    <p:extLst>
      <p:ext uri="{BB962C8B-B14F-4D97-AF65-F5344CB8AC3E}">
        <p14:creationId xmlns:p14="http://schemas.microsoft.com/office/powerpoint/2010/main" val="198944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0404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Table of</a:t>
            </a:r>
            <a:r>
              <a:rPr lang="en-US" sz="4000" b="1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 Contents</a:t>
            </a:r>
          </a:p>
        </p:txBody>
      </p:sp>
      <p:sp>
        <p:nvSpPr>
          <p:cNvPr id="5" name="New shape"/>
          <p:cNvSpPr/>
          <p:nvPr/>
        </p:nvSpPr>
        <p:spPr>
          <a:xfrm>
            <a:off x="211667" y="952500"/>
            <a:ext cx="6350000" cy="529167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>
              <a:buFontTx/>
              <a:buChar char="•"/>
            </a:pPr>
            <a:r>
              <a:rPr sz="2400" b="1" dirty="0">
                <a:solidFill>
                  <a:srgbClr val="FFFFFF"/>
                </a:solidFill>
                <a:latin typeface="Arial (Body)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DINE</a:t>
            </a:r>
            <a:r>
              <a:rPr lang="en-US" sz="2400" baseline="-250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360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Diner Report</a:t>
            </a:r>
            <a:endParaRPr sz="24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423333" y="3177946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endParaRPr lang="en-US" sz="2400" b="1" dirty="0">
              <a:solidFill>
                <a:srgbClr val="FFFFFF"/>
              </a:solidFill>
              <a:latin typeface="Arial (Body)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17" name="New shape"/>
          <p:cNvSpPr/>
          <p:nvPr/>
        </p:nvSpPr>
        <p:spPr>
          <a:xfrm>
            <a:off x="394252" y="1495813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IN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Frequency Profile (Pg. 3-5)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" name="New shape"/>
          <p:cNvSpPr/>
          <p:nvPr/>
        </p:nvSpPr>
        <p:spPr>
          <a:xfrm>
            <a:off x="394648" y="1933292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IN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Guest Demographics (Pg. 6-9)</a:t>
            </a:r>
          </a:p>
        </p:txBody>
      </p:sp>
      <p:sp>
        <p:nvSpPr>
          <p:cNvPr id="9" name="New shape"/>
          <p:cNvSpPr/>
          <p:nvPr/>
        </p:nvSpPr>
        <p:spPr>
          <a:xfrm>
            <a:off x="394252" y="2336880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IN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Brand Health (Pg. 10-13)</a:t>
            </a:r>
          </a:p>
        </p:txBody>
      </p:sp>
      <p:sp>
        <p:nvSpPr>
          <p:cNvPr id="10" name="New shape"/>
          <p:cNvSpPr/>
          <p:nvPr/>
        </p:nvSpPr>
        <p:spPr>
          <a:xfrm>
            <a:off x="394252" y="2757413"/>
            <a:ext cx="7016482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IN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Guest Beverage Consumption (Pg. 14-17)</a:t>
            </a:r>
          </a:p>
        </p:txBody>
      </p:sp>
      <p:sp>
        <p:nvSpPr>
          <p:cNvPr id="11" name="New shape"/>
          <p:cNvSpPr/>
          <p:nvPr/>
        </p:nvSpPr>
        <p:spPr>
          <a:xfrm>
            <a:off x="394252" y="3177946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IN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Appendix (Pg. 18-40)</a:t>
            </a:r>
          </a:p>
        </p:txBody>
      </p:sp>
    </p:spTree>
    <p:extLst>
      <p:ext uri="{BB962C8B-B14F-4D97-AF65-F5344CB8AC3E}">
        <p14:creationId xmlns:p14="http://schemas.microsoft.com/office/powerpoint/2010/main" val="268524590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051" y="1558028"/>
            <a:ext cx="4935558" cy="2674386"/>
          </a:xfrm>
        </p:spPr>
        <p:txBody>
          <a:bodyPr/>
          <a:lstStyle/>
          <a:p>
            <a:r>
              <a:rPr lang="en-US" dirty="0">
                <a:latin typeface="Franklin Gothic Book" panose="020B0503020102020204" pitchFamily="34" charset="0"/>
                <a:cs typeface="Arabic Typesetting" panose="03020402040406030203" pitchFamily="66" charset="-78"/>
              </a:rPr>
              <a:t>Appendix</a:t>
            </a:r>
            <a:endParaRPr lang="en-IN" dirty="0">
              <a:latin typeface="Franklin Gothic Book" panose="020B050302010202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2290519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Regular_SS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437410"/>
              </p:ext>
            </p:extLst>
          </p:nvPr>
        </p:nvGraphicFramePr>
        <p:xfrm>
          <a:off x="176402" y="1286256"/>
          <a:ext cx="11879239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Rectangle 43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Regular_SSD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569519"/>
              </p:ext>
            </p:extLst>
          </p:nvPr>
        </p:nvGraphicFramePr>
        <p:xfrm>
          <a:off x="176402" y="3953257"/>
          <a:ext cx="11877053" cy="1923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09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Regular SSD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7" y="3433736"/>
            <a:ext cx="1110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Regular SSD (Top 10 For Midscale Favorite Brand Within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21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0" name="Regular_SSD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Monthly+ Guests To Midscale Consume Coca-Cola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5" name="Regular_SSD_FB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Coca-Cola Their Favorite Brand Of Regular SSD.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2" y="718504"/>
            <a:ext cx="466118" cy="446388"/>
          </a:xfrm>
          <a:prstGeom prst="rect">
            <a:avLst/>
          </a:prstGeom>
          <a:noFill/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7" y="3347982"/>
            <a:ext cx="466118" cy="446388"/>
          </a:xfrm>
          <a:prstGeom prst="rect">
            <a:avLst/>
          </a:prstGeom>
          <a:noFill/>
        </p:spPr>
      </p:pic>
      <p:sp>
        <p:nvSpPr>
          <p:cNvPr id="6" name="Star: 5 Points 5"/>
          <p:cNvSpPr>
            <a:spLocks noChangeAspect="1"/>
          </p:cNvSpPr>
          <p:nvPr/>
        </p:nvSpPr>
        <p:spPr>
          <a:xfrm>
            <a:off x="616439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</p:spTree>
    <p:extLst>
      <p:ext uri="{BB962C8B-B14F-4D97-AF65-F5344CB8AC3E}">
        <p14:creationId xmlns:p14="http://schemas.microsoft.com/office/powerpoint/2010/main" val="3108465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Diet_SS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814275"/>
              </p:ext>
            </p:extLst>
          </p:nvPr>
        </p:nvGraphicFramePr>
        <p:xfrm>
          <a:off x="176403" y="1286256"/>
          <a:ext cx="11867208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Diet_SSD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022683"/>
              </p:ext>
            </p:extLst>
          </p:nvPr>
        </p:nvGraphicFramePr>
        <p:xfrm>
          <a:off x="176402" y="3953256"/>
          <a:ext cx="11877053" cy="1936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09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Diet SSD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8" y="3433736"/>
            <a:ext cx="1109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Diet SSD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22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Diet_SSD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Monthly+ Guests To Midscale Consume Diet Coke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Diet_SSD_FB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Diet Coke Their Favorite Brand Of Diet SSD.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2" y="718504"/>
            <a:ext cx="466117" cy="446388"/>
          </a:xfrm>
          <a:prstGeom prst="rect">
            <a:avLst/>
          </a:prstGeom>
          <a:noFill/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28" y="3348004"/>
            <a:ext cx="466117" cy="446388"/>
          </a:xfrm>
          <a:prstGeom prst="rect">
            <a:avLst/>
          </a:prstGeom>
          <a:noFill/>
        </p:spPr>
      </p:pic>
      <p:sp>
        <p:nvSpPr>
          <p:cNvPr id="48" name="Star: 5 Points 47"/>
          <p:cNvSpPr>
            <a:spLocks noChangeAspect="1"/>
          </p:cNvSpPr>
          <p:nvPr/>
        </p:nvSpPr>
        <p:spPr>
          <a:xfrm>
            <a:off x="589935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</p:spTree>
    <p:extLst>
      <p:ext uri="{BB962C8B-B14F-4D97-AF65-F5344CB8AC3E}">
        <p14:creationId xmlns:p14="http://schemas.microsoft.com/office/powerpoint/2010/main" val="4044404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RTD_Coffe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0712287"/>
              </p:ext>
            </p:extLst>
          </p:nvPr>
        </p:nvGraphicFramePr>
        <p:xfrm>
          <a:off x="176402" y="1286256"/>
          <a:ext cx="11879239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Rectangle 44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RTD_Coffee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74348"/>
              </p:ext>
            </p:extLst>
          </p:nvPr>
        </p:nvGraphicFramePr>
        <p:xfrm>
          <a:off x="176402" y="3953256"/>
          <a:ext cx="11877053" cy="2017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09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RTD Coffee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8" y="3433736"/>
            <a:ext cx="1109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RTD Coffee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23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RTD_Coffee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Monthly+ Guests To Midscale Consume Illy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RTD_Coffee_FB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Illy Their Favorite Brand Of RTD Coffee.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2" y="705252"/>
            <a:ext cx="463556" cy="446388"/>
          </a:xfrm>
          <a:prstGeom prst="rect">
            <a:avLst/>
          </a:prstGeom>
          <a:noFill/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76" y="3338650"/>
            <a:ext cx="463556" cy="446388"/>
          </a:xfrm>
          <a:prstGeom prst="rect">
            <a:avLst/>
          </a:prstGeom>
          <a:noFill/>
        </p:spPr>
      </p:pic>
      <p:sp>
        <p:nvSpPr>
          <p:cNvPr id="48" name="Star: 5 Points 47"/>
          <p:cNvSpPr>
            <a:spLocks noChangeAspect="1"/>
          </p:cNvSpPr>
          <p:nvPr/>
        </p:nvSpPr>
        <p:spPr>
          <a:xfrm>
            <a:off x="563431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</p:spTree>
    <p:extLst>
      <p:ext uri="{BB962C8B-B14F-4D97-AF65-F5344CB8AC3E}">
        <p14:creationId xmlns:p14="http://schemas.microsoft.com/office/powerpoint/2010/main" val="2920486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RTD_Tea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966639"/>
              </p:ext>
            </p:extLst>
          </p:nvPr>
        </p:nvGraphicFramePr>
        <p:xfrm>
          <a:off x="176402" y="1286256"/>
          <a:ext cx="11879239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RTD_Tea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4184773"/>
              </p:ext>
            </p:extLst>
          </p:nvPr>
        </p:nvGraphicFramePr>
        <p:xfrm>
          <a:off x="176402" y="3953257"/>
          <a:ext cx="11877053" cy="1976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10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Franklin Gothic Book" panose="020B0503020102020204" pitchFamily="34" charset="0"/>
              </a:rPr>
              <a:t>Packaged RTD Tea (Bottle/Can/Carton)</a:t>
            </a: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8" y="3433736"/>
            <a:ext cx="1110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Franklin Gothic Book" panose="020B0503020102020204" pitchFamily="34" charset="0"/>
              </a:rPr>
              <a:t>Packaged RTD Tea (Bottle/Can/Carton)</a:t>
            </a: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24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RTD_Tea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Monthly+ Guests To Midscale Consume AriZona Tea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RTD_Tea_FB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AriZona Tea Their Favorite Brand Of RTD Tea.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2" y="705252"/>
            <a:ext cx="463556" cy="446388"/>
          </a:xfrm>
          <a:prstGeom prst="rect">
            <a:avLst/>
          </a:prstGeom>
          <a:noFill/>
        </p:spPr>
      </p:pic>
      <p:sp>
        <p:nvSpPr>
          <p:cNvPr id="45" name="Star: 5 Points 44"/>
          <p:cNvSpPr>
            <a:spLocks noChangeAspect="1"/>
          </p:cNvSpPr>
          <p:nvPr/>
        </p:nvSpPr>
        <p:spPr>
          <a:xfrm>
            <a:off x="563431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89" y="3350143"/>
            <a:ext cx="463556" cy="446388"/>
          </a:xfrm>
          <a:prstGeom prst="rect">
            <a:avLst/>
          </a:prstGeom>
          <a:noFill/>
        </p:spPr>
      </p:pic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</p:spTree>
    <p:extLst>
      <p:ext uri="{BB962C8B-B14F-4D97-AF65-F5344CB8AC3E}">
        <p14:creationId xmlns:p14="http://schemas.microsoft.com/office/powerpoint/2010/main" val="645168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Fountain_Soda_Machine_Tea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511662"/>
              </p:ext>
            </p:extLst>
          </p:nvPr>
        </p:nvGraphicFramePr>
        <p:xfrm>
          <a:off x="176402" y="1286256"/>
          <a:ext cx="11891271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h1"/>
          <p:cNvSpPr txBox="1"/>
          <p:nvPr/>
        </p:nvSpPr>
        <p:spPr>
          <a:xfrm>
            <a:off x="797717" y="764116"/>
            <a:ext cx="1110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Fountain/ Soda Machine Tea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73688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8" y="3433736"/>
            <a:ext cx="1110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Fountain/ Soda Machine Tea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25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Fountain_Soda_Machine_Tea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Monthly+ Guests To Midscale Consume AriZona Tea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Fountain_Soda_Machine_Tea_FB_ReadAsText"/>
          <p:cNvSpPr txBox="1"/>
          <p:nvPr/>
        </p:nvSpPr>
        <p:spPr>
          <a:xfrm>
            <a:off x="662542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AriZona Tea Their Favorite Brand Of Fountain/ Soda Machine Tea.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Fountain_Soda_Machine_Tea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43549"/>
              </p:ext>
            </p:extLst>
          </p:nvPr>
        </p:nvGraphicFramePr>
        <p:xfrm>
          <a:off x="176402" y="3953257"/>
          <a:ext cx="11877053" cy="1950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0" y="718689"/>
            <a:ext cx="461642" cy="442800"/>
          </a:xfrm>
          <a:prstGeom prst="rect">
            <a:avLst/>
          </a:prstGeom>
        </p:spPr>
      </p:pic>
      <p:sp>
        <p:nvSpPr>
          <p:cNvPr id="41" name="Star: 5 Points 40"/>
          <p:cNvSpPr>
            <a:spLocks noChangeAspect="1"/>
          </p:cNvSpPr>
          <p:nvPr/>
        </p:nvSpPr>
        <p:spPr>
          <a:xfrm>
            <a:off x="629691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8" y="3349728"/>
            <a:ext cx="461642" cy="442800"/>
          </a:xfrm>
          <a:prstGeom prst="rect">
            <a:avLst/>
          </a:prstGeom>
        </p:spPr>
      </p:pic>
      <p:sp>
        <p:nvSpPr>
          <p:cNvPr id="30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</p:spTree>
    <p:extLst>
      <p:ext uri="{BB962C8B-B14F-4D97-AF65-F5344CB8AC3E}">
        <p14:creationId xmlns:p14="http://schemas.microsoft.com/office/powerpoint/2010/main" val="2904099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Dairy_Alternatives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1575910"/>
              </p:ext>
            </p:extLst>
          </p:nvPr>
        </p:nvGraphicFramePr>
        <p:xfrm>
          <a:off x="176402" y="3953257"/>
          <a:ext cx="11877053" cy="1923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Dairy_Alternative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068041"/>
              </p:ext>
            </p:extLst>
          </p:nvPr>
        </p:nvGraphicFramePr>
        <p:xfrm>
          <a:off x="176402" y="1286256"/>
          <a:ext cx="11891271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h1"/>
          <p:cNvSpPr txBox="1"/>
          <p:nvPr/>
        </p:nvSpPr>
        <p:spPr>
          <a:xfrm>
            <a:off x="797717" y="764116"/>
            <a:ext cx="1110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Dairy Alternatives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7" y="3433736"/>
            <a:ext cx="1109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Dairy Alternatives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26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Dairy_Alternatives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Monthly+ Guests To Midscale Consume Blue Diamond Almond Breeze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Dairy_Alternatives_FB_ReadAsText"/>
          <p:cNvSpPr txBox="1"/>
          <p:nvPr/>
        </p:nvSpPr>
        <p:spPr>
          <a:xfrm>
            <a:off x="662542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Blue Diamond Almond Breeze Their Favorite Brand Of Dairy Alternative.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0" y="705252"/>
            <a:ext cx="463556" cy="446388"/>
          </a:xfrm>
          <a:prstGeom prst="rect">
            <a:avLst/>
          </a:prstGeom>
          <a:noFill/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8" y="3349329"/>
            <a:ext cx="463556" cy="446388"/>
          </a:xfrm>
          <a:prstGeom prst="rect">
            <a:avLst/>
          </a:prstGeom>
          <a:noFill/>
        </p:spPr>
      </p:pic>
      <p:sp>
        <p:nvSpPr>
          <p:cNvPr id="49" name="Star: 5 Points 48"/>
          <p:cNvSpPr>
            <a:spLocks noChangeAspect="1"/>
          </p:cNvSpPr>
          <p:nvPr/>
        </p:nvSpPr>
        <p:spPr>
          <a:xfrm>
            <a:off x="682699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</p:spTree>
    <p:extLst>
      <p:ext uri="{BB962C8B-B14F-4D97-AF65-F5344CB8AC3E}">
        <p14:creationId xmlns:p14="http://schemas.microsoft.com/office/powerpoint/2010/main" val="892866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Protein_Drink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995664"/>
              </p:ext>
            </p:extLst>
          </p:nvPr>
        </p:nvGraphicFramePr>
        <p:xfrm>
          <a:off x="176402" y="1286256"/>
          <a:ext cx="11879239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Protein_Drinks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8488463"/>
              </p:ext>
            </p:extLst>
          </p:nvPr>
        </p:nvGraphicFramePr>
        <p:xfrm>
          <a:off x="176402" y="3953256"/>
          <a:ext cx="11877053" cy="1936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09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Protein Drinks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8" y="3433736"/>
            <a:ext cx="1109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Protein Drinks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27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Protein_Drinks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Monthly+ Guests To Midscale Consume Core Power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Protein_Drinks_FB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Core Power Their Favorite Brand Of Protein Drink.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2" y="705252"/>
            <a:ext cx="463556" cy="446388"/>
          </a:xfrm>
          <a:prstGeom prst="rect">
            <a:avLst/>
          </a:prstGeom>
          <a:noFill/>
        </p:spPr>
      </p:pic>
      <p:sp>
        <p:nvSpPr>
          <p:cNvPr id="44" name="Star: 5 Points 43"/>
          <p:cNvSpPr>
            <a:spLocks noChangeAspect="1"/>
          </p:cNvSpPr>
          <p:nvPr/>
        </p:nvSpPr>
        <p:spPr>
          <a:xfrm>
            <a:off x="603187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03" y="3346716"/>
            <a:ext cx="463556" cy="446388"/>
          </a:xfrm>
          <a:prstGeom prst="rect">
            <a:avLst/>
          </a:prstGeom>
          <a:noFill/>
        </p:spPr>
      </p:pic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</p:spTree>
    <p:extLst>
      <p:ext uri="{BB962C8B-B14F-4D97-AF65-F5344CB8AC3E}">
        <p14:creationId xmlns:p14="http://schemas.microsoft.com/office/powerpoint/2010/main" val="1436895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RTD_Smoothie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233037"/>
              </p:ext>
            </p:extLst>
          </p:nvPr>
        </p:nvGraphicFramePr>
        <p:xfrm>
          <a:off x="176402" y="1286256"/>
          <a:ext cx="11879239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RTD_Smoothies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40078"/>
              </p:ext>
            </p:extLst>
          </p:nvPr>
        </p:nvGraphicFramePr>
        <p:xfrm>
          <a:off x="176402" y="3953257"/>
          <a:ext cx="11877053" cy="1923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09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RTD Smoothies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7" y="3433736"/>
            <a:ext cx="1111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RTD Smoothies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28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RTD_Smoothies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Monthly+ Guests To Midscale Consume Bolthouse farms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RTD_Smoothies_FB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Bolthouse Farms Their Favorite Brand Of RTD Smoothie.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6" y="705252"/>
            <a:ext cx="466009" cy="446388"/>
          </a:xfrm>
          <a:prstGeom prst="rect">
            <a:avLst/>
          </a:prstGeom>
          <a:noFill/>
        </p:spPr>
      </p:pic>
      <p:sp>
        <p:nvSpPr>
          <p:cNvPr id="44" name="Star: 5 Points 43"/>
          <p:cNvSpPr>
            <a:spLocks noChangeAspect="1"/>
          </p:cNvSpPr>
          <p:nvPr/>
        </p:nvSpPr>
        <p:spPr>
          <a:xfrm>
            <a:off x="576683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18" y="3347510"/>
            <a:ext cx="466009" cy="446388"/>
          </a:xfrm>
          <a:prstGeom prst="rect">
            <a:avLst/>
          </a:prstGeom>
          <a:noFill/>
        </p:spPr>
      </p:pic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</p:spTree>
    <p:extLst>
      <p:ext uri="{BB962C8B-B14F-4D97-AF65-F5344CB8AC3E}">
        <p14:creationId xmlns:p14="http://schemas.microsoft.com/office/powerpoint/2010/main" val="3600843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Meal_Replacement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416410"/>
              </p:ext>
            </p:extLst>
          </p:nvPr>
        </p:nvGraphicFramePr>
        <p:xfrm>
          <a:off x="176402" y="1286256"/>
          <a:ext cx="11879239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Meal_Replacements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122922"/>
              </p:ext>
            </p:extLst>
          </p:nvPr>
        </p:nvGraphicFramePr>
        <p:xfrm>
          <a:off x="176402" y="3953256"/>
          <a:ext cx="11877053" cy="1909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11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Meal Replacements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2" y="704900"/>
            <a:ext cx="466118" cy="447092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29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Meal_Replacements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Monthly+ Guests To Midscale Consume Atkins Advantage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Meal_Replacements_FB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Atkins Advantage Their Favorite Brand Of Meal Replacement.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34" y="3349636"/>
            <a:ext cx="466118" cy="447092"/>
          </a:xfrm>
          <a:prstGeom prst="rect">
            <a:avLst/>
          </a:prstGeom>
          <a:noFill/>
        </p:spPr>
      </p:pic>
      <p:sp>
        <p:nvSpPr>
          <p:cNvPr id="40" name="h2"/>
          <p:cNvSpPr txBox="1"/>
          <p:nvPr/>
        </p:nvSpPr>
        <p:spPr>
          <a:xfrm>
            <a:off x="797717" y="3433736"/>
            <a:ext cx="1109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Meal Replacements (Top 10 For Midscale Favorite Brand In Category)</a:t>
            </a:r>
          </a:p>
        </p:txBody>
      </p:sp>
      <p:sp>
        <p:nvSpPr>
          <p:cNvPr id="44" name="Star: 5 Points 43"/>
          <p:cNvSpPr>
            <a:spLocks noChangeAspect="1"/>
          </p:cNvSpPr>
          <p:nvPr/>
        </p:nvSpPr>
        <p:spPr>
          <a:xfrm>
            <a:off x="629691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</p:spTree>
    <p:extLst>
      <p:ext uri="{BB962C8B-B14F-4D97-AF65-F5344CB8AC3E}">
        <p14:creationId xmlns:p14="http://schemas.microsoft.com/office/powerpoint/2010/main" val="303471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>
            <a:normAutofit/>
          </a:bodyPr>
          <a:lstStyle/>
          <a:p>
            <a:pPr lvl="0"/>
            <a:r>
              <a:rPr lang="en-US" dirty="0">
                <a:latin typeface="Franklin Gothic Book" panose="020B0503020102020204" pitchFamily="34" charset="0"/>
              </a:rPr>
              <a:t>DINER</a:t>
            </a:r>
            <a:r>
              <a:rPr lang="en-US" sz="4000" u="none" dirty="0">
                <a:effectLst/>
                <a:latin typeface="Franklin Gothic Book" panose="020B0503020102020204" pitchFamily="34" charset="0"/>
              </a:rPr>
              <a:t> Report    </a:t>
            </a:r>
          </a:p>
          <a:p>
            <a:pPr lvl="0"/>
            <a:r>
              <a:rPr lang="en-US" sz="4000" u="none" dirty="0">
                <a:effectLst/>
                <a:latin typeface="Franklin Gothic Book" panose="020B0503020102020204" pitchFamily="34" charset="0"/>
              </a:rPr>
              <a:t>Frequency Profile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3091991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Drinkable_Yogurt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178534"/>
              </p:ext>
            </p:extLst>
          </p:nvPr>
        </p:nvGraphicFramePr>
        <p:xfrm>
          <a:off x="176402" y="1286256"/>
          <a:ext cx="11879240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Drinkable_Yogurt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7599032"/>
              </p:ext>
            </p:extLst>
          </p:nvPr>
        </p:nvGraphicFramePr>
        <p:xfrm>
          <a:off x="176402" y="3953256"/>
          <a:ext cx="11877053" cy="1936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11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Drinkable Yogurt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8" y="3433736"/>
            <a:ext cx="1111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Drinkable Yogurt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30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Drinkable_Yogurt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Monthly+ Guests To Midscale Consume Dannon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Drinkable_Yogurt_FB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29% Of Monthly+ Guests To Midscale Consider Dannon Their Favorite Brand Of Drinkable Yogurt.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44" y="718095"/>
            <a:ext cx="465396" cy="446400"/>
          </a:xfrm>
          <a:prstGeom prst="rect">
            <a:avLst/>
          </a:prstGeom>
        </p:spPr>
      </p:pic>
      <p:sp>
        <p:nvSpPr>
          <p:cNvPr id="43" name="Star: 5 Points 42"/>
          <p:cNvSpPr>
            <a:spLocks noChangeAspect="1"/>
          </p:cNvSpPr>
          <p:nvPr/>
        </p:nvSpPr>
        <p:spPr>
          <a:xfrm>
            <a:off x="576683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1" y="3348919"/>
            <a:ext cx="465396" cy="446400"/>
          </a:xfrm>
          <a:prstGeom prst="rect">
            <a:avLst/>
          </a:prstGeom>
        </p:spPr>
      </p:pic>
      <p:sp>
        <p:nvSpPr>
          <p:cNvPr id="30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</p:spTree>
    <p:extLst>
      <p:ext uri="{BB962C8B-B14F-4D97-AF65-F5344CB8AC3E}">
        <p14:creationId xmlns:p14="http://schemas.microsoft.com/office/powerpoint/2010/main" val="4151647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100%_Orange_Juice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2279905"/>
              </p:ext>
            </p:extLst>
          </p:nvPr>
        </p:nvGraphicFramePr>
        <p:xfrm>
          <a:off x="176402" y="3953256"/>
          <a:ext cx="11877053" cy="1978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09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100% Orange Juice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73688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8" y="3433736"/>
            <a:ext cx="1109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100% Orange Juice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31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28256"/>
            <a:ext cx="11412000" cy="252000"/>
          </a:xfrm>
          <a:prstGeom prst="rect">
            <a:avLst/>
          </a:prstGeom>
        </p:spPr>
      </p:pic>
      <p:graphicFrame>
        <p:nvGraphicFramePr>
          <p:cNvPr id="32" name="100%_Orange_Juic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525482"/>
              </p:ext>
            </p:extLst>
          </p:nvPr>
        </p:nvGraphicFramePr>
        <p:xfrm>
          <a:off x="176402" y="1286255"/>
          <a:ext cx="11891271" cy="2001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8" name="100%_Orange_Juice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19% Of Monthly+ Guests To Midscale Consume Dole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100%_Orange_Juice_FB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Dole Their Favorite Brand Of 100% Orange Juice.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2" y="705252"/>
            <a:ext cx="463556" cy="446388"/>
          </a:xfrm>
          <a:prstGeom prst="rect">
            <a:avLst/>
          </a:prstGeom>
          <a:noFill/>
        </p:spPr>
      </p:pic>
      <p:sp>
        <p:nvSpPr>
          <p:cNvPr id="43" name="Star: 5 Points 42"/>
          <p:cNvSpPr>
            <a:spLocks noChangeAspect="1"/>
          </p:cNvSpPr>
          <p:nvPr/>
        </p:nvSpPr>
        <p:spPr>
          <a:xfrm>
            <a:off x="603187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80" y="3340063"/>
            <a:ext cx="463556" cy="446388"/>
          </a:xfrm>
          <a:prstGeom prst="rect">
            <a:avLst/>
          </a:prstGeom>
          <a:noFill/>
        </p:spPr>
      </p:pic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</p:spTree>
    <p:extLst>
      <p:ext uri="{BB962C8B-B14F-4D97-AF65-F5344CB8AC3E}">
        <p14:creationId xmlns:p14="http://schemas.microsoft.com/office/powerpoint/2010/main" val="2046685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100%_Vegetable_Juice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831979"/>
              </p:ext>
            </p:extLst>
          </p:nvPr>
        </p:nvGraphicFramePr>
        <p:xfrm>
          <a:off x="176403" y="1286256"/>
          <a:ext cx="11879239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100%_Vegetable_Juices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044647"/>
              </p:ext>
            </p:extLst>
          </p:nvPr>
        </p:nvGraphicFramePr>
        <p:xfrm>
          <a:off x="176402" y="3953256"/>
          <a:ext cx="11877053" cy="1936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0900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100% Vegetable Juices/ Blends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7" y="3433736"/>
            <a:ext cx="10900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100% Vegetable Juices/ Blends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32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100%_Vegetable_Juices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19% Of Monthly+ Guests To Midscale Consume Apple &amp; Eve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100%_Vegetable_Juices_FB_ReadAsText"/>
          <p:cNvSpPr txBox="1"/>
          <p:nvPr/>
        </p:nvSpPr>
        <p:spPr>
          <a:xfrm>
            <a:off x="662542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Apple &amp; Eve Their Favorite Brand Of 100% Vegetable Juice/ Blend.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tar: 5 Points 29"/>
          <p:cNvSpPr>
            <a:spLocks noChangeAspect="1"/>
          </p:cNvSpPr>
          <p:nvPr/>
        </p:nvSpPr>
        <p:spPr>
          <a:xfrm>
            <a:off x="576683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0" y="718375"/>
            <a:ext cx="461642" cy="4428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75" y="3350616"/>
            <a:ext cx="461642" cy="442800"/>
          </a:xfrm>
          <a:prstGeom prst="rect">
            <a:avLst/>
          </a:prstGeom>
        </p:spPr>
      </p:pic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</p:spTree>
    <p:extLst>
      <p:ext uri="{BB962C8B-B14F-4D97-AF65-F5344CB8AC3E}">
        <p14:creationId xmlns:p14="http://schemas.microsoft.com/office/powerpoint/2010/main" val="1277195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100%_Juice_(Non_OJ)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613085"/>
              </p:ext>
            </p:extLst>
          </p:nvPr>
        </p:nvGraphicFramePr>
        <p:xfrm>
          <a:off x="176402" y="1286256"/>
          <a:ext cx="11879239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100%_Juice_(Non_OJ)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7268694"/>
              </p:ext>
            </p:extLst>
          </p:nvPr>
        </p:nvGraphicFramePr>
        <p:xfrm>
          <a:off x="176402" y="3953256"/>
          <a:ext cx="11877053" cy="1936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10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100% Juice (Non OJ)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7" y="3433736"/>
            <a:ext cx="1109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100% Juice (Non OJ)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33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100%_Juice_(Non_OJ)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19% Of Monthly+ Guests To Midscale Consume Apple &amp; Eve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100%_Juice_(Non_OJ)_FB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Apple &amp; Eve Their Favorite Brand Of 100% Juice (Non OJ).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34" y="713371"/>
            <a:ext cx="466118" cy="447092"/>
          </a:xfrm>
          <a:prstGeom prst="rect">
            <a:avLst/>
          </a:prstGeom>
          <a:noFill/>
        </p:spPr>
      </p:pic>
      <p:sp>
        <p:nvSpPr>
          <p:cNvPr id="43" name="Star: 5 Points 42"/>
          <p:cNvSpPr>
            <a:spLocks noChangeAspect="1"/>
          </p:cNvSpPr>
          <p:nvPr/>
        </p:nvSpPr>
        <p:spPr>
          <a:xfrm>
            <a:off x="550179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66" y="3342058"/>
            <a:ext cx="466118" cy="447092"/>
          </a:xfrm>
          <a:prstGeom prst="rect">
            <a:avLst/>
          </a:prstGeom>
          <a:noFill/>
        </p:spPr>
      </p:pic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</p:spTree>
    <p:extLst>
      <p:ext uri="{BB962C8B-B14F-4D97-AF65-F5344CB8AC3E}">
        <p14:creationId xmlns:p14="http://schemas.microsoft.com/office/powerpoint/2010/main" val="166237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Lemonad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954592"/>
              </p:ext>
            </p:extLst>
          </p:nvPr>
        </p:nvGraphicFramePr>
        <p:xfrm>
          <a:off x="176402" y="1286256"/>
          <a:ext cx="11879239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Lemonade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097446"/>
              </p:ext>
            </p:extLst>
          </p:nvPr>
        </p:nvGraphicFramePr>
        <p:xfrm>
          <a:off x="176402" y="3953257"/>
          <a:ext cx="11877053" cy="1923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11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Lemonade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7" y="3433736"/>
            <a:ext cx="1110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Lemonade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34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Lemonade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Monthly+ Guests To Midscale Consume Arizona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Lemonade_FB_ReadAsText"/>
          <p:cNvSpPr txBox="1"/>
          <p:nvPr/>
        </p:nvSpPr>
        <p:spPr>
          <a:xfrm>
            <a:off x="662543" y="3737814"/>
            <a:ext cx="11145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Arizona Their Favorite Brand Of Lemonade.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0" y="705252"/>
            <a:ext cx="463556" cy="446388"/>
          </a:xfrm>
          <a:prstGeom prst="rect">
            <a:avLst/>
          </a:prstGeom>
          <a:noFill/>
        </p:spPr>
      </p:pic>
      <p:sp>
        <p:nvSpPr>
          <p:cNvPr id="43" name="Star: 5 Points 42"/>
          <p:cNvSpPr>
            <a:spLocks noChangeAspect="1"/>
          </p:cNvSpPr>
          <p:nvPr/>
        </p:nvSpPr>
        <p:spPr>
          <a:xfrm>
            <a:off x="669447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66" y="3348016"/>
            <a:ext cx="463556" cy="446388"/>
          </a:xfrm>
          <a:prstGeom prst="rect">
            <a:avLst/>
          </a:prstGeom>
          <a:noFill/>
        </p:spPr>
      </p:pic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</p:spTree>
    <p:extLst>
      <p:ext uri="{BB962C8B-B14F-4D97-AF65-F5344CB8AC3E}">
        <p14:creationId xmlns:p14="http://schemas.microsoft.com/office/powerpoint/2010/main" val="195884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Limead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997319"/>
              </p:ext>
            </p:extLst>
          </p:nvPr>
        </p:nvGraphicFramePr>
        <p:xfrm>
          <a:off x="176403" y="1286256"/>
          <a:ext cx="11858715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Limeade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303319"/>
              </p:ext>
            </p:extLst>
          </p:nvPr>
        </p:nvGraphicFramePr>
        <p:xfrm>
          <a:off x="176402" y="3953257"/>
          <a:ext cx="11877053" cy="1923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11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Limeade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8" y="3433736"/>
            <a:ext cx="11119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Limeade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35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Limeade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26% Of Monthly+ Guests To Midscale Consume Hawaiian Punch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Limeade_FB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29% Of Monthly+ Guests To Midscale Consider Hawaiian Punch Their Favorite Brand Of Limeade.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97" y="715443"/>
            <a:ext cx="465396" cy="446400"/>
          </a:xfrm>
          <a:prstGeom prst="rect">
            <a:avLst/>
          </a:prstGeom>
        </p:spPr>
      </p:pic>
      <p:sp>
        <p:nvSpPr>
          <p:cNvPr id="30" name="Star: 5 Points 29"/>
          <p:cNvSpPr>
            <a:spLocks noChangeAspect="1"/>
          </p:cNvSpPr>
          <p:nvPr/>
        </p:nvSpPr>
        <p:spPr>
          <a:xfrm>
            <a:off x="589935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49" y="3347427"/>
            <a:ext cx="465396" cy="446400"/>
          </a:xfrm>
          <a:prstGeom prst="rect">
            <a:avLst/>
          </a:prstGeom>
        </p:spPr>
      </p:pic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</p:spTree>
    <p:extLst>
      <p:ext uri="{BB962C8B-B14F-4D97-AF65-F5344CB8AC3E}">
        <p14:creationId xmlns:p14="http://schemas.microsoft.com/office/powerpoint/2010/main" val="2249930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Juice_Drink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5558239"/>
              </p:ext>
            </p:extLst>
          </p:nvPr>
        </p:nvGraphicFramePr>
        <p:xfrm>
          <a:off x="176403" y="1286256"/>
          <a:ext cx="11867208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Juice_Drinks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8202161"/>
              </p:ext>
            </p:extLst>
          </p:nvPr>
        </p:nvGraphicFramePr>
        <p:xfrm>
          <a:off x="176402" y="3953256"/>
          <a:ext cx="11877053" cy="1909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11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Juice Drinks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7" y="3433736"/>
            <a:ext cx="1111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Juice Drinks (Top 10 For Midscale Favorite Brand In Category)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2" y="3330020"/>
            <a:ext cx="466118" cy="447092"/>
          </a:xfrm>
          <a:prstGeom prst="rect">
            <a:avLst/>
          </a:prstGeom>
          <a:noFill/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36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Juice_Drinks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19% Of Monthly+ Guests To Midscale Consume AriZona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Juice_Drinks_FB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AriZona Their Favorite Brand Of Juice Drink.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tar: 5 Points 29"/>
          <p:cNvSpPr>
            <a:spLocks noChangeAspect="1"/>
          </p:cNvSpPr>
          <p:nvPr/>
        </p:nvSpPr>
        <p:spPr>
          <a:xfrm>
            <a:off x="576683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8" y="700354"/>
            <a:ext cx="466118" cy="447092"/>
          </a:xfrm>
          <a:prstGeom prst="rect">
            <a:avLst/>
          </a:prstGeom>
          <a:noFill/>
        </p:spPr>
      </p:pic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</p:spTree>
    <p:extLst>
      <p:ext uri="{BB962C8B-B14F-4D97-AF65-F5344CB8AC3E}">
        <p14:creationId xmlns:p14="http://schemas.microsoft.com/office/powerpoint/2010/main" val="2352599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Unflavored_BW_Non-Sparkling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7211793"/>
              </p:ext>
            </p:extLst>
          </p:nvPr>
        </p:nvGraphicFramePr>
        <p:xfrm>
          <a:off x="176402" y="1286256"/>
          <a:ext cx="11879239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Unflavored_BW_Non-Sparkling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585761"/>
              </p:ext>
            </p:extLst>
          </p:nvPr>
        </p:nvGraphicFramePr>
        <p:xfrm>
          <a:off x="176402" y="3953257"/>
          <a:ext cx="11877053" cy="1950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10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Unflavored BW Non-Sparkling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73688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8" y="3433736"/>
            <a:ext cx="1110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Unflavored BW Non-Sparkling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37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Unflavored_BW_Non-Sparkling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19% Of Monthly+ Guests To Midscale Consume Aquafina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Unflavored_BW_Non-Sparkling_FB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Aquafina Their Favorite Brand Of Unflavored BW Non-Sparkling.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tar: 5 Points 29"/>
          <p:cNvSpPr>
            <a:spLocks noChangeAspect="1"/>
          </p:cNvSpPr>
          <p:nvPr/>
        </p:nvSpPr>
        <p:spPr>
          <a:xfrm>
            <a:off x="550179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0" y="717921"/>
            <a:ext cx="461642" cy="442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7" y="3364375"/>
            <a:ext cx="461642" cy="442800"/>
          </a:xfrm>
          <a:prstGeom prst="rect">
            <a:avLst/>
          </a:prstGeom>
        </p:spPr>
      </p:pic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</p:spTree>
    <p:extLst>
      <p:ext uri="{BB962C8B-B14F-4D97-AF65-F5344CB8AC3E}">
        <p14:creationId xmlns:p14="http://schemas.microsoft.com/office/powerpoint/2010/main" val="3329504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Unflavored_Sparkling_Water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06664"/>
              </p:ext>
            </p:extLst>
          </p:nvPr>
        </p:nvGraphicFramePr>
        <p:xfrm>
          <a:off x="176403" y="1286256"/>
          <a:ext cx="11867208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Unflavored_Sparkling_Water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546917"/>
              </p:ext>
            </p:extLst>
          </p:nvPr>
        </p:nvGraphicFramePr>
        <p:xfrm>
          <a:off x="176402" y="3953256"/>
          <a:ext cx="11877053" cy="1936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11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Unflavored Sparkling Water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7" y="3433736"/>
            <a:ext cx="1110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Unflavored Sparkling Water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38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Unflavored_Sparkling_Water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19% Of Monthly+ Guests To Midscale Consume Arrowhead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Unflavored_Sparkling_Water_FB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Arrowhead Their Favorite Brand Of Unflavored Sparkling Water.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tar: 5 Points 29"/>
          <p:cNvSpPr>
            <a:spLocks noChangeAspect="1"/>
          </p:cNvSpPr>
          <p:nvPr/>
        </p:nvSpPr>
        <p:spPr>
          <a:xfrm>
            <a:off x="550179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8" y="719895"/>
            <a:ext cx="461642" cy="442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5" y="3372670"/>
            <a:ext cx="461642" cy="442800"/>
          </a:xfrm>
          <a:prstGeom prst="rect">
            <a:avLst/>
          </a:prstGeom>
        </p:spPr>
      </p:pic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</p:spTree>
    <p:extLst>
      <p:ext uri="{BB962C8B-B14F-4D97-AF65-F5344CB8AC3E}">
        <p14:creationId xmlns:p14="http://schemas.microsoft.com/office/powerpoint/2010/main" val="1188146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Flavored_Non-Sparkling_Water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8435552"/>
              </p:ext>
            </p:extLst>
          </p:nvPr>
        </p:nvGraphicFramePr>
        <p:xfrm>
          <a:off x="176403" y="1286256"/>
          <a:ext cx="11867208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9" name="Flavored_Non-Sparkling_Water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2624052"/>
              </p:ext>
            </p:extLst>
          </p:nvPr>
        </p:nvGraphicFramePr>
        <p:xfrm>
          <a:off x="176402" y="3953256"/>
          <a:ext cx="11877053" cy="1936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h1"/>
          <p:cNvSpPr txBox="1"/>
          <p:nvPr/>
        </p:nvSpPr>
        <p:spPr>
          <a:xfrm>
            <a:off x="797717" y="764116"/>
            <a:ext cx="1111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Flavored Non-Sparkling Water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7" y="3433736"/>
            <a:ext cx="1110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Flavored Non-Sparkling Water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39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Flavored_Non-Sparkling_Water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19% Of Monthly+ Guests To Midscale Consume Aquafina Flavor Splash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Flavored_Non-Sparkling_Water_FB_ReadAsText"/>
          <p:cNvSpPr txBox="1"/>
          <p:nvPr/>
        </p:nvSpPr>
        <p:spPr>
          <a:xfrm>
            <a:off x="662543" y="3737814"/>
            <a:ext cx="11145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Aquafina Flavor Splash Their Favorite Brand Of Flavored Non-Sparkling Water.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tar: 5 Points 29"/>
          <p:cNvSpPr>
            <a:spLocks noChangeAspect="1"/>
          </p:cNvSpPr>
          <p:nvPr/>
        </p:nvSpPr>
        <p:spPr>
          <a:xfrm>
            <a:off x="642943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24" y="722209"/>
            <a:ext cx="461642" cy="4428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7" y="3351800"/>
            <a:ext cx="461642" cy="442800"/>
          </a:xfrm>
          <a:prstGeom prst="rect">
            <a:avLst/>
          </a:prstGeom>
        </p:spPr>
      </p:pic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</p:spTree>
    <p:extLst>
      <p:ext uri="{BB962C8B-B14F-4D97-AF65-F5344CB8AC3E}">
        <p14:creationId xmlns:p14="http://schemas.microsoft.com/office/powerpoint/2010/main" val="2914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88" name="TotalGB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936567"/>
              </p:ext>
            </p:extLst>
          </p:nvPr>
        </p:nvGraphicFramePr>
        <p:xfrm>
          <a:off x="238125" y="1286258"/>
          <a:ext cx="11829184" cy="4452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9" name="Picture 88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1" y="5060862"/>
            <a:ext cx="11412000" cy="252000"/>
          </a:xfrm>
          <a:prstGeom prst="rect">
            <a:avLst/>
          </a:prstGeom>
        </p:spPr>
      </p:pic>
      <p:sp>
        <p:nvSpPr>
          <p:cNvPr id="26" name="h1"/>
          <p:cNvSpPr txBox="1"/>
          <p:nvPr/>
        </p:nvSpPr>
        <p:spPr>
          <a:xfrm>
            <a:off x="797717" y="766556"/>
            <a:ext cx="1111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Frequency (Total Guest Base)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86" name="Straight Connector 85"/>
          <p:cNvCxnSpPr/>
          <p:nvPr/>
        </p:nvCxnSpPr>
        <p:spPr>
          <a:xfrm>
            <a:off x="735894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main_h"/>
          <p:cNvSpPr txBox="1"/>
          <p:nvPr/>
        </p:nvSpPr>
        <p:spPr>
          <a:xfrm>
            <a:off x="221419" y="121489"/>
            <a:ext cx="44812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Frequency Profile</a:t>
            </a:r>
          </a:p>
        </p:txBody>
      </p:sp>
      <p:sp>
        <p:nvSpPr>
          <p:cNvPr id="22" name="TotalGB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2% Of  Total Guests Are Also Daily+ Guests To Midscale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3" y="761525"/>
            <a:ext cx="444053" cy="425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0590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Flavored_Sparkling_Water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6570867"/>
              </p:ext>
            </p:extLst>
          </p:nvPr>
        </p:nvGraphicFramePr>
        <p:xfrm>
          <a:off x="176402" y="1286256"/>
          <a:ext cx="11879239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h1"/>
          <p:cNvSpPr txBox="1"/>
          <p:nvPr/>
        </p:nvSpPr>
        <p:spPr>
          <a:xfrm>
            <a:off x="797717" y="764116"/>
            <a:ext cx="1111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Flavored Sparkling Water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73688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8" y="3433736"/>
            <a:ext cx="11119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Flavored Sparkling Water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40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Flavored_Sparkling_Water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19% Of Monthly+ Guests To Midscale Consume Arrowhead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Flavored_Sparkling_Water_FB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Arrowhead Their Favorite Brand Of Flavored Sparkling Water.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Flavored_Sparkling_Water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1723442"/>
              </p:ext>
            </p:extLst>
          </p:nvPr>
        </p:nvGraphicFramePr>
        <p:xfrm>
          <a:off x="176402" y="3953257"/>
          <a:ext cx="11877053" cy="1950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0" name="Star: 5 Points 29"/>
          <p:cNvSpPr>
            <a:spLocks noChangeAspect="1"/>
          </p:cNvSpPr>
          <p:nvPr/>
        </p:nvSpPr>
        <p:spPr>
          <a:xfrm>
            <a:off x="589935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4" y="720213"/>
            <a:ext cx="461642" cy="4428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03" y="3343682"/>
            <a:ext cx="461642" cy="442800"/>
          </a:xfrm>
          <a:prstGeom prst="rect">
            <a:avLst/>
          </a:prstGeom>
        </p:spPr>
      </p:pic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</p:spTree>
    <p:extLst>
      <p:ext uri="{BB962C8B-B14F-4D97-AF65-F5344CB8AC3E}">
        <p14:creationId xmlns:p14="http://schemas.microsoft.com/office/powerpoint/2010/main" val="4133622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Sports_Drinks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0667203"/>
              </p:ext>
            </p:extLst>
          </p:nvPr>
        </p:nvGraphicFramePr>
        <p:xfrm>
          <a:off x="176402" y="3953256"/>
          <a:ext cx="11877053" cy="1963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Sports_Drink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440758"/>
              </p:ext>
            </p:extLst>
          </p:nvPr>
        </p:nvGraphicFramePr>
        <p:xfrm>
          <a:off x="176402" y="1286256"/>
          <a:ext cx="11879239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h1"/>
          <p:cNvSpPr txBox="1"/>
          <p:nvPr/>
        </p:nvSpPr>
        <p:spPr>
          <a:xfrm>
            <a:off x="797717" y="764116"/>
            <a:ext cx="1110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Sports Drinks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2" y="704900"/>
            <a:ext cx="466118" cy="447092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7" y="3433736"/>
            <a:ext cx="1111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Sports Drinks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41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Sports_Drinks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19% Of Monthly+ Guests To Midscale Consume Gatorade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Sports_Drinks_FB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Gatorade Their Favorite Brand Of Sports Drink.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tar: 5 Points 29"/>
          <p:cNvSpPr>
            <a:spLocks noChangeAspect="1"/>
          </p:cNvSpPr>
          <p:nvPr/>
        </p:nvSpPr>
        <p:spPr>
          <a:xfrm>
            <a:off x="550179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6" y="3337594"/>
            <a:ext cx="466118" cy="447092"/>
          </a:xfrm>
          <a:prstGeom prst="rect">
            <a:avLst/>
          </a:prstGeom>
          <a:noFill/>
        </p:spPr>
      </p:pic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</p:spTree>
    <p:extLst>
      <p:ext uri="{BB962C8B-B14F-4D97-AF65-F5344CB8AC3E}">
        <p14:creationId xmlns:p14="http://schemas.microsoft.com/office/powerpoint/2010/main" val="2613328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Energy_Drinks_Shots_FB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811891"/>
              </p:ext>
            </p:extLst>
          </p:nvPr>
        </p:nvGraphicFramePr>
        <p:xfrm>
          <a:off x="176402" y="3953256"/>
          <a:ext cx="11877053" cy="1963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Energy_Drinks_Shot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002615"/>
              </p:ext>
            </p:extLst>
          </p:nvPr>
        </p:nvGraphicFramePr>
        <p:xfrm>
          <a:off x="176402" y="1286256"/>
          <a:ext cx="11879239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Rectangle 36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h1"/>
          <p:cNvSpPr txBox="1"/>
          <p:nvPr/>
        </p:nvSpPr>
        <p:spPr>
          <a:xfrm>
            <a:off x="797717" y="764116"/>
            <a:ext cx="1111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Energy Drinks/ Shots (Top 10 For Midscale Monthly+)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2" y="704900"/>
            <a:ext cx="466118" cy="447092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60241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2"/>
          <p:cNvSpPr txBox="1"/>
          <p:nvPr/>
        </p:nvSpPr>
        <p:spPr>
          <a:xfrm>
            <a:off x="797717" y="3433736"/>
            <a:ext cx="1110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Energy Drinks/ Shots (Top 10 For Midscale Favorite Brand In Category)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42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sp>
        <p:nvSpPr>
          <p:cNvPr id="38" name="Energy_Drinks_Shots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19% Of Monthly+ Guests To Midscale Consume 5 Hour Energy At Least Once A Month.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Energy_Drinks_Shots_FB_ReadAsText"/>
          <p:cNvSpPr txBox="1"/>
          <p:nvPr/>
        </p:nvSpPr>
        <p:spPr>
          <a:xfrm>
            <a:off x="662543" y="3737814"/>
            <a:ext cx="10904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Monthly+ Guests To Midscale Consider 5 Hour Energy Their Favorite Brand Of Energy Drink/ Shot.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3945" y="3762113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698016" y="374722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tar: 5 Points 29"/>
          <p:cNvSpPr>
            <a:spLocks noChangeAspect="1"/>
          </p:cNvSpPr>
          <p:nvPr/>
        </p:nvSpPr>
        <p:spPr>
          <a:xfrm>
            <a:off x="576683" y="3569335"/>
            <a:ext cx="150000" cy="180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27" y="3337594"/>
            <a:ext cx="466118" cy="447092"/>
          </a:xfrm>
          <a:prstGeom prst="rect">
            <a:avLst/>
          </a:prstGeom>
          <a:noFill/>
        </p:spPr>
      </p:pic>
      <p:sp>
        <p:nvSpPr>
          <p:cNvPr id="36" name="main_h"/>
          <p:cNvSpPr txBox="1"/>
          <p:nvPr/>
        </p:nvSpPr>
        <p:spPr>
          <a:xfrm>
            <a:off x="221419" y="121489"/>
            <a:ext cx="4243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Beverage Consumption – Monthly+</a:t>
            </a:r>
          </a:p>
        </p:txBody>
      </p:sp>
    </p:spTree>
    <p:extLst>
      <p:ext uri="{BB962C8B-B14F-4D97-AF65-F5344CB8AC3E}">
        <p14:creationId xmlns:p14="http://schemas.microsoft.com/office/powerpoint/2010/main" val="58980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9" name="Picture 8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1" y="5048832"/>
            <a:ext cx="11412000" cy="252000"/>
          </a:xfrm>
          <a:prstGeom prst="rect">
            <a:avLst/>
          </a:prstGeom>
        </p:spPr>
      </p:pic>
      <p:sp>
        <p:nvSpPr>
          <p:cNvPr id="26" name="h1"/>
          <p:cNvSpPr txBox="1"/>
          <p:nvPr/>
        </p:nvSpPr>
        <p:spPr>
          <a:xfrm>
            <a:off x="797717" y="766556"/>
            <a:ext cx="1111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Guest Frequency (Monthly+ Guest  Base)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86" name="Straight Connector 85"/>
          <p:cNvCxnSpPr/>
          <p:nvPr/>
        </p:nvCxnSpPr>
        <p:spPr>
          <a:xfrm>
            <a:off x="735894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main_h"/>
          <p:cNvSpPr txBox="1"/>
          <p:nvPr/>
        </p:nvSpPr>
        <p:spPr>
          <a:xfrm>
            <a:off x="221418" y="121489"/>
            <a:ext cx="87048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Frequency Profile - Monthly+</a:t>
            </a:r>
          </a:p>
        </p:txBody>
      </p:sp>
      <p:sp>
        <p:nvSpPr>
          <p:cNvPr id="22" name="MGB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29% Of Monthly+ Guests To Midscale Are Also Daily+ Guests To Midscale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3" y="761525"/>
            <a:ext cx="444053" cy="425928"/>
          </a:xfrm>
          <a:prstGeom prst="rect">
            <a:avLst/>
          </a:prstGeom>
          <a:noFill/>
        </p:spPr>
      </p:pic>
      <p:graphicFrame>
        <p:nvGraphicFramePr>
          <p:cNvPr id="20" name="MGB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06727"/>
              </p:ext>
            </p:extLst>
          </p:nvPr>
        </p:nvGraphicFramePr>
        <p:xfrm>
          <a:off x="238125" y="1286258"/>
          <a:ext cx="11829184" cy="4452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7624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>
            <a:normAutofit/>
          </a:bodyPr>
          <a:lstStyle/>
          <a:p>
            <a:pPr lvl="0"/>
            <a:r>
              <a:rPr lang="en-US" dirty="0">
                <a:latin typeface="Franklin Gothic Book" panose="020B0503020102020204" pitchFamily="34" charset="0"/>
              </a:rPr>
              <a:t>DINER</a:t>
            </a:r>
            <a:r>
              <a:rPr lang="en-US" u="none" dirty="0">
                <a:effectLst/>
                <a:latin typeface="Franklin Gothic Book" panose="020B0503020102020204" pitchFamily="34" charset="0"/>
              </a:rPr>
              <a:t> Report     </a:t>
            </a:r>
          </a:p>
          <a:p>
            <a:pPr lvl="0"/>
            <a:r>
              <a:rPr lang="en-US" dirty="0">
                <a:latin typeface="Franklin Gothic Book" panose="020B0503020102020204" pitchFamily="34" charset="0"/>
              </a:rPr>
              <a:t>Guest Demographics</a:t>
            </a:r>
            <a:endParaRPr lang="en-US" u="none" dirty="0"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330950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7" y="5380907"/>
            <a:ext cx="5324666" cy="207455"/>
          </a:xfrm>
          <a:prstGeom prst="rect">
            <a:avLst/>
          </a:prstGeom>
        </p:spPr>
      </p:pic>
      <p:pic>
        <p:nvPicPr>
          <p:cNvPr id="61" name="Picture 60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37" y="5384071"/>
            <a:ext cx="5436000" cy="207455"/>
          </a:xfrm>
          <a:prstGeom prst="rect">
            <a:avLst/>
          </a:prstGeom>
        </p:spPr>
      </p:pic>
      <p:pic>
        <p:nvPicPr>
          <p:cNvPr id="64" name="Picture 6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61" y="2716085"/>
            <a:ext cx="5364000" cy="208988"/>
          </a:xfrm>
          <a:prstGeom prst="rect">
            <a:avLst/>
          </a:prstGeom>
        </p:spPr>
      </p:pic>
      <p:graphicFrame>
        <p:nvGraphicFramePr>
          <p:cNvPr id="63" name="Gender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519175"/>
              </p:ext>
            </p:extLst>
          </p:nvPr>
        </p:nvGraphicFramePr>
        <p:xfrm>
          <a:off x="238125" y="1286257"/>
          <a:ext cx="5882986" cy="1880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2" name="Race-Ethnicity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582464"/>
              </p:ext>
            </p:extLst>
          </p:nvPr>
        </p:nvGraphicFramePr>
        <p:xfrm>
          <a:off x="238125" y="3953258"/>
          <a:ext cx="5901092" cy="1828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5" name="Occupatio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6217183"/>
              </p:ext>
            </p:extLst>
          </p:nvPr>
        </p:nvGraphicFramePr>
        <p:xfrm>
          <a:off x="6229589" y="3953259"/>
          <a:ext cx="5882986" cy="1936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6" name="Ag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5365829"/>
              </p:ext>
            </p:extLst>
          </p:nvPr>
        </p:nvGraphicFramePr>
        <p:xfrm>
          <a:off x="6244401" y="1277473"/>
          <a:ext cx="5882986" cy="1907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74" name="Straight Connector 73"/>
          <p:cNvCxnSpPr/>
          <p:nvPr/>
        </p:nvCxnSpPr>
        <p:spPr>
          <a:xfrm>
            <a:off x="6778800" y="3765600"/>
            <a:ext cx="51423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777989" y="1102670"/>
            <a:ext cx="51423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ace-Ethnicity"/>
          <p:cNvSpPr txBox="1"/>
          <p:nvPr/>
        </p:nvSpPr>
        <p:spPr>
          <a:xfrm>
            <a:off x="799200" y="3430669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Race/ Ethnicity</a:t>
            </a:r>
          </a:p>
        </p:txBody>
      </p:sp>
      <p:pic>
        <p:nvPicPr>
          <p:cNvPr id="27" name="Picture 2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68" y="2702231"/>
            <a:ext cx="5400000" cy="2074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30" name="main_h"/>
          <p:cNvSpPr txBox="1"/>
          <p:nvPr/>
        </p:nvSpPr>
        <p:spPr>
          <a:xfrm>
            <a:off x="169330" y="137538"/>
            <a:ext cx="81558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Guest Demographics – Monthly+</a:t>
            </a:r>
          </a:p>
        </p:txBody>
      </p:sp>
      <p:sp>
        <p:nvSpPr>
          <p:cNvPr id="31" name="Gender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Gender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2" name="Age"/>
          <p:cNvSpPr txBox="1"/>
          <p:nvPr/>
        </p:nvSpPr>
        <p:spPr>
          <a:xfrm>
            <a:off x="6850331" y="764116"/>
            <a:ext cx="5159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Age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50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911" y="740457"/>
            <a:ext cx="362211" cy="36221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50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13" y="818249"/>
            <a:ext cx="402812" cy="37260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54" name="Occupation"/>
          <p:cNvSpPr txBox="1"/>
          <p:nvPr/>
        </p:nvSpPr>
        <p:spPr>
          <a:xfrm>
            <a:off x="6850800" y="3430669"/>
            <a:ext cx="52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Occupation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83" y="3379778"/>
            <a:ext cx="310332" cy="377267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733324" y="1102670"/>
            <a:ext cx="519350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706000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1696914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34400" y="3765600"/>
            <a:ext cx="51423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7060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612" y="3338688"/>
            <a:ext cx="414807" cy="414807"/>
          </a:xfrm>
          <a:prstGeom prst="rect">
            <a:avLst/>
          </a:prstGeom>
        </p:spPr>
      </p:pic>
      <p:sp>
        <p:nvSpPr>
          <p:cNvPr id="2" name="Gender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Monthly+ Guests To Midscale Are Male.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Age_ReadAsText"/>
          <p:cNvSpPr txBox="1"/>
          <p:nvPr/>
        </p:nvSpPr>
        <p:spPr>
          <a:xfrm>
            <a:off x="6707206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5% Of Monthly+ Guests To Midscale Are 13-17 Year Old.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2" name="Race/Ethinicity_ReadAsTe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Monthly+ Guests To Midscale Are White.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Occupation_ReadAsText"/>
          <p:cNvSpPr txBox="1"/>
          <p:nvPr/>
        </p:nvSpPr>
        <p:spPr>
          <a:xfrm>
            <a:off x="6705604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28% Of Monthly+ Guests To Midscale Are White Collar.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980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36" y="744663"/>
            <a:ext cx="411520" cy="345677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6778800" y="3765600"/>
            <a:ext cx="51423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777989" y="1102670"/>
            <a:ext cx="51423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68" y="2702231"/>
            <a:ext cx="5400000" cy="207455"/>
          </a:xfrm>
          <a:prstGeom prst="rect">
            <a:avLst/>
          </a:prstGeom>
        </p:spPr>
      </p:pic>
      <p:pic>
        <p:nvPicPr>
          <p:cNvPr id="29" name="Picture 28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70" y="3265307"/>
            <a:ext cx="5445575" cy="201334"/>
          </a:xfrm>
          <a:prstGeom prst="rect">
            <a:avLst/>
          </a:prstGeom>
        </p:spPr>
      </p:pic>
      <p:sp>
        <p:nvSpPr>
          <p:cNvPr id="30" name="main_h"/>
          <p:cNvSpPr txBox="1"/>
          <p:nvPr/>
        </p:nvSpPr>
        <p:spPr>
          <a:xfrm>
            <a:off x="169330" y="137538"/>
            <a:ext cx="7973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Guest Demographics – Monthly+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Socioeconomic Level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50331" y="764116"/>
            <a:ext cx="5159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HH Income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18" y="818249"/>
            <a:ext cx="372601" cy="37260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850800" y="3430669"/>
            <a:ext cx="52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HH Size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786" y="3387850"/>
            <a:ext cx="359926" cy="345677"/>
          </a:xfrm>
          <a:prstGeom prst="rect">
            <a:avLst/>
          </a:prstGeom>
        </p:spPr>
      </p:pic>
      <p:pic>
        <p:nvPicPr>
          <p:cNvPr id="61" name="Picture 6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37" y="5384071"/>
            <a:ext cx="5436000" cy="20745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7" y="5380907"/>
            <a:ext cx="5324666" cy="207455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733324" y="1102670"/>
            <a:ext cx="519350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706000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1696914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Socioeconomic_Level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071627"/>
              </p:ext>
            </p:extLst>
          </p:nvPr>
        </p:nvGraphicFramePr>
        <p:xfrm>
          <a:off x="238125" y="1286258"/>
          <a:ext cx="5901092" cy="4563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6" name="HH_Incom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7197524"/>
              </p:ext>
            </p:extLst>
          </p:nvPr>
        </p:nvGraphicFramePr>
        <p:xfrm>
          <a:off x="6244401" y="1304925"/>
          <a:ext cx="5882986" cy="183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65" name="HH_Siz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5012118"/>
              </p:ext>
            </p:extLst>
          </p:nvPr>
        </p:nvGraphicFramePr>
        <p:xfrm>
          <a:off x="6229589" y="3968750"/>
          <a:ext cx="5882986" cy="1840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4" name="Socioeconomic_Level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Monthly+ Guests To Midscale Are Single Low Income.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HH_Income_ReadAsText"/>
          <p:cNvSpPr txBox="1"/>
          <p:nvPr/>
        </p:nvSpPr>
        <p:spPr>
          <a:xfrm>
            <a:off x="6707206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5% Of Monthly+ Guests To Midscale Have Less Than $25,00 HH Income.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HH_Size_ReadAsText"/>
          <p:cNvSpPr txBox="1"/>
          <p:nvPr/>
        </p:nvSpPr>
        <p:spPr>
          <a:xfrm>
            <a:off x="6705604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28% Of Monthly+ Guests To Midscale Are 1 Person Household Members.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75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Parental_Identificatio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5310453"/>
              </p:ext>
            </p:extLst>
          </p:nvPr>
        </p:nvGraphicFramePr>
        <p:xfrm>
          <a:off x="6244401" y="1304925"/>
          <a:ext cx="5882986" cy="183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Rectangle 37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255" y="2729338"/>
            <a:ext cx="5324666" cy="207455"/>
          </a:xfrm>
          <a:prstGeom prst="rect">
            <a:avLst/>
          </a:prstGeom>
        </p:spPr>
      </p:pic>
      <p:pic>
        <p:nvPicPr>
          <p:cNvPr id="76" name="Picture 7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31" y="2729941"/>
            <a:ext cx="5377913" cy="207455"/>
          </a:xfrm>
          <a:prstGeom prst="rect">
            <a:avLst/>
          </a:prstGeom>
        </p:spPr>
      </p:pic>
      <p:cxnSp>
        <p:nvCxnSpPr>
          <p:cNvPr id="83" name="Straight Connector 82"/>
          <p:cNvCxnSpPr/>
          <p:nvPr/>
        </p:nvCxnSpPr>
        <p:spPr>
          <a:xfrm>
            <a:off x="735742" y="3766454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Diner_Segmentatio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176044"/>
              </p:ext>
            </p:extLst>
          </p:nvPr>
        </p:nvGraphicFramePr>
        <p:xfrm>
          <a:off x="218203" y="3953258"/>
          <a:ext cx="11710272" cy="1860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4" name="Marital_Statu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671504"/>
              </p:ext>
            </p:extLst>
          </p:nvPr>
        </p:nvGraphicFramePr>
        <p:xfrm>
          <a:off x="381739" y="1304926"/>
          <a:ext cx="5882986" cy="183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799200" y="3430800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Diner Segmentation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Marital Status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50800" y="764116"/>
            <a:ext cx="5159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Parental Identification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3324" y="1102670"/>
            <a:ext cx="519350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06000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765152" y="1102670"/>
            <a:ext cx="515937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722" y="709090"/>
            <a:ext cx="408586" cy="3924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51" y="691404"/>
            <a:ext cx="450142" cy="43232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54" name="Picture 5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3" y="5390639"/>
            <a:ext cx="10764000" cy="252000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31" y="3352013"/>
            <a:ext cx="463114" cy="463114"/>
          </a:xfrm>
          <a:prstGeom prst="rect">
            <a:avLst/>
          </a:prstGeom>
        </p:spPr>
      </p:pic>
      <p:sp>
        <p:nvSpPr>
          <p:cNvPr id="40" name="Marital_Status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42% Of Monthly+ Guests To Midscale Are Married.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Parental_Identification_ReadAsText"/>
          <p:cNvSpPr txBox="1"/>
          <p:nvPr/>
        </p:nvSpPr>
        <p:spPr>
          <a:xfrm>
            <a:off x="6707206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52% Of Monthly+ Guests To Midscale Are Parents Of Child &lt;17 In HH.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2" name="Diner_Segmentation_ReadAsText"/>
          <p:cNvSpPr txBox="1"/>
          <p:nvPr/>
        </p:nvSpPr>
        <p:spPr>
          <a:xfrm>
            <a:off x="662543" y="3737814"/>
            <a:ext cx="11032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32% Of Monthly+ Guests To Midscale Are (Placeholder)</a:t>
            </a:r>
          </a:p>
        </p:txBody>
      </p:sp>
      <p:sp>
        <p:nvSpPr>
          <p:cNvPr id="36" name="main_h"/>
          <p:cNvSpPr txBox="1"/>
          <p:nvPr/>
        </p:nvSpPr>
        <p:spPr>
          <a:xfrm>
            <a:off x="169330" y="137538"/>
            <a:ext cx="74508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Guest Demographics – Monthly+</a:t>
            </a:r>
          </a:p>
        </p:txBody>
      </p:sp>
    </p:spTree>
    <p:extLst>
      <p:ext uri="{BB962C8B-B14F-4D97-AF65-F5344CB8AC3E}">
        <p14:creationId xmlns:p14="http://schemas.microsoft.com/office/powerpoint/2010/main" val="211960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14156</TotalTime>
  <Words>2866</Words>
  <Application>Microsoft Office PowerPoint</Application>
  <PresentationFormat>Widescreen</PresentationFormat>
  <Paragraphs>550</Paragraphs>
  <Slides>42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Arabic Typesetting</vt:lpstr>
      <vt:lpstr>Arial</vt:lpstr>
      <vt:lpstr>Arial (Body)</vt:lpstr>
      <vt:lpstr>Calibri</vt:lpstr>
      <vt:lpstr>Calibri Light</vt:lpstr>
      <vt:lpstr>Franklin Gothic Book</vt:lpstr>
      <vt:lpstr>Segoe UI</vt:lpstr>
      <vt:lpstr>Office Theme</vt:lpstr>
      <vt:lpstr>Base – Guests (Monthly+), Filters – None  Aug 16 3MMT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</dc:creator>
  <cp:lastModifiedBy>Bramhanath PG</cp:lastModifiedBy>
  <cp:revision>1535</cp:revision>
  <dcterms:created xsi:type="dcterms:W3CDTF">2017-02-17T10:10:41Z</dcterms:created>
  <dcterms:modified xsi:type="dcterms:W3CDTF">2017-10-19T12:02:30Z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TIntVersion">
    <vt:i4>15</vt:i4>
  </property>
  <property fmtid="{D5CDD505-2E9C-101B-9397-08002B2CF9AE}" pid="3" name="FILEGUID">
    <vt:lpwstr>a3e0c0a4-91de-419b-8e3e-e6cc3780c1e2</vt:lpwstr>
  </property>
  <property fmtid="{D5CDD505-2E9C-101B-9397-08002B2CF9AE}" pid="4" name="MODFILEGUID">
    <vt:lpwstr>412092bf-631e-47e4-86d4-892eaa205499</vt:lpwstr>
  </property>
  <property fmtid="{D5CDD505-2E9C-101B-9397-08002B2CF9AE}" pid="5" name="FILEOWNER">
    <vt:lpwstr>AQ</vt:lpwstr>
  </property>
  <property fmtid="{D5CDD505-2E9C-101B-9397-08002B2CF9AE}" pid="6" name="MODFILEOWNER">
    <vt:lpwstr>A24269</vt:lpwstr>
  </property>
  <property fmtid="{D5CDD505-2E9C-101B-9397-08002B2CF9AE}" pid="7" name="IPPCLASS">
    <vt:i4>1</vt:i4>
  </property>
  <property fmtid="{D5CDD505-2E9C-101B-9397-08002B2CF9AE}" pid="8" name="MODIPPCLASS">
    <vt:i4>1</vt:i4>
  </property>
  <property fmtid="{D5CDD505-2E9C-101B-9397-08002B2CF9AE}" pid="9" name="MACHINEID">
    <vt:lpwstr>O46130-0608</vt:lpwstr>
  </property>
  <property fmtid="{D5CDD505-2E9C-101B-9397-08002B2CF9AE}" pid="10" name="MODMACHINEID">
    <vt:lpwstr>A24269-3720</vt:lpwstr>
  </property>
  <property fmtid="{D5CDD505-2E9C-101B-9397-08002B2CF9AE}" pid="11" name="CURRENTCLASS">
    <vt:lpwstr>Classified - No Category</vt:lpwstr>
  </property>
</Properties>
</file>