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908694923773"/>
          <c:y val="0.11636363636363636"/>
          <c:w val="0.88274878539118784"/>
          <c:h val="0.767834216177523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Diet Pepsi (96,603)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9B-4205-9B1C-D3D5DC1A8B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9B-4205-9B1C-D3D5DC1A8B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9B-4205-9B1C-D3D5DC1A8B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9B-4205-9B1C-D3D5DC1A8B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9B-4205-9B1C-D3D5DC1A8B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Sheet1!$B$2:$F$2</c:f>
              <c:numCache>
                <c:formatCode>0.0%</c:formatCode>
                <c:ptCount val="5"/>
                <c:pt idx="0">
                  <c:v>0.97369259276776099</c:v>
                </c:pt>
                <c:pt idx="1">
                  <c:v>0.16198327242787999</c:v>
                </c:pt>
                <c:pt idx="2">
                  <c:v>6.8776582773993594E-2</c:v>
                </c:pt>
                <c:pt idx="3">
                  <c:v>5.4838289982486799E-2</c:v>
                </c:pt>
                <c:pt idx="4">
                  <c:v>1.43299388561858E-2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5-A99B-4205-9B1C-D3D5DC1A8B1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Diet Coke (96,603)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9B-4205-9B1C-D3D5DC1A8B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9B-4205-9B1C-D3D5DC1A8B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9B-4205-9B1C-D3D5DC1A8B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9B-4205-9B1C-D3D5DC1A8B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99B-4205-9B1C-D3D5DC1A8B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Sheet1!$B$3:$F$3</c:f>
              <c:numCache>
                <c:formatCode>0.0%</c:formatCode>
                <c:ptCount val="5"/>
                <c:pt idx="0">
                  <c:v>0.97805294564039003</c:v>
                </c:pt>
                <c:pt idx="1">
                  <c:v>0.22935792719379899</c:v>
                </c:pt>
                <c:pt idx="2">
                  <c:v>0.11585971244018201</c:v>
                </c:pt>
                <c:pt idx="3">
                  <c:v>9.3085028998541694E-2</c:v>
                </c:pt>
                <c:pt idx="4">
                  <c:v>2.7150894094959799E-2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B-A99B-4205-9B1C-D3D5DC1A8B1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Pepsi (96,603)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99B-4205-9B1C-D3D5DC1A8B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99B-4205-9B1C-D3D5DC1A8B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99B-4205-9B1C-D3D5DC1A8B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99B-4205-9B1C-D3D5DC1A8B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99B-4205-9B1C-D3D5DC1A8B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Sheet1!$B$4:$F$4</c:f>
              <c:numCache>
                <c:formatCode>0.0%</c:formatCode>
                <c:ptCount val="5"/>
                <c:pt idx="0">
                  <c:v>0.99083450641175397</c:v>
                </c:pt>
                <c:pt idx="1">
                  <c:v>0.35184427999338902</c:v>
                </c:pt>
                <c:pt idx="2">
                  <c:v>0.148223517577909</c:v>
                </c:pt>
                <c:pt idx="3">
                  <c:v>0.119023745350822</c:v>
                </c:pt>
                <c:pt idx="4">
                  <c:v>2.75995430458068E-2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1-A99B-4205-9B1C-D3D5DC1A8B1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Coca-Cola (96,603)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99B-4205-9B1C-D3D5DC1A8B18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99B-4205-9B1C-D3D5DC1A8B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99B-4205-9B1C-D3D5DC1A8B18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99B-4205-9B1C-D3D5DC1A8B18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99B-4205-9B1C-D3D5DC1A8B1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Aided Brand Awareness</c:v>
                </c:pt>
                <c:pt idx="1">
                  <c:v>Yearly+</c:v>
                </c:pt>
                <c:pt idx="2">
                  <c:v>Incidence (Monthly+)</c:v>
                </c:pt>
                <c:pt idx="3">
                  <c:v>Weekly+</c:v>
                </c:pt>
                <c:pt idx="4">
                  <c:v>Daily+</c:v>
                </c:pt>
              </c:strCache>
            </c:strRef>
          </c:cat>
          <c:val>
            <c:numRef>
              <c:f>Sheet1!$B$5:$F$5</c:f>
              <c:numCache>
                <c:formatCode>0.0%</c:formatCode>
                <c:ptCount val="5"/>
                <c:pt idx="0">
                  <c:v>0.99246736026373406</c:v>
                </c:pt>
                <c:pt idx="1">
                  <c:v>0.48374362759596701</c:v>
                </c:pt>
                <c:pt idx="2">
                  <c:v>0.253830454754984</c:v>
                </c:pt>
                <c:pt idx="3">
                  <c:v>0.20268716250456401</c:v>
                </c:pt>
                <c:pt idx="4">
                  <c:v>4.4275418236504001E-2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17-A99B-4205-9B1C-D3D5DC1A8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578872"/>
        <c:axId val="86578088"/>
      </c:barChart>
      <c:catAx>
        <c:axId val="86578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en-US"/>
          </a:p>
        </c:txPr>
        <c:crossAx val="86578088"/>
        <c:crosses val="autoZero"/>
        <c:auto val="0"/>
        <c:lblAlgn val="ctr"/>
        <c:lblOffset val="100"/>
        <c:noMultiLvlLbl val="0"/>
      </c:catAx>
      <c:valAx>
        <c:axId val="86578088"/>
        <c:scaling>
          <c:orientation val="minMax"/>
          <c:max val="1.0424673602637342"/>
          <c:min val="0"/>
        </c:scaling>
        <c:delete val="1"/>
        <c:axPos val="b"/>
        <c:numFmt formatCode="0.0%" sourceLinked="1"/>
        <c:majorTickMark val="out"/>
        <c:minorTickMark val="none"/>
        <c:tickLblPos val="nextTo"/>
        <c:crossAx val="8657887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AFAFA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13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14" name="Text Placeholder 6"/>
          <p:cNvSpPr txBox="1"/>
          <p:nvPr userDrawn="1"/>
        </p:nvSpPr>
        <p:spPr>
          <a:xfrm>
            <a:off x="7480900" y="6557101"/>
            <a:ext cx="1119336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15" name="Text Placeholder 6"/>
          <p:cNvSpPr txBox="1"/>
          <p:nvPr userDrawn="1"/>
        </p:nvSpPr>
        <p:spPr>
          <a:xfrm>
            <a:off x="8645793" y="6557101"/>
            <a:ext cx="1188197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6308438"/>
            <a:ext cx="501489" cy="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New shape"/>
          <p:cNvSpPr/>
          <p:nvPr/>
        </p:nvSpPr>
        <p:spPr>
          <a:xfrm>
            <a:off x="1841500" y="12700"/>
            <a:ext cx="8255000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>
              <a:solidFill>
                <a:srgbClr val="E41E2B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  <a:latin typeface="Franklin Gothic Book" panose="020B0503020102020204" pitchFamily="34" charset="0"/>
              </a:rPr>
              <a:t>1</a:t>
            </a:fld>
            <a:endParaRPr lang="en-US">
              <a:effectLst/>
              <a:latin typeface="Franklin Gothic Book" panose="020B0503020102020204" pitchFamily="34" charset="0"/>
            </a:endParaRPr>
          </a:p>
        </p:txBody>
      </p:sp>
      <p:grpSp>
        <p:nvGrpSpPr>
          <p:cNvPr id="8" name="ArrowGroup"/>
          <p:cNvGrpSpPr/>
          <p:nvPr/>
        </p:nvGrpSpPr>
        <p:grpSpPr>
          <a:xfrm>
            <a:off x="6939891" y="6421629"/>
            <a:ext cx="427435" cy="341611"/>
            <a:chOff x="7839301" y="4298197"/>
            <a:chExt cx="427435" cy="341611"/>
          </a:xfrm>
          <a:noFill/>
          <a:effectLst/>
        </p:grpSpPr>
        <p:sp>
          <p:nvSpPr>
            <p:cNvPr id="9" name="Arc 8"/>
            <p:cNvSpPr/>
            <p:nvPr/>
          </p:nvSpPr>
          <p:spPr>
            <a:xfrm rot="930160">
              <a:off x="7839301" y="4298197"/>
              <a:ext cx="388855" cy="341611"/>
            </a:xfrm>
            <a:prstGeom prst="arc">
              <a:avLst>
                <a:gd name="adj1" fmla="val 17301736"/>
                <a:gd name="adj2" fmla="val 2436191"/>
              </a:avLst>
            </a:prstGeom>
            <a:grp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8171649" y="4421477"/>
              <a:ext cx="95087" cy="80014"/>
            </a:xfrm>
            <a:prstGeom prst="triangle">
              <a:avLst/>
            </a:prstGeom>
            <a:grpFill/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effectLst/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12" name="ChartDataBar"/>
          <p:cNvGraphicFramePr/>
          <p:nvPr>
            <p:extLst>
              <p:ext uri="{D42A27DB-BD31-4B8C-83A1-F6EECF244321}">
                <p14:modId xmlns:p14="http://schemas.microsoft.com/office/powerpoint/2010/main" val="2145980619"/>
              </p:ext>
            </p:extLst>
          </p:nvPr>
        </p:nvGraphicFramePr>
        <p:xfrm>
          <a:off x="127000" y="508000"/>
          <a:ext cx="11938000" cy="34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me_period"/>
          <p:cNvSpPr/>
          <p:nvPr/>
        </p:nvSpPr>
        <p:spPr>
          <a:xfrm>
            <a:off x="127000" y="38989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JUN 17 12MMT</a:t>
            </a:r>
          </a:p>
        </p:txBody>
      </p:sp>
      <p:sp>
        <p:nvSpPr>
          <p:cNvPr id="14" name="stat"/>
          <p:cNvSpPr/>
          <p:nvPr/>
        </p:nvSpPr>
        <p:spPr>
          <a:xfrm>
            <a:off x="6096000" y="3898900"/>
            <a:ext cx="5969000" cy="63500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</a:t>
            </a:r>
            <a:r>
              <a:rPr sz="6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PrevYear</a:t>
            </a:r>
            <a:endParaRPr sz="60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</p:txBody>
      </p:sp>
      <p:graphicFrame>
        <p:nvGraphicFramePr>
          <p:cNvPr id="15" nam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1771"/>
              </p:ext>
            </p:extLst>
          </p:nvPr>
        </p:nvGraphicFramePr>
        <p:xfrm>
          <a:off x="169312" y="4318000"/>
          <a:ext cx="11851790" cy="243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Change vs PP</a:t>
                      </a:r>
                      <a:endParaRPr sz="1000" dirty="0"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>
                    <a:lnL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sz="900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17" name="chart_title"/>
          <p:cNvSpPr txBox="1"/>
          <p:nvPr/>
        </p:nvSpPr>
        <p:spPr>
          <a:xfrm>
            <a:off x="1375980" y="467659"/>
            <a:ext cx="9599817" cy="38164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Franklin Gothic Book" panose="020B0503020102020204" pitchFamily="34" charset="0"/>
                <a:cs typeface="Times New Roman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134175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Arial Narrow</vt:lpstr>
      <vt:lpstr>Franklin Gothic Book</vt:lpstr>
      <vt:lpstr>Times New Roman</vt:lpstr>
      <vt:lpstr>1_BUPM 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Praveen Kumar Rai</cp:lastModifiedBy>
  <cp:revision>36</cp:revision>
  <dcterms:created xsi:type="dcterms:W3CDTF">2017-03-02T13:10:25Z</dcterms:created>
  <dcterms:modified xsi:type="dcterms:W3CDTF">2017-09-15T09:13:01Z</dcterms:modified>
</cp:coreProperties>
</file>