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custDataLst>
    <p:tags r:id="rId27"/>
  </p:custDataLst>
  <p:defaultTextStyle>
    <a:defPPr algn="l" rtl="0" eaLnBrk="1" hangingPunct="1">
      <a:defRPr kumimoji="0" smtId="4294967295">
        <a:latin typeface="Tahoma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44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5122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3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4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5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6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7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8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9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0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1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2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3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4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5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6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5137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38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39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0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1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2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3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4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5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6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7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8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9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0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1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2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3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4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5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6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7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8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9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0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1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2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3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4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5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6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7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8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9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0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1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2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3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4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5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6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7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8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9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0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1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2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3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4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5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6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7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8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9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0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1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2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3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4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5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6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7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8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9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0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1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2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3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4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5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6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7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8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9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0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1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2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3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4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5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6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7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8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9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0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1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2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3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4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5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6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7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8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9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0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1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2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3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4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5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6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7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8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9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0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1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2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3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4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5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6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7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8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9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0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1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2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3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4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5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6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7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8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9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0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1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2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3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4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5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6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7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8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9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0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1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5272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5273" name=""/>
          <p:cNvSpPr/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>
            <a:lvl1pPr>
              <a:defRPr sz="5400" smtId="4294967295"/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5274" name="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Asıl alt başlık stilini düzenlemek için tıklatın</a:t>
            </a:r>
          </a:p>
        </p:txBody>
      </p:sp>
      <p:sp>
        <p:nvSpPr>
          <p:cNvPr id="5275" name=""/>
          <p:cNvSpPr/>
          <p:nvPr>
            <p:ph type="dt" sz="quarter" idx="2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6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7" name=""/>
          <p:cNvSpPr/>
          <p:nvPr>
            <p:ph type="sldNum" sz="quarter" idx="4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4DF51123-25BE-4B0A-B92B-687E67886D25}" type="slidenum">
              <a:rPr sz="1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8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4099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100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1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2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3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4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5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6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7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08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9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0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1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12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4113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4114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5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6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7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8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9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0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1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2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3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4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5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6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7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8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9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0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1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2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3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4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5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6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7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8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9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0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1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2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3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4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5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6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7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8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9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0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1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2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3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4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5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6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7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8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9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0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1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2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3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4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5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6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7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8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9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0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1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2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3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4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5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6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7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8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9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0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1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2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3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4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5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6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7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8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9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0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1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2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3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4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5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6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7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8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9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0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1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2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3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4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5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6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7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8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9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0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1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2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3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4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5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6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7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8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9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0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1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2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3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4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5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6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7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8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9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0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1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2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3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4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5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6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7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8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9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0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1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2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3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4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5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6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7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4248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4249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4250" name=""/>
          <p:cNvSpPr/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/>
          </a:p>
        </p:txBody>
      </p:sp>
      <p:sp>
        <p:nvSpPr>
          <p:cNvPr id="4251" nam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4252" name=""/>
          <p:cNvSpPr/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47D39E13-EBEF-47BA-A7A7-878119426654}" type="slidenum">
              <a:rPr sz="1000" smtId="4294967295"/>
              <a:t>*</a:t>
            </a:fld>
            <a:endParaRPr sz="1000" smtId="4294967295"/>
          </a:p>
        </p:txBody>
      </p:sp>
      <p:sp>
        <p:nvSpPr>
          <p:cNvPr id="425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Asıl metin stillerini düzenlemek için tıklatın</a:t>
            </a:r>
          </a:p>
          <a:p>
            <a:pPr lvl="1"/>
            <a:r>
              <a:t>İkinci düzey</a:t>
            </a:r>
          </a:p>
          <a:p>
            <a:pPr lvl="2"/>
            <a:r>
              <a:t>Üçüncü düzey</a:t>
            </a:r>
          </a:p>
          <a:p>
            <a:pPr lvl="3"/>
            <a:r>
              <a:t>Dördüncü düzey</a:t>
            </a:r>
          </a:p>
          <a:p>
            <a:pPr lvl="4"/>
            <a:r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32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8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4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tags" Target="../tags/tag21.xml" /><Relationship Id="rId6" Type="http://schemas.openxmlformats.org/officeDocument/2006/relationships/tags" Target="../tags/tag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Relationship Id="rId6" Type="http://schemas.openxmlformats.org/officeDocument/2006/relationships/tags" Target="../tags/tag3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tags" Target="../tags/tag4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1768475"/>
            <a:ext cx="7772400" cy="230822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/>
          <a:lstStyle/>
          <a:p>
            <a:pPr lvl="0"/>
            <a:r>
              <a:rPr sz="6000" b="1" smtId="4294967295"/>
              <a:t>INTRODUCTION TO JAVASCRIPT</a:t>
            </a:r>
            <a:endParaRPr sz="6000" b="1" smtId="4294967295"/>
          </a:p>
        </p:txBody>
      </p:sp>
      <p:sp>
        <p:nvSpPr>
          <p:cNvPr id="2051" name="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52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- 3</a:t>
            </a:r>
          </a:p>
        </p:txBody>
      </p:sp>
      <p:sp>
        <p:nvSpPr>
          <p:cNvPr id="16387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Comparison Operators</a:t>
            </a:r>
          </a:p>
          <a:p>
            <a:pPr lvl="0">
              <a:buNone/>
            </a:pPr>
            <a:r>
              <a:rPr sz="2000" smtId="4294967295"/>
              <a:t>(Karşılaştırma işleci, iki ya da daha çok değeri birbiriyle karşılaştırarak True ya da False olarak mantıksal bir değer döndürür.)</a:t>
            </a:r>
            <a:endParaRPr sz="2000" smtId="4294967295"/>
          </a:p>
          <a:p>
            <a:pPr lvl="0">
              <a:buNone/>
            </a:pPr>
          </a:p>
        </p:txBody>
      </p:sp>
      <p:graphicFrame>
        <p:nvGraphicFramePr>
          <p:cNvPr id="16590" name=""/>
          <p:cNvGraphicFramePr/>
          <p:nvPr/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2"/>
                <a:gridCol w="1812925"/>
                <a:gridCol w="1449388"/>
              </a:tblGrid>
              <a:tr h="388938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62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5==8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 (checks for both value and type)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8416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y="5"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x==y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x===y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not equal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5!=8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9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659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- 4</a:t>
            </a:r>
          </a:p>
        </p:txBody>
      </p:sp>
      <p:sp>
        <p:nvSpPr>
          <p:cNvPr id="18435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Logical Operators</a:t>
            </a:r>
          </a:p>
          <a:p>
            <a:pPr lvl="0">
              <a:buNone/>
            </a:pPr>
            <a:r>
              <a:rPr sz="2000" smtId="4294967295"/>
              <a:t>(İkili işleçler birden çok karşılaştırma işlemini tek bir koşul ifadesi olarak birleştirirler.)</a:t>
            </a:r>
          </a:p>
          <a:p>
            <a:pPr lvl="0">
              <a:buNone/>
            </a:pPr>
          </a:p>
        </p:txBody>
      </p:sp>
      <p:graphicFrame>
        <p:nvGraphicFramePr>
          <p:cNvPr id="18623" name=""/>
          <p:cNvGraphicFramePr/>
          <p:nvPr/>
        </p:nvGraphicFramePr>
        <p:xfrm>
          <a:off x="0" y="0"/>
          <a:ext cx="3771900" cy="4498975"/>
        </p:xfrm>
        <a:graphic>
          <a:graphicData uri="http://schemas.openxmlformats.org/drawingml/2006/table">
            <a:tbl>
              <a:tblPr/>
              <a:tblGrid>
                <a:gridCol w="1282700"/>
                <a:gridCol w="1193800"/>
                <a:gridCol w="1295400"/>
              </a:tblGrid>
              <a:tr h="303212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&amp;&amp;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and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 &lt; 10 &amp;&amp; y &gt; 1)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||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(x==5 || y==5)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12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321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!(x==y)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2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862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Basic Examples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 </a:t>
            </a:r>
            <a:r>
              <a:rPr smtId="4294967295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smtId="4294967295">
                <a:sym typeface="Symbol" pitchFamily="18" charset="2"/>
              </a:rPr>
              <a:t>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</a:pP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cxnSp>
        <p:nvCxnSpPr>
          <p:cNvPr id="20484" name=""/>
          <p:cNvCxnSpPr/>
          <p:nvPr/>
        </p:nvCxnSpPr>
        <p:spPr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sp>
        <p:nvSpPr>
          <p:cNvPr id="2048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</a:t>
            </a: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x=“Hello World!”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x=“İsminizi Yazın….”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document.write(“Merhaba” +x)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</a:t>
            </a: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Alert Box</a:t>
            </a:r>
          </a:p>
          <a:p>
            <a:pPr lvl="1"/>
            <a:r>
              <a:t>An alert box is often used if you want to make sure information comes through to the user.</a:t>
            </a:r>
          </a:p>
          <a:p>
            <a:pPr lvl="1"/>
            <a:r>
              <a:t>When an alert box pops up, the user will have to click "OK" to proceed. </a:t>
            </a: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- 2</a:t>
            </a:r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Confirm Box </a:t>
            </a:r>
          </a:p>
          <a:p>
            <a:pPr lvl="1"/>
            <a:r>
              <a:t>A confirm box is often used if you want the user to verify or accept something.</a:t>
            </a:r>
          </a:p>
          <a:p>
            <a:pPr lvl="1"/>
            <a:r>
              <a:t>When a confirm box pops up, the user will have to click either "OK" or "Cancel" to proceed. </a:t>
            </a:r>
          </a:p>
          <a:p>
            <a:pPr lvl="1"/>
            <a:r>
              <a:t>If the user clicks "OK", the box returns true. If the user clicks "Cancel", the box returns false.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- 3</a:t>
            </a:r>
          </a:p>
        </p:txBody>
      </p:sp>
      <p:sp>
        <p:nvSpPr>
          <p:cNvPr id="2457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Prompt Box</a:t>
            </a:r>
          </a:p>
          <a:p>
            <a:pPr lvl="1"/>
            <a:r>
              <a:t>A prompt box is often used if you want the user to input a value before entering a page.</a:t>
            </a:r>
          </a:p>
          <a:p>
            <a:pPr lvl="1"/>
            <a:r>
              <a:t>When a prompt box pops up, the user will have to click either "OK" or "Cancel" to proceed after entering an input value. </a:t>
            </a:r>
          </a:p>
          <a:p>
            <a:pPr lvl="1"/>
            <a:r>
              <a:t>If the user clicks "OK“, the box returns the input value. If the user clicks "Cancel“, the box returns null.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Prompt Box Example</a:t>
            </a:r>
          </a:p>
        </p:txBody>
      </p:sp>
      <p:sp>
        <p:nvSpPr>
          <p:cNvPr id="2867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x=prompt (“Adınızı Yazınız”, “ ”)</a:t>
            </a:r>
          </a:p>
          <a:p>
            <a:pPr lvl="0">
              <a:buNone/>
            </a:pPr>
            <a:r>
              <a:t>document.write(“Merhaba &lt;br&gt;”,+x)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560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JS Examples -1</a:t>
            </a:r>
          </a:p>
        </p:txBody>
      </p:sp>
      <p:sp>
        <p:nvSpPr>
          <p:cNvPr id="2560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11811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Y=20x+12 ve x=3 ise, sonucu açılan pencerede gösteren kod nasıl yazılmalıdır?</a:t>
            </a:r>
          </a:p>
        </p:txBody>
      </p:sp>
      <p:sp>
        <p:nvSpPr>
          <p:cNvPr id="25604" name=""/>
          <p:cNvSpPr/>
          <p:nvPr>
            <p:custDataLst>
              <p:tags r:id="rId5"/>
            </p:custDataLst>
          </p:nvPr>
        </p:nvSpPr>
        <p:spPr>
          <a:xfrm>
            <a:off x="323850" y="2997200"/>
            <a:ext cx="854075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x=3</a:t>
            </a:r>
          </a:p>
          <a:p>
            <a:pPr lvl="0">
              <a:buNone/>
            </a:pPr>
            <a:r>
              <a:t>y=20*x+12</a:t>
            </a:r>
          </a:p>
          <a:p>
            <a:pPr lvl="0">
              <a:buNone/>
            </a:pPr>
            <a:r>
              <a:t>alert(y)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5605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662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-2</a:t>
            </a:r>
          </a:p>
        </p:txBody>
      </p:sp>
      <p:sp>
        <p:nvSpPr>
          <p:cNvPr id="2662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37004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s1=12</a:t>
            </a:r>
          </a:p>
          <a:p>
            <a:pPr lvl="0">
              <a:buNone/>
            </a:pPr>
            <a:r>
              <a:t>s2=28</a:t>
            </a:r>
          </a:p>
          <a:p>
            <a:pPr lvl="0">
              <a:buNone/>
            </a:pPr>
            <a:r>
              <a:t>toplam=s1+s2</a:t>
            </a:r>
          </a:p>
          <a:p>
            <a:pPr lvl="0">
              <a:buNone/>
            </a:pPr>
            <a:r>
              <a:t>document.write("Sayıların toplamı: "+toplam)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</a:t>
            </a:r>
          </a:p>
        </p:txBody>
      </p:sp>
      <p:sp>
        <p:nvSpPr>
          <p:cNvPr id="614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 smtId="4294967295"/>
              <a:t>JavaScript is used in millions of Web pages to improve the design, validate forms, detect browsers, create cookies, and much more.</a:t>
            </a:r>
            <a:endParaRPr b="1" smtId="4294967295"/>
          </a:p>
          <a:p>
            <a:pPr lvl="0">
              <a:lnSpc>
                <a:spcPct val="90000"/>
              </a:lnSpc>
            </a:pPr>
            <a:r>
              <a:rPr b="1" smtId="4294967295"/>
              <a:t>JavaScript is the most popular scripting language on the internet, and works in all major browsers, such as Internet Explorer, Mozilla, Firefox, Netscape, Opera.</a:t>
            </a:r>
            <a:endParaRPr b="1" smtId="4294967295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969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-3</a:t>
            </a:r>
          </a:p>
        </p:txBody>
      </p:sp>
      <p:sp>
        <p:nvSpPr>
          <p:cNvPr id="2969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179388" y="2493962"/>
            <a:ext cx="8785225" cy="41036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smtId="4294967295"/>
              <a:t>&lt;script&gt;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s1=12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s2=28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toplam=s1+s2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fark=s1-s2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carp=s1*s2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bol=s1/s2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document.write("&lt;br&gt;Değişkenlerdeki sayılarla ilgili aritmetik işlemler...&lt;br&gt;")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toplamı: "+toplam)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farkı: "+fark)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çarpımı: "+carp)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document.write("&lt;br&gt;1.sayının 2.sayıya bölümü: "+bol)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alert("Hesaplamalar sona erdi!")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&lt;/script &gt;</a:t>
            </a:r>
            <a:endParaRPr sz="1900" smtId="4294967295"/>
          </a:p>
        </p:txBody>
      </p:sp>
      <p:sp>
        <p:nvSpPr>
          <p:cNvPr id="29700" name=""/>
          <p:cNvSpPr/>
          <p:nvPr>
            <p:custDataLst>
              <p:tags r:id="rId5"/>
            </p:custDataLst>
          </p:nvPr>
        </p:nvSpPr>
        <p:spPr>
          <a:xfrm>
            <a:off x="179388" y="1196975"/>
            <a:ext cx="8785225" cy="12239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smtId="4294967295"/>
              <a:t>s1=12, s2=28</a:t>
            </a:r>
            <a:endParaRPr sz="1800" smtId="4294967295"/>
          </a:p>
          <a:p>
            <a:pPr lvl="0">
              <a:buNone/>
            </a:pPr>
            <a:r>
              <a:rPr sz="1800" smtId="4294967295"/>
              <a:t>Bu değişkenlere ait sayıların toplamlarını, farklarını, çarpımlarını ve bölümlerini ayrı satırlarda gösteren ve son olarak ekrana “Hesaplamalar sona erdi” yazısını çıkaran js kodunu oluşturunuz.</a:t>
            </a:r>
            <a:endParaRPr sz="1800" smtId="4294967295"/>
          </a:p>
        </p:txBody>
      </p:sp>
      <p:sp>
        <p:nvSpPr>
          <p:cNvPr id="29701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072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</a:t>
            </a:r>
          </a:p>
        </p:txBody>
      </p:sp>
      <p:sp>
        <p:nvSpPr>
          <p:cNvPr id="3072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 smtId="4294967295"/>
              <a:t>Very often when you write code, you want to perform different actions for different decisions. You can use conditional statements in your code to do this.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In JavaScript we have the following conditional statements: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 statement</a:t>
            </a:r>
            <a:r>
              <a:rPr sz="2000" smtId="4294967295"/>
              <a:t> - use this statement if you want to execute some code only if a specified condition is true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statement</a:t>
            </a:r>
            <a:r>
              <a:rPr sz="2000" smtId="4294967295"/>
              <a:t> - use this statement if you want to execute some code if the condition is true and another code if the condition is false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if....else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switch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endParaRPr sz="2000" smtId="4294967295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4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- 2</a:t>
            </a:r>
          </a:p>
        </p:txBody>
      </p:sp>
      <p:sp>
        <p:nvSpPr>
          <p:cNvPr id="3174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smtId="4294967295"/>
              <a:t>if (</a:t>
            </a:r>
            <a:r>
              <a:rPr sz="1800" i="1" smtId="4294967295"/>
              <a:t>condition</a:t>
            </a:r>
            <a:r>
              <a:rPr sz="1800" smtId="4294967295"/>
              <a:t>)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{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i="1" smtId="4294967295"/>
              <a:t>code to be executed if condition is true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}</a:t>
            </a:r>
            <a:r>
              <a:rPr sz="2800" smtId="4294967295"/>
              <a:t> </a:t>
            </a: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if (</a:t>
            </a:r>
            <a:r>
              <a:rPr sz="2000" i="1" smtId="4294967295"/>
              <a:t>condition</a:t>
            </a:r>
            <a:r>
              <a:rPr sz="2000" smtId="4294967295"/>
              <a:t>)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else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not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 </a:t>
            </a:r>
            <a:endParaRPr sz="2000" smtId="4294967295"/>
          </a:p>
        </p:txBody>
      </p:sp>
      <p:cxnSp>
        <p:nvCxnSpPr>
          <p:cNvPr id="31748" name=""/>
          <p:cNvCxnSpPr/>
          <p:nvPr>
            <p:custDataLst>
              <p:tags r:id="rId5"/>
            </p:custDataLst>
          </p:nvPr>
        </p:nvCxnSpPr>
        <p:spPr>
          <a:xfrm>
            <a:off x="395288" y="3213100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1749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Examples</a:t>
            </a: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71638"/>
            <a:ext cx="8540750" cy="43497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x=3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if(x&lt;0)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(“negatif”)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(“pozitif”)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600" smtId="4294967295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- 2</a:t>
            </a:r>
            <a:endParaRPr sz="4000" smtId="4294967295"/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27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c=confirm(“Kitap Okuyor musunuz?”)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if(c)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(“tebrikler walla”)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(“ayıp ettiniz ama”)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400" smtId="4294967295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481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- 3</a:t>
            </a:r>
            <a:endParaRPr sz="4000" smtId="4294967295"/>
          </a:p>
        </p:txBody>
      </p:sp>
      <p:sp>
        <p:nvSpPr>
          <p:cNvPr id="3481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smtId="4294967295"/>
              <a:t>&lt;script&gt;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p=prompt("Ankara'nın plaka numarası nedir?", " 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if(p=="06")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alert("Doğru")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alert("Yanlış")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&lt;/script&gt;</a:t>
            </a:r>
            <a:endParaRPr sz="2400" smtId="4294967295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IS JAVASCRIPT?</a:t>
            </a: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 smtId="4294967295"/>
              <a:t>JavaScript was designed to add interactivity 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 scripting language (a scripting language is a lightweight programming language)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consists of lines of executable computer code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is usually embedded directly into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an interpreted language (means that scripts execute without preliminary compilation)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Everyone can use JavaScript without purchasing a license </a:t>
            </a:r>
            <a:endParaRPr sz="2600" smtId="4294967295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Are Java and JavaScript the Same? </a:t>
            </a:r>
            <a:endParaRPr sz="4000" smtId="4294967295"/>
          </a:p>
        </p:txBody>
      </p:sp>
      <p:sp>
        <p:nvSpPr>
          <p:cNvPr id="819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NO!</a:t>
            </a:r>
          </a:p>
          <a:p>
            <a:pPr lvl="0"/>
            <a:r>
              <a:t>Java and JavaScript are two completely different languages in both concept and design!</a:t>
            </a:r>
          </a:p>
          <a:p>
            <a:pPr lvl="0"/>
            <a:r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How to Put a JavaScript Into an HTML Page?</a:t>
            </a:r>
            <a:endParaRPr sz="4000" smtId="4294967295"/>
          </a:p>
        </p:txBody>
      </p:sp>
      <p:sp>
        <p:nvSpPr>
          <p:cNvPr id="921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&lt;html&gt;</a:t>
            </a:r>
          </a:p>
          <a:p>
            <a:pPr lvl="0">
              <a:buNone/>
            </a:pPr>
            <a:r>
              <a:t>&lt;body&gt;</a:t>
            </a:r>
          </a:p>
          <a:p>
            <a:pPr lvl="0">
              <a:buNone/>
            </a:pPr>
            <a:r>
              <a:t>&lt;script type="text/javascript"&gt;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</a:t>
            </a:r>
          </a:p>
          <a:p>
            <a:pPr lvl="0">
              <a:buNone/>
            </a:pPr>
            <a:r>
              <a:t>&lt;/body&gt;</a:t>
            </a:r>
          </a:p>
          <a:p>
            <a:pPr lvl="0">
              <a:buNone/>
            </a:pPr>
            <a:r>
              <a:t>&lt;/html&gt;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Ending Statements With a Semicolon? </a:t>
            </a:r>
            <a:endParaRPr sz="4000" smtId="4294967295"/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With traditional programming languages, like C++ and Java, each code statement has to end with a semicolon (;).</a:t>
            </a:r>
          </a:p>
          <a:p>
            <a:pPr lvl="0"/>
            <a:r>
              <a:t>Many programmers continue this habit when writing JavaScript, but in general, semicolons are </a:t>
            </a:r>
            <a:r>
              <a:rPr b="1" smtId="4294967295"/>
              <a:t>optional</a:t>
            </a:r>
            <a:r>
              <a:t>! However, semicolons are required if you want to put more than one statement on a single line.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Variables </a:t>
            </a:r>
          </a:p>
        </p:txBody>
      </p:sp>
      <p:sp>
        <p:nvSpPr>
          <p:cNvPr id="1126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smtId="4294967295"/>
              <a:t>Variables are used to store data. </a:t>
            </a:r>
            <a:endParaRPr sz="2800" smtId="4294967295"/>
          </a:p>
          <a:p>
            <a:pPr lvl="0"/>
            <a:r>
              <a:rPr sz="2800" smtId="4294967295"/>
              <a:t>A variable is a "container" for information you want to store. A variable's value can change during the script. You can refer to a variable by name to see its value or to change its value.</a:t>
            </a:r>
            <a:endParaRPr sz="2800" smtId="4294967295"/>
          </a:p>
          <a:p>
            <a:pPr lvl="0"/>
            <a:r>
              <a:rPr sz="2800" smtId="4294967295"/>
              <a:t>Rules for variable names:</a:t>
            </a:r>
            <a:endParaRPr sz="2800" smtId="4294967295"/>
          </a:p>
          <a:p>
            <a:pPr lvl="1"/>
            <a:r>
              <a:rPr sz="2400" smtId="4294967295"/>
              <a:t>Variable names are case sensitive </a:t>
            </a:r>
            <a:endParaRPr sz="2400" smtId="4294967295"/>
          </a:p>
          <a:p>
            <a:pPr lvl="1"/>
            <a:r>
              <a:rPr sz="2400" smtId="4294967295"/>
              <a:t>They must begin with a letter or the underscore character </a:t>
            </a:r>
            <a:endParaRPr sz="2400" smtId="4294967295"/>
          </a:p>
          <a:p>
            <a:pPr lvl="2"/>
            <a:r>
              <a:rPr sz="2000" smtId="4294967295"/>
              <a:t>strname – STRNAME (not same)</a:t>
            </a:r>
            <a:endParaRPr sz="2000" smtId="4294967295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</a:t>
            </a:r>
          </a:p>
        </p:txBody>
      </p:sp>
      <p:sp>
        <p:nvSpPr>
          <p:cNvPr id="12291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Arithmetic Operators</a:t>
            </a:r>
          </a:p>
          <a:p>
            <a:pPr lvl="0">
              <a:buNone/>
            </a:pPr>
            <a:r>
              <a:rPr sz="2000" smtId="4294967295"/>
              <a:t>(İşleçler, iki ya da daha fazla değer üzerinde işlem yapılmasını sağlar. JavaScript içinde aritmetik ve hesaplama işleçleri olmak üzere iki tür işleç kullanılır</a:t>
            </a:r>
            <a:r>
              <a:rPr sz="1200" smtId="4294967295"/>
              <a:t>)</a:t>
            </a:r>
            <a:endParaRPr sz="1200" smtId="4294967295"/>
          </a:p>
          <a:p>
            <a:pPr lvl="0">
              <a:buNone/>
            </a:pPr>
            <a:endParaRPr sz="1200" smtId="4294967295"/>
          </a:p>
        </p:txBody>
      </p:sp>
      <p:graphicFrame>
        <p:nvGraphicFramePr>
          <p:cNvPr id="12673" name=""/>
          <p:cNvGraphicFramePr/>
          <p:nvPr/>
        </p:nvGraphicFramePr>
        <p:xfrm>
          <a:off x="4648200" y="1600200"/>
          <a:ext cx="4194175" cy="3965575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8"/>
                <a:gridCol w="641350"/>
              </a:tblGrid>
              <a:tr h="37147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Result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Addition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Subtraction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Multiplication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Division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15/5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5/2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2,5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Modulus (division remainder)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10%8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Increment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6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26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– 2</a:t>
            </a:r>
          </a:p>
        </p:txBody>
      </p:sp>
      <p:sp>
        <p:nvSpPr>
          <p:cNvPr id="14339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Assignment Operators</a:t>
            </a:r>
          </a:p>
          <a:p>
            <a:pPr lvl="0">
              <a:buNone/>
            </a:pPr>
            <a:r>
              <a:rPr sz="2000" smtId="4294967295"/>
              <a:t>(Atama deyimi (=), bir değişkene bir değerin atanmasını sağlar. Değişkenlere türlerine ve tanımlamalarına uygun olan herhangi bir değer atanabilir.)</a:t>
            </a:r>
            <a:endParaRPr sz="2000" smtId="4294967295"/>
          </a:p>
        </p:txBody>
      </p:sp>
      <p:graphicFrame>
        <p:nvGraphicFramePr>
          <p:cNvPr id="14473" name=""/>
          <p:cNvGraphicFramePr/>
          <p:nvPr/>
        </p:nvGraphicFramePr>
        <p:xfrm>
          <a:off x="0" y="0"/>
          <a:ext cx="3060700" cy="4498975"/>
        </p:xfrm>
        <a:graphic>
          <a:graphicData uri="http://schemas.openxmlformats.org/drawingml/2006/table">
            <a:tbl>
              <a:tblPr/>
              <a:tblGrid>
                <a:gridCol w="863600"/>
                <a:gridCol w="800100"/>
                <a:gridCol w="1397000"/>
              </a:tblGrid>
              <a:tr h="97472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The Same As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x/=y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x=x/y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x%=y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x=x%y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44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1.xml><?xml version="1.0" encoding="utf-8"?>
<p:tagLst xmlns:p="http://schemas.openxmlformats.org/presentationml/2006/main">
  <p:tag name="AS_UNIQUEID" val="10"/>
</p:tagLst>
</file>

<file path=ppt/tags/tag12.xml><?xml version="1.0" encoding="utf-8"?>
<p:tagLst xmlns:p="http://schemas.openxmlformats.org/presentationml/2006/main">
  <p:tag name="AS_UNIQUEID" val="12"/>
</p:tagLst>
</file>

<file path=ppt/tags/tag13.xml><?xml version="1.0" encoding="utf-8"?>
<p:tagLst xmlns:p="http://schemas.openxmlformats.org/presentationml/2006/main">
  <p:tag name="AS_UNIQUEID" val="13"/>
</p:tagLst>
</file>

<file path=ppt/tags/tag14.xml><?xml version="1.0" encoding="utf-8"?>
<p:tagLst xmlns:p="http://schemas.openxmlformats.org/presentationml/2006/main">
  <p:tag name="AS_UNIQUEID" val="11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5.xml><?xml version="1.0" encoding="utf-8"?>
<p:tagLst xmlns:p="http://schemas.openxmlformats.org/presentationml/2006/main">
  <p:tag name="AS_UNIQUEID" val="4"/>
</p:tagLst>
</file>

<file path=ppt/tags/tag6.xml><?xml version="1.0" encoding="utf-8"?>
<p:tagLst xmlns:p="http://schemas.openxmlformats.org/presentationml/2006/main">
  <p:tag name="AS_UNIQUEID" val="5"/>
</p:tagLst>
</file>

<file path=ppt/tags/tag7.xml><?xml version="1.0" encoding="utf-8"?>
<p:tagLst xmlns:p="http://schemas.openxmlformats.org/presentationml/2006/main">
  <p:tag name="AS_UNIQUEID" val="6"/>
</p:tagLst>
</file>

<file path=ppt/tags/tag8.xml><?xml version="1.0" encoding="utf-8"?>
<p:tagLst xmlns:p="http://schemas.openxmlformats.org/presentationml/2006/main">
  <p:tag name="AS_UNIQUEID" val="7"/>
</p:tagLst>
</file>

<file path=ppt/tags/tag9.xml><?xml version="1.0" encoding="utf-8"?>
<p:tagLst xmlns:p="http://schemas.openxmlformats.org/presentationml/2006/main">
  <p:tag name="AS_UNIQUEID" val="8"/>
</p:tagLst>
</file>

<file path=ppt/theme/theme1.xml><?xml version="1.0" encoding="utf-8"?>
<a:theme xmlns:r="http://schemas.openxmlformats.org/officeDocument/2006/relationships" xmlns:a="http://schemas.openxmlformats.org/drawingml/2006/main" name="Pusula">
  <a:themeElements>
    <a:clrScheme name="">
      <a:dk1>
        <a:srgbClr val="FFFFFF"/>
      </a:dk1>
      <a:lt1>
        <a:srgbClr val="5A5C6C"/>
      </a:lt1>
      <a:dk2>
        <a:srgbClr val="FFFFCC"/>
      </a:dk2>
      <a:lt2>
        <a:srgbClr val="5B5D6B"/>
      </a:lt2>
      <a:accent1>
        <a:srgbClr val="9966FF"/>
      </a:accent1>
      <a:accent2>
        <a:srgbClr val="9383B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C145"/>
      </a:hlink>
      <a:folHlink>
        <a:srgbClr val="6FA9B7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00007A"/>
        </a:lt2>
        <a:accent1>
          <a:srgbClr val="6F64C2"/>
        </a:accent1>
        <a:accent2>
          <a:srgbClr val="0089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00CC99"/>
        </a:folHlink>
      </a:clrScheme>
    </a:extraClrScheme>
    <a:extraClrScheme>
      <a:clrScheme name="">
        <a:dk1>
          <a:srgbClr val="FFFFFF"/>
        </a:dk1>
        <a:lt1>
          <a:srgbClr val="5A5C6C"/>
        </a:lt1>
        <a:dk2>
          <a:srgbClr val="FFFFCC"/>
        </a:dk2>
        <a:lt2>
          <a:srgbClr val="5B5D6B"/>
        </a:lt2>
        <a:accent1>
          <a:srgbClr val="9966FF"/>
        </a:accent1>
        <a:accent2>
          <a:srgbClr val="9383B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A3C145"/>
        </a:hlink>
        <a:folHlink>
          <a:srgbClr val="6FA9B7"/>
        </a:folHlink>
      </a:clrScheme>
    </a:extraClrScheme>
    <a:extraClrScheme>
      <a:clrScheme name="">
        <a:dk1>
          <a:srgbClr val="FFFFFF"/>
        </a:dk1>
        <a:lt1>
          <a:srgbClr val="800000"/>
        </a:lt1>
        <a:dk2>
          <a:srgbClr val="FFFFCC"/>
        </a:dk2>
        <a:lt2>
          <a:srgbClr val="860000"/>
        </a:lt2>
        <a:accent1>
          <a:srgbClr val="FF6600"/>
        </a:accent1>
        <a:accent2>
          <a:srgbClr val="FF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9900"/>
        </a:folHlink>
      </a:clrScheme>
    </a:extraClrScheme>
    <a:extraClrScheme>
      <a:clrScheme name="">
        <a:dk1>
          <a:srgbClr val="FFFFFF"/>
        </a:dk1>
        <a:lt1>
          <a:srgbClr val="686B5D"/>
        </a:lt1>
        <a:dk2>
          <a:srgbClr val="FFFFCC"/>
        </a:dk2>
        <a:lt2>
          <a:srgbClr val="676A5C"/>
        </a:lt2>
        <a:accent1>
          <a:srgbClr val="CC6600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BF4F"/>
        </a:hlink>
        <a:folHlink>
          <a:srgbClr val="B7B6A3"/>
        </a:folHlink>
      </a:clrScheme>
    </a:extraClrScheme>
    <a:extraClrScheme>
      <a:clrScheme name="">
        <a:dk1>
          <a:srgbClr val="FFFFFF"/>
        </a:dk1>
        <a:lt1>
          <a:srgbClr val="AE8764"/>
        </a:lt1>
        <a:dk2>
          <a:srgbClr val="FFFFCC"/>
        </a:dk2>
        <a:lt2>
          <a:srgbClr val="AC835E"/>
        </a:lt2>
        <a:accent1>
          <a:srgbClr val="CC6600"/>
        </a:accent1>
        <a:accent2>
          <a:srgbClr val="FF505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99"/>
        </a:hlink>
        <a:folHlink>
          <a:srgbClr val="FF9966"/>
        </a:folHlink>
      </a:clrScheme>
    </a:extraClrScheme>
    <a:extraClrScheme>
      <a:clrScheme name="">
        <a:dk1>
          <a:srgbClr val="FFFFFF"/>
        </a:dk1>
        <a:lt1>
          <a:srgbClr val="4E5D31"/>
        </a:lt1>
        <a:dk2>
          <a:srgbClr val="FFFFCC"/>
        </a:dk2>
        <a:lt2>
          <a:srgbClr val="526133"/>
        </a:lt2>
        <a:accent1>
          <a:srgbClr val="99CC00"/>
        </a:accent1>
        <a:accent2>
          <a:srgbClr val="7A9505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CC00"/>
        </a:folHlink>
      </a:clrScheme>
    </a:extraClrScheme>
    <a:extraClrScheme>
      <a:clrScheme name="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808000"/>
        </a:folHlink>
      </a:clrScheme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7E7B"/>
        </a:lt2>
        <a:accent1>
          <a:srgbClr val="33CCCC"/>
        </a:accent1>
        <a:accent2>
          <a:srgbClr val="00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FFCC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FF"/>
        </a:hlink>
        <a:folHlink>
          <a:srgbClr val="666699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Compass</Template>
  <Manager/>
  <Company/>
  <PresentationFormat/>
  <TotalTime>140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Elif&amp;Mete Yaman</dc:creator>
  <cp:lastModifiedBy>Mete Yaman</cp:lastModifiedBy>
  <cp:revision>24</cp:revision>
  <cp:lastPrinted>1601-01-01T00:00:00.000</cp:lastPrinted>
  <dcterms:created xsi:type="dcterms:W3CDTF">2006-05-11T15:58:21Z</dcterms:created>
  <dcterms:modified xsi:type="dcterms:W3CDTF">2007-04-30T10:44:14Z</dcterms:modified>
</cp:coreProperties>
</file>