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71" r:id="rId11"/>
    <p:sldId id="272" r:id="rId12"/>
    <p:sldId id="265" r:id="rId13"/>
    <p:sldId id="267" r:id="rId14"/>
    <p:sldId id="268" r:id="rId15"/>
    <p:sldId id="266" r:id="rId16"/>
    <p:sldId id="263" r:id="rId17"/>
    <p:sldId id="264" r:id="rId18"/>
    <p:sldId id="273" r:id="rId19"/>
  </p:sldIdLst>
  <p:sldSz cx="9144000" cy="6858000" type="screen4x3"/>
  <p:notesSz cx="7315200" cy="9601200"/>
  <p:custDataLst>
    <p:tags r:id="rId20"/>
  </p:custDataLst>
  <p:defaultTextStyle>
    <a:defPPr algn="l" rtl="0" eaLnBrk="1" hangingPunct="1">
      <a:defRPr kumimoji="0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 eaLnBrk="1" hangingPunct="1"/>
            <a:fld id="{33B2BE93-E001-486D-AFC0-D4B7EB03F989}" type="slidenum">
              <a:rPr sz="1400" smtId="4294967295"/>
              <a:t>*</a:t>
            </a:fld>
            <a:endParaRPr sz="1400" smtId="4294967295"/>
          </a:p>
        </p:txBody>
      </p:sp>
      <p:cxnSp>
        <p:nvCxnSpPr>
          <p:cNvPr id="1031" name=""/>
          <p:cNvCxnSpPr/>
          <p:nvPr/>
        </p:nvCxnSpPr>
        <p:spPr>
          <a:xfrm>
            <a:off x="685800" y="1447800"/>
            <a:ext cx="5943600" cy="0"/>
          </a:xfrm>
          <a:prstGeom prst="line">
            <a:avLst/>
          </a:prstGeom>
          <a:noFill/>
          <a:ln w="76200">
            <a:solidFill>
              <a:schemeClr val="accent2"/>
            </a:solidFill>
            <a:miter lim="800000"/>
          </a:ln>
        </p:spPr>
      </p:cxnSp>
      <p:sp>
        <p:nvSpPr>
          <p:cNvPr id="1034" name=""/>
          <p:cNvSpPr/>
          <p:nvPr/>
        </p:nvSpPr>
        <p:spPr>
          <a:xfrm>
            <a:off x="609600" y="6248400"/>
            <a:ext cx="4191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1" hangingPunct="1"/>
            <a:r>
              <a:rPr sz="1200" b="1" smtId="4294967295">
                <a:latin typeface="Verdana" pitchFamily="34" charset="0"/>
              </a:rPr>
              <a:t>CS 299 – Web Programming and Design</a:t>
            </a:r>
            <a:endParaRPr sz="1200" b="1" smtId="4294967295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hf hdr="0" ft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2800" b="0" i="0" u="none" smtId="4294967295">
          <a:solidFill>
            <a:srgbClr val="003399"/>
          </a:solidFill>
          <a:latin typeface="Verdan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2400" b="0" i="0" u="none" smtId="4294967295">
          <a:solidFill>
            <a:schemeClr val="tx1"/>
          </a:solidFill>
          <a:latin typeface="Verdan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2000" b="0" i="0" u="none" smtId="4294967295">
          <a:solidFill>
            <a:schemeClr val="tx2"/>
          </a:solidFill>
          <a:latin typeface="Verdan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1800" b="0" i="0" u="none" smtId="4294967295">
          <a:solidFill>
            <a:schemeClr val="tx1"/>
          </a:solidFill>
          <a:latin typeface="Verdan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1600" b="0" i="0" u="none" smtId="4294967295">
          <a:solidFill>
            <a:schemeClr val="tx1"/>
          </a:solidFill>
          <a:latin typeface="Verdan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»"/>
        <a:defRPr kumimoji="0" sz="1400" b="0" i="0" u="none" smtId="4294967295">
          <a:solidFill>
            <a:schemeClr val="tx1"/>
          </a:solidFill>
          <a:latin typeface="Verdan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ctrTitle"/>
          </p:nvPr>
        </p:nvSpPr>
        <p:spPr>
          <a:xfrm>
            <a:off x="609600" y="1828800"/>
            <a:ext cx="7924800" cy="3352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 algn="ctr"/>
            <a:r>
              <a:rPr sz="3600" smtId="4294967295"/>
              <a:t>Overview of JavaScript and DOM</a:t>
            </a:r>
            <a:br/>
            <a:br/>
            <a:br>
              <a:rPr sz="1800" smtId="4294967295"/>
            </a:br>
            <a:br>
              <a:rPr sz="1800" smtId="4294967295"/>
            </a:br>
            <a:r>
              <a:rPr sz="1800" smtId="4294967295"/>
              <a:t>Instructor: Dr. Fang (Daisy) Tang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E3D13074-0ADB-4975-A8AD-4EBCCA51798D}" type="slidenum">
              <a:rPr sz="1400" smtId="4294967295"/>
              <a:t>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491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 </a:t>
            </a:r>
            <a:r>
              <a:t>RegExp </a:t>
            </a:r>
            <a:r>
              <a:t>Examples</a:t>
            </a:r>
          </a:p>
        </p:txBody>
      </p:sp>
      <p:sp>
        <p:nvSpPr>
          <p:cNvPr id="29491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1: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string1="Peter has 8 dollars and Jane has 15"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parsestring1=string1.match(/\d+/g)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[8,15]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2: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string2="(304)434-5454"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parsestring2=string2.replace(/[\(\)-]/g, "")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"3044345454" (removes "(", ")", and "-")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3:</a:t>
            </a:r>
            <a:endParaRPr sz="20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string3="1,2, 3, 4, 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parsestring3=string3.split(/\s*,\s*/)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["1","2","3","4","5"]</a:t>
            </a:r>
            <a:r>
              <a:rPr sz="1800" smtId="4294967295">
                <a:solidFill>
                  <a:schemeClr val="accent2"/>
                </a:solidFill>
              </a:rPr>
              <a:t> </a:t>
            </a:r>
            <a:endParaRPr sz="1800" smtId="4294967295">
              <a:solidFill>
                <a:schemeClr val="accent2"/>
              </a:solidFill>
            </a:endParaRP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A2056D9-007E-41FE-B580-2FE8DA110803}" type="slidenum">
              <a:rPr sz="1400" smtId="4294967295"/>
              <a:t>10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593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</a:t>
            </a:r>
            <a:r>
              <a:t> RegExp</a:t>
            </a:r>
            <a:r>
              <a:t> Examples</a:t>
            </a:r>
          </a:p>
        </p:txBody>
      </p:sp>
      <p:sp>
        <p:nvSpPr>
          <p:cNvPr id="29593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Valid number: contains only an optional minus sign, followed by digits, followed by an optional dot (.) to signal decimals</a:t>
            </a:r>
          </a:p>
          <a:p>
            <a:pPr lvl="0"/>
          </a:p>
          <a:p>
            <a:pPr lvl="0"/>
            <a:r>
              <a:t>Valid date format</a:t>
            </a:r>
          </a:p>
          <a:p>
            <a:pPr lvl="1"/>
            <a:r>
              <a:t>2-digit month, date separator, 2-digit day, date separator, and a 4-digit year</a:t>
            </a:r>
          </a:p>
          <a:p>
            <a:pPr lvl="1"/>
            <a:r>
              <a:t>e.g., 02/02/2000, 02-02-2000, 02.02.2000</a:t>
            </a:r>
          </a:p>
          <a:p>
            <a:pPr lvl="0"/>
          </a:p>
          <a:p>
            <a:pPr lvl="0"/>
            <a:r>
              <a:rPr sz="2000" smtId="4294967295">
                <a:hlinkClick invalidUrl="" action="ppaction://noaction" tgtFrame="" tooltip=""/>
              </a:rPr>
              <a:t>http://www.javascriptkit.com/javatutors/re4.shtml</a:t>
            </a:r>
            <a:r>
              <a:rPr sz="2000" smtId="4294967295"/>
              <a:t> </a:t>
            </a:r>
            <a:endParaRPr sz="2000" smtId="4294967295"/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816D19E2-904C-4AEC-9E0F-7A0E47C7E05F}" type="slidenum">
              <a:rPr sz="1400" smtId="4294967295"/>
              <a:t>11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877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</a:t>
            </a:r>
          </a:p>
        </p:txBody>
      </p:sp>
      <p:sp>
        <p:nvSpPr>
          <p:cNvPr id="28877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the DOM?</a:t>
            </a:r>
          </a:p>
          <a:p>
            <a:pPr lvl="1"/>
            <a:r>
              <a:t>It stands for </a:t>
            </a:r>
            <a:r>
              <a:rPr b="1" smtId="4294967295"/>
              <a:t>D</a:t>
            </a:r>
            <a:r>
              <a:t>ocument </a:t>
            </a:r>
            <a:r>
              <a:rPr b="1" smtId="4294967295"/>
              <a:t>O</a:t>
            </a:r>
            <a:r>
              <a:t>bject </a:t>
            </a:r>
            <a:r>
              <a:rPr b="1" smtId="4294967295"/>
              <a:t>M</a:t>
            </a:r>
            <a:r>
              <a:t>odel</a:t>
            </a:r>
          </a:p>
          <a:p>
            <a:pPr lvl="1"/>
            <a:r>
              <a:t>With JavaScript, we can restructure an entire HTML document by adding, removing, changing, or reordering items on a page</a:t>
            </a:r>
          </a:p>
          <a:p>
            <a:pPr lvl="1"/>
            <a:r>
              <a:t>JavaScript gains access to all HTML elements through the DOM</a:t>
            </a:r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417C0697-F8C9-4B64-8922-84F6D72BE441}" type="slidenum">
              <a:rPr sz="1400" smtId="4294967295"/>
              <a:t>12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081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Using JavaScript Objects</a:t>
            </a:r>
          </a:p>
        </p:txBody>
      </p:sp>
      <p:sp>
        <p:nvSpPr>
          <p:cNvPr id="29081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When you load a document in your web browser, it creates a number of JavaScript objects</a:t>
            </a:r>
          </a:p>
          <a:p>
            <a:pPr lvl="0"/>
            <a:r>
              <a:t>These objects exist in a hierarchy that reflects the structure of the HTML page</a:t>
            </a:r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5EF3697A-7F7E-4E18-ABFB-728CAF47474F}" type="slidenum">
              <a:rPr sz="1400" smtId="4294967295"/>
              <a:t>13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184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 Structure</a:t>
            </a:r>
          </a:p>
        </p:txBody>
      </p:sp>
      <p:graphicFrame>
        <p:nvGraphicFramePr>
          <p:cNvPr id="291843" name=""/>
          <p:cNvGraphicFramePr>
            <a:graphicFrameLocks noChangeAspect="1"/>
          </p:cNvGraphicFramePr>
          <p:nvPr/>
        </p:nvGraphicFramePr>
        <p:xfrm>
          <a:off x="990600" y="1512888"/>
          <a:ext cx="6248400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2" progId="Paint.Picture">
                  <p:embed/>
                </p:oleObj>
              </mc:Choice>
              <mc:Fallback>
                <p:oleObj spid="_x0000_s1038" name="Bitmap Image" r:id="rId2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512888"/>
                        <a:ext cx="6248400" cy="528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7262288A-6305-4ED6-B76D-2B00E7DAC733}" type="slidenum">
              <a:rPr sz="1400" smtId="4294967295"/>
              <a:t>14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979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DOM Resources</a:t>
            </a:r>
          </a:p>
        </p:txBody>
      </p:sp>
      <p:sp>
        <p:nvSpPr>
          <p:cNvPr id="28979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1800" smtId="4294967295"/>
              <a:t>Tutorials: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http://www.w3schools.com/htmldom/default.asp</a:t>
            </a:r>
            <a:r>
              <a:rPr sz="1600" smtId="4294967295"/>
              <a:t> </a:t>
            </a:r>
            <a:endParaRPr sz="1600" smtId="4294967295"/>
          </a:p>
          <a:p>
            <a:pPr lvl="0"/>
            <a:endParaRPr sz="1800" smtId="4294967295"/>
          </a:p>
          <a:p>
            <a:pPr lvl="0"/>
            <a:r>
              <a:rPr sz="1800" smtId="4294967295"/>
              <a:t>DOM examples: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http://www.w3schools.com/htmldom/dom_examples.asp</a:t>
            </a:r>
            <a:r>
              <a:t> </a:t>
            </a:r>
          </a:p>
        </p:txBody>
      </p:sp>
      <p:sp>
        <p:nvSpPr>
          <p:cNvPr id="28979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5404BC7-16A2-448E-8EBB-EDA9817D048B}" type="slidenum">
              <a:rPr sz="1400" smtId="4294967295"/>
              <a:t>15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2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Advanced </a:t>
            </a:r>
          </a:p>
        </p:txBody>
      </p:sp>
      <p:sp>
        <p:nvSpPr>
          <p:cNvPr id="28672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Browser</a:t>
            </a:r>
          </a:p>
          <a:p>
            <a:pPr lvl="0"/>
            <a:r>
              <a:t>Cookies</a:t>
            </a:r>
          </a:p>
          <a:p>
            <a:pPr lvl="0"/>
            <a:r>
              <a:t>Validation</a:t>
            </a:r>
          </a:p>
          <a:p>
            <a:pPr lvl="0"/>
            <a:r>
              <a:t>Animation</a:t>
            </a:r>
          </a:p>
          <a:p>
            <a:pPr lvl="0"/>
            <a:r>
              <a:t>Timing</a:t>
            </a:r>
          </a:p>
          <a:p>
            <a:pPr lvl="0"/>
            <a:r>
              <a:t>Create your own object</a:t>
            </a:r>
          </a:p>
        </p:txBody>
      </p:sp>
      <p:sp>
        <p:nvSpPr>
          <p:cNvPr id="28672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3C9E652D-E529-42E3-AE21-1113FB9CC38B}" type="slidenum">
              <a:rPr sz="1400" smtId="4294967295"/>
              <a:t>16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774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Some Dynamic HTML Examples</a:t>
            </a:r>
          </a:p>
        </p:txBody>
      </p:sp>
      <p:sp>
        <p:nvSpPr>
          <p:cNvPr id="28774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>
                <a:hlinkClick invalidUrl="" action="ppaction://noaction" tgtFrame="" tooltip=""/>
              </a:rPr>
              <a:t>http://www.w3schools.com/dhtml/dhtml_examples.asp</a:t>
            </a:r>
            <a:r>
              <a:rPr sz="2000" smtId="4294967295"/>
              <a:t> </a:t>
            </a:r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FEE18426-C726-4742-B256-932515637DB7}" type="slidenum">
              <a:rPr sz="1400" smtId="4294967295"/>
              <a:t>17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6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Case Study</a:t>
            </a:r>
          </a:p>
        </p:txBody>
      </p:sp>
      <p:sp>
        <p:nvSpPr>
          <p:cNvPr id="29696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More 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http://www.pages.org/javascript/index.html</a:t>
            </a:r>
            <a:r>
              <a:t> 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http://www.csupomona.edu/~ftang/www/courses/CS299-S09/examples/changestyle.html</a:t>
            </a:r>
            <a:r>
              <a:t> </a:t>
            </a:r>
          </a:p>
          <a:p>
            <a:pPr lvl="0"/>
          </a:p>
          <a:p>
            <a:pPr lvl="0"/>
            <a:r>
              <a:t>Form validation:</a:t>
            </a:r>
          </a:p>
          <a:p>
            <a:pPr lvl="1"/>
            <a:r>
              <a:rPr sz="1800" smtId="4294967295">
                <a:hlinkClick invalidUrl="" action="ppaction://noaction" tgtFrame="" tooltip=""/>
              </a:rPr>
              <a:t>http://www.xs4all.nl/~sbpoley/webmatters/formval.html</a:t>
            </a:r>
            <a:endParaRPr sz="1800" smtId="4294967295"/>
          </a:p>
          <a:p>
            <a:pPr lvl="0"/>
          </a:p>
          <a:p>
            <a:pPr lvl="0"/>
          </a:p>
        </p:txBody>
      </p:sp>
      <p:sp>
        <p:nvSpPr>
          <p:cNvPr id="29696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AD004BE0-A8F3-4A3A-8075-2449A3A9FD27}" type="slidenum">
              <a:rPr sz="1400" smtId="4294967295"/>
              <a:t>18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057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Introduction to JavaScript</a:t>
            </a:r>
          </a:p>
        </p:txBody>
      </p:sp>
      <p:sp>
        <p:nvSpPr>
          <p:cNvPr id="28057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JavaScript?</a:t>
            </a:r>
          </a:p>
          <a:p>
            <a:pPr lvl="1"/>
            <a:r>
              <a:t>It is designed to add interactivity to HTML pages</a:t>
            </a:r>
          </a:p>
          <a:p>
            <a:pPr lvl="1"/>
            <a:r>
              <a:t>It is a scripting language (a lightweight programming language)</a:t>
            </a:r>
          </a:p>
          <a:p>
            <a:pPr lvl="1"/>
            <a:r>
              <a:t>It is an interpreted language (it executes without preliminary compilation)</a:t>
            </a:r>
          </a:p>
          <a:p>
            <a:pPr lvl="1"/>
            <a:r>
              <a:t>Usually embedded directly into HTML pages</a:t>
            </a:r>
          </a:p>
          <a:p>
            <a:pPr lvl="1"/>
            <a:r>
              <a:t>And, Java and JavaScript are different</a:t>
            </a:r>
          </a:p>
          <a:p>
            <a:pPr lvl="1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4D2EC7F-B4CC-4726-8C6F-C91E42DE1E4E}" type="slidenum">
              <a:rPr sz="1400" smtId="4294967295"/>
              <a:t>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160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What can a JavaScript Do?</a:t>
            </a:r>
          </a:p>
        </p:txBody>
      </p:sp>
      <p:sp>
        <p:nvSpPr>
          <p:cNvPr id="28160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/>
              <a:t>JavaScript gives HTML designers a programming tool: </a:t>
            </a:r>
            <a:endParaRPr sz="2000" smtId="4294967295"/>
          </a:p>
          <a:p>
            <a:pPr lvl="1"/>
            <a:r>
              <a:rPr sz="1800" smtId="4294967295"/>
              <a:t>simple syntax</a:t>
            </a:r>
            <a:endParaRPr sz="1800" smtId="4294967295"/>
          </a:p>
          <a:p>
            <a:pPr lvl="0"/>
            <a:r>
              <a:rPr sz="2000" smtId="4294967295"/>
              <a:t>JavaScript can put dynamic text into an HTML page</a:t>
            </a:r>
            <a:endParaRPr sz="2000" smtId="4294967295"/>
          </a:p>
          <a:p>
            <a:pPr lvl="0"/>
            <a:r>
              <a:rPr sz="2000" smtId="4294967295"/>
              <a:t>JavaScript can react to events</a:t>
            </a:r>
            <a:endParaRPr sz="2000" smtId="4294967295"/>
          </a:p>
          <a:p>
            <a:pPr lvl="0"/>
            <a:r>
              <a:rPr sz="2000" smtId="4294967295"/>
              <a:t>JavaScript can read and write HTML elements</a:t>
            </a:r>
            <a:endParaRPr sz="2000" smtId="4294967295"/>
          </a:p>
          <a:p>
            <a:pPr lvl="0"/>
            <a:r>
              <a:rPr sz="2000" smtId="4294967295"/>
              <a:t>JavaScript can be used to validate data</a:t>
            </a:r>
            <a:endParaRPr sz="2000" smtId="4294967295"/>
          </a:p>
          <a:p>
            <a:pPr lvl="0"/>
            <a:r>
              <a:rPr sz="2000" smtId="4294967295"/>
              <a:t>JavaScript can be used to detect the visitor’s browser</a:t>
            </a:r>
            <a:endParaRPr sz="2000" smtId="4294967295"/>
          </a:p>
          <a:p>
            <a:pPr lvl="0"/>
            <a:r>
              <a:rPr sz="2000" smtId="4294967295"/>
              <a:t>JavaScript can be used to create cookies</a:t>
            </a:r>
            <a:endParaRPr sz="2000" smtId="4294967295"/>
          </a:p>
          <a:p>
            <a:pPr lvl="1"/>
            <a:r>
              <a:rPr sz="1800" smtId="4294967295"/>
              <a:t>Store and retrieve information on the visitor’s computer</a:t>
            </a:r>
            <a:endParaRPr sz="1800" smtId="4294967295"/>
          </a:p>
        </p:txBody>
      </p:sp>
      <p:sp>
        <p:nvSpPr>
          <p:cNvPr id="28160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6C5F3BA4-2B82-4E2A-8420-5ED5406DFD02}" type="slidenum">
              <a:rPr sz="1400" smtId="4294967295"/>
              <a:t>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26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How To </a:t>
            </a:r>
          </a:p>
        </p:txBody>
      </p:sp>
      <p:sp>
        <p:nvSpPr>
          <p:cNvPr id="2826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1800" smtId="4294967295"/>
              <a:t>The HTML &lt;script&gt; tag is used to insert a JavaScript into an HTML page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</a:pPr>
            <a:r>
              <a:rPr sz="1800" smtId="4294967295"/>
              <a:t>Ending statements with a semicolon?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600" smtId="4294967295"/>
              <a:t>Optional; required when you want to put multiple statements on a single line</a:t>
            </a:r>
            <a:endParaRPr sz="16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JavaScript can be inserted within the head, the body, or use external JavaScript file</a:t>
            </a:r>
            <a:endParaRPr sz="18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How to handle older browsers?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&lt;!—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//</a:t>
            </a:r>
            <a:r>
              <a:rPr sz="1600" smtId="4294967295">
                <a:solidFill>
                  <a:schemeClr val="accent2"/>
                </a:solidFill>
                <a:sym typeface="Wingdings" pitchFamily="2" charset="2"/>
              </a:rPr>
              <a:t> --&gt;</a:t>
            </a:r>
            <a:endParaRPr sz="1600" smtId="4294967295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5A93B2A6-DEBD-4A09-9860-958269E39E5A}" type="slidenum">
              <a:rPr sz="1400" smtId="4294967295"/>
              <a:t>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365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Where To</a:t>
            </a:r>
          </a:p>
        </p:txBody>
      </p:sp>
      <p:sp>
        <p:nvSpPr>
          <p:cNvPr id="28365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You can include </a:t>
            </a:r>
            <a:r>
              <a:t>JavaScripts </a:t>
            </a:r>
            <a:r>
              <a:t>in head, body, or simply use external JavaScript file (.</a:t>
            </a:r>
            <a:r>
              <a:t>js</a:t>
            </a:r>
            <a:r>
              <a:t>)</a:t>
            </a:r>
          </a:p>
          <a:p>
            <a:pPr lvl="0"/>
            <a:r>
              <a:t>JavaScripts</a:t>
            </a:r>
            <a:r>
              <a:t> in the body section will be executed while the page loads</a:t>
            </a:r>
          </a:p>
          <a:p>
            <a:pPr lvl="0"/>
            <a:r>
              <a:t>JavaScripts </a:t>
            </a:r>
            <a:r>
              <a:t>in the head section will be executed when called</a:t>
            </a:r>
          </a:p>
          <a:p>
            <a:pPr lvl="0"/>
            <a:r>
              <a:t>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http://www.w3schools.com/js/js_whereto.asp</a:t>
            </a:r>
            <a:r>
              <a:t> </a:t>
            </a:r>
          </a:p>
          <a:p>
            <a:pPr lvl="0"/>
          </a:p>
        </p:txBody>
      </p:sp>
      <p:sp>
        <p:nvSpPr>
          <p:cNvPr id="28365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58955AFA-97E0-46C1-AB7D-145065A485B3}" type="slidenum">
              <a:rPr sz="1400" smtId="4294967295"/>
              <a:t>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467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Basics</a:t>
            </a:r>
          </a:p>
        </p:txBody>
      </p:sp>
      <p:sp>
        <p:nvSpPr>
          <p:cNvPr id="28467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/>
              <a:t>Variables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If … Else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Switch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Operators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Popup Boxes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Functions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Loops (for, while)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Events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Try … Catch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Throw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onerror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Special Text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Guidelines</a:t>
            </a:r>
            <a:endParaRPr sz="2000" smtId="4294967295"/>
          </a:p>
          <a:p>
            <a:pPr lvl="0">
              <a:lnSpc>
                <a:spcPct val="90000"/>
              </a:lnSpc>
              <a:buNone/>
            </a:pPr>
            <a:endParaRPr sz="2000" smtId="4294967295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1786FA12-8D26-4650-B862-AD0FC7BDF439}" type="slidenum">
              <a:rPr sz="1400" smtId="4294967295"/>
              <a:t>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569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Objects</a:t>
            </a:r>
          </a:p>
        </p:txBody>
      </p:sp>
      <p:sp>
        <p:nvSpPr>
          <p:cNvPr id="28569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String</a:t>
            </a:r>
          </a:p>
          <a:p>
            <a:pPr lvl="0"/>
            <a:r>
              <a:t>Date</a:t>
            </a:r>
          </a:p>
          <a:p>
            <a:pPr lvl="0"/>
            <a:r>
              <a:t>Array</a:t>
            </a:r>
          </a:p>
          <a:p>
            <a:pPr lvl="0"/>
            <a:r>
              <a:t>Boolean</a:t>
            </a:r>
          </a:p>
          <a:p>
            <a:pPr lvl="0"/>
            <a:r>
              <a:t>Math</a:t>
            </a:r>
          </a:p>
          <a:p>
            <a:pPr lvl="0"/>
            <a:r>
              <a:t>RegExp</a:t>
            </a:r>
          </a:p>
          <a:p>
            <a:pPr lvl="0"/>
            <a:r>
              <a:t>HTML DOM </a:t>
            </a:r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AB01C3DA-B792-445B-97D0-6A978E260A58}" type="slidenum">
              <a:rPr sz="1400" smtId="4294967295"/>
              <a:t>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389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RegExp</a:t>
            </a:r>
            <a:r>
              <a:t>: Regular Expression</a:t>
            </a:r>
          </a:p>
        </p:txBody>
      </p:sp>
      <p:sp>
        <p:nvSpPr>
          <p:cNvPr id="29389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Two ways to define regular expression:</a:t>
            </a:r>
          </a:p>
          <a:p>
            <a:pPr lvl="1"/>
            <a:r>
              <a:t>new </a:t>
            </a:r>
            <a:r>
              <a:t>RegExp</a:t>
            </a:r>
            <a:r>
              <a:t>(“[xyz]”) </a:t>
            </a:r>
          </a:p>
          <a:p>
            <a:pPr lvl="1"/>
            <a:r>
              <a:t>or, /[xyz]/</a:t>
            </a:r>
          </a:p>
          <a:p>
            <a:pPr lvl="1"/>
          </a:p>
          <a:p>
            <a:pPr lvl="0"/>
            <a:r>
              <a:t>String object methods that supports regular expressions: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search</a:t>
            </a:r>
            <a:r>
              <a:t>: search a string for a specified value. Returns the position of the value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match</a:t>
            </a:r>
            <a:r>
              <a:t>: search a string for a specified value. Returns an array of the found value(s)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replace</a:t>
            </a:r>
            <a:r>
              <a:t>: replace characters with other characters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split</a:t>
            </a:r>
            <a:r>
              <a:t>: split a string into an array of strings</a:t>
            </a:r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5F99FAE3-9D71-4036-AEEC-D7A2AD803F51}" type="slidenum">
              <a:rPr sz="1400" smtId="4294967295"/>
              <a:t>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286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Regular Expression Examples</a:t>
            </a:r>
          </a:p>
        </p:txBody>
      </p:sp>
      <p:sp>
        <p:nvSpPr>
          <p:cNvPr id="29286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Check input for 5 digit number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http://www.javascriptkit.com/javatutors/re.shtml</a:t>
            </a:r>
            <a:r>
              <a:t> </a:t>
            </a:r>
          </a:p>
          <a:p>
            <a:pPr lvl="1"/>
          </a:p>
          <a:p>
            <a:pPr lvl="0"/>
            <a:r>
              <a:t>Different categories of pattern matching: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http://www.javascriptkit.com/javatutors/re2.shtml</a:t>
            </a:r>
            <a:r>
              <a:t> </a:t>
            </a:r>
          </a:p>
          <a:p>
            <a:pPr lvl="0"/>
          </a:p>
          <a:p>
            <a:pPr lvl="0"/>
          </a:p>
          <a:p>
            <a:pPr lvl="0"/>
          </a:p>
          <a:p>
            <a:pPr lvl="0"/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C06FFFF8-30C6-4876-B904-A326BF337E37}" type="slidenum">
              <a:rPr sz="1400" smtId="4294967295"/>
              <a:t>9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0099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Designs\Bold Stripes.pot</Template>
  <Manager/>
  <Company/>
  <PresentationFormat/>
  <TotalTime>4983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Daisy</cp:lastModifiedBy>
  <cp:revision>1425</cp:revision>
  <cp:lastPrinted>1601-01-01T00:00:00.000</cp:lastPrinted>
  <dcterms:created xsi:type="dcterms:W3CDTF">1601-01-01T00:00:00Z</dcterms:created>
  <dcterms:modified xsi:type="dcterms:W3CDTF">2009-04-27T21:15:35Z</dcterms:modified>
</cp:coreProperties>
</file>