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90" r:id="rId3"/>
    <p:sldId id="313" r:id="rId4"/>
    <p:sldId id="310" r:id="rId5"/>
    <p:sldId id="283" r:id="rId6"/>
    <p:sldId id="284" r:id="rId7"/>
    <p:sldId id="263" r:id="rId8"/>
    <p:sldId id="265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71" r:id="rId18"/>
    <p:sldId id="269" r:id="rId19"/>
    <p:sldId id="322" r:id="rId20"/>
    <p:sldId id="323" r:id="rId21"/>
    <p:sldId id="272" r:id="rId22"/>
    <p:sldId id="297" r:id="rId23"/>
    <p:sldId id="275" r:id="rId24"/>
    <p:sldId id="278" r:id="rId25"/>
    <p:sldId id="324" r:id="rId26"/>
    <p:sldId id="326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6858000" type="screen4x3"/>
  <p:notesSz cx="6858000" cy="9144000"/>
  <p:custDataLst>
    <p:tags r:id="rId37"/>
  </p:custDataLst>
  <p:defaultTextStyle>
    <a:defPPr algn="l" rtl="0" eaLnBrk="1" hangingPunct="1">
      <a:defRPr kumimoji="1" smtId="4294967295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6" d="100"/>
          <a:sy n="76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tags" Target="tags/tag1.xml" /><Relationship Id="rId38" Type="http://schemas.openxmlformats.org/officeDocument/2006/relationships/presProps" Target="presProps.xml" /><Relationship Id="rId39" Type="http://schemas.openxmlformats.org/officeDocument/2006/relationships/viewProps" Target="viewProps.xml" /><Relationship Id="rId4" Type="http://schemas.openxmlformats.org/officeDocument/2006/relationships/slide" Target="slides/slide3.xml" /><Relationship Id="rId40" Type="http://schemas.openxmlformats.org/officeDocument/2006/relationships/theme" Target="theme/theme1.xml" /><Relationship Id="rId41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50000">
              <a:schemeClr val="bg2"/>
            </a:gs>
            <a:gs pos="100000">
              <a:schemeClr val="bg1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62" name=""/>
          <p:cNvGrpSpPr/>
          <p:nvPr/>
        </p:nvGrpSpPr>
        <p:grpSpPr>
          <a:xfrm>
            <a:off x="146050" y="138112"/>
            <a:ext cx="8836025" cy="5256212"/>
            <a:chOff x="92" y="87"/>
            <a:chExt cx="5566" cy="3311"/>
          </a:xfrm>
        </p:grpSpPr>
        <p:grpSp>
          <p:nvGrpSpPr>
            <p:cNvPr id="40963" name=""/>
            <p:cNvGrpSpPr/>
            <p:nvPr/>
          </p:nvGrpSpPr>
          <p:grpSpPr>
            <a:xfrm>
              <a:off x="2314" y="89"/>
              <a:ext cx="3344" cy="3080"/>
              <a:chOff x="2314" y="89"/>
              <a:chExt cx="3344" cy="3080"/>
            </a:xfrm>
          </p:grpSpPr>
          <p:grpSp>
            <p:nvGrpSpPr>
              <p:cNvPr id="40964" name=""/>
              <p:cNvGrpSpPr/>
              <p:nvPr/>
            </p:nvGrpSpPr>
            <p:grpSpPr>
              <a:xfrm>
                <a:off x="5166" y="2047"/>
                <a:ext cx="492" cy="1122"/>
                <a:chOff x="5166" y="2047"/>
                <a:chExt cx="492" cy="1122"/>
              </a:xfrm>
            </p:grpSpPr>
            <p:grpSp>
              <p:nvGrpSpPr>
                <p:cNvPr id="40965" name=""/>
                <p:cNvGrpSpPr/>
                <p:nvPr/>
              </p:nvGrpSpPr>
              <p:grpSpPr>
                <a:xfrm>
                  <a:off x="5166" y="2839"/>
                  <a:ext cx="492" cy="330"/>
                  <a:chOff x="5166" y="2839"/>
                  <a:chExt cx="492" cy="330"/>
                </a:xfrm>
              </p:grpSpPr>
              <p:sp>
                <p:nvSpPr>
                  <p:cNvPr id="40966" name=""/>
                  <p:cNvSpPr/>
                  <p:nvPr/>
                </p:nvSpPr>
                <p:spPr bwMode="ltGray">
                  <a:xfrm>
                    <a:off x="5579" y="2839"/>
                    <a:ext cx="79" cy="200"/>
                  </a:xfrm>
                  <a:custGeom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67" name=""/>
                  <p:cNvSpPr/>
                  <p:nvPr/>
                </p:nvSpPr>
                <p:spPr bwMode="ltGray">
                  <a:xfrm>
                    <a:off x="5428" y="2999"/>
                    <a:ext cx="146" cy="170"/>
                  </a:xfrm>
                  <a:custGeom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68" name=""/>
                  <p:cNvSpPr/>
                  <p:nvPr/>
                </p:nvSpPr>
                <p:spPr bwMode="ltGray">
                  <a:xfrm>
                    <a:off x="5166" y="3009"/>
                    <a:ext cx="56" cy="90"/>
                  </a:xfrm>
                  <a:custGeom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69" name=""/>
                <p:cNvSpPr/>
                <p:nvPr/>
              </p:nvSpPr>
              <p:spPr bwMode="ltGray">
                <a:xfrm>
                  <a:off x="5266" y="2047"/>
                  <a:ext cx="89" cy="101"/>
                </a:xfrm>
                <a:custGeom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40970" name=""/>
              <p:cNvGrpSpPr/>
              <p:nvPr/>
            </p:nvGrpSpPr>
            <p:grpSpPr>
              <a:xfrm>
                <a:off x="4293" y="576"/>
                <a:ext cx="1037" cy="2393"/>
                <a:chOff x="4293" y="576"/>
                <a:chExt cx="1037" cy="2393"/>
              </a:xfrm>
            </p:grpSpPr>
            <p:grpSp>
              <p:nvGrpSpPr>
                <p:cNvPr id="40971" name=""/>
                <p:cNvGrpSpPr/>
                <p:nvPr/>
              </p:nvGrpSpPr>
              <p:grpSpPr>
                <a:xfrm>
                  <a:off x="4460" y="820"/>
                  <a:ext cx="232" cy="719"/>
                  <a:chOff x="4460" y="820"/>
                  <a:chExt cx="232" cy="719"/>
                </a:xfrm>
              </p:grpSpPr>
              <p:sp>
                <p:nvSpPr>
                  <p:cNvPr id="40972" name=""/>
                  <p:cNvSpPr/>
                  <p:nvPr/>
                </p:nvSpPr>
                <p:spPr bwMode="ltGray">
                  <a:xfrm>
                    <a:off x="4460" y="1465"/>
                    <a:ext cx="56" cy="74"/>
                  </a:xfrm>
                  <a:custGeom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73" name=""/>
                  <p:cNvSpPr/>
                  <p:nvPr/>
                </p:nvSpPr>
                <p:spPr bwMode="ltGray">
                  <a:xfrm>
                    <a:off x="4607" y="1337"/>
                    <a:ext cx="54" cy="94"/>
                  </a:xfrm>
                  <a:custGeom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40974" name=""/>
                  <p:cNvSpPr/>
                  <p:nvPr/>
                </p:nvSpPr>
                <p:spPr bwMode="ltGray">
                  <a:xfrm>
                    <a:off x="4597" y="820"/>
                    <a:ext cx="95" cy="87"/>
                  </a:xfrm>
                  <a:custGeom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75" name=""/>
                <p:cNvSpPr/>
                <p:nvPr/>
              </p:nvSpPr>
              <p:spPr bwMode="ltGray">
                <a:xfrm>
                  <a:off x="4676" y="2275"/>
                  <a:ext cx="654" cy="694"/>
                </a:xfrm>
                <a:custGeom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6" name=""/>
                <p:cNvSpPr/>
                <p:nvPr/>
              </p:nvSpPr>
              <p:spPr bwMode="ltGray">
                <a:xfrm>
                  <a:off x="4523" y="2125"/>
                  <a:ext cx="363" cy="95"/>
                </a:xfrm>
                <a:custGeom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7" name=""/>
                <p:cNvSpPr/>
                <p:nvPr/>
              </p:nvSpPr>
              <p:spPr bwMode="ltGray">
                <a:xfrm>
                  <a:off x="4721" y="1940"/>
                  <a:ext cx="165" cy="182"/>
                </a:xfrm>
                <a:custGeom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8" name=""/>
                <p:cNvSpPr/>
                <p:nvPr/>
              </p:nvSpPr>
              <p:spPr bwMode="ltGray">
                <a:xfrm>
                  <a:off x="4549" y="1859"/>
                  <a:ext cx="182" cy="249"/>
                </a:xfrm>
                <a:custGeom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79" name=""/>
                <p:cNvSpPr/>
                <p:nvPr/>
              </p:nvSpPr>
              <p:spPr bwMode="ltGray">
                <a:xfrm>
                  <a:off x="4934" y="2001"/>
                  <a:ext cx="348" cy="235"/>
                </a:xfrm>
                <a:custGeom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0" name=""/>
                <p:cNvSpPr/>
                <p:nvPr/>
              </p:nvSpPr>
              <p:spPr bwMode="ltGray">
                <a:xfrm>
                  <a:off x="4293" y="1834"/>
                  <a:ext cx="209" cy="310"/>
                </a:xfrm>
                <a:custGeom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1" name=""/>
                <p:cNvSpPr/>
                <p:nvPr/>
              </p:nvSpPr>
              <p:spPr bwMode="ltGray">
                <a:xfrm>
                  <a:off x="4664" y="1501"/>
                  <a:ext cx="205" cy="341"/>
                </a:xfrm>
                <a:custGeom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2" name=""/>
                <p:cNvSpPr/>
                <p:nvPr/>
              </p:nvSpPr>
              <p:spPr bwMode="ltGray">
                <a:xfrm>
                  <a:off x="4619" y="924"/>
                  <a:ext cx="150" cy="289"/>
                </a:xfrm>
                <a:custGeom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83" name=""/>
                <p:cNvSpPr/>
                <p:nvPr/>
              </p:nvSpPr>
              <p:spPr bwMode="ltGray">
                <a:xfrm>
                  <a:off x="4448" y="576"/>
                  <a:ext cx="165" cy="237"/>
                </a:xfrm>
                <a:custGeom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40984" name=""/>
              <p:cNvGrpSpPr/>
              <p:nvPr/>
            </p:nvGrpSpPr>
            <p:grpSpPr>
              <a:xfrm>
                <a:off x="2314" y="89"/>
                <a:ext cx="2387" cy="2766"/>
                <a:chOff x="2314" y="89"/>
                <a:chExt cx="2387" cy="2766"/>
              </a:xfrm>
            </p:grpSpPr>
            <p:sp>
              <p:nvSpPr>
                <p:cNvPr id="40985" name=""/>
                <p:cNvSpPr/>
                <p:nvPr/>
              </p:nvSpPr>
              <p:spPr bwMode="ltGray">
                <a:xfrm>
                  <a:off x="2314" y="1056"/>
                  <a:ext cx="1187" cy="1799"/>
                </a:xfrm>
                <a:custGeom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grpSp>
              <p:nvGrpSpPr>
                <p:cNvPr id="40986" name=""/>
                <p:cNvGrpSpPr/>
                <p:nvPr/>
              </p:nvGrpSpPr>
              <p:grpSpPr>
                <a:xfrm>
                  <a:off x="2395" y="89"/>
                  <a:ext cx="526" cy="620"/>
                  <a:chOff x="2395" y="89"/>
                  <a:chExt cx="526" cy="620"/>
                </a:xfrm>
              </p:grpSpPr>
              <p:grpSp>
                <p:nvGrpSpPr>
                  <p:cNvPr id="40987" name=""/>
                  <p:cNvGrpSpPr/>
                  <p:nvPr/>
                </p:nvGrpSpPr>
                <p:grpSpPr>
                  <a:xfrm>
                    <a:off x="2603" y="476"/>
                    <a:ext cx="165" cy="233"/>
                    <a:chOff x="2603" y="476"/>
                    <a:chExt cx="165" cy="233"/>
                  </a:xfrm>
                </p:grpSpPr>
                <p:sp>
                  <p:nvSpPr>
                    <p:cNvPr id="40988" name=""/>
                    <p:cNvSpPr/>
                    <p:nvPr/>
                  </p:nvSpPr>
                  <p:spPr bwMode="ltGray">
                    <a:xfrm>
                      <a:off x="2603" y="561"/>
                      <a:ext cx="78" cy="132"/>
                    </a:xfrm>
                    <a:custGeom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  <p:sp>
                  <p:nvSpPr>
                    <p:cNvPr id="40989" name=""/>
                    <p:cNvSpPr/>
                    <p:nvPr/>
                  </p:nvSpPr>
                  <p:spPr bwMode="ltGray">
                    <a:xfrm>
                      <a:off x="2674" y="476"/>
                      <a:ext cx="94" cy="233"/>
                    </a:xfrm>
                    <a:custGeom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</p:grpSp>
              <p:sp>
                <p:nvSpPr>
                  <p:cNvPr id="40990" name=""/>
                  <p:cNvSpPr/>
                  <p:nvPr/>
                </p:nvSpPr>
                <p:spPr bwMode="ltGray">
                  <a:xfrm>
                    <a:off x="2395" y="89"/>
                    <a:ext cx="526" cy="390"/>
                  </a:xfrm>
                  <a:custGeom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40991" name=""/>
                <p:cNvSpPr/>
                <p:nvPr/>
              </p:nvSpPr>
              <p:spPr bwMode="ltGray">
                <a:xfrm>
                  <a:off x="3324" y="2287"/>
                  <a:ext cx="158" cy="378"/>
                </a:xfrm>
                <a:custGeom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40992" name=""/>
                <p:cNvSpPr/>
                <p:nvPr/>
              </p:nvSpPr>
              <p:spPr bwMode="ltGray">
                <a:xfrm>
                  <a:off x="2575" y="127"/>
                  <a:ext cx="2126" cy="1789"/>
                </a:xfrm>
                <a:custGeom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</p:grpSp>
        <p:grpSp>
          <p:nvGrpSpPr>
            <p:cNvPr id="40993" name=""/>
            <p:cNvGrpSpPr/>
            <p:nvPr/>
          </p:nvGrpSpPr>
          <p:grpSpPr>
            <a:xfrm>
              <a:off x="92" y="87"/>
              <a:ext cx="1865" cy="3311"/>
              <a:chOff x="92" y="87"/>
              <a:chExt cx="1865" cy="3311"/>
            </a:xfrm>
          </p:grpSpPr>
          <p:sp>
            <p:nvSpPr>
              <p:cNvPr id="40994" name=""/>
              <p:cNvSpPr/>
              <p:nvPr/>
            </p:nvSpPr>
            <p:spPr bwMode="ltGray">
              <a:xfrm>
                <a:off x="92" y="233"/>
                <a:ext cx="1262" cy="1550"/>
              </a:xfrm>
              <a:custGeom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5" name=""/>
              <p:cNvSpPr/>
              <p:nvPr/>
            </p:nvSpPr>
            <p:spPr bwMode="ltGray">
              <a:xfrm>
                <a:off x="994" y="87"/>
                <a:ext cx="429" cy="408"/>
              </a:xfrm>
              <a:custGeom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6" name=""/>
              <p:cNvSpPr/>
              <p:nvPr/>
            </p:nvSpPr>
            <p:spPr bwMode="ltGray">
              <a:xfrm>
                <a:off x="908" y="230"/>
                <a:ext cx="274" cy="210"/>
              </a:xfrm>
              <a:custGeom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7" name=""/>
              <p:cNvSpPr/>
              <p:nvPr/>
            </p:nvSpPr>
            <p:spPr bwMode="ltGray">
              <a:xfrm>
                <a:off x="1064" y="1397"/>
                <a:ext cx="195" cy="98"/>
              </a:xfrm>
              <a:custGeom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8" name=""/>
              <p:cNvSpPr/>
              <p:nvPr/>
            </p:nvSpPr>
            <p:spPr bwMode="ltGray">
              <a:xfrm>
                <a:off x="1234" y="1467"/>
                <a:ext cx="129" cy="83"/>
              </a:xfrm>
              <a:custGeom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40999" name=""/>
              <p:cNvSpPr/>
              <p:nvPr/>
            </p:nvSpPr>
            <p:spPr bwMode="ltGray">
              <a:xfrm>
                <a:off x="1155" y="1700"/>
                <a:ext cx="802" cy="1698"/>
              </a:xfrm>
              <a:custGeom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</p:grpSp>
      </p:grpSp>
      <p:sp>
        <p:nvSpPr>
          <p:cNvPr id="41000" name=""/>
          <p:cNvSpPr/>
          <p:nvPr>
            <p:ph type="ctrTitle" sz="quarter"/>
          </p:nvPr>
        </p:nvSpPr>
        <p:spPr>
          <a:xfrm>
            <a:off x="685800" y="2895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41001" name=""/>
          <p:cNvSpPr/>
          <p:nvPr>
            <p:ph type="subTitle" sz="quarter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1002" name=""/>
          <p:cNvSpPr/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41003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41004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r">
              <a:buFontTx/>
              <a:buChar char="•"/>
            </a:pPr>
            <a:fld id="{67D0A3E6-AEE5-42D5-B48B-AC606AF1833D}" type="slidenum">
              <a:rPr altLang="en-US" sz="1400" smtId="4294967295">
                <a:latin typeface="Arial"/>
              </a:rPr>
              <a:t>*</a:t>
            </a:fld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>
              <a:buFontTx/>
              <a:buChar char="•"/>
            </a:pPr>
            <a:fld id="{93AE1883-0942-4AA3-9DB2-9C7C3A0314B1}" type="slidenum">
              <a:rPr altLang="en-US" sz="1400" smtId="4294967295">
                <a:latin typeface="Arial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>
              <a:buFontTx/>
              <a:buChar char="•"/>
            </a:pPr>
            <a:fld id="{93AE1883-0942-4AA3-9DB2-9C7C3A0314B1}" type="slidenum">
              <a:rPr altLang="en-US" sz="1400" smtId="4294967295">
                <a:latin typeface="Arial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39938" name=""/>
          <p:cNvGrpSpPr/>
          <p:nvPr/>
        </p:nvGrpSpPr>
        <p:grpSpPr>
          <a:xfrm>
            <a:off x="146050" y="976312"/>
            <a:ext cx="8836025" cy="5256212"/>
            <a:chOff x="92" y="615"/>
            <a:chExt cx="5566" cy="3311"/>
          </a:xfrm>
        </p:grpSpPr>
        <p:grpSp>
          <p:nvGrpSpPr>
            <p:cNvPr id="39939" name=""/>
            <p:cNvGrpSpPr/>
            <p:nvPr/>
          </p:nvGrpSpPr>
          <p:grpSpPr>
            <a:xfrm>
              <a:off x="2314" y="617"/>
              <a:ext cx="3344" cy="3080"/>
              <a:chOff x="2314" y="617"/>
              <a:chExt cx="3344" cy="3080"/>
            </a:xfrm>
          </p:grpSpPr>
          <p:grpSp>
            <p:nvGrpSpPr>
              <p:cNvPr id="39940" name=""/>
              <p:cNvGrpSpPr/>
              <p:nvPr/>
            </p:nvGrpSpPr>
            <p:grpSpPr>
              <a:xfrm>
                <a:off x="5166" y="2575"/>
                <a:ext cx="492" cy="1122"/>
                <a:chOff x="5166" y="2575"/>
                <a:chExt cx="492" cy="1122"/>
              </a:xfrm>
            </p:grpSpPr>
            <p:grpSp>
              <p:nvGrpSpPr>
                <p:cNvPr id="39941" name=""/>
                <p:cNvGrpSpPr/>
                <p:nvPr/>
              </p:nvGrpSpPr>
              <p:grpSpPr>
                <a:xfrm>
                  <a:off x="5166" y="3367"/>
                  <a:ext cx="492" cy="330"/>
                  <a:chOff x="5166" y="3367"/>
                  <a:chExt cx="492" cy="330"/>
                </a:xfrm>
              </p:grpSpPr>
              <p:sp>
                <p:nvSpPr>
                  <p:cNvPr id="39942" name=""/>
                  <p:cNvSpPr/>
                  <p:nvPr/>
                </p:nvSpPr>
                <p:spPr bwMode="ltGray">
                  <a:xfrm>
                    <a:off x="5579" y="3367"/>
                    <a:ext cx="79" cy="200"/>
                  </a:xfrm>
                  <a:custGeom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3" name=""/>
                  <p:cNvSpPr/>
                  <p:nvPr/>
                </p:nvSpPr>
                <p:spPr bwMode="ltGray">
                  <a:xfrm>
                    <a:off x="5428" y="3527"/>
                    <a:ext cx="146" cy="170"/>
                  </a:xfrm>
                  <a:custGeom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4" name=""/>
                  <p:cNvSpPr/>
                  <p:nvPr/>
                </p:nvSpPr>
                <p:spPr bwMode="ltGray">
                  <a:xfrm>
                    <a:off x="5166" y="3537"/>
                    <a:ext cx="56" cy="90"/>
                  </a:xfrm>
                  <a:custGeom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45" name=""/>
                <p:cNvSpPr/>
                <p:nvPr/>
              </p:nvSpPr>
              <p:spPr bwMode="ltGray">
                <a:xfrm>
                  <a:off x="5266" y="2575"/>
                  <a:ext cx="89" cy="101"/>
                </a:xfrm>
                <a:custGeom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39946" name=""/>
              <p:cNvGrpSpPr/>
              <p:nvPr/>
            </p:nvGrpSpPr>
            <p:grpSpPr>
              <a:xfrm>
                <a:off x="4293" y="1104"/>
                <a:ext cx="1037" cy="2393"/>
                <a:chOff x="4293" y="1104"/>
                <a:chExt cx="1037" cy="2393"/>
              </a:xfrm>
            </p:grpSpPr>
            <p:grpSp>
              <p:nvGrpSpPr>
                <p:cNvPr id="39947" name=""/>
                <p:cNvGrpSpPr/>
                <p:nvPr/>
              </p:nvGrpSpPr>
              <p:grpSpPr>
                <a:xfrm>
                  <a:off x="4460" y="1348"/>
                  <a:ext cx="232" cy="719"/>
                  <a:chOff x="4460" y="1348"/>
                  <a:chExt cx="232" cy="719"/>
                </a:xfrm>
              </p:grpSpPr>
              <p:sp>
                <p:nvSpPr>
                  <p:cNvPr id="39948" name=""/>
                  <p:cNvSpPr/>
                  <p:nvPr/>
                </p:nvSpPr>
                <p:spPr bwMode="ltGray">
                  <a:xfrm>
                    <a:off x="4460" y="1993"/>
                    <a:ext cx="56" cy="74"/>
                  </a:xfrm>
                  <a:custGeom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49" name=""/>
                  <p:cNvSpPr/>
                  <p:nvPr/>
                </p:nvSpPr>
                <p:spPr bwMode="ltGray">
                  <a:xfrm>
                    <a:off x="4607" y="1865"/>
                    <a:ext cx="54" cy="94"/>
                  </a:xfrm>
                  <a:custGeom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  <p:sp>
                <p:nvSpPr>
                  <p:cNvPr id="39950" name=""/>
                  <p:cNvSpPr/>
                  <p:nvPr/>
                </p:nvSpPr>
                <p:spPr bwMode="ltGray">
                  <a:xfrm>
                    <a:off x="4597" y="1348"/>
                    <a:ext cx="95" cy="87"/>
                  </a:xfrm>
                  <a:custGeom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51" name=""/>
                <p:cNvSpPr/>
                <p:nvPr/>
              </p:nvSpPr>
              <p:spPr bwMode="ltGray">
                <a:xfrm>
                  <a:off x="4676" y="2803"/>
                  <a:ext cx="654" cy="694"/>
                </a:xfrm>
                <a:custGeom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2" name=""/>
                <p:cNvSpPr/>
                <p:nvPr/>
              </p:nvSpPr>
              <p:spPr bwMode="ltGray">
                <a:xfrm>
                  <a:off x="4523" y="2653"/>
                  <a:ext cx="363" cy="95"/>
                </a:xfrm>
                <a:custGeom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3" name=""/>
                <p:cNvSpPr/>
                <p:nvPr/>
              </p:nvSpPr>
              <p:spPr bwMode="ltGray">
                <a:xfrm>
                  <a:off x="4721" y="2468"/>
                  <a:ext cx="165" cy="182"/>
                </a:xfrm>
                <a:custGeom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4" name=""/>
                <p:cNvSpPr/>
                <p:nvPr/>
              </p:nvSpPr>
              <p:spPr bwMode="ltGray">
                <a:xfrm>
                  <a:off x="4549" y="2387"/>
                  <a:ext cx="182" cy="249"/>
                </a:xfrm>
                <a:custGeom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5" name=""/>
                <p:cNvSpPr/>
                <p:nvPr/>
              </p:nvSpPr>
              <p:spPr bwMode="ltGray">
                <a:xfrm>
                  <a:off x="4934" y="2529"/>
                  <a:ext cx="348" cy="235"/>
                </a:xfrm>
                <a:custGeom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6" name=""/>
                <p:cNvSpPr/>
                <p:nvPr/>
              </p:nvSpPr>
              <p:spPr bwMode="ltGray">
                <a:xfrm>
                  <a:off x="4293" y="2362"/>
                  <a:ext cx="209" cy="310"/>
                </a:xfrm>
                <a:custGeom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7" name=""/>
                <p:cNvSpPr/>
                <p:nvPr/>
              </p:nvSpPr>
              <p:spPr bwMode="ltGray">
                <a:xfrm>
                  <a:off x="4664" y="2029"/>
                  <a:ext cx="205" cy="341"/>
                </a:xfrm>
                <a:custGeom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8" name=""/>
                <p:cNvSpPr/>
                <p:nvPr/>
              </p:nvSpPr>
              <p:spPr bwMode="ltGray">
                <a:xfrm>
                  <a:off x="4619" y="1452"/>
                  <a:ext cx="150" cy="289"/>
                </a:xfrm>
                <a:custGeom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59" name=""/>
                <p:cNvSpPr/>
                <p:nvPr/>
              </p:nvSpPr>
              <p:spPr bwMode="ltGray">
                <a:xfrm>
                  <a:off x="4448" y="1104"/>
                  <a:ext cx="165" cy="237"/>
                </a:xfrm>
                <a:custGeom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  <p:grpSp>
            <p:nvGrpSpPr>
              <p:cNvPr id="39960" name=""/>
              <p:cNvGrpSpPr/>
              <p:nvPr/>
            </p:nvGrpSpPr>
            <p:grpSpPr>
              <a:xfrm>
                <a:off x="2314" y="617"/>
                <a:ext cx="2387" cy="2766"/>
                <a:chOff x="2314" y="617"/>
                <a:chExt cx="2387" cy="2766"/>
              </a:xfrm>
            </p:grpSpPr>
            <p:sp>
              <p:nvSpPr>
                <p:cNvPr id="39961" name=""/>
                <p:cNvSpPr/>
                <p:nvPr/>
              </p:nvSpPr>
              <p:spPr bwMode="ltGray">
                <a:xfrm>
                  <a:off x="2314" y="1584"/>
                  <a:ext cx="1187" cy="1799"/>
                </a:xfrm>
                <a:custGeom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grpSp>
              <p:nvGrpSpPr>
                <p:cNvPr id="39962" name=""/>
                <p:cNvGrpSpPr/>
                <p:nvPr/>
              </p:nvGrpSpPr>
              <p:grpSpPr>
                <a:xfrm>
                  <a:off x="2395" y="617"/>
                  <a:ext cx="526" cy="620"/>
                  <a:chOff x="2395" y="617"/>
                  <a:chExt cx="526" cy="620"/>
                </a:xfrm>
              </p:grpSpPr>
              <p:grpSp>
                <p:nvGrpSpPr>
                  <p:cNvPr id="39963" name=""/>
                  <p:cNvGrpSpPr/>
                  <p:nvPr/>
                </p:nvGrpSpPr>
                <p:grpSpPr>
                  <a:xfrm>
                    <a:off x="2603" y="1004"/>
                    <a:ext cx="165" cy="233"/>
                    <a:chOff x="2603" y="1004"/>
                    <a:chExt cx="165" cy="233"/>
                  </a:xfrm>
                </p:grpSpPr>
                <p:sp>
                  <p:nvSpPr>
                    <p:cNvPr id="39964" name=""/>
                    <p:cNvSpPr/>
                    <p:nvPr/>
                  </p:nvSpPr>
                  <p:spPr bwMode="ltGray">
                    <a:xfrm>
                      <a:off x="2603" y="1089"/>
                      <a:ext cx="78" cy="132"/>
                    </a:xfrm>
                    <a:custGeom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  <p:sp>
                  <p:nvSpPr>
                    <p:cNvPr id="39965" name=""/>
                    <p:cNvSpPr/>
                    <p:nvPr/>
                  </p:nvSpPr>
                  <p:spPr bwMode="ltGray">
                    <a:xfrm>
                      <a:off x="2674" y="1004"/>
                      <a:ext cx="94" cy="233"/>
                    </a:xfrm>
                    <a:custGeom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cap="rnd">
                      <a:noFill/>
                      <a:miter lim="800000"/>
                    </a:ln>
                  </p:spPr>
                </p:sp>
              </p:grpSp>
              <p:sp>
                <p:nvSpPr>
                  <p:cNvPr id="39966" name=""/>
                  <p:cNvSpPr/>
                  <p:nvPr/>
                </p:nvSpPr>
                <p:spPr bwMode="ltGray">
                  <a:xfrm>
                    <a:off x="2395" y="617"/>
                    <a:ext cx="526" cy="390"/>
                  </a:xfrm>
                  <a:custGeom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cap="rnd">
                    <a:noFill/>
                    <a:miter lim="800000"/>
                  </a:ln>
                </p:spPr>
              </p:sp>
            </p:grpSp>
            <p:sp>
              <p:nvSpPr>
                <p:cNvPr id="39967" name=""/>
                <p:cNvSpPr/>
                <p:nvPr/>
              </p:nvSpPr>
              <p:spPr bwMode="ltGray">
                <a:xfrm>
                  <a:off x="3324" y="2815"/>
                  <a:ext cx="158" cy="378"/>
                </a:xfrm>
                <a:custGeom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  <p:sp>
              <p:nvSpPr>
                <p:cNvPr id="39968" name=""/>
                <p:cNvSpPr/>
                <p:nvPr/>
              </p:nvSpPr>
              <p:spPr bwMode="ltGray">
                <a:xfrm>
                  <a:off x="2575" y="655"/>
                  <a:ext cx="2126" cy="1789"/>
                </a:xfrm>
                <a:custGeom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</a:ln>
              </p:spPr>
            </p:sp>
          </p:grpSp>
        </p:grpSp>
        <p:grpSp>
          <p:nvGrpSpPr>
            <p:cNvPr id="39969" name=""/>
            <p:cNvGrpSpPr/>
            <p:nvPr/>
          </p:nvGrpSpPr>
          <p:grpSpPr>
            <a:xfrm>
              <a:off x="92" y="615"/>
              <a:ext cx="1865" cy="3311"/>
              <a:chOff x="92" y="615"/>
              <a:chExt cx="1865" cy="3311"/>
            </a:xfrm>
          </p:grpSpPr>
          <p:sp>
            <p:nvSpPr>
              <p:cNvPr id="39970" name=""/>
              <p:cNvSpPr/>
              <p:nvPr/>
            </p:nvSpPr>
            <p:spPr bwMode="ltGray">
              <a:xfrm>
                <a:off x="92" y="761"/>
                <a:ext cx="1262" cy="1550"/>
              </a:xfrm>
              <a:custGeom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1" name=""/>
              <p:cNvSpPr/>
              <p:nvPr/>
            </p:nvSpPr>
            <p:spPr bwMode="ltGray">
              <a:xfrm>
                <a:off x="994" y="615"/>
                <a:ext cx="429" cy="408"/>
              </a:xfrm>
              <a:custGeom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2" name=""/>
              <p:cNvSpPr/>
              <p:nvPr/>
            </p:nvSpPr>
            <p:spPr bwMode="ltGray">
              <a:xfrm>
                <a:off x="908" y="758"/>
                <a:ext cx="274" cy="210"/>
              </a:xfrm>
              <a:custGeom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3" name=""/>
              <p:cNvSpPr/>
              <p:nvPr/>
            </p:nvSpPr>
            <p:spPr bwMode="ltGray">
              <a:xfrm>
                <a:off x="1064" y="1925"/>
                <a:ext cx="195" cy="98"/>
              </a:xfrm>
              <a:custGeom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4" name=""/>
              <p:cNvSpPr/>
              <p:nvPr/>
            </p:nvSpPr>
            <p:spPr bwMode="ltGray">
              <a:xfrm>
                <a:off x="1234" y="1995"/>
                <a:ext cx="129" cy="83"/>
              </a:xfrm>
              <a:custGeom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  <p:sp>
            <p:nvSpPr>
              <p:cNvPr id="39975" name=""/>
              <p:cNvSpPr/>
              <p:nvPr/>
            </p:nvSpPr>
            <p:spPr bwMode="ltGray">
              <a:xfrm>
                <a:off x="1155" y="2228"/>
                <a:ext cx="802" cy="1698"/>
              </a:xfrm>
              <a:custGeom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cap="rnd">
                <a:noFill/>
                <a:miter lim="800000"/>
              </a:ln>
            </p:spPr>
          </p:sp>
        </p:grpSp>
      </p:grpSp>
      <p:sp>
        <p:nvSpPr>
          <p:cNvPr id="3997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997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9978" name=""/>
          <p:cNvSpPr/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39979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3998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/>
          <a:p>
            <a:pPr lvl="0" algn="r">
              <a:buFontTx/>
              <a:buChar char="•"/>
            </a:pPr>
            <a:fld id="{8E114A44-CD9D-4496-B11F-438BEE181F4F}" type="slidenum">
              <a:rPr altLang="en-US" sz="1400" smtId="4294967295">
                <a:latin typeface="Arial"/>
              </a:rPr>
              <a:t>*</a:t>
            </a:fld>
            <a:endParaRPr altLang="en-US" sz="1400" smtId="4294967295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latin typeface="Arial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l"/>
        <a:defRPr kumimoji="0" sz="3200" b="0" i="0" u="none" smtId="4294967295">
          <a:solidFill>
            <a:schemeClr val="tx1"/>
          </a:solidFill>
          <a:latin typeface="Times New Roman" charset="0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smtId="4294967295">
          <a:solidFill>
            <a:schemeClr val="tx1"/>
          </a:solidFill>
          <a:latin typeface="Times New Roman" charset="0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charset="2"/>
        <a:buChar char="l"/>
        <a:defRPr kumimoji="0" sz="2400" b="0" i="0" u="none" smtId="4294967295">
          <a:solidFill>
            <a:schemeClr val="tx1"/>
          </a:solidFill>
          <a:latin typeface="Times New Roman" charset="0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smtId="4294967295">
          <a:solidFill>
            <a:schemeClr val="tx1"/>
          </a:solidFill>
          <a:latin typeface="Times New Roman" charset="0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smtId="4294967295">
          <a:solidFill>
            <a:schemeClr val="tx1"/>
          </a:solidFill>
          <a:latin typeface="Times New Roman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2895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Programming Concepts</a:t>
            </a:r>
          </a:p>
        </p:txBody>
      </p:sp>
      <p:sp>
        <p:nvSpPr>
          <p:cNvPr id="2051" name=""/>
          <p:cNvSpPr/>
          <p:nvPr>
            <p:ph type="subTitle" idx="1"/>
          </p:nvPr>
        </p:nvSpPr>
        <p:spPr>
          <a:xfrm>
            <a:off x="1371600" y="41910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rPr altLang="en-US" sz="4400" smtId="4294967295"/>
              <a:t>MIT - AITI</a:t>
            </a:r>
            <a:endParaRPr altLang="en-US" smtId="4294967295"/>
          </a:p>
        </p:txBody>
      </p:sp>
      <p:sp>
        <p:nvSpPr>
          <p:cNvPr id="2052" name=""/>
          <p:cNvSpPr>
            <a:spLocks noGrp="1"/>
          </p:cNvSpPr>
          <p:nvPr>
            <p:ph type="dt" sz="quarter" idx="2"/>
          </p:nvPr>
        </p:nvSpPr>
        <p:spPr/>
        <p:txBody>
          <a:bodyPr lIns="92075" tIns="46038" rIns="92075" bIns="46038" anchor="ctr" anchorCtr="0">
            <a:noAutofit/>
          </a:bodyPr>
          <a:lstStyle/>
          <a:p>
            <a:pPr lvl="0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  <p:sp>
        <p:nvSpPr>
          <p:cNvPr id="2053" name=""/>
          <p:cNvSpPr>
            <a:spLocks noGrp="1"/>
          </p:cNvSpPr>
          <p:nvPr>
            <p:ph type="ftr" sz="quarter" idx="3"/>
          </p:nvPr>
        </p:nvSpPr>
        <p:spPr/>
        <p:txBody>
          <a:bodyPr lIns="92075" tIns="46038" rIns="92075" bIns="46038" anchor="ctr" anchorCtr="0">
            <a:noAutofit/>
          </a:bodyPr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397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More Examples</a:t>
            </a:r>
          </a:p>
        </p:txBody>
      </p:sp>
      <p:sp>
        <p:nvSpPr>
          <p:cNvPr id="8397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var x = 4;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y = 11;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z = “cat”;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q = “17”;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8397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Ans = x + y + z;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15cat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q + x + y;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17411</a:t>
            </a:r>
            <a:endParaRPr altLang="en-US" smtId="4294967295"/>
          </a:p>
        </p:txBody>
      </p:sp>
      <p:sp>
        <p:nvSpPr>
          <p:cNvPr id="8397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397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499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Arrays</a:t>
            </a:r>
          </a:p>
        </p:txBody>
      </p:sp>
      <p:sp>
        <p:nvSpPr>
          <p:cNvPr id="8499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An array is a compound data type that stores numbered pieces of data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Each numbered datum is called an </a:t>
            </a:r>
            <a:r>
              <a:rPr altLang="en-US" i="1" smtId="4294967295"/>
              <a:t>element </a:t>
            </a:r>
            <a:r>
              <a:rPr altLang="en-US" smtId="4294967295"/>
              <a:t>of the array and the number assigned to it is called an </a:t>
            </a:r>
            <a:r>
              <a:rPr altLang="en-US" i="1" smtId="4294967295"/>
              <a:t>index</a:t>
            </a:r>
            <a:r>
              <a:rPr altLang="en-US" smtId="4294967295"/>
              <a:t>.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elements of an array may be of any type. A single array can even store elements of different type.</a:t>
            </a:r>
            <a:endParaRPr altLang="en-US" smtId="4294967295"/>
          </a:p>
        </p:txBody>
      </p:sp>
      <p:sp>
        <p:nvSpPr>
          <p:cNvPr id="849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601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Creating an Array</a:t>
            </a:r>
          </a:p>
        </p:txBody>
      </p:sp>
      <p:sp>
        <p:nvSpPr>
          <p:cNvPr id="8601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There are several different ways to create an array in JavaScript</a:t>
            </a:r>
            <a:endParaRPr altLang="en-US" smtId="4294967295"/>
          </a:p>
          <a:p>
            <a:pPr lvl="0"/>
            <a:r>
              <a:rPr altLang="en-US" smtId="4294967295"/>
              <a:t>Using the </a:t>
            </a:r>
            <a:r>
              <a:rPr altLang="en-US" smtId="4294967295">
                <a:latin typeface="Courier" charset="0"/>
              </a:rPr>
              <a:t>Array()</a:t>
            </a:r>
            <a:r>
              <a:rPr altLang="en-US" smtId="4294967295"/>
              <a:t> constructor:</a:t>
            </a:r>
            <a:endParaRPr altLang="en-US" smtId="4294967295"/>
          </a:p>
          <a:p>
            <a:pPr lvl="1">
              <a:buNone/>
            </a:pPr>
            <a:r>
              <a:rPr altLang="en-US" sz="3200" smtId="4294967295"/>
              <a:t>- var a = new Array(1, 2, 3, 4, 5);</a:t>
            </a:r>
            <a:endParaRPr altLang="en-US" sz="3200" smtId="4294967295"/>
          </a:p>
          <a:p>
            <a:pPr lvl="1">
              <a:buNone/>
            </a:pPr>
            <a:r>
              <a:rPr altLang="en-US" sz="3200" smtId="4294967295"/>
              <a:t>- var b = new Array(10);</a:t>
            </a:r>
            <a:endParaRPr altLang="en-US" sz="2000" smtId="4294967295"/>
          </a:p>
          <a:p>
            <a:pPr lvl="0"/>
            <a:r>
              <a:rPr altLang="en-US" smtId="4294967295"/>
              <a:t>Using array literals: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 - var c = [1, 2, 3, 4, 5];</a:t>
            </a:r>
            <a:endParaRPr altLang="en-US" smtId="4294967295"/>
          </a:p>
        </p:txBody>
      </p:sp>
      <p:sp>
        <p:nvSpPr>
          <p:cNvPr id="86020" name=""/>
          <p:cNvSpPr/>
          <p:nvPr/>
        </p:nvSpPr>
        <p:spPr>
          <a:xfrm>
            <a:off x="9394825" y="6988175"/>
            <a:ext cx="184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"/>
              </a:defRPr>
            </a:lvl5pPr>
          </a:lstStyle>
          <a:p>
            <a:pPr lvl="0"/>
          </a:p>
        </p:txBody>
      </p:sp>
      <p:sp>
        <p:nvSpPr>
          <p:cNvPr id="86021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6022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70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Accessing Array Elements</a:t>
            </a:r>
          </a:p>
        </p:txBody>
      </p:sp>
      <p:sp>
        <p:nvSpPr>
          <p:cNvPr id="8704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Array elements are accessed using the [ ] operator</a:t>
            </a:r>
            <a:endParaRPr altLang="en-US" smtId="4294967295"/>
          </a:p>
          <a:p>
            <a:pPr lvl="0"/>
            <a:r>
              <a:rPr altLang="en-US" smtId="4294967295"/>
              <a:t>Example:</a:t>
            </a:r>
            <a:endParaRPr altLang="en-US" smtId="4294967295"/>
          </a:p>
          <a:p>
            <a:pPr lvl="1"/>
            <a:r>
              <a:rPr altLang="en-US" smtId="4294967295"/>
              <a:t>var colors = [“red”, “green”, “blue”];</a:t>
            </a:r>
            <a:endParaRPr altLang="en-US" smtId="4294967295"/>
          </a:p>
          <a:p>
            <a:pPr lvl="1"/>
            <a:r>
              <a:rPr altLang="en-US" smtId="4294967295"/>
              <a:t>colors[0] =&gt; red</a:t>
            </a:r>
            <a:endParaRPr altLang="en-US" smtId="4294967295"/>
          </a:p>
          <a:p>
            <a:pPr lvl="1"/>
            <a:r>
              <a:rPr altLang="en-US" smtId="4294967295"/>
              <a:t>colors[1] =&gt; green</a:t>
            </a:r>
            <a:endParaRPr altLang="en-US" smtId="4294967295"/>
          </a:p>
        </p:txBody>
      </p:sp>
      <p:sp>
        <p:nvSpPr>
          <p:cNvPr id="870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806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Adding Elements</a:t>
            </a:r>
          </a:p>
        </p:txBody>
      </p:sp>
      <p:sp>
        <p:nvSpPr>
          <p:cNvPr id="8806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To add a new element to an array, simply assign a value to it</a:t>
            </a:r>
            <a:endParaRPr altLang="en-US" smtId="4294967295"/>
          </a:p>
          <a:p>
            <a:pPr lvl="0"/>
            <a:r>
              <a:rPr altLang="en-US" smtId="4294967295"/>
              <a:t>Example: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	var a = new Array(10);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	a[50] = 17;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880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909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Array Length</a:t>
            </a:r>
          </a:p>
        </p:txBody>
      </p:sp>
      <p:sp>
        <p:nvSpPr>
          <p:cNvPr id="8909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All arrays created in JavaScript have a special length property that specifies how many elements the array contains</a:t>
            </a:r>
            <a:endParaRPr altLang="en-US" smtId="4294967295"/>
          </a:p>
          <a:p>
            <a:pPr lvl="0"/>
            <a:r>
              <a:rPr altLang="en-US" smtId="4294967295"/>
              <a:t>Example:</a:t>
            </a:r>
            <a:endParaRPr altLang="en-US" smtId="4294967295"/>
          </a:p>
          <a:p>
            <a:pPr lvl="1"/>
            <a:r>
              <a:rPr altLang="en-US" smtId="4294967295"/>
              <a:t>var colors = [“red”, “green”, “blue”];</a:t>
            </a:r>
            <a:endParaRPr altLang="en-US" smtId="4294967295"/>
          </a:p>
          <a:p>
            <a:pPr lvl="1"/>
            <a:r>
              <a:rPr altLang="en-US" smtId="4294967295"/>
              <a:t>colors.length =&gt; 3</a:t>
            </a:r>
            <a:endParaRPr altLang="en-US" smtId="4294967295"/>
          </a:p>
          <a:p>
            <a:pPr lvl="1"/>
            <a:endParaRPr altLang="en-US" smtId="4294967295"/>
          </a:p>
        </p:txBody>
      </p:sp>
      <p:sp>
        <p:nvSpPr>
          <p:cNvPr id="8909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113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rPr altLang="en-US" smtId="4294967295">
                <a:latin typeface="Times New Roman" charset="0"/>
              </a:rPr>
              <a:t>Primitive Data Types versus Composite Data Types</a:t>
            </a:r>
            <a:endParaRPr altLang="en-US" smtId="4294967295"/>
          </a:p>
        </p:txBody>
      </p:sp>
      <p:sp>
        <p:nvSpPr>
          <p:cNvPr id="9113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Variables for primitive data types hold the actual value of the data</a:t>
            </a:r>
          </a:p>
          <a:p>
            <a:pPr lvl="0"/>
            <a:r>
              <a:t>Variables for composite types hold only references to the values of the composite type </a:t>
            </a:r>
          </a:p>
        </p:txBody>
      </p:sp>
      <p:sp>
        <p:nvSpPr>
          <p:cNvPr id="9114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 Names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JavaScript is </a:t>
            </a:r>
            <a:r>
              <a:rPr altLang="en-US" b="1" smtId="4294967295"/>
              <a:t>case sensitive</a:t>
            </a:r>
            <a:endParaRPr altLang="en-US" b="1" smtId="4294967295"/>
          </a:p>
          <a:p>
            <a:pPr lvl="0"/>
            <a:r>
              <a:rPr altLang="en-US" smtId="4294967295"/>
              <a:t>Variable names cannot contain spaces, punctuation, or start with a digit</a:t>
            </a:r>
            <a:endParaRPr altLang="en-US" smtId="4294967295"/>
          </a:p>
          <a:p>
            <a:pPr lvl="0"/>
            <a:r>
              <a:rPr altLang="en-US" smtId="4294967295"/>
              <a:t>Variable names cannot be reserved words </a:t>
            </a:r>
            <a:endParaRPr altLang="en-US" smtId="4294967295"/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Programming Tips</a:t>
            </a:r>
          </a:p>
        </p:txBody>
      </p:sp>
      <p:sp>
        <p:nvSpPr>
          <p:cNvPr id="1843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It is bad practice to change the implicit type of a variable. If a variable is initialized as a number, it should always be used as an number.</a:t>
            </a:r>
          </a:p>
          <a:p>
            <a:pPr lvl="0"/>
            <a:r>
              <a:t>Choose meaningful variable names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6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Statements</a:t>
            </a:r>
          </a:p>
        </p:txBody>
      </p:sp>
      <p:sp>
        <p:nvSpPr>
          <p:cNvPr id="92163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z="3200" smtId="4294967295"/>
              <a:t>A statement is a section of JavaScript that can be evaluated by a Web browser</a:t>
            </a:r>
            <a:endParaRPr altLang="en-US" sz="3200" smtId="4294967295"/>
          </a:p>
          <a:p>
            <a:pPr lvl="0"/>
            <a:r>
              <a:rPr altLang="en-US" sz="3200" smtId="4294967295"/>
              <a:t>A script is simply a collection of statements</a:t>
            </a:r>
            <a:endParaRPr altLang="en-US" sz="3200" smtId="4294967295"/>
          </a:p>
        </p:txBody>
      </p:sp>
      <p:sp>
        <p:nvSpPr>
          <p:cNvPr id="92164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533400">
              <a:defRPr sz="2800" smtId="4294967295"/>
            </a:lvl1pPr>
            <a:lvl2pPr marL="914400">
              <a:defRPr sz="2400" smtId="4294967295"/>
            </a:lvl2pPr>
            <a:lvl3pPr marL="1295400">
              <a:defRPr sz="2000" smtId="4294967295"/>
            </a:lvl3pPr>
            <a:lvl4pPr marL="1714500">
              <a:defRPr sz="1800" smtId="4294967295"/>
            </a:lvl4pPr>
            <a:lvl5pPr marL="2171700">
              <a:defRPr sz="1800" smtId="4294967295"/>
            </a:lvl5pPr>
          </a:lstStyle>
          <a:p>
            <a:pPr lvl="0">
              <a:buNone/>
            </a:pPr>
            <a:r>
              <a:rPr altLang="en-US" sz="3200" smtId="4294967295"/>
              <a:t>	</a:t>
            </a:r>
            <a:r>
              <a:rPr altLang="en-US" sz="3200" b="1" smtId="4294967295"/>
              <a:t>Examples:</a:t>
            </a:r>
            <a:r>
              <a:rPr altLang="en-US" sz="3200" smtId="4294967295"/>
              <a:t>		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Last_name = “Dunn”;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x = 10 ;</a:t>
            </a:r>
            <a:endParaRPr altLang="en-US" sz="3200" smtId="4294967295"/>
          </a:p>
          <a:p>
            <a:pPr lvl="0">
              <a:buNone/>
            </a:pPr>
            <a:r>
              <a:rPr altLang="en-US" sz="3200" smtId="4294967295"/>
              <a:t>y = x*x ;         </a:t>
            </a:r>
            <a:endParaRPr altLang="en-US" sz="3200" smtId="4294967295"/>
          </a:p>
          <a:p>
            <a:pPr lvl="0">
              <a:buNone/>
            </a:pPr>
            <a:endParaRPr altLang="en-US" sz="3200" smtId="4294967295"/>
          </a:p>
        </p:txBody>
      </p:sp>
      <p:sp>
        <p:nvSpPr>
          <p:cNvPr id="9216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216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427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5427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A variable is a name associated with a piece of data</a:t>
            </a:r>
          </a:p>
          <a:p>
            <a:pPr lvl="0"/>
            <a:r>
              <a:t>Variables allow you to store and manipulate data in your programs</a:t>
            </a:r>
          </a:p>
          <a:p>
            <a:pPr lvl="0"/>
            <a:r>
              <a:t>Think of a variable as a mailbox which holds a specific piece of information</a:t>
            </a:r>
          </a:p>
          <a:p>
            <a:pPr lvl="0"/>
          </a:p>
        </p:txBody>
      </p:sp>
      <p:sp>
        <p:nvSpPr>
          <p:cNvPr id="542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318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Programming Tips</a:t>
            </a:r>
          </a:p>
        </p:txBody>
      </p:sp>
      <p:sp>
        <p:nvSpPr>
          <p:cNvPr id="9318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z="3200" smtId="4294967295"/>
              <a:t>It is a good idea to end each program statement with a  semi-colon; Although this is not necessary, it will prevent coding errors </a:t>
            </a:r>
            <a:endParaRPr altLang="en-US" sz="3200" smtId="4294967295"/>
          </a:p>
        </p:txBody>
      </p:sp>
      <p:sp>
        <p:nvSpPr>
          <p:cNvPr id="9318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lnSpc>
                <a:spcPct val="90000"/>
              </a:lnSpc>
            </a:pPr>
            <a:r>
              <a:rPr altLang="en-US" sz="2400" b="1" smtId="4294967295"/>
              <a:t>Recommended</a:t>
            </a:r>
            <a:r>
              <a:rPr altLang="en-US" sz="2400" smtId="4294967295"/>
              <a:t>:</a:t>
            </a:r>
            <a:endParaRPr altLang="en-US" sz="2400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a  =  3;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b  =  4;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z="2400" b="1" smtId="4294967295"/>
              <a:t>Acceptable:</a:t>
            </a:r>
            <a:endParaRPr altLang="en-US" sz="2400" smtId="4294967295"/>
          </a:p>
          <a:p>
            <a:pPr lvl="0">
              <a:lnSpc>
                <a:spcPct val="90000"/>
              </a:lnSpc>
              <a:buNone/>
            </a:pPr>
            <a:r>
              <a:rPr altLang="en-US" sz="2400" b="1" smtId="4294967295"/>
              <a:t>	</a:t>
            </a:r>
            <a:r>
              <a:rPr altLang="en-US" sz="2400" smtId="4294967295"/>
              <a:t>a = 3;  b = 4;</a:t>
            </a:r>
            <a:endParaRPr altLang="en-US" sz="2400" b="1" smtId="4294967295"/>
          </a:p>
          <a:p>
            <a:pPr lvl="0">
              <a:lnSpc>
                <a:spcPct val="90000"/>
              </a:lnSpc>
            </a:pPr>
            <a:r>
              <a:rPr altLang="en-US" sz="2400" b="1" smtId="4294967295"/>
              <a:t>Wrong:</a:t>
            </a:r>
            <a:endParaRPr altLang="en-US" sz="2400" b="1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	a  =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r>
              <a:rPr altLang="en-US" smtId="4294967295"/>
              <a:t>	3;</a:t>
            </a:r>
            <a:endParaRPr altLang="en-US" smtId="4294967295"/>
          </a:p>
          <a:p>
            <a:pPr lvl="1">
              <a:lnSpc>
                <a:spcPct val="90000"/>
              </a:lnSpc>
              <a:buNone/>
            </a:pPr>
            <a:endParaRPr altLang="en-US" sz="2000" b="1" smtId="4294967295"/>
          </a:p>
          <a:p>
            <a:pPr lvl="1">
              <a:lnSpc>
                <a:spcPct val="90000"/>
              </a:lnSpc>
              <a:buNone/>
            </a:pPr>
            <a:endParaRPr altLang="en-US" sz="2000" smtId="4294967295"/>
          </a:p>
        </p:txBody>
      </p:sp>
      <p:sp>
        <p:nvSpPr>
          <p:cNvPr id="9318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319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Operators</a:t>
            </a:r>
          </a:p>
        </p:txBody>
      </p:sp>
      <p:sp>
        <p:nvSpPr>
          <p:cNvPr id="2253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+	    Addition	</a:t>
            </a:r>
            <a:endParaRPr altLang="en-US" smtId="4294967295"/>
          </a:p>
          <a:p>
            <a:pPr lvl="0">
              <a:buFontTx/>
              <a:buChar char="-"/>
            </a:pPr>
            <a:r>
              <a:rPr altLang="en-US" smtId="4294967295"/>
              <a:t>    Subtraction</a:t>
            </a:r>
            <a:endParaRPr altLang="en-US" smtId="4294967295"/>
          </a:p>
          <a:p>
            <a:pPr lvl="0">
              <a:buFontTx/>
              <a:buNone/>
            </a:pPr>
            <a:r>
              <a:rPr altLang="en-US" smtId="4294967295"/>
              <a:t>* 	    Multiplication	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/ 	    Division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%     Modulus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++    Increment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- -     Decrement</a:t>
            </a:r>
            <a:endParaRPr altLang="en-US" smtId="4294967295"/>
          </a:p>
        </p:txBody>
      </p:sp>
      <p:sp>
        <p:nvSpPr>
          <p:cNvPr id="2253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= = 	Equality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! =	Inequality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!		Logical NOT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&amp;&amp;	Logical AND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||         Logical OR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?		Conditional            	Selection</a:t>
            </a:r>
            <a:endParaRPr altLang="en-US" smtId="4294967295"/>
          </a:p>
        </p:txBody>
      </p:sp>
      <p:sp>
        <p:nvSpPr>
          <p:cNvPr id="2253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Aggregate Assignments</a:t>
            </a:r>
          </a:p>
        </p:txBody>
      </p:sp>
      <p:sp>
        <p:nvSpPr>
          <p:cNvPr id="6144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Aggregate assignments provide a shortcut by combining the assignment operator with some other operation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+= operator performs addition and assignment 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expression x = x + 7 is equivalent to the expression x += 7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614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Increment and Decrement</a:t>
            </a:r>
          </a:p>
        </p:txBody>
      </p:sp>
      <p:sp>
        <p:nvSpPr>
          <p:cNvPr id="2662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t>Both the increment (++) and decrement    (- -) operator come in two forms: prefix and postfix</a:t>
            </a:r>
          </a:p>
          <a:p>
            <a:pPr lvl="0"/>
            <a:r>
              <a:t>These two forms yield different results </a:t>
            </a:r>
          </a:p>
        </p:txBody>
      </p:sp>
      <p:sp>
        <p:nvSpPr>
          <p:cNvPr id="2662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x = 10;	x = 10;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y = ++ x;	z  = x ++;</a:t>
            </a:r>
            <a:endParaRPr altLang="en-US" smtId="4294967295"/>
          </a:p>
          <a:p>
            <a:pPr lvl="0">
              <a:buNone/>
            </a:pP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y = 11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z = 10 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r>
              <a:rPr altLang="en-US" b="1" smtId="4294967295"/>
              <a:t> x = 11 in both cases</a:t>
            </a:r>
            <a:endParaRPr altLang="en-US" b="1" smtId="4294967295"/>
          </a:p>
          <a:p>
            <a:pPr lvl="0">
              <a:buFont typeface="Symbol" charset="2"/>
              <a:buChar char="Þ"/>
            </a:pPr>
            <a:endParaRPr altLang="en-US" smtId="4294967295"/>
          </a:p>
        </p:txBody>
      </p:sp>
      <p:sp>
        <p:nvSpPr>
          <p:cNvPr id="2662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Control Structures</a:t>
            </a:r>
          </a:p>
        </p:txBody>
      </p:sp>
      <p:sp>
        <p:nvSpPr>
          <p:cNvPr id="3174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There are three basic types of control structures in JavaScript: the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statement, the </a:t>
            </a:r>
            <a:r>
              <a:rPr altLang="en-US" smtId="4294967295">
                <a:latin typeface="Courier" charset="0"/>
              </a:rPr>
              <a:t>while</a:t>
            </a:r>
            <a:r>
              <a:rPr altLang="en-US" smtId="4294967295"/>
              <a:t> loop, and the</a:t>
            </a:r>
            <a:r>
              <a:rPr altLang="en-US" smtId="4294967295">
                <a:latin typeface="Courier" charset="0"/>
              </a:rPr>
              <a:t> for</a:t>
            </a:r>
            <a:r>
              <a:rPr altLang="en-US" smtId="4294967295"/>
              <a:t> loop</a:t>
            </a:r>
            <a:endParaRPr altLang="en-US" smtId="4294967295"/>
          </a:p>
          <a:p>
            <a:pPr lvl="0"/>
            <a:r>
              <a:rPr altLang="en-US" smtId="4294967295"/>
              <a:t>Each control structure manipulates a block of JavaScript expressions beginning with { and ending with }</a:t>
            </a:r>
            <a:endParaRPr altLang="en-US" smtId="4294967295"/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421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If Statement</a:t>
            </a:r>
          </a:p>
        </p:txBody>
      </p:sp>
      <p:sp>
        <p:nvSpPr>
          <p:cNvPr id="9421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The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 allows JavaScript programmers to a make decision </a:t>
            </a:r>
            <a:endParaRPr altLang="en-US" smtId="4294967295"/>
          </a:p>
          <a:p>
            <a:pPr lvl="0"/>
            <a:r>
              <a:rPr altLang="en-US" smtId="4294967295"/>
              <a:t>Use an </a:t>
            </a:r>
            <a:r>
              <a:rPr altLang="en-US" smtId="4294967295">
                <a:latin typeface="Courier" charset="0"/>
              </a:rPr>
              <a:t>if</a:t>
            </a:r>
            <a:r>
              <a:rPr altLang="en-US" smtId="4294967295"/>
              <a:t> statement whenever you come to a “fork” in the program</a:t>
            </a:r>
            <a:endParaRPr altLang="en-US" smtId="4294967295"/>
          </a:p>
        </p:txBody>
      </p:sp>
      <p:sp>
        <p:nvSpPr>
          <p:cNvPr id="9421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If ( x  = =  10)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		y  =  x*x;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else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		x  =  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9421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421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625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Repeat Loops</a:t>
            </a:r>
          </a:p>
        </p:txBody>
      </p:sp>
      <p:sp>
        <p:nvSpPr>
          <p:cNvPr id="9625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t>A repeat loop is a group of statements that is repeated until a specified condition is met</a:t>
            </a:r>
          </a:p>
          <a:p>
            <a:pPr lvl="0"/>
            <a:r>
              <a:t>Repeat loops are very powerful programming tools; They allow for more efficient program design and are ideally suited for working with arrays</a:t>
            </a:r>
          </a:p>
        </p:txBody>
      </p:sp>
      <p:sp>
        <p:nvSpPr>
          <p:cNvPr id="9626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626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52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While Loop</a:t>
            </a:r>
          </a:p>
        </p:txBody>
      </p:sp>
      <p:sp>
        <p:nvSpPr>
          <p:cNvPr id="95235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The while loop is used to execute a block of code while a certain </a:t>
            </a:r>
            <a:r>
              <a:rPr altLang="en-US" b="1" smtId="4294967295"/>
              <a:t>condition</a:t>
            </a:r>
            <a:r>
              <a:rPr altLang="en-US" smtId="4294967295"/>
              <a:t> is true</a:t>
            </a:r>
            <a:endParaRPr altLang="en-US" smtId="4294967295"/>
          </a:p>
        </p:txBody>
      </p:sp>
      <p:sp>
        <p:nvSpPr>
          <p:cNvPr id="95236" name=""/>
          <p:cNvSpPr/>
          <p:nvPr>
            <p:ph type="body" sz="half" idx="2"/>
          </p:nvPr>
        </p:nvSpPr>
        <p:spPr>
          <a:xfrm>
            <a:off x="4648200" y="1981200"/>
            <a:ext cx="44958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count = 0;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while (count &lt;= 10) {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document.write(count);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count++;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}</a:t>
            </a:r>
            <a:endParaRPr altLang="en-US" smtId="4294967295"/>
          </a:p>
        </p:txBody>
      </p:sp>
      <p:sp>
        <p:nvSpPr>
          <p:cNvPr id="95237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5238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728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The For Loop</a:t>
            </a:r>
          </a:p>
        </p:txBody>
      </p:sp>
      <p:sp>
        <p:nvSpPr>
          <p:cNvPr id="9728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The for loop is used when there is a need to have a </a:t>
            </a:r>
            <a:r>
              <a:rPr altLang="en-US" b="1" smtId="4294967295"/>
              <a:t>counter</a:t>
            </a:r>
            <a:r>
              <a:rPr altLang="en-US" smtId="4294967295"/>
              <a:t> of some kind</a:t>
            </a:r>
            <a:endParaRPr altLang="en-US" smtId="4294967295"/>
          </a:p>
          <a:p>
            <a:pPr lvl="0"/>
            <a:r>
              <a:rPr altLang="en-US" smtId="4294967295"/>
              <a:t>The counter is initialized before the loop starts, tested after each iteration to see if it is below a target value, and finally updated at the end of the loop</a:t>
            </a:r>
            <a:endParaRPr altLang="en-US" smtId="4294967295"/>
          </a:p>
          <a:p>
            <a:pPr lvl="0"/>
            <a:endParaRPr altLang="en-US" smtId="4294967295"/>
          </a:p>
        </p:txBody>
      </p:sp>
      <p:sp>
        <p:nvSpPr>
          <p:cNvPr id="9728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830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For Loop</a:t>
            </a:r>
          </a:p>
        </p:txBody>
      </p:sp>
      <p:sp>
        <p:nvSpPr>
          <p:cNvPr id="9830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// Print the numbers 1 through 10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for (i=1; i&lt;= 10; i++)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	document.write(i);</a:t>
            </a:r>
            <a:endParaRPr altLang="en-US" smtId="4294967295">
              <a:solidFill>
                <a:srgbClr val="000000"/>
              </a:solidFill>
              <a:latin typeface="Geneva"/>
            </a:endParaRPr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98308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b="1" smtId="4294967295"/>
              <a:t>i=1</a:t>
            </a:r>
            <a:r>
              <a:rPr altLang="en-US" smtId="4294967295"/>
              <a:t> initializes the counter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i&lt;=10   </a:t>
            </a:r>
            <a:r>
              <a:rPr altLang="en-US" smtId="4294967295"/>
              <a:t>is the target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  value 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i++</a:t>
            </a:r>
            <a:r>
              <a:rPr altLang="en-US" smtId="4294967295"/>
              <a:t>	updates the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counter at the end     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          of the loop   </a:t>
            </a:r>
            <a:endParaRPr altLang="en-US" smtId="4294967295"/>
          </a:p>
        </p:txBody>
      </p:sp>
      <p:sp>
        <p:nvSpPr>
          <p:cNvPr id="9830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831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089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80899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In JavaScript variables are created using the keyword </a:t>
            </a:r>
            <a:r>
              <a:rPr altLang="en-US" smtId="4294967295">
                <a:latin typeface="Courier" charset="0"/>
              </a:rPr>
              <a:t>var</a:t>
            </a:r>
            <a:endParaRPr altLang="en-US" smtId="4294967295"/>
          </a:p>
        </p:txBody>
      </p:sp>
      <p:sp>
        <p:nvSpPr>
          <p:cNvPr id="80900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/>
            <a:r>
              <a:rPr altLang="en-US" smtId="4294967295"/>
              <a:t>Example: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x = 10;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y = 17;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color = “red”;</a:t>
            </a:r>
            <a:endParaRPr altLang="en-US" sz="2000" smtId="4294967295"/>
          </a:p>
          <a:p>
            <a:pPr lvl="0">
              <a:buNone/>
            </a:pPr>
            <a:endParaRPr altLang="en-US" sz="2000" smtId="4294967295"/>
          </a:p>
          <a:p>
            <a:pPr lvl="0">
              <a:buNone/>
            </a:pPr>
            <a:r>
              <a:rPr altLang="en-US" smtId="4294967295"/>
              <a:t>var name = “Katie”;</a:t>
            </a:r>
            <a:endParaRPr altLang="en-US" smtId="4294967295"/>
          </a:p>
        </p:txBody>
      </p:sp>
      <p:sp>
        <p:nvSpPr>
          <p:cNvPr id="8090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090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933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For Loop</a:t>
            </a:r>
          </a:p>
        </p:txBody>
      </p:sp>
      <p:sp>
        <p:nvSpPr>
          <p:cNvPr id="99331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&lt;SCRIPT       		LANGUAGE=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    	"JavaScript"&gt;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document.write("1");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document.write("2");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document.write("3");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document.write("4");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document.write("5");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altLang="en-US" smtId="4294967295">
                <a:solidFill>
                  <a:srgbClr val="000000"/>
                </a:solidFill>
              </a:rPr>
              <a:t>&lt;/SCRIPT&gt;</a:t>
            </a:r>
            <a:endParaRPr altLang="en-US" sz="2400" smtId="4294967295">
              <a:solidFill>
                <a:srgbClr val="000000"/>
              </a:solidFill>
            </a:endParaRPr>
          </a:p>
        </p:txBody>
      </p:sp>
      <p:sp>
        <p:nvSpPr>
          <p:cNvPr id="99332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&lt;SCRIPT       		LANGUAGE=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    	"JavaScript"&gt;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for (i=1; i&lt;=5; i++)</a:t>
            </a:r>
            <a:endParaRPr altLang="en-US" smtId="4294967295">
              <a:solidFill>
                <a:srgbClr val="000000"/>
              </a:solidFill>
            </a:endParaRPr>
          </a:p>
          <a:p>
            <a:pPr lvl="0">
              <a:buNone/>
            </a:pPr>
            <a:r>
              <a:rPr altLang="en-US" smtId="4294967295">
                <a:solidFill>
                  <a:srgbClr val="000000"/>
                </a:solidFill>
              </a:rPr>
              <a:t>	document.write(i);</a:t>
            </a:r>
            <a:endParaRPr altLang="en-US" smtId="4294967295">
              <a:solidFill>
                <a:srgbClr val="000000"/>
              </a:solidFill>
              <a:latin typeface="Geneva"/>
            </a:endParaRPr>
          </a:p>
          <a:p>
            <a:pPr lvl="0">
              <a:buNone/>
            </a:pPr>
            <a:r>
              <a:rPr altLang="en-US" smtId="4294967295"/>
              <a:t> </a:t>
            </a:r>
            <a:endParaRPr altLang="en-US" smtId="4294967295"/>
          </a:p>
        </p:txBody>
      </p:sp>
      <p:sp>
        <p:nvSpPr>
          <p:cNvPr id="99333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9933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035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Functions</a:t>
            </a:r>
          </a:p>
        </p:txBody>
      </p:sp>
      <p:sp>
        <p:nvSpPr>
          <p:cNvPr id="10035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Functions are a collection of JavaScript statement that performs a specified task</a:t>
            </a:r>
            <a:endParaRPr altLang="en-US" smtId="4294967295"/>
          </a:p>
          <a:p>
            <a:pPr lvl="0"/>
            <a:r>
              <a:rPr altLang="en-US" smtId="4294967295"/>
              <a:t>Functions are used whenever it is necessary to repeat an operation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1003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1378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Functions</a:t>
            </a:r>
          </a:p>
        </p:txBody>
      </p:sp>
      <p:sp>
        <p:nvSpPr>
          <p:cNvPr id="101379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Functions have inputs and outputs</a:t>
            </a:r>
            <a:endParaRPr altLang="en-US" smtId="4294967295"/>
          </a:p>
          <a:p>
            <a:pPr lvl="0"/>
            <a:r>
              <a:rPr altLang="en-US" smtId="4294967295"/>
              <a:t>The inputs are passed into the function and are known as </a:t>
            </a:r>
            <a:r>
              <a:rPr altLang="en-US" b="1" smtId="4294967295"/>
              <a:t>arguments</a:t>
            </a:r>
            <a:r>
              <a:rPr altLang="en-US" smtId="4294967295"/>
              <a:t> or </a:t>
            </a:r>
            <a:r>
              <a:rPr altLang="en-US" b="1" smtId="4294967295"/>
              <a:t>parameters</a:t>
            </a:r>
            <a:endParaRPr altLang="en-US" smtId="4294967295"/>
          </a:p>
          <a:p>
            <a:pPr lvl="0"/>
            <a:r>
              <a:rPr altLang="en-US" smtId="4294967295"/>
              <a:t>Think of a function as a “black box” which performs an operation</a:t>
            </a:r>
            <a:endParaRPr altLang="en-US" smtId="4294967295"/>
          </a:p>
        </p:txBody>
      </p:sp>
      <p:sp>
        <p:nvSpPr>
          <p:cNvPr id="1013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0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Defining Functions</a:t>
            </a:r>
          </a:p>
        </p:txBody>
      </p:sp>
      <p:sp>
        <p:nvSpPr>
          <p:cNvPr id="102403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The most common way to define a function is  with the </a:t>
            </a:r>
            <a:r>
              <a:rPr altLang="en-US" smtId="4294967295">
                <a:latin typeface="Courier" charset="0"/>
              </a:rPr>
              <a:t>function</a:t>
            </a:r>
            <a:r>
              <a:rPr altLang="en-US" smtId="4294967295"/>
              <a:t> statement.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The function statement consists of the function keyword followed by the name of the function, a comma-separated list of parameter names in parentheses, and the statements which contain the body of the function enclosed in curly braces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10240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34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Function</a:t>
            </a:r>
          </a:p>
        </p:txBody>
      </p:sp>
      <p:sp>
        <p:nvSpPr>
          <p:cNvPr id="103427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function square(x)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{return x*x;}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z = 3;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sqr_z = square(z);</a:t>
            </a:r>
            <a:endParaRPr altLang="en-US" smtId="4294967295"/>
          </a:p>
        </p:txBody>
      </p:sp>
      <p:sp>
        <p:nvSpPr>
          <p:cNvPr id="103428" name=""/>
          <p:cNvSpPr/>
          <p:nvPr>
            <p:ph type="body" sz="half" idx="2"/>
          </p:nvPr>
        </p:nvSpPr>
        <p:spPr>
          <a:xfrm>
            <a:off x="4648200" y="1981200"/>
            <a:ext cx="44958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b="1" smtId="4294967295"/>
              <a:t>Name of Function:</a:t>
            </a:r>
            <a:r>
              <a:rPr altLang="en-US" smtId="4294967295"/>
              <a:t> square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Input/Argument:</a:t>
            </a:r>
            <a:r>
              <a:rPr altLang="en-US" smtId="4294967295"/>
              <a:t> x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b="1" smtId="4294967295"/>
              <a:t>Output:</a:t>
            </a:r>
            <a:r>
              <a:rPr altLang="en-US" smtId="4294967295"/>
              <a:t> x*x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103429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3430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445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Function</a:t>
            </a:r>
          </a:p>
        </p:txBody>
      </p:sp>
      <p:sp>
        <p:nvSpPr>
          <p:cNvPr id="10445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buNone/>
            </a:pPr>
            <a:r>
              <a:rPr altLang="en-US" smtId="4294967295"/>
              <a:t>function sum_of_squares(num1,num2)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{return (num1*num1) + (num2*num2);}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function sum_of_squares(num1,num2)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{return (square(num1) + square(num2));}</a:t>
            </a:r>
            <a:endParaRPr altLang="en-US" smtId="4294967295"/>
          </a:p>
        </p:txBody>
      </p:sp>
      <p:sp>
        <p:nvSpPr>
          <p:cNvPr id="10445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7826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</a:t>
            </a:r>
          </a:p>
        </p:txBody>
      </p:sp>
      <p:sp>
        <p:nvSpPr>
          <p:cNvPr id="77827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It is vitally important to distinguish between the </a:t>
            </a:r>
            <a:r>
              <a:rPr altLang="en-US" i="1" smtId="4294967295"/>
              <a:t>name</a:t>
            </a:r>
            <a:r>
              <a:rPr altLang="en-US" smtId="4294967295"/>
              <a:t> of the variable and the </a:t>
            </a:r>
            <a:r>
              <a:rPr altLang="en-US" i="1" smtId="4294967295"/>
              <a:t>value </a:t>
            </a:r>
            <a:r>
              <a:rPr altLang="en-US" smtId="4294967295"/>
              <a:t>of the variable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For example, in the expression </a:t>
            </a:r>
            <a:r>
              <a:rPr altLang="en-US" smtId="4294967295">
                <a:latin typeface="Courier" charset="0"/>
              </a:rPr>
              <a:t>var color=“red”</a:t>
            </a:r>
            <a:r>
              <a:rPr altLang="en-US" smtId="4294967295"/>
              <a:t>, color is the name of the variable and red is the value. In other words, color is the name of the box while red is what is inside the box</a:t>
            </a:r>
            <a:endParaRPr altLang="en-US" smtId="4294967295"/>
          </a:p>
        </p:txBody>
      </p:sp>
      <p:sp>
        <p:nvSpPr>
          <p:cNvPr id="7782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301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Data Types</a:t>
            </a:r>
          </a:p>
        </p:txBody>
      </p:sp>
      <p:sp>
        <p:nvSpPr>
          <p:cNvPr id="4301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mtId="4294967295"/>
              <a:t>Primitive Data Types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Numbers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Strings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Boolean (True, False)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smtId="4294967295"/>
              <a:t>Composite Data Types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Arrays</a:t>
            </a:r>
            <a:endParaRPr altLang="en-US" smtId="4294967295"/>
          </a:p>
          <a:p>
            <a:pPr lvl="1">
              <a:lnSpc>
                <a:spcPct val="90000"/>
              </a:lnSpc>
            </a:pPr>
            <a:r>
              <a:rPr altLang="en-US" smtId="4294967295"/>
              <a:t>Objects</a:t>
            </a:r>
            <a:endParaRPr altLang="en-US" smtId="4294967295"/>
          </a:p>
          <a:p>
            <a:pPr lvl="0">
              <a:lnSpc>
                <a:spcPct val="90000"/>
              </a:lnSpc>
              <a:buNone/>
            </a:pPr>
            <a:endParaRPr altLang="en-US" smtId="4294967295"/>
          </a:p>
        </p:txBody>
      </p:sp>
      <p:sp>
        <p:nvSpPr>
          <p:cNvPr id="4301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4034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Primitive Data Types</a:t>
            </a:r>
          </a:p>
        </p:txBody>
      </p:sp>
      <p:sp>
        <p:nvSpPr>
          <p:cNvPr id="44035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b="1" smtId="4294967295"/>
              <a:t>Numbers</a:t>
            </a:r>
            <a:r>
              <a:rPr altLang="en-US" smtId="4294967295"/>
              <a:t> - A number can be either an integer or a decimal 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b="1" smtId="4294967295"/>
              <a:t>Strings - </a:t>
            </a:r>
            <a:r>
              <a:rPr altLang="en-US" smtId="4294967295"/>
              <a:t>A string is a sequence of letters or numbers enclosed in single or double quotes</a:t>
            </a:r>
            <a:endParaRPr altLang="en-US" smtId="4294967295"/>
          </a:p>
          <a:p>
            <a:pPr lvl="0">
              <a:lnSpc>
                <a:spcPct val="90000"/>
              </a:lnSpc>
            </a:pPr>
            <a:r>
              <a:rPr altLang="en-US" b="1" smtId="4294967295"/>
              <a:t>Boolean</a:t>
            </a:r>
            <a:r>
              <a:rPr altLang="en-US" smtId="4294967295"/>
              <a:t> - True or False</a:t>
            </a:r>
            <a:endParaRPr altLang="en-US" smtId="4294967295"/>
          </a:p>
          <a:p>
            <a:pPr lvl="0">
              <a:lnSpc>
                <a:spcPct val="90000"/>
              </a:lnSpc>
            </a:pPr>
            <a:endParaRPr altLang="en-US" smtId="4294967295"/>
          </a:p>
        </p:txBody>
      </p:sp>
      <p:sp>
        <p:nvSpPr>
          <p:cNvPr id="4403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Variables &amp; Data Types  </a:t>
            </a:r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685800" y="2362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JavaScript is </a:t>
            </a:r>
            <a:r>
              <a:rPr altLang="en-US" i="1" smtId="4294967295"/>
              <a:t>untyped</a:t>
            </a:r>
            <a:r>
              <a:rPr altLang="en-US" smtId="4294967295"/>
              <a:t>; It does not have explicit data types</a:t>
            </a:r>
            <a:endParaRPr altLang="en-US" smtId="4294967295"/>
          </a:p>
          <a:p>
            <a:pPr lvl="0"/>
            <a:r>
              <a:rPr altLang="en-US" smtId="4294967295"/>
              <a:t>For instance, there is no way to specify that a particular variable represents an integer, string, or real number</a:t>
            </a:r>
            <a:endParaRPr altLang="en-US" smtId="4294967295"/>
          </a:p>
          <a:p>
            <a:pPr lvl="0"/>
            <a:r>
              <a:rPr altLang="en-US" smtId="4294967295"/>
              <a:t>The same variable can have different data types in different contexts </a:t>
            </a:r>
            <a:endParaRPr altLang="en-US" smtId="4294967295"/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Implicit Data Types</a:t>
            </a:r>
          </a:p>
        </p:txBody>
      </p:sp>
      <p:sp>
        <p:nvSpPr>
          <p:cNvPr id="12291" name=""/>
          <p:cNvSpPr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kumimoji="0" sz="3200" b="0" i="0" u="none" smtId="4294967295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800" b="0" i="0" u="none" smtId="4294967295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kumimoji="0" sz="2400" b="0" i="0" u="none" smtId="4294967295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sz="2000" b="0" i="0" u="none" smtId="4294967295">
                <a:solidFill>
                  <a:schemeClr val="tx1"/>
                </a:solidFill>
                <a:latin typeface="Times New Roman" charset="0"/>
              </a:defRPr>
            </a:lvl5pPr>
          </a:lstStyle>
          <a:p>
            <a:pPr lvl="0"/>
            <a:r>
              <a:rPr altLang="en-US" smtId="4294967295"/>
              <a:t>Although JavaScript does not have explicit data types, it does have implicit data types </a:t>
            </a:r>
            <a:endParaRPr altLang="en-US" smtId="4294967295"/>
          </a:p>
          <a:p>
            <a:pPr lvl="0"/>
            <a:r>
              <a:rPr altLang="en-US" smtId="4294967295"/>
              <a:t>If you have an expression which combines two numbers, it will evaluate to a number</a:t>
            </a:r>
            <a:endParaRPr altLang="en-US" smtId="4294967295"/>
          </a:p>
          <a:p>
            <a:pPr lvl="0"/>
            <a:r>
              <a:rPr altLang="en-US" smtId="4294967295"/>
              <a:t>If you have an expression which combines a string and a number, it will evaluate to a string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/>
            <a:endParaRPr altLang="en-US" sz="2400" smtId="4294967295"/>
          </a:p>
          <a:p>
            <a:pPr lvl="0">
              <a:buNone/>
            </a:pPr>
            <a:endParaRPr altLang="en-US" sz="2400" smtId="4294967295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22" name=""/>
          <p:cNvSpPr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latin typeface="Arial"/>
              </a:defRPr>
            </a:lvl1pPr>
          </a:lstStyle>
          <a:p>
            <a:pPr lvl="0"/>
            <a:r>
              <a:t>Example: Variables</a:t>
            </a:r>
          </a:p>
        </p:txBody>
      </p:sp>
      <p:sp>
        <p:nvSpPr>
          <p:cNvPr id="81923" name="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var x = 4;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y = 11;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z = “cat”;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var q = “17”;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endParaRPr altLang="en-US" smtId="4294967295"/>
          </a:p>
        </p:txBody>
      </p:sp>
      <p:sp>
        <p:nvSpPr>
          <p:cNvPr id="81924" name=""/>
          <p:cNvSpPr/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rPr altLang="en-US" smtId="4294967295"/>
              <a:t>Ans = x + y;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15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z + x;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cat4</a:t>
            </a:r>
            <a:endParaRPr altLang="en-US" smtId="4294967295"/>
          </a:p>
          <a:p>
            <a:pPr lvl="0">
              <a:buNone/>
            </a:pPr>
            <a:endParaRPr altLang="en-US" smtId="4294967295"/>
          </a:p>
          <a:p>
            <a:pPr lvl="0">
              <a:buNone/>
            </a:pPr>
            <a:r>
              <a:rPr altLang="en-US" smtId="4294967295"/>
              <a:t>Ans = x + q;</a:t>
            </a:r>
            <a:endParaRPr altLang="en-US" smtId="4294967295"/>
          </a:p>
          <a:p>
            <a:pPr lvl="0">
              <a:buNone/>
            </a:pPr>
            <a:r>
              <a:rPr altLang="en-US" smtId="4294967295"/>
              <a:t>	Ans =&gt; 417</a:t>
            </a:r>
            <a:endParaRPr altLang="en-US" smtId="4294967295"/>
          </a:p>
        </p:txBody>
      </p:sp>
      <p:sp>
        <p:nvSpPr>
          <p:cNvPr id="8192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>
              <a:buFontTx/>
              <a:buChar char="•"/>
            </a:pPr>
            <a:endParaRPr lang="en-US" smtId="4294967295"/>
          </a:p>
        </p:txBody>
      </p:sp>
      <p:sp>
        <p:nvSpPr>
          <p:cNvPr id="8192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>
              <a:buFontTx/>
              <a:buChar char="•"/>
            </a:pPr>
            <a:endParaRPr altLang="en-US" sz="1400" smtId="4294967295">
              <a:latin typeface="Arial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World">
  <a:themeElements>
    <a:clrScheme name="">
      <a:dk1>
        <a:srgbClr val="000000"/>
      </a:dk1>
      <a:lt1>
        <a:srgbClr val="DDDDDD"/>
      </a:lt1>
      <a:dk2>
        <a:srgbClr val="000000"/>
      </a:dk2>
      <a:lt2>
        <a:srgbClr val="FFFFFF"/>
      </a:lt2>
      <a:accent1>
        <a:srgbClr val="CBCBCB"/>
      </a:accent1>
      <a:accent2>
        <a:srgbClr val="EAEAE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969696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EAEAEA"/>
        </a:dk1>
        <a:lt1>
          <a:srgbClr val="0099CC"/>
        </a:lt1>
        <a:dk2>
          <a:srgbClr val="FFFFCC"/>
        </a:dk2>
        <a:lt2>
          <a:srgbClr val="336699"/>
        </a:lt2>
        <a:accent1>
          <a:srgbClr val="00CCCC"/>
        </a:accent1>
        <a:accent2>
          <a:srgbClr val="B2B2B2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7C80"/>
        </a:hlink>
        <a:folHlink>
          <a:srgbClr val="00CCFF"/>
        </a:folHlink>
      </a:clrScheme>
    </a:extraClrScheme>
    <a:extraClrScheme>
      <a:clrScheme name="">
        <a:dk1>
          <a:srgbClr val="4D4D4D"/>
        </a:dk1>
        <a:lt1>
          <a:srgbClr val="CCECFF"/>
        </a:lt1>
        <a:dk2>
          <a:srgbClr val="336699"/>
        </a:dk2>
        <a:lt2>
          <a:srgbClr val="7AC4E8"/>
        </a:lt2>
        <a:accent1>
          <a:srgbClr val="00CCCC"/>
        </a:accent1>
        <a:accent2>
          <a:srgbClr val="CBCBC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FF"/>
        </a:hlink>
        <a:folHlink>
          <a:srgbClr val="99CCFF"/>
        </a:folHlink>
      </a:clrScheme>
    </a:extraClrScheme>
    <a:extraClrScheme>
      <a:clrScheme name="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5F5F5F"/>
        </a:hlink>
        <a:folHlink>
          <a:srgbClr val="969696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Macintosh HD:Microsoft Office 2001:Templates:Presentations:Designs:World</Template>
  <Manager/>
  <Company>MIT AITI</Company>
  <PresentationFormat/>
  <TotalTime>723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Paul Njoroge</dc:creator>
  <cp:lastModifiedBy>MIT</cp:lastModifiedBy>
  <cp:revision>52</cp:revision>
  <cp:lastPrinted>1601-01-01T00:00:00.000</cp:lastPrinted>
  <dcterms:created xsi:type="dcterms:W3CDTF">2001-07-31T14:26:22Z</dcterms:created>
  <dcterms:modified xsi:type="dcterms:W3CDTF">2001-08-14T10:32:14Z</dcterms:modified>
</cp:coreProperties>
</file>