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doc" ContentType="application/msword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68" r:id="rId1"/>
  </p:sldMasterIdLst>
  <p:sldIdLst>
    <p:sldId id="310" r:id="rId2"/>
    <p:sldId id="311" r:id="rId3"/>
    <p:sldId id="342" r:id="rId4"/>
    <p:sldId id="312" r:id="rId5"/>
    <p:sldId id="313" r:id="rId6"/>
    <p:sldId id="34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33" r:id="rId22"/>
    <p:sldId id="336" r:id="rId23"/>
    <p:sldId id="337" r:id="rId24"/>
    <p:sldId id="338" r:id="rId25"/>
    <p:sldId id="339" r:id="rId26"/>
    <p:sldId id="340" r:id="rId27"/>
  </p:sldIdLst>
  <p:sldSz cx="9144000" cy="6858000" type="screen4x3"/>
  <p:notesSz cx="6858000" cy="9144000"/>
  <p:custDataLst>
    <p:tags r:id="rId28"/>
  </p:custDataLst>
  <p:defaultTextStyle>
    <a:defPPr algn="l" rtl="0" eaLnBrk="1" hangingPunct="1">
      <a:defRPr kumimoji="0" sz="1800" smtId="4294967295">
        <a:latin typeface="Arial" pitchFamily="34" charset="0"/>
        <a:ea typeface="Arial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0" d="100"/>
          <a:sy n="8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tags" Target="tags/tag86.xml" /><Relationship Id="rId29" Type="http://schemas.openxmlformats.org/officeDocument/2006/relationships/presProps" Target="presProps.xml" /><Relationship Id="rId3" Type="http://schemas.openxmlformats.org/officeDocument/2006/relationships/slide" Target="slides/slide2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8066" name=""/>
          <p:cNvGrpSpPr/>
          <p:nvPr/>
        </p:nvGrpSpPr>
        <p:grpSpPr>
          <a:xfrm>
            <a:off x="0" y="0"/>
            <a:ext cx="5867400" cy="6858000"/>
            <a:chExt cx="3696" cy="4320"/>
          </a:xfrm>
        </p:grpSpPr>
        <p:sp>
          <p:nvSpPr>
            <p:cNvPr id="88067" name="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  <p:sp>
          <p:nvSpPr>
            <p:cNvPr id="88068" name=""/>
            <p:cNvSpPr/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</p:grpSp>
      <p:grpSp>
        <p:nvGrpSpPr>
          <p:cNvPr id="88069" name="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8070" name="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  <a:miter lim="800000"/>
            </a:ln>
          </p:spPr>
        </p:sp>
        <p:sp>
          <p:nvSpPr>
            <p:cNvPr id="88071" name="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  <a:miter lim="800000"/>
            </a:ln>
          </p:spPr>
        </p:sp>
      </p:grpSp>
      <p:sp>
        <p:nvSpPr>
          <p:cNvPr id="88072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>
              <a:buNone/>
              <a:defRPr smtId="4294967295">
                <a:solidFill>
                  <a:schemeClr val="tx2"/>
                </a:solidFill>
              </a:defRPr>
            </a:lvl1pPr>
            <a:lvl2pPr marL="457200" indent="-457200" algn="ctr">
              <a:buNone/>
              <a:defRPr smtId="4294967295">
                <a:solidFill>
                  <a:schemeClr val="tx2"/>
                </a:solidFill>
              </a:defRPr>
            </a:lvl2pPr>
            <a:lvl3pPr marL="914400" indent="-914400" algn="ctr">
              <a:buNone/>
              <a:defRPr smtId="4294967295">
                <a:solidFill>
                  <a:schemeClr val="tx2"/>
                </a:solidFill>
              </a:defRPr>
            </a:lvl3pPr>
            <a:lvl4pPr marL="1371600" indent="-1371600" algn="ctr">
              <a:buNone/>
              <a:defRPr smtId="4294967295">
                <a:solidFill>
                  <a:schemeClr val="tx2"/>
                </a:solidFill>
              </a:defRPr>
            </a:lvl4pPr>
            <a:lvl5pPr marL="1828800" indent="-1828800" algn="ctr">
              <a:buNone/>
              <a:defRPr smtId="4294967295">
                <a:solidFill>
                  <a:schemeClr val="tx2"/>
                </a:solidFill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8073" name=""/>
          <p:cNvSpPr/>
          <p:nvPr>
            <p:ph type="dt" sz="quarter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4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8075" name=""/>
          <p:cNvSpPr/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/>
            <a:fld id="{3E42771D-C7F0-42FB-A329-DA7776BE61B7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6" name=""/>
          <p:cNvSpPr/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algn="ctr">
              <a:defRPr smtId="4294967295">
                <a:solidFill>
                  <a:schemeClr val="tx1"/>
                </a:solidFill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8077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8" name=""/>
          <p:cNvSpPr/>
          <p:nvPr/>
        </p:nvSpPr>
        <p:spPr>
          <a:xfrm>
            <a:off x="6705600" y="838200"/>
            <a:ext cx="23622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9" name=""/>
          <p:cNvSpPr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0" hangingPunct="0">
              <a:spcBef>
                <a:spcPct val="50000"/>
              </a:spcBef>
            </a:pPr>
            <a:r>
              <a:rPr sz="2000" u="sng" smtId="4294967295">
                <a:solidFill>
                  <a:srgbClr val="000000"/>
                </a:solidFill>
                <a:latin typeface="AvantGarde" pitchFamily="34" charset="0"/>
                <a:ea typeface="Times New Roman" pitchFamily="18" charset="0"/>
              </a:rPr>
              <a:t>Outline</a:t>
            </a:r>
            <a:endParaRPr sz="2000" u="sng" smtId="4294967295">
              <a:solidFill>
                <a:srgbClr val="000000"/>
              </a:solidFill>
              <a:latin typeface="AvantGarde" pitchFamily="34" charset="0"/>
              <a:ea typeface="Times New Roman" pitchFamily="18" charset="0"/>
            </a:endParaRPr>
          </a:p>
        </p:txBody>
      </p:sp>
      <p:sp>
        <p:nvSpPr>
          <p:cNvPr id="88080" name="">
            <a:hlinkClick invalidUrl="" action="ppaction://hlinkshowjump?jump=previousslide" tgtFrame="" tooltip=""/>
          </p:cNvPr>
          <p:cNvSpPr/>
          <p:nvPr/>
        </p:nvSpPr>
        <p:spPr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1" name="">
            <a:hlinkClick invalidUrl="" action="ppaction://hlinkshowjump?jump=nextslide" tgtFrame="" tooltip=""/>
          </p:cNvPr>
          <p:cNvSpPr/>
          <p:nvPr/>
        </p:nvSpPr>
        <p:spPr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2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7042" name=""/>
          <p:cNvGrpSpPr/>
          <p:nvPr/>
        </p:nvGrpSpPr>
        <p:grpSpPr>
          <a:xfrm>
            <a:off x="0" y="0"/>
            <a:ext cx="7620000" cy="6858000"/>
            <a:chExt cx="4800" cy="4320"/>
          </a:xfrm>
        </p:grpSpPr>
        <p:grpSp>
          <p:nvGrpSpPr>
            <p:cNvPr id="87043" name=""/>
            <p:cNvGrpSpPr/>
            <p:nvPr/>
          </p:nvGrpSpPr>
          <p:grpSpPr>
            <a:xfrm>
              <a:off x="0" y="0"/>
              <a:ext cx="2016" cy="4320"/>
              <a:chExt cx="2016" cy="4320"/>
            </a:xfrm>
          </p:grpSpPr>
          <p:sp>
            <p:nvSpPr>
              <p:cNvPr id="87044" name="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miter lim="800000"/>
              </a:ln>
            </p:spPr>
          </p:sp>
          <p:sp>
            <p:nvSpPr>
              <p:cNvPr id="87045" name="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</a:ln>
            </p:spPr>
          </p:sp>
        </p:grpSp>
        <p:grpSp>
          <p:nvGrpSpPr>
            <p:cNvPr id="87046" name="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7047" name="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  <p:sp>
            <p:nvSpPr>
              <p:cNvPr id="87048" name="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</p:grpSp>
      </p:grpSp>
      <p:sp>
        <p:nvSpPr>
          <p:cNvPr id="87049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7050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7051" name=""/>
          <p:cNvSpPr/>
          <p:nvPr>
            <p:ph type="dt" sz="half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7052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87053" name=""/>
          <p:cNvSpPr/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/>
          <a:p>
            <a:pPr lvl="0"/>
            <a:fld id="{DB054705-36F5-4E56-9783-A1F5FE79AC99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4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5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6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7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/>
  <p:timing/>
  <p:hf sldNum="0" hdr="0"/>
  <p:txStyles>
    <p:titleStyle>
      <a:lvl1pPr marL="0" indent="0" algn="l" defTabSz="914400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latin typeface="Arial" pitchFamily="34" charset="0"/>
          <a:ea typeface="Arial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kumimoji="0" sz="24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0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doc" TargetMode="Internal" /><Relationship Id="rId3" Type="http://schemas.openxmlformats.org/officeDocument/2006/relationships/image" Target="../media/image7.wmf" /><Relationship Id="rId4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oleObject" Target="../embeddings/oleObject5.doc" TargetMode="Internal" /><Relationship Id="rId3" Type="http://schemas.openxmlformats.org/officeDocument/2006/relationships/image" Target="../media/image10.wmf" /><Relationship Id="rId4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6.doc" TargetMode="Internal" /><Relationship Id="rId3" Type="http://schemas.openxmlformats.org/officeDocument/2006/relationships/image" Target="../media/image11.wmf" /><Relationship Id="rId4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7.doc" TargetMode="Internal" /><Relationship Id="rId3" Type="http://schemas.openxmlformats.org/officeDocument/2006/relationships/image" Target="../media/image12.wmf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.xml" /><Relationship Id="rId11" Type="http://schemas.openxmlformats.org/officeDocument/2006/relationships/tags" Target="../tags/tag9.xml" /><Relationship Id="rId12" Type="http://schemas.openxmlformats.org/officeDocument/2006/relationships/tags" Target="../tags/tag10.xml" /><Relationship Id="rId13" Type="http://schemas.openxmlformats.org/officeDocument/2006/relationships/tags" Target="../tags/tag11.xml" /><Relationship Id="rId14" Type="http://schemas.openxmlformats.org/officeDocument/2006/relationships/tags" Target="../tags/tag12.xml" /><Relationship Id="rId15" Type="http://schemas.openxmlformats.org/officeDocument/2006/relationships/tags" Target="../tags/tag13.xml" /><Relationship Id="rId16" Type="http://schemas.openxmlformats.org/officeDocument/2006/relationships/tags" Target="../tags/tag14.xml" /><Relationship Id="rId17" Type="http://schemas.openxmlformats.org/officeDocument/2006/relationships/tags" Target="../tags/tag15.xml" /><Relationship Id="rId18" Type="http://schemas.openxmlformats.org/officeDocument/2006/relationships/tags" Target="../tags/tag16.xml" /><Relationship Id="rId19" Type="http://schemas.openxmlformats.org/officeDocument/2006/relationships/tags" Target="../tags/tag17.xml" /><Relationship Id="rId2" Type="http://schemas.openxmlformats.org/officeDocument/2006/relationships/tags" Target="../tags/tag1.xml" /><Relationship Id="rId20" Type="http://schemas.openxmlformats.org/officeDocument/2006/relationships/tags" Target="../tags/tag18.xml" /><Relationship Id="rId3" Type="http://schemas.openxmlformats.org/officeDocument/2006/relationships/image" Target="../media/image13.png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tags" Target="../tags/tag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oleObject" Target="../embeddings/oleObject8.doc" TargetMode="Internal" /><Relationship Id="rId6" Type="http://schemas.openxmlformats.org/officeDocument/2006/relationships/image" Target="../media/image15.wmf" /><Relationship Id="rId7" Type="http://schemas.openxmlformats.org/officeDocument/2006/relationships/tags" Target="../tags/tag27.xml" /><Relationship Id="rId8" Type="http://schemas.openxmlformats.org/officeDocument/2006/relationships/tags" Target="../tags/tag28.xml" /><Relationship Id="rId9" Type="http://schemas.openxmlformats.org/officeDocument/2006/relationships/vmlDrawing" Target="../drawings/vmlDrawing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oleObject" Target="../embeddings/oleObject9.doc" TargetMode="Internal" /><Relationship Id="rId6" Type="http://schemas.openxmlformats.org/officeDocument/2006/relationships/image" Target="../media/image16.wmf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vmlDrawing" Target="../drawings/vmlDrawing9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39.xml" /><Relationship Id="rId2" Type="http://schemas.openxmlformats.org/officeDocument/2006/relationships/tags" Target="../tags/tag34.xml" /><Relationship Id="rId3" Type="http://schemas.openxmlformats.org/officeDocument/2006/relationships/image" Target="../media/image17.png" /><Relationship Id="rId4" Type="http://schemas.openxmlformats.org/officeDocument/2006/relationships/tags" Target="../tags/tag35.xml" /><Relationship Id="rId5" Type="http://schemas.openxmlformats.org/officeDocument/2006/relationships/image" Target="../media/image18.png" /><Relationship Id="rId6" Type="http://schemas.openxmlformats.org/officeDocument/2006/relationships/tags" Target="../tags/tag36.xml" /><Relationship Id="rId7" Type="http://schemas.openxmlformats.org/officeDocument/2006/relationships/image" Target="../media/image19.png" /><Relationship Id="rId8" Type="http://schemas.openxmlformats.org/officeDocument/2006/relationships/tags" Target="../tags/tag37.xml" /><Relationship Id="rId9" Type="http://schemas.openxmlformats.org/officeDocument/2006/relationships/tags" Target="../tags/tag3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22.wmf" /><Relationship Id="rId11" Type="http://schemas.openxmlformats.org/officeDocument/2006/relationships/tags" Target="../tags/tag44.xml" /><Relationship Id="rId12" Type="http://schemas.openxmlformats.org/officeDocument/2006/relationships/tags" Target="../tags/tag45.xml" /><Relationship Id="rId13" Type="http://schemas.openxmlformats.org/officeDocument/2006/relationships/tags" Target="../tags/tag46.xml" /><Relationship Id="rId14" Type="http://schemas.openxmlformats.org/officeDocument/2006/relationships/tags" Target="../tags/tag47.xml" /><Relationship Id="rId15" Type="http://schemas.openxmlformats.org/officeDocument/2006/relationships/tags" Target="../tags/tag48.xml" /><Relationship Id="rId16" Type="http://schemas.openxmlformats.org/officeDocument/2006/relationships/vmlDrawing" Target="../drawings/vmlDrawing10.v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tags" Target="../tags/tag42.xml" /><Relationship Id="rId5" Type="http://schemas.openxmlformats.org/officeDocument/2006/relationships/oleObject" Target="../embeddings/oleObject10.doc" TargetMode="Internal" /><Relationship Id="rId6" Type="http://schemas.openxmlformats.org/officeDocument/2006/relationships/image" Target="../media/image20.wmf" /><Relationship Id="rId7" Type="http://schemas.openxmlformats.org/officeDocument/2006/relationships/tags" Target="../tags/tag43.xml" /><Relationship Id="rId8" Type="http://schemas.openxmlformats.org/officeDocument/2006/relationships/oleObject" Target="../embeddings/oleObject11.doc" TargetMode="Internal" /><Relationship Id="rId9" Type="http://schemas.openxmlformats.org/officeDocument/2006/relationships/image" Target="../media/image21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55.xml" /><Relationship Id="rId11" Type="http://schemas.openxmlformats.org/officeDocument/2006/relationships/tags" Target="../tags/tag56.xml" /><Relationship Id="rId12" Type="http://schemas.openxmlformats.org/officeDocument/2006/relationships/vmlDrawing" Target="../drawings/vmlDrawing11.v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oleObject" Target="../embeddings/oleObject12.doc" TargetMode="Internal" /><Relationship Id="rId6" Type="http://schemas.openxmlformats.org/officeDocument/2006/relationships/image" Target="../media/image23.wmf" /><Relationship Id="rId7" Type="http://schemas.openxmlformats.org/officeDocument/2006/relationships/tags" Target="../tags/tag52.xml" /><Relationship Id="rId8" Type="http://schemas.openxmlformats.org/officeDocument/2006/relationships/tags" Target="../tags/tag53.xml" /><Relationship Id="rId9" Type="http://schemas.openxmlformats.org/officeDocument/2006/relationships/tags" Target="../tags/tag5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3.xml" /><Relationship Id="rId11" Type="http://schemas.openxmlformats.org/officeDocument/2006/relationships/tags" Target="../tags/tag64.xml" /><Relationship Id="rId12" Type="http://schemas.openxmlformats.org/officeDocument/2006/relationships/tags" Target="../tags/tag65.xml" /><Relationship Id="rId13" Type="http://schemas.openxmlformats.org/officeDocument/2006/relationships/vmlDrawing" Target="../drawings/vmlDrawing12.vml" /><Relationship Id="rId2" Type="http://schemas.openxmlformats.org/officeDocument/2006/relationships/tags" Target="../tags/tag57.xml" /><Relationship Id="rId3" Type="http://schemas.openxmlformats.org/officeDocument/2006/relationships/tags" Target="../tags/tag58.xml" /><Relationship Id="rId4" Type="http://schemas.openxmlformats.org/officeDocument/2006/relationships/tags" Target="../tags/tag59.xml" /><Relationship Id="rId5" Type="http://schemas.openxmlformats.org/officeDocument/2006/relationships/oleObject" Target="../embeddings/oleObject13.doc" TargetMode="Internal" /><Relationship Id="rId6" Type="http://schemas.openxmlformats.org/officeDocument/2006/relationships/image" Target="../media/image24.wmf" /><Relationship Id="rId7" Type="http://schemas.openxmlformats.org/officeDocument/2006/relationships/tags" Target="../tags/tag60.xml" /><Relationship Id="rId8" Type="http://schemas.openxmlformats.org/officeDocument/2006/relationships/tags" Target="../tags/tag61.xml" /><Relationship Id="rId9" Type="http://schemas.openxmlformats.org/officeDocument/2006/relationships/tags" Target="../tags/tag6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oleObject" Target="../embeddings/oleObject14.doc" TargetMode="Internal" /><Relationship Id="rId6" Type="http://schemas.openxmlformats.org/officeDocument/2006/relationships/image" Target="../media/image25.wmf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vmlDrawing" Target="../drawings/vmlDrawing1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5.xml" /><Relationship Id="rId11" Type="http://schemas.openxmlformats.org/officeDocument/2006/relationships/tags" Target="../tags/tag76.xml" /><Relationship Id="rId12" Type="http://schemas.openxmlformats.org/officeDocument/2006/relationships/tags" Target="../tags/tag77.xml" /><Relationship Id="rId13" Type="http://schemas.openxmlformats.org/officeDocument/2006/relationships/vmlDrawing" Target="../drawings/vmlDrawing14.v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oleObject" Target="../embeddings/oleObject15.doc" TargetMode="Internal" /><Relationship Id="rId6" Type="http://schemas.openxmlformats.org/officeDocument/2006/relationships/image" Target="../media/image26.wmf" /><Relationship Id="rId7" Type="http://schemas.openxmlformats.org/officeDocument/2006/relationships/image" Target="../media/image13.png" /><Relationship Id="rId8" Type="http://schemas.openxmlformats.org/officeDocument/2006/relationships/tags" Target="../tags/tag74.xml" /><Relationship Id="rId9" Type="http://schemas.openxmlformats.org/officeDocument/2006/relationships/image" Target="../media/image2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4.xml" /><Relationship Id="rId11" Type="http://schemas.openxmlformats.org/officeDocument/2006/relationships/tags" Target="../tags/tag85.xml" /><Relationship Id="rId12" Type="http://schemas.openxmlformats.org/officeDocument/2006/relationships/vmlDrawing" Target="../drawings/vmlDrawing15.v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oleObject" Target="../embeddings/oleObject16.doc" TargetMode="Internal" /><Relationship Id="rId6" Type="http://schemas.openxmlformats.org/officeDocument/2006/relationships/image" Target="../media/image28.wmf" /><Relationship Id="rId7" Type="http://schemas.openxmlformats.org/officeDocument/2006/relationships/tags" Target="../tags/tag81.xml" /><Relationship Id="rId8" Type="http://schemas.openxmlformats.org/officeDocument/2006/relationships/tags" Target="../tags/tag82.xml" /><Relationship Id="rId9" Type="http://schemas.openxmlformats.org/officeDocument/2006/relationships/tags" Target="../tags/tag8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doc" TargetMode="Internal" /><Relationship Id="rId3" Type="http://schemas.openxmlformats.org/officeDocument/2006/relationships/image" Target="../media/image1.wmf" /><Relationship Id="rId4" Type="http://schemas.openxmlformats.org/officeDocument/2006/relationships/image" Target="../media/image2.png" /><Relationship Id="rId5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doc" TargetMode="Internal" /><Relationship Id="rId3" Type="http://schemas.openxmlformats.org/officeDocument/2006/relationships/image" Target="../media/image3.wmf" /><Relationship Id="rId4" Type="http://schemas.openxmlformats.org/officeDocument/2006/relationships/image" Target="../media/image4.png" /><Relationship Id="rId5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doc" TargetMode="Internal" /><Relationship Id="rId3" Type="http://schemas.openxmlformats.org/officeDocument/2006/relationships/image" Target="../media/image5.wmf" /><Relationship Id="rId4" Type="http://schemas.openxmlformats.org/officeDocument/2006/relationships/image" Target="../media/image6.png" /><Relationship Id="rId5" Type="http://schemas.openxmlformats.org/officeDocument/2006/relationships/vmlDrawing" Target="../drawings/vmlDrawing3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sz="2000" smtId="4294967295"/>
              <a:t>IS400: Development of Business Applications on the Internet</a:t>
            </a:r>
            <a:br>
              <a:rPr sz="2000" smtId="4294967295"/>
            </a:br>
            <a:r>
              <a:rPr sz="2000" smtId="4294967295"/>
              <a:t>Fall 2004</a:t>
            </a:r>
            <a:br>
              <a:rPr sz="2000" smtId="4294967295"/>
            </a:br>
            <a:br>
              <a:rPr sz="2000" smtId="4294967295"/>
            </a:br>
            <a:r>
              <a:rPr sz="2000" smtId="4294967295"/>
              <a:t>Instructor: Dr. Boris Jukic</a:t>
            </a:r>
            <a:endParaRPr sz="2000" smtId="4294967295"/>
          </a:p>
        </p:txBody>
      </p:sp>
      <p:sp>
        <p:nvSpPr>
          <p:cNvPr id="93187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JavaScript: Introduction to Scripting</a:t>
            </a:r>
          </a:p>
        </p:txBody>
      </p:sp>
      <p:sp>
        <p:nvSpPr>
          <p:cNvPr id="9318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8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510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welcome4.html</a:t>
            </a:r>
            <a:br/>
            <a:r>
              <a:t>1 of 1</a:t>
            </a:r>
          </a:p>
        </p:txBody>
      </p:sp>
      <p:graphicFrame>
        <p:nvGraphicFramePr>
          <p:cNvPr id="175107" name=""/>
          <p:cNvGraphicFramePr/>
          <p:nvPr/>
        </p:nvGraphicFramePr>
        <p:xfrm>
          <a:off x="0" y="0"/>
          <a:ext cx="6919912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2" progId="Word.Document.8">
                  <p:embed/>
                </p:oleObj>
              </mc:Choice>
              <mc:Fallback>
                <p:oleObj spid="_x0000_s1041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"/>
          <p:cNvSpPr/>
          <p:nvPr/>
        </p:nvSpPr>
        <p:spPr>
          <a:xfrm>
            <a:off x="5867400" y="2767012"/>
            <a:ext cx="3251200" cy="581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2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alert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method of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window</a:t>
            </a:r>
            <a:endParaRPr sz="1600" b="1" smtId="4294967295">
              <a:latin typeface="Lucida Console" pitchFamily="49" charset="0"/>
              <a:ea typeface="Arial" pitchFamily="34" charset="0"/>
            </a:endParaRPr>
          </a:p>
          <a:p>
            <a:pPr lvl="2"/>
            <a:r>
              <a:rPr sz="1600" b="1" smtId="4294967295">
                <a:latin typeface="Arial" pitchFamily="34" charset="0"/>
                <a:ea typeface="Arial" pitchFamily="34" charset="0"/>
              </a:rPr>
              <a:t> object displays a Dialog box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51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51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76130" name=""/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3581400" y="762000"/>
            <a:ext cx="1876425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76131" name=""/>
          <p:cNvPicPr/>
          <p:nvPr/>
        </p:nvPicPr>
        <p:blipFill dpi="0">
          <a:blip r:embed="rId3"/>
          <a:stretch>
            <a:fillRect/>
          </a:stretch>
        </p:blipFill>
        <p:spPr>
          <a:xfrm>
            <a:off x="1066800" y="2590800"/>
            <a:ext cx="6934200" cy="204946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613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613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7154" name=""/>
          <p:cNvSpPr/>
          <p:nvPr>
            <p:ph type="title"/>
          </p:nvPr>
        </p:nvSpPr>
        <p:spPr>
          <a:xfrm>
            <a:off x="762000" y="762000"/>
            <a:ext cx="7924800" cy="6858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Common Escape Sequences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77155" name=""/>
          <p:cNvGraphicFramePr/>
          <p:nvPr/>
        </p:nvGraphicFramePr>
        <p:xfrm>
          <a:off x="914400" y="2362200"/>
          <a:ext cx="79533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2" progId="Word.Document.8">
                  <p:embed/>
                </p:oleObj>
              </mc:Choice>
              <mc:Fallback>
                <p:oleObj spid="_x0000_s1042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953375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715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8178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Dynamic Pages</a:t>
            </a:r>
            <a:r>
              <a:t> </a:t>
            </a:r>
          </a:p>
        </p:txBody>
      </p:sp>
      <p:sp>
        <p:nvSpPr>
          <p:cNvPr id="178179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400" smtId="4294967295"/>
              <a:t>A script can adapt the content based on explicit input from the user or other information</a:t>
            </a:r>
            <a:endParaRPr sz="2400" smtId="4294967295"/>
          </a:p>
          <a:p>
            <a:pPr lvl="1"/>
            <a:r>
              <a:rPr sz="2000" smtId="4294967295"/>
              <a:t>System clock: Time of day</a:t>
            </a:r>
            <a:endParaRPr sz="2000" smtId="4294967295"/>
          </a:p>
          <a:p>
            <a:pPr lvl="1"/>
            <a:r>
              <a:rPr sz="2000" smtId="4294967295"/>
              <a:t>Hidden input</a:t>
            </a:r>
            <a:endParaRPr sz="2000" smtId="4294967295"/>
          </a:p>
          <a:p>
            <a:pPr lvl="1"/>
            <a:r>
              <a:rPr sz="2000" smtId="4294967295"/>
              <a:t>Cookies</a:t>
            </a:r>
            <a:endParaRPr sz="2000" smtId="4294967295"/>
          </a:p>
          <a:p>
            <a:pPr lvl="0"/>
            <a:r>
              <a:rPr sz="2400" smtId="4294967295"/>
              <a:t>User input can be collected by invoking the </a:t>
            </a:r>
            <a:r>
              <a:rPr sz="2400" smtId="4294967295">
                <a:latin typeface="Lucida Console" pitchFamily="49" charset="0"/>
              </a:rPr>
              <a:t>prompt</a:t>
            </a:r>
            <a:r>
              <a:rPr sz="2400" smtId="4294967295"/>
              <a:t> method of a </a:t>
            </a:r>
            <a:r>
              <a:rPr sz="2400" smtId="4294967295">
                <a:latin typeface="Lucida Console" pitchFamily="49" charset="0"/>
              </a:rPr>
              <a:t>window</a:t>
            </a:r>
            <a:r>
              <a:rPr sz="2400" smtId="4294967295"/>
              <a:t> object </a:t>
            </a:r>
            <a:endParaRPr sz="2400" smtId="4294967295"/>
          </a:p>
          <a:p>
            <a:pPr lvl="1"/>
            <a:r>
              <a:rPr sz="2000" smtId="4294967295"/>
              <a:t>This will display a dialog box that prompts user for input</a:t>
            </a:r>
            <a:endParaRPr sz="2000" smtId="4294967295"/>
          </a:p>
          <a:p>
            <a:pPr lvl="0"/>
            <a:endParaRPr sz="2400" smtId="4294967295"/>
          </a:p>
        </p:txBody>
      </p:sp>
      <p:sp>
        <p:nvSpPr>
          <p:cNvPr id="1781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81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920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welcome5.html</a:t>
            </a:r>
            <a:br/>
            <a:r>
              <a:t>(1 of 2)</a:t>
            </a:r>
          </a:p>
        </p:txBody>
      </p:sp>
      <p:graphicFrame>
        <p:nvGraphicFramePr>
          <p:cNvPr id="179203" name=""/>
          <p:cNvGraphicFramePr/>
          <p:nvPr/>
        </p:nvGraphicFramePr>
        <p:xfrm>
          <a:off x="0" y="0"/>
          <a:ext cx="6919912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2" progId="Word.Document.8">
                  <p:embed/>
                </p:oleObj>
              </mc:Choice>
              <mc:Fallback>
                <p:oleObj spid="_x0000_s1043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"/>
          <p:cNvSpPr/>
          <p:nvPr/>
        </p:nvSpPr>
        <p:spPr>
          <a:xfrm>
            <a:off x="4724400" y="29718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5" name=""/>
          <p:cNvSpPr/>
          <p:nvPr/>
        </p:nvSpPr>
        <p:spPr>
          <a:xfrm>
            <a:off x="4419600" y="2895600"/>
            <a:ext cx="4724400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</a:rPr>
              <a:t>JavaScript is a </a:t>
            </a:r>
            <a:r>
              <a:rPr sz="1400" b="1" i="1" u="sng" smtId="4294967295">
                <a:latin typeface="Arial" pitchFamily="34" charset="0"/>
                <a:ea typeface="Arial" pitchFamily="34" charset="0"/>
              </a:rPr>
              <a:t>loosely typed</a:t>
            </a:r>
            <a:r>
              <a:rPr sz="1400" b="1" smtId="4294967295">
                <a:latin typeface="Arial" pitchFamily="34" charset="0"/>
                <a:ea typeface="Arial" pitchFamily="34" charset="0"/>
              </a:rPr>
              <a:t> language. Variables take on any data type depending on the value assigned. 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6" name=""/>
          <p:cNvSpPr/>
          <p:nvPr/>
        </p:nvSpPr>
        <p:spPr>
          <a:xfrm>
            <a:off x="4267200" y="2971800"/>
            <a:ext cx="4079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7" name=""/>
          <p:cNvSpPr/>
          <p:nvPr/>
        </p:nvSpPr>
        <p:spPr>
          <a:xfrm>
            <a:off x="6019800" y="3717925"/>
            <a:ext cx="2971800" cy="730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 Value returned by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prompt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method of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window 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object is assigned to the variable name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8" name=""/>
          <p:cNvSpPr/>
          <p:nvPr/>
        </p:nvSpPr>
        <p:spPr>
          <a:xfrm>
            <a:off x="5029200" y="4419600"/>
            <a:ext cx="2073275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buFont typeface="Wingdings" pitchFamily="2" charset="2"/>
              <a:buChar char="ß"/>
            </a:pP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“+” symbol can be used for t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ext concatenation as well as arithmetic operator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92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180227" name=""/>
          <p:cNvGraphicFramePr/>
          <p:nvPr/>
        </p:nvGraphicFramePr>
        <p:xfrm>
          <a:off x="0" y="0"/>
          <a:ext cx="6919912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2" progId="Word.Document.8">
                  <p:embed/>
                </p:oleObj>
              </mc:Choice>
              <mc:Fallback>
                <p:oleObj spid="_x0000_s1044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202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28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676400" y="20574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0229" name=""/>
          <p:cNvPicPr/>
          <p:nvPr/>
        </p:nvPicPr>
        <p:blipFill dpi="0">
          <a:blip r:embed="rId5"/>
          <a:stretch>
            <a:fillRect/>
          </a:stretch>
        </p:blipFill>
        <p:spPr>
          <a:xfrm>
            <a:off x="457200" y="3581400"/>
            <a:ext cx="7307262" cy="23526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0230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0231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1251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1828800" y="2057400"/>
            <a:ext cx="5257800" cy="135731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1252" name=""/>
          <p:cNvSpPr/>
          <p:nvPr>
            <p:custDataLst>
              <p:tags r:id="rId5"/>
            </p:custDataLst>
          </p:nvPr>
        </p:nvSpPr>
        <p:spPr>
          <a:xfrm>
            <a:off x="990600" y="5457825"/>
            <a:ext cx="5514975" cy="274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200" smtId="4294967295">
                <a:latin typeface="Arial" pitchFamily="34" charset="0"/>
              </a:rPr>
              <a:t>Fig. 7.7	Prompt dialog displayed by the </a:t>
            </a:r>
            <a:r>
              <a:rPr sz="1200" smtId="4294967295">
                <a:latin typeface="Lucida Console" pitchFamily="49" charset="0"/>
              </a:rPr>
              <a:t>window</a:t>
            </a:r>
            <a:r>
              <a:rPr sz="1200" smtId="4294967295">
                <a:latin typeface="Arial" pitchFamily="34" charset="0"/>
              </a:rPr>
              <a:t> object’s </a:t>
            </a:r>
            <a:r>
              <a:rPr sz="1200" smtId="4294967295">
                <a:latin typeface="Lucida Console" pitchFamily="49" charset="0"/>
              </a:rPr>
              <a:t>prompt</a:t>
            </a:r>
            <a:r>
              <a:rPr sz="1200" smtId="4294967295">
                <a:latin typeface="Arial" pitchFamily="34" charset="0"/>
              </a:rPr>
              <a:t> method.</a:t>
            </a:r>
            <a:endParaRPr sz="1200" smtId="4294967295">
              <a:latin typeface="Arial" pitchFamily="34" charset="0"/>
            </a:endParaRPr>
          </a:p>
        </p:txBody>
      </p:sp>
      <p:grpSp>
        <p:nvGrpSpPr>
          <p:cNvPr id="181253" name=""/>
          <p:cNvGrpSpPr/>
          <p:nvPr>
            <p:custDataLst>
              <p:tags r:id="rId6"/>
            </p:custDataLst>
          </p:nvPr>
        </p:nvGrpSpPr>
        <p:grpSpPr>
          <a:xfrm>
            <a:off x="228600" y="1752600"/>
            <a:ext cx="1730375" cy="928688"/>
            <a:chOff x="144" y="1104"/>
            <a:chExt cx="1090" cy="585"/>
          </a:xfrm>
        </p:grpSpPr>
        <p:sp>
          <p:nvSpPr>
            <p:cNvPr id="181254" name=""/>
            <p:cNvSpPr/>
            <p:nvPr>
              <p:custDataLst>
                <p:tags r:id="rId7"/>
              </p:custDataLst>
            </p:nvPr>
          </p:nvSpPr>
          <p:spPr>
            <a:xfrm>
              <a:off x="144" y="1104"/>
              <a:ext cx="1090" cy="37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r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prompt</a:t>
              </a:r>
              <a:br>
                <a:rPr sz="1600" smtId="4294967295">
                  <a:ea typeface="Times New Roman" pitchFamily="18" charset="0"/>
                </a:rPr>
              </a:br>
              <a:r>
                <a:rPr sz="1600" smtId="4294967295">
                  <a:ea typeface="Times New Roman" pitchFamily="18" charset="0"/>
                </a:rPr>
                <a:t>to the user.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5" name=""/>
            <p:cNvCxnSpPr/>
            <p:nvPr>
              <p:custDataLst>
                <p:tags r:id="rId8"/>
              </p:custDataLst>
            </p:nvPr>
          </p:nvCxnSpPr>
          <p:spPr>
            <a:xfrm>
              <a:off x="742" y="1486"/>
              <a:ext cx="481" cy="20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grpSp>
        <p:nvGrpSpPr>
          <p:cNvPr id="181256" name=""/>
          <p:cNvGrpSpPr/>
          <p:nvPr>
            <p:custDataLst>
              <p:tags r:id="rId9"/>
            </p:custDataLst>
          </p:nvPr>
        </p:nvGrpSpPr>
        <p:grpSpPr>
          <a:xfrm>
            <a:off x="908050" y="3200400"/>
            <a:ext cx="2667000" cy="1830388"/>
            <a:chOff x="572" y="2016"/>
            <a:chExt cx="1680" cy="1153"/>
          </a:xfrm>
        </p:grpSpPr>
        <p:sp>
          <p:nvSpPr>
            <p:cNvPr id="181257" name=""/>
            <p:cNvSpPr/>
            <p:nvPr>
              <p:custDataLst>
                <p:tags r:id="rId10"/>
              </p:custDataLst>
            </p:nvPr>
          </p:nvSpPr>
          <p:spPr>
            <a:xfrm>
              <a:off x="572" y="2643"/>
              <a:ext cx="1680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default value that appears when the dialog opens.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8" name="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392" y="2016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59" name=""/>
          <p:cNvSpPr/>
          <p:nvPr>
            <p:custDataLst>
              <p:tags r:id="rId12"/>
            </p:custDataLst>
          </p:nvPr>
        </p:nvSpPr>
        <p:spPr>
          <a:xfrm>
            <a:off x="3924300" y="4038600"/>
            <a:ext cx="2667000" cy="59055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This is the text field in which the user types the value.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0" name=""/>
          <p:cNvCxnSpPr/>
          <p:nvPr>
            <p:custDataLst>
              <p:tags r:id="rId13"/>
            </p:custDataLst>
          </p:nvPr>
        </p:nvCxnSpPr>
        <p:spPr>
          <a:xfrm flipH="1" flipV="1">
            <a:off x="5257800" y="3200400"/>
            <a:ext cx="0" cy="838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grpSp>
        <p:nvGrpSpPr>
          <p:cNvPr id="181261" name=""/>
          <p:cNvGrpSpPr/>
          <p:nvPr>
            <p:custDataLst>
              <p:tags r:id="rId14"/>
            </p:custDataLst>
          </p:nvPr>
        </p:nvGrpSpPr>
        <p:grpSpPr>
          <a:xfrm>
            <a:off x="5715000" y="990600"/>
            <a:ext cx="3055938" cy="1371600"/>
            <a:chOff x="3491" y="624"/>
            <a:chExt cx="1925" cy="864"/>
          </a:xfrm>
        </p:grpSpPr>
        <p:sp>
          <p:nvSpPr>
            <p:cNvPr id="181262" name=""/>
            <p:cNvSpPr/>
            <p:nvPr>
              <p:custDataLst>
                <p:tags r:id="rId15"/>
              </p:custDataLst>
            </p:nvPr>
          </p:nvSpPr>
          <p:spPr>
            <a:xfrm>
              <a:off x="3491" y="624"/>
              <a:ext cx="1925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When the user clicks </a:t>
              </a:r>
              <a:r>
                <a:rPr sz="1400" b="1" smtId="4294967295">
                  <a:latin typeface="Arial" pitchFamily="34" charset="0"/>
                  <a:ea typeface="Times New Roman" pitchFamily="18" charset="0"/>
                </a:rPr>
                <a:t>OK</a:t>
              </a:r>
              <a:r>
                <a:rPr sz="1600" smtId="4294967295">
                  <a:ea typeface="Times New Roman" pitchFamily="18" charset="0"/>
                </a:rPr>
                <a:t>, the value typed by the user is returned to the program as a string.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63" name=""/>
            <p:cNvCxnSpPr/>
            <p:nvPr>
              <p:custDataLst>
                <p:tags r:id="rId16"/>
              </p:custDataLst>
            </p:nvPr>
          </p:nvCxnSpPr>
          <p:spPr>
            <a:xfrm flipH="1">
              <a:off x="4032" y="1152"/>
              <a:ext cx="384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65" name=""/>
          <p:cNvSpPr/>
          <p:nvPr>
            <p:custDataLst>
              <p:tags r:id="rId17"/>
            </p:custDataLst>
          </p:nvPr>
        </p:nvSpPr>
        <p:spPr>
          <a:xfrm>
            <a:off x="6858000" y="3962400"/>
            <a:ext cx="1981200" cy="181292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If the user clicks </a:t>
            </a:r>
            <a:r>
              <a:rPr sz="1600" b="1" smtId="4294967295">
                <a:latin typeface="Arial" pitchFamily="34" charset="0"/>
                <a:ea typeface="Times New Roman" pitchFamily="18" charset="0"/>
              </a:rPr>
              <a:t>Cancel</a:t>
            </a:r>
            <a:r>
              <a:rPr sz="1600" smtId="4294967295">
                <a:ea typeface="Times New Roman" pitchFamily="18" charset="0"/>
              </a:rPr>
              <a:t>, the </a:t>
            </a:r>
            <a:r>
              <a:rPr sz="1600" b="1" smtId="4294967295">
                <a:latin typeface="Lucida Console" pitchFamily="49" charset="0"/>
                <a:ea typeface="Times New Roman" pitchFamily="18" charset="0"/>
              </a:rPr>
              <a:t>null</a:t>
            </a:r>
            <a:r>
              <a:rPr sz="1600" smtId="4294967295">
                <a:ea typeface="Times New Roman" pitchFamily="18" charset="0"/>
              </a:rPr>
              <a:t> value will be returned to the program and no value will be assigned to the variable.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6" name=""/>
          <p:cNvCxnSpPr/>
          <p:nvPr>
            <p:custDataLst>
              <p:tags r:id="rId18"/>
            </p:custDataLst>
          </p:nvPr>
        </p:nvCxnSpPr>
        <p:spPr>
          <a:xfrm flipH="1" flipV="1">
            <a:off x="6858000" y="2895600"/>
            <a:ext cx="762000" cy="1066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1267" name="Date Placeholder 2"/>
          <p:cNvSpPr>
            <a:spLocks noGrp="1"/>
          </p:cNvSpPr>
          <p:nvPr>
            <p:ph type="dt" sz="half" idx="1"/>
            <p:custDataLst>
              <p:tags r:id="rId1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1268" name="Footer Placeholder 3"/>
          <p:cNvSpPr>
            <a:spLocks noGrp="1"/>
          </p:cNvSpPr>
          <p:nvPr>
            <p:ph type="ftr" sz="quarter" idx="2"/>
            <p:custDataLst>
              <p:tags r:id="rId2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2274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914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Simple Script Example: Adding Integers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18227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The values of numbers to be added are obtained as user inputs colleted through the </a:t>
            </a:r>
            <a:r>
              <a:rPr sz="2000" smtId="4294967295">
                <a:latin typeface="Lucida Console" pitchFamily="49" charset="0"/>
              </a:rPr>
              <a:t>window.prompt</a:t>
            </a:r>
            <a:r>
              <a:rPr sz="2000" smtId="4294967295"/>
              <a:t> method</a:t>
            </a:r>
            <a:endParaRPr sz="20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parseInt</a:t>
            </a:r>
            <a:endParaRPr sz="2000" smtId="4294967295">
              <a:latin typeface="Lucida Console" pitchFamily="49" charset="0"/>
            </a:endParaRPr>
          </a:p>
          <a:p>
            <a:pPr lvl="1"/>
            <a:r>
              <a:rPr sz="2000" smtId="4294967295"/>
              <a:t>Converts its string argument to an integer</a:t>
            </a:r>
            <a:endParaRPr sz="2000" smtId="4294967295"/>
          </a:p>
          <a:p>
            <a:pPr lvl="1"/>
            <a:r>
              <a:rPr sz="2000" smtId="4294967295"/>
              <a:t>What happens if the conversion is not done?</a:t>
            </a:r>
            <a:endParaRPr sz="2000" smtId="4294967295"/>
          </a:p>
          <a:p>
            <a:pPr lvl="2"/>
            <a:r>
              <a:rPr sz="1800" smtId="4294967295"/>
              <a:t>See example on our web site</a:t>
            </a:r>
            <a:endParaRPr sz="18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NaN</a:t>
            </a:r>
            <a:r>
              <a:rPr sz="2400" smtId="4294967295"/>
              <a:t> (not a number): value returned if non-numerical values are passed to the </a:t>
            </a:r>
            <a:r>
              <a:rPr sz="2400" smtId="4294967295">
                <a:latin typeface="Lucida Console" pitchFamily="49" charset="0"/>
              </a:rPr>
              <a:t>paresInt </a:t>
            </a:r>
            <a:r>
              <a:rPr sz="2400" smtId="4294967295"/>
              <a:t>method</a:t>
            </a:r>
            <a:endParaRPr sz="2400" smtId="4294967295"/>
          </a:p>
        </p:txBody>
      </p:sp>
      <p:sp>
        <p:nvSpPr>
          <p:cNvPr id="18227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227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3298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(1 of 2)</a:t>
            </a:r>
          </a:p>
        </p:txBody>
      </p:sp>
      <p:graphicFrame>
        <p:nvGraphicFramePr>
          <p:cNvPr id="183299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5" progId="Word.Document.8">
                  <p:embed/>
                </p:oleObj>
              </mc:Choice>
              <mc:Fallback>
                <p:oleObj spid="_x0000_s1045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3301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4322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(2 of 2)</a:t>
            </a:r>
          </a:p>
        </p:txBody>
      </p:sp>
      <p:graphicFrame>
        <p:nvGraphicFramePr>
          <p:cNvPr id="184323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5" progId="Word.Document.8">
                  <p:embed/>
                </p:oleObj>
              </mc:Choice>
              <mc:Fallback>
                <p:oleObj spid="_x0000_s1046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0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25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8962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Topics Covered</a:t>
            </a:r>
          </a:p>
        </p:txBody>
      </p:sp>
      <p:sp>
        <p:nvSpPr>
          <p:cNvPr id="168963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Writing simple JavaScript programs.</a:t>
            </a:r>
          </a:p>
          <a:p>
            <a:pPr lvl="0"/>
            <a:r>
              <a:t>Using input and output statements</a:t>
            </a:r>
          </a:p>
          <a:p>
            <a:pPr lvl="0"/>
            <a:r>
              <a:t>Basic memory concepts.</a:t>
            </a:r>
          </a:p>
          <a:p>
            <a:pPr lvl="0"/>
            <a:r>
              <a:t>Arithmetic operators.</a:t>
            </a:r>
          </a:p>
          <a:p>
            <a:pPr lvl="0"/>
            <a:r>
              <a:t>Decision-making statements.</a:t>
            </a:r>
          </a:p>
          <a:p>
            <a:pPr lvl="0"/>
            <a:r>
              <a:t>Relational and equality operators.</a:t>
            </a:r>
          </a:p>
          <a:p>
            <a:pPr lvl="0">
              <a:buNone/>
            </a:pPr>
          </a:p>
        </p:txBody>
      </p:sp>
      <p:sp>
        <p:nvSpPr>
          <p:cNvPr id="16896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5346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2209800" y="457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7" name=""/>
          <p:cNvPicPr/>
          <p:nvPr>
            <p:custDataLst>
              <p:tags r:id="rId6"/>
            </p:custDataLst>
          </p:nvPr>
        </p:nvPicPr>
        <p:blipFill dpi="0">
          <a:blip r:embed="rId5"/>
          <a:stretch>
            <a:fillRect/>
          </a:stretch>
        </p:blipFill>
        <p:spPr>
          <a:xfrm>
            <a:off x="2209800" y="1981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8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600200" y="3505200"/>
            <a:ext cx="6154738" cy="21240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5349" name="Date Placeholder 1"/>
          <p:cNvSpPr>
            <a:spLocks noGrp="1"/>
          </p:cNvSpPr>
          <p:nvPr>
            <p:ph type="dt" sz="half"/>
            <p:custDataLst>
              <p:tags r:id="rId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5350" name="Footer Placeholder 2"/>
          <p:cNvSpPr>
            <a:spLocks noGrp="1"/>
          </p:cNvSpPr>
          <p:nvPr>
            <p:ph type="ftr" sz="quarter" idx="1"/>
            <p:custDataLst>
              <p:tags r:id="rId1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14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838200" y="990600"/>
            <a:ext cx="7924800" cy="533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Arithmetic Operators and order of evaluation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1491" name=""/>
          <p:cNvGraphicFramePr/>
          <p:nvPr>
            <p:custDataLst>
              <p:tags r:id="rId4"/>
            </p:custDataLst>
          </p:nvPr>
        </p:nvGraphicFramePr>
        <p:xfrm>
          <a:off x="762000" y="2133600"/>
          <a:ext cx="77279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5" progId="Word.Document.8">
                  <p:embed/>
                </p:oleObj>
              </mc:Choice>
              <mc:Fallback>
                <p:oleObj spid="_x0000_s1047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772795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"/>
          <p:cNvGraphicFramePr/>
          <p:nvPr>
            <p:custDataLst>
              <p:tags r:id="rId7"/>
            </p:custDataLst>
          </p:nvPr>
        </p:nvGraphicFramePr>
        <p:xfrm>
          <a:off x="842962" y="4500562"/>
          <a:ext cx="755332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8" progId="Word.Document.8">
                  <p:embed/>
                </p:oleObj>
              </mc:Choice>
              <mc:Fallback>
                <p:oleObj spid="_x0000_s1048" name="Document" r:id="rId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2962" y="4500562"/>
                        <a:ext cx="7553325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3" name=""/>
          <p:cNvPicPr/>
          <p:nvPr>
            <p:custDataLst>
              <p:tags r:id="rId11"/>
            </p:custDataLst>
          </p:nvPr>
        </p:nvPicPr>
        <p:blipFill dpi="0">
          <a:blip r:embed="rId10"/>
          <a:stretch>
            <a:fillRect/>
          </a:stretch>
        </p:blipFill>
        <p:spPr>
          <a:xfrm>
            <a:off x="5176838" y="2286000"/>
            <a:ext cx="80962" cy="2794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91494" name=""/>
          <p:cNvSpPr/>
          <p:nvPr>
            <p:custDataLst>
              <p:tags r:id="rId12"/>
            </p:custDataLst>
          </p:nvPr>
        </p:nvSpPr>
        <p:spPr>
          <a:xfrm>
            <a:off x="914400" y="61722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1495" name=""/>
          <p:cNvSpPr/>
          <p:nvPr>
            <p:custDataLst>
              <p:tags r:id="rId13"/>
            </p:custDataLst>
          </p:nvPr>
        </p:nvSpPr>
        <p:spPr>
          <a:xfrm>
            <a:off x="898525" y="6132512"/>
            <a:ext cx="80914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Always use parentheses to ensure desired order of evaluation: </a:t>
            </a:r>
            <a:r>
              <a:rPr sz="1800" smtId="4294967295">
                <a:latin typeface="Lucida Console" pitchFamily="49" charset="0"/>
                <a:ea typeface="Arial" pitchFamily="34" charset="0"/>
              </a:rPr>
              <a:t>(a + b) / 6</a:t>
            </a:r>
            <a:endParaRPr sz="1800" smtId="4294967295">
              <a:latin typeface="Lucida Console" pitchFamily="49" charset="0"/>
              <a:ea typeface="Arial" pitchFamily="34" charset="0"/>
            </a:endParaRPr>
          </a:p>
        </p:txBody>
      </p:sp>
      <p:sp>
        <p:nvSpPr>
          <p:cNvPr id="191496" name="Date Placeholder 2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1497" name="Footer Placeholder 3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45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Relational (Inequality and Equality) Operators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4563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81000" y="2514600"/>
          <a:ext cx="84455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5" progId="Word.Document.8">
                  <p:embed/>
                </p:oleObj>
              </mc:Choice>
              <mc:Fallback>
                <p:oleObj spid="_x0000_s1049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514600"/>
                        <a:ext cx="84455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"/>
          <p:cNvSpPr/>
          <p:nvPr>
            <p:custDataLst>
              <p:tags r:id="rId7"/>
            </p:custDataLst>
          </p:nvPr>
        </p:nvSpPr>
        <p:spPr>
          <a:xfrm>
            <a:off x="1041400" y="31750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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5" name=""/>
          <p:cNvSpPr/>
          <p:nvPr>
            <p:custDataLst>
              <p:tags r:id="rId8"/>
            </p:custDataLst>
          </p:nvPr>
        </p:nvSpPr>
        <p:spPr>
          <a:xfrm flipH="1">
            <a:off x="1028700" y="36195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£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6" name=""/>
          <p:cNvSpPr/>
          <p:nvPr>
            <p:custDataLst>
              <p:tags r:id="rId9"/>
            </p:custDataLst>
          </p:nvPr>
        </p:nvSpPr>
        <p:spPr>
          <a:xfrm>
            <a:off x="762000" y="5715000"/>
            <a:ext cx="86233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Do NOT confuse relational equality operator “==“ with an assignment operator “=“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4567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4568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5586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(1 of 3)</a:t>
            </a:r>
          </a:p>
        </p:txBody>
      </p:sp>
      <p:graphicFrame>
        <p:nvGraphicFramePr>
          <p:cNvPr id="195587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5" progId="Word.Document.8">
                  <p:embed/>
                </p:oleObj>
              </mc:Choice>
              <mc:Fallback>
                <p:oleObj spid="_x0000_s1050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8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"/>
          <p:cNvSpPr/>
          <p:nvPr>
            <p:custDataLst>
              <p:tags r:id="rId7"/>
            </p:custDataLst>
          </p:nvPr>
        </p:nvSpPr>
        <p:spPr>
          <a:xfrm>
            <a:off x="5562600" y="17526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Lucida Console" pitchFamily="49" charset="0"/>
                <a:ea typeface="Arial" pitchFamily="34" charset="0"/>
              </a:rPr>
              <a:t>“now”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is a new instance of JavaScript native object D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ate.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It can invoke all the methods of</a:t>
            </a: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that object class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0" name=""/>
          <p:cNvCxnSpPr/>
          <p:nvPr>
            <p:custDataLst>
              <p:tags r:id="rId8"/>
            </p:custDataLst>
          </p:nvPr>
        </p:nvCxnSpPr>
        <p:spPr>
          <a:xfrm flipH="1">
            <a:off x="2895600" y="2209800"/>
            <a:ext cx="2667000" cy="1143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1" name=""/>
          <p:cNvSpPr/>
          <p:nvPr>
            <p:custDataLst>
              <p:tags r:id="rId9"/>
            </p:custDataLst>
          </p:nvPr>
        </p:nvSpPr>
        <p:spPr>
          <a:xfrm>
            <a:off x="5486400" y="31242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Note that conversion to integer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type was not needed when the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value was returned by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getHours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method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2" name=""/>
          <p:cNvCxnSpPr/>
          <p:nvPr>
            <p:custDataLst>
              <p:tags r:id="rId10"/>
            </p:custDataLst>
          </p:nvPr>
        </p:nvCxnSpPr>
        <p:spPr>
          <a:xfrm flipH="1">
            <a:off x="5105400" y="3657600"/>
            <a:ext cx="304800" cy="0"/>
          </a:xfrm>
          <a:prstGeom prst="line">
            <a:avLst/>
          </a:prstGeom>
          <a:noFill/>
          <a:ln w="34925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3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5594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6610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(2 of 3)</a:t>
            </a:r>
          </a:p>
        </p:txBody>
      </p:sp>
      <p:graphicFrame>
        <p:nvGraphicFramePr>
          <p:cNvPr id="196611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469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5" progId="Word.Document.8">
                  <p:embed/>
                </p:oleObj>
              </mc:Choice>
              <mc:Fallback>
                <p:oleObj spid="_x0000_s1051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469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6613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7634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(3 of 3)</a:t>
            </a:r>
          </a:p>
        </p:txBody>
      </p:sp>
      <p:graphicFrame>
        <p:nvGraphicFramePr>
          <p:cNvPr id="197635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21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5" progId="Word.Document.8">
                  <p:embed/>
                </p:oleObj>
              </mc:Choice>
              <mc:Fallback>
                <p:oleObj spid="_x0000_s1052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215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6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447800" y="1447800"/>
            <a:ext cx="5715000" cy="1476375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97637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228600" y="3200400"/>
            <a:ext cx="8602662" cy="22193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97638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7639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8658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Order of Precedence for the Basic Operators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98659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76400" y="2819400"/>
          <a:ext cx="6321425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5" progId="Word.Document.8">
                  <p:embed/>
                </p:oleObj>
              </mc:Choice>
              <mc:Fallback>
                <p:oleObj spid="_x0000_s1053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6321425" cy="338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8660" name=""/>
          <p:cNvCxnSpPr/>
          <p:nvPr>
            <p:custDataLst>
              <p:tags r:id="rId7"/>
            </p:custDataLst>
          </p:nvPr>
        </p:nvCxnSpPr>
        <p:spPr>
          <a:xfrm>
            <a:off x="1143000" y="3276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8661" name=""/>
          <p:cNvSpPr/>
          <p:nvPr>
            <p:custDataLst>
              <p:tags r:id="rId8"/>
            </p:custDataLst>
          </p:nvPr>
        </p:nvSpPr>
        <p:spPr>
          <a:xfrm>
            <a:off x="669925" y="2932112"/>
            <a:ext cx="9207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highest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2" name=""/>
          <p:cNvSpPr/>
          <p:nvPr>
            <p:custDataLst>
              <p:tags r:id="rId9"/>
            </p:custDataLst>
          </p:nvPr>
        </p:nvSpPr>
        <p:spPr>
          <a:xfrm>
            <a:off x="685800" y="4419600"/>
            <a:ext cx="8318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lowest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3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8664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070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Introduction</a:t>
            </a:r>
            <a:r>
              <a:t> </a:t>
            </a:r>
          </a:p>
        </p:txBody>
      </p:sp>
      <p:sp>
        <p:nvSpPr>
          <p:cNvPr id="200707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JavaScript scripting language</a:t>
            </a:r>
          </a:p>
          <a:p>
            <a:pPr lvl="1">
              <a:lnSpc>
                <a:spcPct val="90000"/>
              </a:lnSpc>
            </a:pPr>
            <a:r>
              <a:t>Client-side scripting enhances functionality and appearance</a:t>
            </a:r>
          </a:p>
          <a:p>
            <a:pPr lvl="2">
              <a:lnSpc>
                <a:spcPct val="90000"/>
              </a:lnSpc>
            </a:pPr>
            <a:r>
              <a:t>Makes pages more dynamic and interactive</a:t>
            </a:r>
          </a:p>
          <a:p>
            <a:pPr lvl="2">
              <a:lnSpc>
                <a:spcPct val="90000"/>
              </a:lnSpc>
            </a:pPr>
            <a:r>
              <a:t>Pages can produce immediate response without contacting a server</a:t>
            </a:r>
          </a:p>
          <a:p>
            <a:pPr lvl="2">
              <a:lnSpc>
                <a:spcPct val="90000"/>
              </a:lnSpc>
            </a:pPr>
            <a:r>
              <a:t>Customization is possible on the basis of users’ explicit and implicit input</a:t>
            </a:r>
          </a:p>
          <a:p>
            <a:pPr lvl="2">
              <a:lnSpc>
                <a:spcPct val="90000"/>
              </a:lnSpc>
            </a:pPr>
            <a:r>
              <a:t>Browser has to have a built-in (JavaScript) interpreter</a:t>
            </a:r>
          </a:p>
          <a:p>
            <a:pPr lvl="1">
              <a:lnSpc>
                <a:spcPct val="90000"/>
              </a:lnSpc>
            </a:pPr>
            <a:r>
              <a:t>Foundation for complex server-side scripting</a:t>
            </a:r>
          </a:p>
        </p:txBody>
      </p:sp>
      <p:sp>
        <p:nvSpPr>
          <p:cNvPr id="2007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07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998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3200" smtId="4294967295">
                <a:ea typeface="Times New Roman" pitchFamily="18" charset="0"/>
              </a:rPr>
              <a:t>JavaScript</a:t>
            </a:r>
            <a:r>
              <a:rPr sz="3200" smtId="4294967295"/>
              <a:t>: Object-Based Language</a:t>
            </a:r>
            <a:endParaRPr sz="3200" smtId="4294967295"/>
          </a:p>
        </p:txBody>
      </p:sp>
      <p:sp>
        <p:nvSpPr>
          <p:cNvPr id="169987" name=""/>
          <p:cNvSpPr/>
          <p:nvPr>
            <p:ph type="body" idx="1"/>
          </p:nvPr>
        </p:nvSpPr>
        <p:spPr>
          <a:xfrm>
            <a:off x="1066800" y="25908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24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There are three object categories in JavaScript: Native Objects, Host Objects, and User-Defined Objects.</a:t>
            </a:r>
            <a:endParaRPr sz="24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Native objects: defined by JavaScript. 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 String, Number, Array, Image, Date, Math,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Host objects : supplied and always available to JavaScript by the browser environment.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window, document, forms,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User-defined objects : defined by the author/programmer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Initially, we will use host objects created by the browser and their methods and properties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endParaRPr sz="2400" smtId="4294967295"/>
          </a:p>
        </p:txBody>
      </p:sp>
      <p:sp>
        <p:nvSpPr>
          <p:cNvPr id="16998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998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1010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171011" name=""/>
          <p:cNvSpPr/>
          <p:nvPr>
            <p:ph type="body" idx="1"/>
          </p:nvPr>
        </p:nvSpPr>
        <p:spPr>
          <a:xfrm>
            <a:off x="381000" y="2286000"/>
            <a:ext cx="87630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Two approaches to client side scripting:</a:t>
            </a:r>
            <a:endParaRPr sz="2000" smtId="4294967295"/>
          </a:p>
          <a:p>
            <a:pPr lvl="1"/>
            <a:r>
              <a:rPr sz="1800" smtId="4294967295"/>
              <a:t>Inline scripting</a:t>
            </a:r>
            <a:endParaRPr sz="1800" smtId="4294967295"/>
          </a:p>
          <a:p>
            <a:pPr lvl="2"/>
            <a:r>
              <a:rPr sz="1800" smtId="4294967295"/>
              <a:t>Written in the &lt;</a:t>
            </a:r>
            <a:r>
              <a:rPr sz="1800" smtId="4294967295">
                <a:latin typeface="Lucida Console" pitchFamily="49" charset="0"/>
              </a:rPr>
              <a:t>body&gt;</a:t>
            </a:r>
            <a:r>
              <a:rPr sz="1800" smtId="4294967295"/>
              <a:t> section of a document</a:t>
            </a:r>
            <a:endParaRPr sz="1800" smtId="4294967295"/>
          </a:p>
          <a:p>
            <a:pPr lvl="1"/>
            <a:r>
              <a:rPr sz="1800" smtId="4294967295"/>
              <a:t>JavaScript code embedded in the </a:t>
            </a:r>
            <a:r>
              <a:rPr sz="1800" smtId="4294967295">
                <a:latin typeface="Lucida Console" pitchFamily="49" charset="0"/>
              </a:rPr>
              <a:t>&lt;head&gt;</a:t>
            </a:r>
            <a:r>
              <a:rPr sz="1800" smtId="4294967295"/>
              <a:t> section</a:t>
            </a:r>
            <a:endParaRPr sz="1800" smtId="4294967295"/>
          </a:p>
        </p:txBody>
      </p:sp>
      <p:sp>
        <p:nvSpPr>
          <p:cNvPr id="171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1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3778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203779" name=""/>
          <p:cNvSpPr/>
          <p:nvPr>
            <p:ph type="body" idx="1"/>
          </p:nvPr>
        </p:nvSpPr>
        <p:spPr>
          <a:xfrm>
            <a:off x="381000" y="2286000"/>
            <a:ext cx="83058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1800" smtId="4294967295">
                <a:latin typeface="Lucida Console" pitchFamily="49" charset="0"/>
              </a:rPr>
              <a:t>&lt;script&gt;</a:t>
            </a:r>
            <a:r>
              <a:rPr sz="1800" smtId="4294967295"/>
              <a:t> tag</a:t>
            </a:r>
            <a:endParaRPr sz="1800" smtId="4294967295"/>
          </a:p>
          <a:p>
            <a:pPr lvl="2"/>
            <a:r>
              <a:rPr sz="1800" smtId="4294967295"/>
              <a:t>Indicate that the text is part of a script</a:t>
            </a:r>
            <a:endParaRPr sz="1800" smtId="4294967295"/>
          </a:p>
          <a:p>
            <a:pPr lvl="2"/>
            <a:r>
              <a:rPr sz="1800" smtId="4294967295">
                <a:latin typeface="Lucida Console" pitchFamily="49" charset="0"/>
              </a:rPr>
              <a:t>type</a:t>
            </a:r>
            <a:r>
              <a:rPr sz="1800" smtId="4294967295"/>
              <a:t> attribute</a:t>
            </a:r>
            <a:endParaRPr sz="1800" smtId="4294967295"/>
          </a:p>
          <a:p>
            <a:pPr lvl="3"/>
            <a:r>
              <a:t>Specifies the type of file and the scripting language use:</a:t>
            </a:r>
          </a:p>
          <a:p>
            <a:pPr lvl="4"/>
            <a:r>
              <a:t>Value: </a:t>
            </a:r>
            <a:r>
              <a:rPr smtId="4294967295">
                <a:latin typeface="Lucida Console" pitchFamily="49" charset="0"/>
              </a:rPr>
              <a:t>“text/</a:t>
            </a:r>
            <a:r>
              <a:rPr smtId="4294967295">
                <a:latin typeface="Lucida Console" pitchFamily="49" charset="0"/>
              </a:rPr>
              <a:t>javascript</a:t>
            </a:r>
            <a:r>
              <a:rPr smtId="4294967295">
                <a:latin typeface="Lucida Console" pitchFamily="49" charset="0"/>
              </a:rPr>
              <a:t>”</a:t>
            </a:r>
            <a:endParaRPr smtId="4294967295">
              <a:latin typeface="Lucida Console" pitchFamily="49" charset="0"/>
            </a:endParaRPr>
          </a:p>
          <a:p>
            <a:pPr lvl="3"/>
            <a:r>
              <a:t>IE and Netscape use JavaScript as default scripting language</a:t>
            </a:r>
          </a:p>
          <a:p>
            <a:pPr lvl="0"/>
            <a:r>
              <a:rPr sz="1800" smtId="4294967295">
                <a:latin typeface="Lucida Console" pitchFamily="49" charset="0"/>
              </a:rPr>
              <a:t>writeln</a:t>
            </a:r>
            <a:r>
              <a:rPr sz="1800" smtId="4294967295"/>
              <a:t> method of the </a:t>
            </a:r>
            <a:r>
              <a:rPr sz="1800" smtId="4294967295">
                <a:latin typeface="Lucida Console" pitchFamily="49" charset="0"/>
              </a:rPr>
              <a:t>document</a:t>
            </a:r>
            <a:r>
              <a:rPr sz="1800" smtId="4294967295"/>
              <a:t> object</a:t>
            </a:r>
            <a:endParaRPr sz="1800" smtId="4294967295"/>
          </a:p>
          <a:p>
            <a:pPr lvl="3"/>
            <a:r>
              <a:t>Write a line in the document and position the cursor in the next line</a:t>
            </a:r>
          </a:p>
          <a:p>
            <a:pPr lvl="3"/>
            <a:r>
              <a:t>Does not affect the actual rendering of the HTML document</a:t>
            </a:r>
          </a:p>
          <a:p>
            <a:pPr lvl="4"/>
            <a:r>
              <a:t>What is being written by JavaScript is the set of html instructions that in turn determine the rendering of the html document</a:t>
            </a:r>
          </a:p>
        </p:txBody>
      </p:sp>
      <p:sp>
        <p:nvSpPr>
          <p:cNvPr id="2037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37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2034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welcome.html</a:t>
            </a:r>
            <a:br/>
            <a:r>
              <a:t>(1 of 1)</a:t>
            </a:r>
          </a:p>
        </p:txBody>
      </p:sp>
      <p:graphicFrame>
        <p:nvGraphicFramePr>
          <p:cNvPr id="172035" name=""/>
          <p:cNvGraphicFramePr/>
          <p:nvPr/>
        </p:nvGraphicFramePr>
        <p:xfrm>
          <a:off x="0" y="0"/>
          <a:ext cx="6919912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2" progId="Word.Document.8">
                  <p:embed/>
                </p:oleObj>
              </mc:Choice>
              <mc:Fallback>
                <p:oleObj spid="_x0000_s1038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36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000125" y="4953000"/>
            <a:ext cx="4867275" cy="16605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2037" name=""/>
          <p:cNvSpPr/>
          <p:nvPr/>
        </p:nvSpPr>
        <p:spPr>
          <a:xfrm>
            <a:off x="5562600" y="2743200"/>
            <a:ext cx="35814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HTML comment tags will</a:t>
            </a:r>
            <a:endParaRPr sz="1800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result in skipping of the script                  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by those browsers that do not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support scripting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203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203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3058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welcome2.html</a:t>
            </a:r>
            <a:br/>
            <a:r>
              <a:t>(1 of 1)</a:t>
            </a:r>
          </a:p>
        </p:txBody>
      </p:sp>
      <p:graphicFrame>
        <p:nvGraphicFramePr>
          <p:cNvPr id="173059" name=""/>
          <p:cNvGraphicFramePr/>
          <p:nvPr/>
        </p:nvGraphicFramePr>
        <p:xfrm>
          <a:off x="0" y="0"/>
          <a:ext cx="6919912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2" progId="Word.Document.8">
                  <p:embed/>
                </p:oleObj>
              </mc:Choice>
              <mc:Fallback>
                <p:oleObj spid="_x0000_s1039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60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371600" y="5080000"/>
            <a:ext cx="4724400" cy="16129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3061" name=""/>
          <p:cNvSpPr/>
          <p:nvPr/>
        </p:nvSpPr>
        <p:spPr>
          <a:xfrm>
            <a:off x="5410200" y="3032125"/>
            <a:ext cx="3836988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Escape character in combination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with quotation mark: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\”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will result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insertion of a quotation mark in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the string that is actually written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by JavaScript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3062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3063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08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welcome3.html</a:t>
            </a:r>
            <a:br/>
            <a:r>
              <a:t>1 of 1</a:t>
            </a:r>
          </a:p>
        </p:txBody>
      </p:sp>
      <p:graphicFrame>
        <p:nvGraphicFramePr>
          <p:cNvPr id="174083" name=""/>
          <p:cNvGraphicFramePr/>
          <p:nvPr/>
        </p:nvGraphicFramePr>
        <p:xfrm>
          <a:off x="0" y="0"/>
          <a:ext cx="6919912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2" progId="Word.Document.8">
                  <p:embed/>
                </p:oleObj>
              </mc:Choice>
              <mc:Fallback>
                <p:oleObj spid="_x0000_s1040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084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219200" y="4597400"/>
            <a:ext cx="4419600" cy="21145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4085" name=""/>
          <p:cNvSpPr/>
          <p:nvPr/>
        </p:nvSpPr>
        <p:spPr>
          <a:xfrm>
            <a:off x="5575300" y="2819400"/>
            <a:ext cx="3406775" cy="825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New line of the html document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a browser is determined by an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html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&lt;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br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 /&gt;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element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4086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4087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2"/>
</p:tagLst>
</file>

<file path=ppt/tags/tag10.xml><?xml version="1.0" encoding="utf-8"?>
<p:tagLst xmlns:p="http://schemas.openxmlformats.org/presentationml/2006/main">
  <p:tag name="AS_UNIQUEID" val="10"/>
</p:tagLst>
</file>

<file path=ppt/tags/tag11.xml><?xml version="1.0" encoding="utf-8"?>
<p:tagLst xmlns:p="http://schemas.openxmlformats.org/presentationml/2006/main">
  <p:tag name="AS_UNIQUEID" val="11"/>
</p:tagLst>
</file>

<file path=ppt/tags/tag12.xml><?xml version="1.0" encoding="utf-8"?>
<p:tagLst xmlns:p="http://schemas.openxmlformats.org/presentationml/2006/main">
  <p:tag name="AS_UNIQUEID" val="1"/>
</p:tagLst>
</file>

<file path=ppt/tags/tag13.xml><?xml version="1.0" encoding="utf-8"?>
<p:tagLst xmlns:p="http://schemas.openxmlformats.org/presentationml/2006/main">
  <p:tag name="AS_UNIQUEID" val="12"/>
</p:tagLst>
</file>

<file path=ppt/tags/tag14.xml><?xml version="1.0" encoding="utf-8"?>
<p:tagLst xmlns:p="http://schemas.openxmlformats.org/presentationml/2006/main">
  <p:tag name="AS_UNIQUEID" val="13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3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4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5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6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7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0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8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9.xml><?xml version="1.0" encoding="utf-8"?>
<p:tagLst xmlns:p="http://schemas.openxmlformats.org/presentationml/2006/main">
  <p:tag name="AS_UNIQUEID" val="9"/>
</p:tagLst>
</file>

<file path=ppt/theme/theme1.xml><?xml version="1.0" encoding="utf-8"?>
<a:theme xmlns:r="http://schemas.openxmlformats.org/officeDocument/2006/relationships"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CC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66"/>
        </a:hlink>
        <a:folHlink>
          <a:srgbClr val="CC99FF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FFCC00"/>
        </a:folHlink>
      </a:clrScheme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00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CC0066"/>
        </a:folHlink>
      </a:clrScheme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C68DFF"/>
        </a:folHlink>
      </a:clrScheme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00"/>
        </a:hlink>
        <a:folHlink>
          <a:srgbClr val="33CCCC"/>
        </a:folHlink>
      </a:clrScheme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FFCC99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6600"/>
        </a:hlink>
        <a:folHlink>
          <a:srgbClr val="FF7C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Axis</Template>
  <Manager/>
  <Company>Deitel &amp; Associates, Inc.</Company>
  <PresentationFormat/>
  <TotalTime>2881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Bei Zhou</dc:creator>
  <cp:lastModifiedBy>bjukic</cp:lastModifiedBy>
  <cp:revision>80</cp:revision>
  <cp:lastPrinted>1601-01-01T00:00:00.000</cp:lastPrinted>
  <dcterms:created xsi:type="dcterms:W3CDTF">2003-09-11T14:21:53Z</dcterms:created>
  <dcterms:modified xsi:type="dcterms:W3CDTF">2004-09-07T21:24:46Z</dcterms:modified>
</cp:coreProperties>
</file>