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4" r:id="rId2"/>
    <p:sldId id="325" r:id="rId3"/>
    <p:sldId id="328" r:id="rId4"/>
    <p:sldId id="340" r:id="rId5"/>
    <p:sldId id="330" r:id="rId6"/>
    <p:sldId id="335" r:id="rId7"/>
    <p:sldId id="336" r:id="rId8"/>
    <p:sldId id="339" r:id="rId9"/>
    <p:sldId id="346" r:id="rId10"/>
    <p:sldId id="342" r:id="rId11"/>
    <p:sldId id="343" r:id="rId12"/>
    <p:sldId id="344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514" userDrawn="1">
          <p15:clr>
            <a:srgbClr val="A4A3A4"/>
          </p15:clr>
        </p15:guide>
        <p15:guide id="10" pos="7355" userDrawn="1">
          <p15:clr>
            <a:srgbClr val="A4A3A4"/>
          </p15:clr>
        </p15:guide>
        <p15:guide id="11" pos="461" userDrawn="1">
          <p15:clr>
            <a:srgbClr val="A4A3A4"/>
          </p15:clr>
        </p15:guide>
        <p15:guide id="12" orient="horz" pos="709" userDrawn="1">
          <p15:clr>
            <a:srgbClr val="A4A3A4"/>
          </p15:clr>
        </p15:guide>
        <p15:guide id="13" orient="horz" pos="436" userDrawn="1">
          <p15:clr>
            <a:srgbClr val="A4A3A4"/>
          </p15:clr>
        </p15:guide>
        <p15:guide id="14" pos="3727" userDrawn="1">
          <p15:clr>
            <a:srgbClr val="A4A3A4"/>
          </p15:clr>
        </p15:guide>
        <p15:guide id="15" pos="4271" userDrawn="1">
          <p15:clr>
            <a:srgbClr val="A4A3A4"/>
          </p15:clr>
        </p15:guide>
        <p15:guide id="16" pos="166" userDrawn="1">
          <p15:clr>
            <a:srgbClr val="A4A3A4"/>
          </p15:clr>
        </p15:guide>
        <p15:guide id="17" orient="horz" pos="2387" userDrawn="1">
          <p15:clr>
            <a:srgbClr val="A4A3A4"/>
          </p15:clr>
        </p15:guide>
        <p15:guide id="18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2B"/>
    <a:srgbClr val="F8F8F8"/>
    <a:srgbClr val="FF0000"/>
    <a:srgbClr val="C00000"/>
    <a:srgbClr val="E6E6E6"/>
    <a:srgbClr val="0000FF"/>
    <a:srgbClr val="7131A2"/>
    <a:srgbClr val="8A3CC4"/>
    <a:srgbClr val="00E568"/>
    <a:srgbClr val="00B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4" autoAdjust="0"/>
    <p:restoredTop sz="94660" autoAdjust="0"/>
  </p:normalViewPr>
  <p:slideViewPr>
    <p:cSldViewPr snapToGrid="0" showGuides="1">
      <p:cViewPr varScale="1">
        <p:scale>
          <a:sx n="84" d="100"/>
          <a:sy n="84" d="100"/>
        </p:scale>
        <p:origin x="240" y="84"/>
      </p:cViewPr>
      <p:guideLst>
        <p:guide pos="7514"/>
        <p:guide pos="7355"/>
        <p:guide pos="461"/>
        <p:guide orient="horz" pos="709"/>
        <p:guide orient="horz" pos="436"/>
        <p:guide pos="3727"/>
        <p:guide pos="4271"/>
        <p:guide pos="166"/>
        <p:guide orient="horz" pos="2387"/>
        <p:guide orient="horz" pos="21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Comparison Point(s)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800"/>
                      <a:t>A&amp;W All American Food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87-4E76-BB87-24B11B6FD46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800"/>
                      <a:t>Burger King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487-4E76-BB87-24B11B6FD46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800"/>
                      <a:t>Carl's Jr.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487-4E76-BB87-24B11B6FD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Sheet1!$B$3:$B$5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0.3</c:v>
                </c:pt>
                <c:pt idx="2">
                  <c:v>-2.1</c:v>
                </c:pt>
              </c:numCache>
            </c:numRef>
          </c:xVal>
          <c:yVal>
            <c:numRef>
              <c:f>Sheet1!$C$3:$C$5</c:f>
              <c:numCache>
                <c:formatCode>General</c:formatCode>
                <c:ptCount val="3"/>
                <c:pt idx="0">
                  <c:v>-1.7</c:v>
                </c:pt>
                <c:pt idx="1">
                  <c:v>0.9</c:v>
                </c:pt>
                <c:pt idx="2">
                  <c:v>-0.4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487-4E76-BB87-24B11B6FD460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Measure(s)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  <c:spPr>
              <a:solidFill>
                <a:srgbClr val="E51E2B"/>
              </a:solidFill>
            </c:spPr>
          </c:marker>
          <c:dPt>
            <c:idx val="0"/>
            <c:bubble3D val="0"/>
            <c:spPr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5487-4E76-BB87-24B11B6FD46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IN" sz="800">
                        <a:solidFill>
                          <a:schemeClr val="tx1"/>
                        </a:solidFill>
                      </a:rPr>
                      <a:t>I read product pack labels regularly 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487-4E76-BB87-24B11B6FD46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IN" sz="800"/>
                      <a:t>I am looking at calorie content of food and drinks more and more 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487-4E76-BB87-24B11B6FD46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IN" sz="800">
                        <a:solidFill>
                          <a:schemeClr val="tx1"/>
                        </a:solidFill>
                      </a:rPr>
                      <a:t>Sometimes I feel guilty about the food I eat 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487-4E76-BB87-24B11B6FD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Sheet1!$D$3:$D$5</c:f>
              <c:numCache>
                <c:formatCode>General</c:formatCode>
                <c:ptCount val="3"/>
                <c:pt idx="0">
                  <c:v>-0.6</c:v>
                </c:pt>
                <c:pt idx="1">
                  <c:v>-0.8</c:v>
                </c:pt>
                <c:pt idx="2">
                  <c:v>1.4</c:v>
                </c:pt>
              </c:numCache>
            </c:numRef>
          </c:xVal>
          <c:yVal>
            <c:numRef>
              <c:f>Sheet1!$E$3:$E$5</c:f>
              <c:numCache>
                <c:formatCode>General</c:formatCode>
                <c:ptCount val="3"/>
                <c:pt idx="0">
                  <c:v>1.2</c:v>
                </c:pt>
                <c:pt idx="1">
                  <c:v>-1.3</c:v>
                </c:pt>
                <c:pt idx="2">
                  <c:v>-0.1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5487-4E76-BB87-24B11B6FD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52448"/>
        <c:axId val="213353984"/>
      </c:scatterChart>
      <c:valAx>
        <c:axId val="21335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213353984"/>
        <c:crosses val="autoZero"/>
        <c:crossBetween val="midCat"/>
      </c:valAx>
      <c:valAx>
        <c:axId val="21335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3352448"/>
        <c:crosses val="autoZero"/>
        <c:crossBetween val="midCat"/>
      </c:valAx>
    </c:plotArea>
    <c:plotVisOnly val="1"/>
    <c:dispBlanksAs val="zero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B9F057-804D-4869-B93B-A7A17B074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96A99-019A-4BFB-8748-558DD50965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19F1B-19C6-4AE8-A9B0-A5A5938F357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20861-2EA0-4A6E-B2BC-455E7AA821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BFE6B-F592-4CC2-A4F2-3E6DB8C1A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94494-3977-4880-A944-3FD6420A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EFA39-3E36-4400-A799-1B4F79DEC1B6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A9C0-8D56-4279-9FF5-CD4924E624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6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7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BC0A-BF20-453E-B062-BB3C18D51EF7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5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BC0A-BF20-453E-B062-BB3C18D51EF7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79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BC0A-BF20-453E-B062-BB3C18D51EF7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48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>
                <a:solidFill>
                  <a:schemeClr val="bg1"/>
                </a:solidFill>
                <a:effectLst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‹#›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9534783"/>
      </p:ext>
    </p:extLst>
  </p:cSld>
  <p:clrMapOvr>
    <a:masterClrMapping/>
  </p:clrMapOvr>
  <p:transition/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3" name="Rectangle 12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‹#›</a:t>
            </a:fld>
            <a:endParaRPr lang="en-US" dirty="0">
              <a:effectLst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</a:defRPr>
            </a:lvl1pPr>
            <a:lvl2pPr>
              <a:defRPr sz="2000">
                <a:solidFill>
                  <a:schemeClr val="bg1"/>
                </a:solidFill>
                <a:effectLst/>
              </a:defRPr>
            </a:lvl2pPr>
            <a:lvl3pPr>
              <a:defRPr sz="2000">
                <a:solidFill>
                  <a:schemeClr val="bg1"/>
                </a:solidFill>
                <a:effectLst/>
              </a:defRPr>
            </a:lvl3pPr>
            <a:lvl4pPr>
              <a:defRPr sz="2000">
                <a:solidFill>
                  <a:schemeClr val="bg1"/>
                </a:solidFill>
                <a:effectLst/>
              </a:defRPr>
            </a:lvl4pPr>
            <a:lvl5pPr>
              <a:defRPr sz="2000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31A36-ADF5-4A8E-9E05-77B89168A1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89190"/>
            <a:ext cx="12192000" cy="55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6112"/>
      </p:ext>
    </p:extLst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BC0A-BF20-453E-B062-BB3C18D51EF7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9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BC0A-BF20-453E-B062-BB3C18D51EF7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2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BC0A-BF20-453E-B062-BB3C18D51EF7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32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BC0A-BF20-453E-B062-BB3C18D51EF7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52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BC0A-BF20-453E-B062-BB3C18D51EF7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8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BC0A-BF20-453E-B062-BB3C18D51EF7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BC0A-BF20-453E-B062-BB3C18D51EF7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67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BC0A-BF20-453E-B062-BB3C18D51EF7}" type="datetimeFigureOut">
              <a:rPr lang="en-IN" smtClean="0"/>
              <a:t>02-02-2018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01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7F2DBC0A-BF20-453E-B062-BB3C18D51EF7}" type="datetimeFigureOut">
              <a:rPr lang="en-IN" smtClean="0"/>
              <a:pPr/>
              <a:t>02-02-2018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F8A0184-F35C-4CB6-947E-E95194273F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768000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dirty="0">
                <a:latin typeface="Franklin Gothic Book" panose="020B0503020102020204" pitchFamily="34" charset="0"/>
              </a:rPr>
              <a:t>Guest 360 - Correspondence Analysis</a:t>
            </a:r>
            <a:endParaRPr lang="en-US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92873"/>
            <a:ext cx="2844800" cy="186160"/>
          </a:xfrm>
          <a:effectLst/>
        </p:spPr>
        <p:txBody>
          <a:bodyPr/>
          <a:lstStyle/>
          <a:p>
            <a:fld id="{65DA1A64-D6F7-42C0-8C10-DEEFBBD022AB}" type="slidenum">
              <a:rPr lang="en-US" smtClean="0">
                <a:effectLst/>
                <a:latin typeface="Franklin Gothic Book" panose="020B0503020102020204" pitchFamily="34" charset="0"/>
              </a:rPr>
              <a:t>1</a:t>
            </a:fld>
            <a:endParaRPr lang="en-US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8" name="Brands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>
            <a:norm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Points of Comparison:&lt;Establishments/Groups&gt;List</a:t>
            </a:r>
          </a:p>
          <a:p>
            <a:r>
              <a:rPr lang="en-US" sz="2400" b="0" dirty="0">
                <a:effectLst/>
                <a:latin typeface="Franklin Gothic Book" panose="020B0503020102020204" pitchFamily="34" charset="0"/>
              </a:rPr>
              <a:t>Metrics:</a:t>
            </a:r>
            <a:r>
              <a:rPr lang="en-US" sz="2400" dirty="0">
                <a:latin typeface="Franklin Gothic Book" panose="020B0503020102020204" pitchFamily="34" charset="0"/>
              </a:rPr>
              <a:t>&lt;Measures&gt;Parent Metric </a:t>
            </a:r>
            <a:endParaRPr lang="en-US" sz="2400" b="0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10" name="Filter_Timeperiod"/>
          <p:cNvSpPr>
            <a:spLocks noGrp="1"/>
          </p:cNvSpPr>
          <p:nvPr>
            <p:ph type="title"/>
          </p:nvPr>
        </p:nvSpPr>
        <p:spPr>
          <a:xfrm>
            <a:off x="733889" y="4612599"/>
            <a:ext cx="10998678" cy="1869581"/>
          </a:xfrm>
          <a:effectLst/>
        </p:spPr>
        <p:txBody>
          <a:bodyPr>
            <a:normAutofit/>
          </a:bodyPr>
          <a:lstStyle/>
          <a:p>
            <a:r>
              <a:rPr lang="en-US" sz="2000" b="0" dirty="0">
                <a:effectLst/>
                <a:latin typeface="Franklin Gothic Book" panose="020B0503020102020204" pitchFamily="34" charset="0"/>
              </a:rPr>
              <a:t>Base – &lt;Frequency/Total Visits&gt;, Filters – &lt;None&gt; </a:t>
            </a:r>
            <a:br>
              <a:rPr lang="en-US" sz="2000" b="0" dirty="0">
                <a:effectLst/>
                <a:latin typeface="Franklin Gothic Book" panose="020B0503020102020204" pitchFamily="34" charset="0"/>
              </a:rPr>
            </a:br>
            <a:r>
              <a:rPr lang="en-US" sz="2000" b="0" dirty="0">
                <a:latin typeface="Franklin Gothic Book" panose="020B0503020102020204" pitchFamily="34" charset="0"/>
              </a:rPr>
              <a:t>&lt;Time Period&gt;</a:t>
            </a:r>
            <a:endParaRPr lang="en-US" sz="2000" b="0" dirty="0"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4781029" cy="5289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781029" y="56665"/>
            <a:ext cx="76208" cy="5289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6" name="CT_Header"/>
          <p:cNvSpPr txBox="1"/>
          <p:nvPr/>
        </p:nvSpPr>
        <p:spPr>
          <a:xfrm>
            <a:off x="238125" y="268392"/>
            <a:ext cx="4542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Comparison Points Vs &lt;Measure&gt;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8125" y="11157"/>
            <a:ext cx="2478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Contingency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marL="0" marR="0" lvl="0" indent="0" algn="ctr" defTabSz="1462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pPr/>
              <a:t>10</a:t>
            </a:fld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/>
        </p:nvSpPr>
        <p:spPr>
          <a:xfrm>
            <a:off x="7555428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2" name="Text Placeholder 6"/>
          <p:cNvSpPr txBox="1">
            <a:spLocks/>
          </p:cNvSpPr>
          <p:nvPr/>
        </p:nvSpPr>
        <p:spPr>
          <a:xfrm>
            <a:off x="8728247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3" name="Oval 32"/>
          <p:cNvSpPr/>
          <p:nvPr/>
        </p:nvSpPr>
        <p:spPr>
          <a:xfrm>
            <a:off x="7464152" y="6631120"/>
            <a:ext cx="137160" cy="13716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36807" y="6631120"/>
            <a:ext cx="137160" cy="137160"/>
          </a:xfrm>
          <a:prstGeom prst="ellipse">
            <a:avLst/>
          </a:prstGeom>
          <a:solidFill>
            <a:srgbClr val="E41E2B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Average</a:t>
            </a:r>
          </a:p>
        </p:txBody>
      </p:sp>
      <p:sp>
        <p:nvSpPr>
          <p:cNvPr id="37" name="BottomLineDetails"/>
          <p:cNvSpPr txBox="1"/>
          <p:nvPr/>
        </p:nvSpPr>
        <p:spPr>
          <a:xfrm>
            <a:off x="1322387" y="6338730"/>
            <a:ext cx="4195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Source: Guest 360 - Time Period: &lt;&gt;; Base: &lt;&gt;; Filters: &lt;&gt;</a:t>
            </a:r>
            <a:endParaRPr lang="en-US" sz="10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40" y="3437"/>
            <a:ext cx="146514" cy="6858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81" y="17292"/>
            <a:ext cx="146514" cy="6858000"/>
          </a:xfrm>
          <a:prstGeom prst="rect">
            <a:avLst/>
          </a:prstGeom>
        </p:spPr>
      </p:pic>
      <p:graphicFrame>
        <p:nvGraphicFramePr>
          <p:cNvPr id="42" name="TableContingency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69340"/>
              </p:ext>
            </p:extLst>
          </p:nvPr>
        </p:nvGraphicFramePr>
        <p:xfrm>
          <a:off x="110565" y="699850"/>
          <a:ext cx="11987251" cy="4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867264532"/>
                    </a:ext>
                  </a:extLst>
                </a:gridCol>
                <a:gridCol w="207818">
                  <a:extLst>
                    <a:ext uri="{9D8B030D-6E8A-4147-A177-3AD203B41FA5}">
                      <a16:colId xmlns:a16="http://schemas.microsoft.com/office/drawing/2014/main" val="1305302251"/>
                    </a:ext>
                  </a:extLst>
                </a:gridCol>
                <a:gridCol w="1731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19">
                  <a:extLst>
                    <a:ext uri="{9D8B030D-6E8A-4147-A177-3AD203B41FA5}">
                      <a16:colId xmlns:a16="http://schemas.microsoft.com/office/drawing/2014/main" val="1944556540"/>
                    </a:ext>
                  </a:extLst>
                </a:gridCol>
                <a:gridCol w="1898072">
                  <a:extLst>
                    <a:ext uri="{9D8B030D-6E8A-4147-A177-3AD203B41FA5}">
                      <a16:colId xmlns:a16="http://schemas.microsoft.com/office/drawing/2014/main" val="2099196659"/>
                    </a:ext>
                  </a:extLst>
                </a:gridCol>
                <a:gridCol w="207818">
                  <a:extLst>
                    <a:ext uri="{9D8B030D-6E8A-4147-A177-3AD203B41FA5}">
                      <a16:colId xmlns:a16="http://schemas.microsoft.com/office/drawing/2014/main" val="2571703430"/>
                    </a:ext>
                  </a:extLst>
                </a:gridCol>
                <a:gridCol w="174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7-ELEVEN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CASEY`S GENERAL STORE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BURGER KING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800" u="none" strike="noStrike" dirty="0"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 read products labels regularly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37" y="17292"/>
            <a:ext cx="146514" cy="6858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22" y="3437"/>
            <a:ext cx="146514" cy="685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189FEB-2C13-47BA-9308-C7AF3B5C4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3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4781029" cy="5289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781029" y="56665"/>
            <a:ext cx="76208" cy="5289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6" name="CT_Header"/>
          <p:cNvSpPr txBox="1"/>
          <p:nvPr/>
        </p:nvSpPr>
        <p:spPr>
          <a:xfrm>
            <a:off x="238125" y="268392"/>
            <a:ext cx="4542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Comparison Points Vs &lt;Measure&gt;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8125" y="11157"/>
            <a:ext cx="2478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Contingency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marL="0" marR="0" lvl="0" indent="0" algn="ctr" defTabSz="1462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pPr/>
              <a:t>11</a:t>
            </a:fld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/>
        </p:nvSpPr>
        <p:spPr>
          <a:xfrm>
            <a:off x="7555428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2" name="Text Placeholder 6"/>
          <p:cNvSpPr txBox="1">
            <a:spLocks/>
          </p:cNvSpPr>
          <p:nvPr/>
        </p:nvSpPr>
        <p:spPr>
          <a:xfrm>
            <a:off x="8728247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3" name="Oval 32"/>
          <p:cNvSpPr/>
          <p:nvPr/>
        </p:nvSpPr>
        <p:spPr>
          <a:xfrm>
            <a:off x="7464152" y="6631120"/>
            <a:ext cx="137160" cy="13716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36807" y="6631120"/>
            <a:ext cx="137160" cy="137160"/>
          </a:xfrm>
          <a:prstGeom prst="ellipse">
            <a:avLst/>
          </a:prstGeom>
          <a:solidFill>
            <a:srgbClr val="E41E2B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Average</a:t>
            </a:r>
          </a:p>
        </p:txBody>
      </p:sp>
      <p:sp>
        <p:nvSpPr>
          <p:cNvPr id="37" name="BottomLineDetails"/>
          <p:cNvSpPr txBox="1"/>
          <p:nvPr/>
        </p:nvSpPr>
        <p:spPr>
          <a:xfrm>
            <a:off x="1322387" y="6338730"/>
            <a:ext cx="4041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Source: Guest 360 - Time Period: &lt;&gt;; Base: &lt;&gt;; Filters: &lt;&gt;</a:t>
            </a:r>
            <a:endParaRPr lang="en-US" sz="10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97" y="-21451"/>
            <a:ext cx="146514" cy="6858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34" y="-15031"/>
            <a:ext cx="146514" cy="6858000"/>
          </a:xfrm>
          <a:prstGeom prst="rect">
            <a:avLst/>
          </a:prstGeom>
        </p:spPr>
      </p:pic>
      <p:graphicFrame>
        <p:nvGraphicFramePr>
          <p:cNvPr id="42" name="TableContingency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27862"/>
              </p:ext>
            </p:extLst>
          </p:nvPr>
        </p:nvGraphicFramePr>
        <p:xfrm>
          <a:off x="110565" y="699850"/>
          <a:ext cx="11987253" cy="4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3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867264532"/>
                    </a:ext>
                  </a:extLst>
                </a:gridCol>
                <a:gridCol w="95534">
                  <a:extLst>
                    <a:ext uri="{9D8B030D-6E8A-4147-A177-3AD203B41FA5}">
                      <a16:colId xmlns:a16="http://schemas.microsoft.com/office/drawing/2014/main" val="1305302251"/>
                    </a:ext>
                  </a:extLst>
                </a:gridCol>
                <a:gridCol w="155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7">
                  <a:extLst>
                    <a:ext uri="{9D8B030D-6E8A-4147-A177-3AD203B41FA5}">
                      <a16:colId xmlns:a16="http://schemas.microsoft.com/office/drawing/2014/main" val="1944556540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2099196659"/>
                    </a:ext>
                  </a:extLst>
                </a:gridCol>
                <a:gridCol w="163773">
                  <a:extLst>
                    <a:ext uri="{9D8B030D-6E8A-4147-A177-3AD203B41FA5}">
                      <a16:colId xmlns:a16="http://schemas.microsoft.com/office/drawing/2014/main" val="2571703430"/>
                    </a:ext>
                  </a:extLst>
                </a:gridCol>
                <a:gridCol w="1665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4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572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7-ELEVEN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CASEY`S GENERAL STORE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BURGER KING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BURGER KING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800" u="none" strike="noStrike" dirty="0"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 read products labels regularly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28" y="27934"/>
            <a:ext cx="146514" cy="6858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141" y="155837"/>
            <a:ext cx="146514" cy="685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074" y="155837"/>
            <a:ext cx="146514" cy="6858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189FEB-2C13-47BA-9308-C7AF3B5C4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4781029" cy="5289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781029" y="56665"/>
            <a:ext cx="76208" cy="5289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6" name="CT_Header"/>
          <p:cNvSpPr txBox="1"/>
          <p:nvPr/>
        </p:nvSpPr>
        <p:spPr>
          <a:xfrm>
            <a:off x="238125" y="268392"/>
            <a:ext cx="4542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Comparison Points Vs &lt;Measure&gt;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8125" y="11157"/>
            <a:ext cx="2478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Contingency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marL="0" marR="0" lvl="0" indent="0" algn="ctr" defTabSz="1462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pPr/>
              <a:t>12</a:t>
            </a:fld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/>
        </p:nvSpPr>
        <p:spPr>
          <a:xfrm>
            <a:off x="7555428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2" name="Text Placeholder 6"/>
          <p:cNvSpPr txBox="1">
            <a:spLocks/>
          </p:cNvSpPr>
          <p:nvPr/>
        </p:nvSpPr>
        <p:spPr>
          <a:xfrm>
            <a:off x="8728247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3" name="Oval 32"/>
          <p:cNvSpPr/>
          <p:nvPr/>
        </p:nvSpPr>
        <p:spPr>
          <a:xfrm>
            <a:off x="7464152" y="6631120"/>
            <a:ext cx="137160" cy="13716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36807" y="6631120"/>
            <a:ext cx="137160" cy="137160"/>
          </a:xfrm>
          <a:prstGeom prst="ellipse">
            <a:avLst/>
          </a:prstGeom>
          <a:solidFill>
            <a:srgbClr val="E41E2B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Average</a:t>
            </a:r>
          </a:p>
        </p:txBody>
      </p:sp>
      <p:sp>
        <p:nvSpPr>
          <p:cNvPr id="37" name="BottomLineDetails"/>
          <p:cNvSpPr txBox="1"/>
          <p:nvPr/>
        </p:nvSpPr>
        <p:spPr>
          <a:xfrm>
            <a:off x="1322387" y="6338730"/>
            <a:ext cx="4176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Source: Guest 360 - Time Period: &lt;&gt;; Base: &lt;&gt;; Filters: &lt;&gt;</a:t>
            </a:r>
            <a:endParaRPr lang="en-US" sz="10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7" y="-48747"/>
            <a:ext cx="146514" cy="6858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90" y="-15031"/>
            <a:ext cx="146514" cy="6858000"/>
          </a:xfrm>
          <a:prstGeom prst="rect">
            <a:avLst/>
          </a:prstGeom>
        </p:spPr>
      </p:pic>
      <p:graphicFrame>
        <p:nvGraphicFramePr>
          <p:cNvPr id="42" name="TableContingency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54127"/>
              </p:ext>
            </p:extLst>
          </p:nvPr>
        </p:nvGraphicFramePr>
        <p:xfrm>
          <a:off x="110565" y="699850"/>
          <a:ext cx="11987253" cy="4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1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187">
                  <a:extLst>
                    <a:ext uri="{9D8B030D-6E8A-4147-A177-3AD203B41FA5}">
                      <a16:colId xmlns:a16="http://schemas.microsoft.com/office/drawing/2014/main" val="867264532"/>
                    </a:ext>
                  </a:extLst>
                </a:gridCol>
                <a:gridCol w="126035">
                  <a:extLst>
                    <a:ext uri="{9D8B030D-6E8A-4147-A177-3AD203B41FA5}">
                      <a16:colId xmlns:a16="http://schemas.microsoft.com/office/drawing/2014/main" val="1305302251"/>
                    </a:ext>
                  </a:extLst>
                </a:gridCol>
                <a:gridCol w="156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9">
                  <a:extLst>
                    <a:ext uri="{9D8B030D-6E8A-4147-A177-3AD203B41FA5}">
                      <a16:colId xmlns:a16="http://schemas.microsoft.com/office/drawing/2014/main" val="1944556540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2099196659"/>
                    </a:ext>
                  </a:extLst>
                </a:gridCol>
                <a:gridCol w="136477">
                  <a:extLst>
                    <a:ext uri="{9D8B030D-6E8A-4147-A177-3AD203B41FA5}">
                      <a16:colId xmlns:a16="http://schemas.microsoft.com/office/drawing/2014/main" val="2571703430"/>
                    </a:ext>
                  </a:extLst>
                </a:gridCol>
                <a:gridCol w="1514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012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28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93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7-ELEVEN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CASEY`S GENERAL STORE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BURGER KING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BURGER KING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BURGER KING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800" u="none" strike="noStrike" dirty="0"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 read products labels regularly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4" y="3437"/>
            <a:ext cx="146514" cy="6858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37" y="155837"/>
            <a:ext cx="146514" cy="685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50" y="73949"/>
            <a:ext cx="146514" cy="6858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04" y="155837"/>
            <a:ext cx="146514" cy="6858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189FEB-2C13-47BA-9308-C7AF3B5C4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4781029" cy="5289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781029" y="56665"/>
            <a:ext cx="76208" cy="5289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6" name="CT_Header"/>
          <p:cNvSpPr txBox="1"/>
          <p:nvPr/>
        </p:nvSpPr>
        <p:spPr>
          <a:xfrm>
            <a:off x="238125" y="268392"/>
            <a:ext cx="4542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Comparison Points Vs &lt;Measure&gt;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8125" y="11157"/>
            <a:ext cx="2478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Contingency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marL="0" marR="0" lvl="0" indent="0" algn="ctr" defTabSz="1462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pPr/>
              <a:t>13</a:t>
            </a:fld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/>
        </p:nvSpPr>
        <p:spPr>
          <a:xfrm>
            <a:off x="7555428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2" name="Text Placeholder 6"/>
          <p:cNvSpPr txBox="1">
            <a:spLocks/>
          </p:cNvSpPr>
          <p:nvPr/>
        </p:nvSpPr>
        <p:spPr>
          <a:xfrm>
            <a:off x="8728247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3" name="Oval 32"/>
          <p:cNvSpPr/>
          <p:nvPr/>
        </p:nvSpPr>
        <p:spPr>
          <a:xfrm>
            <a:off x="7464152" y="6631120"/>
            <a:ext cx="137160" cy="13716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36807" y="6631120"/>
            <a:ext cx="137160" cy="137160"/>
          </a:xfrm>
          <a:prstGeom prst="ellipse">
            <a:avLst/>
          </a:prstGeom>
          <a:solidFill>
            <a:srgbClr val="E41E2B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Average</a:t>
            </a:r>
          </a:p>
        </p:txBody>
      </p:sp>
      <p:sp>
        <p:nvSpPr>
          <p:cNvPr id="37" name="BottomLineDetails"/>
          <p:cNvSpPr txBox="1"/>
          <p:nvPr/>
        </p:nvSpPr>
        <p:spPr>
          <a:xfrm>
            <a:off x="1322387" y="6338730"/>
            <a:ext cx="4179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Source: Guest 360 - Time Period: &lt;&gt;; Base: &lt;&gt;; Filters: &lt;&gt;</a:t>
            </a:r>
            <a:endParaRPr lang="en-US" sz="10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06" y="43017"/>
            <a:ext cx="146514" cy="6858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08" y="-11708"/>
            <a:ext cx="146514" cy="6858000"/>
          </a:xfrm>
          <a:prstGeom prst="rect">
            <a:avLst/>
          </a:prstGeom>
        </p:spPr>
      </p:pic>
      <p:graphicFrame>
        <p:nvGraphicFramePr>
          <p:cNvPr id="42" name="TableContingency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39321"/>
              </p:ext>
            </p:extLst>
          </p:nvPr>
        </p:nvGraphicFramePr>
        <p:xfrm>
          <a:off x="110565" y="699850"/>
          <a:ext cx="11990830" cy="4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867264532"/>
                    </a:ext>
                  </a:extLst>
                </a:gridCol>
                <a:gridCol w="81887">
                  <a:extLst>
                    <a:ext uri="{9D8B030D-6E8A-4147-A177-3AD203B41FA5}">
                      <a16:colId xmlns:a16="http://schemas.microsoft.com/office/drawing/2014/main" val="1305302251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35">
                  <a:extLst>
                    <a:ext uri="{9D8B030D-6E8A-4147-A177-3AD203B41FA5}">
                      <a16:colId xmlns:a16="http://schemas.microsoft.com/office/drawing/2014/main" val="1944556540"/>
                    </a:ext>
                  </a:extLst>
                </a:gridCol>
                <a:gridCol w="1514901">
                  <a:extLst>
                    <a:ext uri="{9D8B030D-6E8A-4147-A177-3AD203B41FA5}">
                      <a16:colId xmlns:a16="http://schemas.microsoft.com/office/drawing/2014/main" val="2099196659"/>
                    </a:ext>
                  </a:extLst>
                </a:gridCol>
                <a:gridCol w="95535">
                  <a:extLst>
                    <a:ext uri="{9D8B030D-6E8A-4147-A177-3AD203B41FA5}">
                      <a16:colId xmlns:a16="http://schemas.microsoft.com/office/drawing/2014/main" val="2571703430"/>
                    </a:ext>
                  </a:extLst>
                </a:gridCol>
                <a:gridCol w="1241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419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968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7-ELEVEN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CASEY`S GENERAL STORE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BURGER KING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BURGER KING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BURGER KING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BURGER KING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800" u="none" strike="noStrike" dirty="0"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 read products labels regularly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13" y="-15031"/>
            <a:ext cx="146514" cy="6858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08" y="75492"/>
            <a:ext cx="146514" cy="685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64" y="100287"/>
            <a:ext cx="146514" cy="6858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77" y="87597"/>
            <a:ext cx="146514" cy="6858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744" y="80671"/>
            <a:ext cx="146514" cy="6858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F189FEB-2C13-47BA-9308-C7AF3B5C4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65DA1A64-D6F7-42C0-8C10-DEEFBBD022AB}" type="slidenum">
              <a:rPr lang="en-US" smtClean="0">
                <a:effectLst/>
                <a:latin typeface="Franklin Gothic Book" panose="020B0503020102020204" pitchFamily="34" charset="0"/>
              </a:rPr>
              <a:t>2</a:t>
            </a:fld>
            <a:endParaRPr lang="en-US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Franklin Gothic Book" panose="020B0503020102020204" pitchFamily="34" charset="0"/>
              </a:rPr>
              <a:t>Correspondence Analysis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>
              <a:buChar char="•"/>
            </a:pPr>
            <a:r>
              <a:rPr sz="2333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333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Guest </a:t>
            </a:r>
            <a:r>
              <a:rPr sz="2333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360</a:t>
            </a:r>
            <a:r>
              <a:rPr lang="en-US" sz="2333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–</a:t>
            </a:r>
            <a:r>
              <a:rPr sz="2333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333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Correspondence Analysis</a:t>
            </a:r>
            <a:endParaRPr sz="2333" b="1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423333" y="1481667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r>
              <a:rPr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Bi-Variate Correspondence Plot </a:t>
            </a:r>
            <a:r>
              <a:rPr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3</a:t>
            </a:r>
            <a:r>
              <a:rPr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000" b="1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ct_list"/>
          <p:cNvSpPr/>
          <p:nvPr/>
        </p:nvSpPr>
        <p:spPr>
          <a:xfrm>
            <a:off x="425605" y="1893376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r>
              <a:rPr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Contingency Table</a:t>
            </a:r>
            <a:r>
              <a:rPr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(Pg. </a:t>
            </a:r>
            <a:r>
              <a:rPr lang="en-US"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4</a:t>
            </a:r>
            <a:r>
              <a:rPr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000" b="1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dt_list"/>
          <p:cNvSpPr/>
          <p:nvPr/>
        </p:nvSpPr>
        <p:spPr>
          <a:xfrm>
            <a:off x="423333" y="2316709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r>
              <a:rPr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</a:t>
            </a:r>
            <a:r>
              <a:rPr lang="en-IN"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Dimension Table</a:t>
            </a:r>
            <a:r>
              <a:rPr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(Pg. </a:t>
            </a:r>
            <a:r>
              <a:rPr lang="en-US"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6-7</a:t>
            </a:r>
            <a:r>
              <a:rPr sz="20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000" b="1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663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63113" y="745946"/>
            <a:ext cx="11865775" cy="5347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marL="0" marR="0" lvl="0" indent="0" algn="ctr" defTabSz="1462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573717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pPr/>
              <a:t>3</a:t>
            </a:fld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10212618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30" name="ScatterHeading"/>
          <p:cNvSpPr txBox="1"/>
          <p:nvPr/>
        </p:nvSpPr>
        <p:spPr>
          <a:xfrm>
            <a:off x="169328" y="137538"/>
            <a:ext cx="99670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Bi-Variate Correspondence Plot : Establishments Vs &lt;Measures&gt;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136410" y="56665"/>
            <a:ext cx="76208" cy="5289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42" name="BottomLineDetails"/>
          <p:cNvSpPr txBox="1"/>
          <p:nvPr/>
        </p:nvSpPr>
        <p:spPr>
          <a:xfrm>
            <a:off x="1322387" y="6338730"/>
            <a:ext cx="4286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Source: Guest 360 - Time Period: &lt;&gt;; Base: &lt;&gt;; Filters: &lt;&gt;</a:t>
            </a:r>
            <a:endParaRPr lang="en-US" sz="10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5" name="ScatterChart"/>
          <p:cNvGraphicFramePr/>
          <p:nvPr>
            <p:extLst>
              <p:ext uri="{D42A27DB-BD31-4B8C-83A1-F6EECF244321}">
                <p14:modId xmlns:p14="http://schemas.microsoft.com/office/powerpoint/2010/main" val="104450657"/>
              </p:ext>
            </p:extLst>
          </p:nvPr>
        </p:nvGraphicFramePr>
        <p:xfrm>
          <a:off x="1641475" y="1134984"/>
          <a:ext cx="8699500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Rectangle 53"/>
          <p:cNvSpPr/>
          <p:nvPr/>
        </p:nvSpPr>
        <p:spPr>
          <a:xfrm>
            <a:off x="1495425" y="974685"/>
            <a:ext cx="8991600" cy="489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189FEB-2C13-47BA-9308-C7AF3B5C4A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4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4930494" cy="5289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892390" y="56665"/>
            <a:ext cx="76208" cy="5289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6" name="CT_Header"/>
          <p:cNvSpPr txBox="1"/>
          <p:nvPr/>
        </p:nvSpPr>
        <p:spPr>
          <a:xfrm>
            <a:off x="238125" y="268392"/>
            <a:ext cx="4619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Comparison Points Vs &lt;Measure&gt;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8125" y="11157"/>
            <a:ext cx="2478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Contingency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marL="0" marR="0" lvl="0" indent="0" algn="ctr" defTabSz="1462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pPr/>
              <a:t>4</a:t>
            </a:fld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/>
        </p:nvSpPr>
        <p:spPr>
          <a:xfrm>
            <a:off x="7555428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2" name="Text Placeholder 6"/>
          <p:cNvSpPr txBox="1">
            <a:spLocks/>
          </p:cNvSpPr>
          <p:nvPr/>
        </p:nvSpPr>
        <p:spPr>
          <a:xfrm>
            <a:off x="8728247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3" name="Oval 32"/>
          <p:cNvSpPr/>
          <p:nvPr/>
        </p:nvSpPr>
        <p:spPr>
          <a:xfrm>
            <a:off x="7464152" y="6631120"/>
            <a:ext cx="137160" cy="13716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36807" y="6631120"/>
            <a:ext cx="137160" cy="137160"/>
          </a:xfrm>
          <a:prstGeom prst="ellipse">
            <a:avLst/>
          </a:prstGeom>
          <a:solidFill>
            <a:srgbClr val="E41E2B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Average</a:t>
            </a:r>
          </a:p>
        </p:txBody>
      </p:sp>
      <p:sp>
        <p:nvSpPr>
          <p:cNvPr id="37" name="BottomLineDetails"/>
          <p:cNvSpPr txBox="1"/>
          <p:nvPr/>
        </p:nvSpPr>
        <p:spPr>
          <a:xfrm>
            <a:off x="1322387" y="6338730"/>
            <a:ext cx="4179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Source: Guest 360 - Time Period: &lt;&gt;; Base: &lt;&gt;; Filters: &lt;&gt;</a:t>
            </a:r>
            <a:endParaRPr lang="en-US" sz="10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40" y="3437"/>
            <a:ext cx="146514" cy="6858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81" y="17292"/>
            <a:ext cx="146514" cy="6858000"/>
          </a:xfrm>
          <a:prstGeom prst="rect">
            <a:avLst/>
          </a:prstGeom>
        </p:spPr>
      </p:pic>
      <p:graphicFrame>
        <p:nvGraphicFramePr>
          <p:cNvPr id="42" name="TableContingency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45375"/>
              </p:ext>
            </p:extLst>
          </p:nvPr>
        </p:nvGraphicFramePr>
        <p:xfrm>
          <a:off x="110565" y="699850"/>
          <a:ext cx="11987251" cy="4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867264532"/>
                    </a:ext>
                  </a:extLst>
                </a:gridCol>
                <a:gridCol w="207818">
                  <a:extLst>
                    <a:ext uri="{9D8B030D-6E8A-4147-A177-3AD203B41FA5}">
                      <a16:colId xmlns:a16="http://schemas.microsoft.com/office/drawing/2014/main" val="1305302251"/>
                    </a:ext>
                  </a:extLst>
                </a:gridCol>
                <a:gridCol w="1731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19">
                  <a:extLst>
                    <a:ext uri="{9D8B030D-6E8A-4147-A177-3AD203B41FA5}">
                      <a16:colId xmlns:a16="http://schemas.microsoft.com/office/drawing/2014/main" val="1944556540"/>
                    </a:ext>
                  </a:extLst>
                </a:gridCol>
                <a:gridCol w="1898072">
                  <a:extLst>
                    <a:ext uri="{9D8B030D-6E8A-4147-A177-3AD203B41FA5}">
                      <a16:colId xmlns:a16="http://schemas.microsoft.com/office/drawing/2014/main" val="2099196659"/>
                    </a:ext>
                  </a:extLst>
                </a:gridCol>
                <a:gridCol w="207818">
                  <a:extLst>
                    <a:ext uri="{9D8B030D-6E8A-4147-A177-3AD203B41FA5}">
                      <a16:colId xmlns:a16="http://schemas.microsoft.com/office/drawing/2014/main" val="2571703430"/>
                    </a:ext>
                  </a:extLst>
                </a:gridCol>
                <a:gridCol w="174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7-ELEVEN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CASEY`S GENERAL STORE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BURGER KING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800" u="none" strike="noStrike" dirty="0"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 read products labels regularly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37" y="17292"/>
            <a:ext cx="146514" cy="6858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22" y="3437"/>
            <a:ext cx="146514" cy="685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189FEB-2C13-47BA-9308-C7AF3B5C4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1B26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768000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dirty="0">
                <a:latin typeface="Franklin Gothic Book" panose="020B0503020102020204" pitchFamily="34" charset="0"/>
              </a:rPr>
              <a:t>Appendix</a:t>
            </a:r>
            <a:endParaRPr lang="en-US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92873"/>
            <a:ext cx="2844800" cy="186160"/>
          </a:xfrm>
          <a:effectLst/>
        </p:spPr>
        <p:txBody>
          <a:bodyPr/>
          <a:lstStyle/>
          <a:p>
            <a:fld id="{65DA1A64-D6F7-42C0-8C10-DEEFBBD022AB}" type="slidenum">
              <a:rPr lang="en-US" smtClean="0">
                <a:effectLst/>
                <a:latin typeface="Franklin Gothic Book" panose="020B0503020102020204" pitchFamily="34" charset="0"/>
              </a:rPr>
              <a:t>5</a:t>
            </a:fld>
            <a:endParaRPr lang="en-US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8" name="Brands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>
            <a:norm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Points of Comparison:&lt;Establishments/Groups&gt;List</a:t>
            </a:r>
          </a:p>
          <a:p>
            <a:r>
              <a:rPr lang="en-US" sz="2400" b="0" dirty="0">
                <a:effectLst/>
                <a:latin typeface="Franklin Gothic Book" panose="020B0503020102020204" pitchFamily="34" charset="0"/>
              </a:rPr>
              <a:t>Metrics:</a:t>
            </a:r>
            <a:r>
              <a:rPr lang="en-US" sz="2400" dirty="0">
                <a:latin typeface="Franklin Gothic Book" panose="020B0503020102020204" pitchFamily="34" charset="0"/>
              </a:rPr>
              <a:t>&lt;Measures&gt;Parent Metric </a:t>
            </a:r>
            <a:endParaRPr lang="en-US" sz="2400" b="0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10" name="Filter_Timeperiod"/>
          <p:cNvSpPr>
            <a:spLocks noGrp="1"/>
          </p:cNvSpPr>
          <p:nvPr>
            <p:ph type="title"/>
          </p:nvPr>
        </p:nvSpPr>
        <p:spPr>
          <a:xfrm>
            <a:off x="733889" y="4612599"/>
            <a:ext cx="10998678" cy="1869581"/>
          </a:xfrm>
          <a:effectLst/>
        </p:spPr>
        <p:txBody>
          <a:bodyPr>
            <a:normAutofit/>
          </a:bodyPr>
          <a:lstStyle/>
          <a:p>
            <a:r>
              <a:rPr lang="en-US" sz="2000" b="0" dirty="0">
                <a:effectLst/>
                <a:latin typeface="Franklin Gothic Book" panose="020B0503020102020204" pitchFamily="34" charset="0"/>
              </a:rPr>
              <a:t>Base – &lt;Frequency/Total Visits&gt;, Filters – &lt;None&gt; </a:t>
            </a:r>
            <a:br>
              <a:rPr lang="en-US" sz="2000" b="0" dirty="0">
                <a:effectLst/>
                <a:latin typeface="Franklin Gothic Book" panose="020B0503020102020204" pitchFamily="34" charset="0"/>
              </a:rPr>
            </a:br>
            <a:r>
              <a:rPr lang="en-US" sz="2000" b="0" dirty="0">
                <a:latin typeface="Franklin Gothic Book" panose="020B0503020102020204" pitchFamily="34" charset="0"/>
              </a:rPr>
              <a:t>&lt;Time Period&gt;</a:t>
            </a:r>
            <a:endParaRPr lang="en-US" sz="2000" b="0" dirty="0"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-1" y="56665"/>
            <a:ext cx="4945221" cy="5289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869013" y="56665"/>
            <a:ext cx="76208" cy="5289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6" name="DT_Header"/>
          <p:cNvSpPr txBox="1"/>
          <p:nvPr/>
        </p:nvSpPr>
        <p:spPr>
          <a:xfrm>
            <a:off x="238124" y="268392"/>
            <a:ext cx="46308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Comparison Points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8125" y="11157"/>
            <a:ext cx="2478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Dimension Table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marL="0" marR="0" lvl="0" indent="0" algn="ctr" defTabSz="1462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3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pPr/>
              <a:t>6</a:t>
            </a:fld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6" name="BottomLineDetails"/>
          <p:cNvSpPr txBox="1"/>
          <p:nvPr/>
        </p:nvSpPr>
        <p:spPr>
          <a:xfrm>
            <a:off x="1322387" y="6338730"/>
            <a:ext cx="4179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Source: Guest 360 - Time Period: &lt;&gt;; Base: &lt;&gt;; Filters: &lt;&gt;</a:t>
            </a:r>
            <a:endParaRPr lang="en-US" sz="10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77" y="24892"/>
            <a:ext cx="146514" cy="685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42" y="-43244"/>
            <a:ext cx="146514" cy="6858000"/>
          </a:xfrm>
          <a:prstGeom prst="rect">
            <a:avLst/>
          </a:prstGeom>
        </p:spPr>
      </p:pic>
      <p:graphicFrame>
        <p:nvGraphicFramePr>
          <p:cNvPr id="32" name="TableC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01420"/>
              </p:ext>
            </p:extLst>
          </p:nvPr>
        </p:nvGraphicFramePr>
        <p:xfrm>
          <a:off x="110566" y="712770"/>
          <a:ext cx="11987249" cy="452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5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624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DIMENSION 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DIMENSION 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800" u="none" strike="noStrike" dirty="0"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7-Eleven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8F189FEB-2C13-47BA-9308-C7AF3B5C4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4963013" cy="5289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882995" y="56665"/>
            <a:ext cx="83829" cy="5289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6" name="DT_Header"/>
          <p:cNvSpPr txBox="1"/>
          <p:nvPr/>
        </p:nvSpPr>
        <p:spPr>
          <a:xfrm>
            <a:off x="238125" y="268392"/>
            <a:ext cx="46486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&lt;Measures&gt;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8125" y="11157"/>
            <a:ext cx="2478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Dimension Table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marL="0" marR="0" lvl="0" indent="0" algn="ctr" defTabSz="1462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3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pPr/>
              <a:t>7</a:t>
            </a:fld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6" name="BottomLineDetails"/>
          <p:cNvSpPr txBox="1"/>
          <p:nvPr/>
        </p:nvSpPr>
        <p:spPr>
          <a:xfrm>
            <a:off x="1322387" y="6338730"/>
            <a:ext cx="4179253" cy="25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Source: Guest 360 - Time Period: &lt;&gt;; Base: &lt;&gt;; Filters: &lt;&gt;</a:t>
            </a:r>
            <a:endParaRPr lang="en-US" sz="10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79" y="46712"/>
            <a:ext cx="146514" cy="6858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786" y="-11630"/>
            <a:ext cx="146514" cy="6858000"/>
          </a:xfrm>
          <a:prstGeom prst="rect">
            <a:avLst/>
          </a:prstGeom>
        </p:spPr>
      </p:pic>
      <p:graphicFrame>
        <p:nvGraphicFramePr>
          <p:cNvPr id="30" name="TableC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31734"/>
              </p:ext>
            </p:extLst>
          </p:nvPr>
        </p:nvGraphicFramePr>
        <p:xfrm>
          <a:off x="110566" y="712770"/>
          <a:ext cx="11987249" cy="452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5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7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624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DIMENSION 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DIMENSION 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15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800" u="none" strike="noStrike" dirty="0"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7-Eleven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8F189FEB-2C13-47BA-9308-C7AF3B5C4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7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5549109" cy="5289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5549109" y="115998"/>
            <a:ext cx="76208" cy="5289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6" name="CT_Header"/>
          <p:cNvSpPr txBox="1"/>
          <p:nvPr/>
        </p:nvSpPr>
        <p:spPr>
          <a:xfrm>
            <a:off x="238124" y="268392"/>
            <a:ext cx="5263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Comparison Points Vs &lt;Measure&gt;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8125" y="11157"/>
            <a:ext cx="2478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Contingency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marL="0" marR="0" lvl="0" indent="0" algn="ctr" defTabSz="1462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pPr/>
              <a:t>8</a:t>
            </a:fld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/>
        </p:nvSpPr>
        <p:spPr>
          <a:xfrm>
            <a:off x="7555428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2" name="Text Placeholder 6"/>
          <p:cNvSpPr txBox="1">
            <a:spLocks/>
          </p:cNvSpPr>
          <p:nvPr/>
        </p:nvSpPr>
        <p:spPr>
          <a:xfrm>
            <a:off x="8728247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3" name="Oval 32"/>
          <p:cNvSpPr/>
          <p:nvPr/>
        </p:nvSpPr>
        <p:spPr>
          <a:xfrm>
            <a:off x="7464152" y="6631120"/>
            <a:ext cx="137160" cy="13716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36807" y="6631120"/>
            <a:ext cx="137160" cy="137160"/>
          </a:xfrm>
          <a:prstGeom prst="ellipse">
            <a:avLst/>
          </a:prstGeom>
          <a:solidFill>
            <a:srgbClr val="E41E2B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Average</a:t>
            </a:r>
          </a:p>
        </p:txBody>
      </p:sp>
      <p:sp>
        <p:nvSpPr>
          <p:cNvPr id="37" name="BottomLineDetails"/>
          <p:cNvSpPr txBox="1"/>
          <p:nvPr/>
        </p:nvSpPr>
        <p:spPr>
          <a:xfrm>
            <a:off x="1322387" y="6338730"/>
            <a:ext cx="4179252" cy="25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Source: Guest 360 - Time Period: &lt;&gt;; Base: &lt;&gt;; Filters: &lt;&gt;</a:t>
            </a:r>
            <a:endParaRPr lang="en-US" sz="10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656" y="-10418"/>
            <a:ext cx="146514" cy="6858000"/>
          </a:xfrm>
          <a:prstGeom prst="rect">
            <a:avLst/>
          </a:prstGeom>
        </p:spPr>
      </p:pic>
      <p:graphicFrame>
        <p:nvGraphicFramePr>
          <p:cNvPr id="42" name="TableContingency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93881"/>
              </p:ext>
            </p:extLst>
          </p:nvPr>
        </p:nvGraphicFramePr>
        <p:xfrm>
          <a:off x="110570" y="699850"/>
          <a:ext cx="11987246" cy="4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6435">
                  <a:extLst>
                    <a:ext uri="{9D8B030D-6E8A-4147-A177-3AD203B41FA5}">
                      <a16:colId xmlns:a16="http://schemas.microsoft.com/office/drawing/2014/main" val="867264532"/>
                    </a:ext>
                  </a:extLst>
                </a:gridCol>
                <a:gridCol w="346814">
                  <a:extLst>
                    <a:ext uri="{9D8B030D-6E8A-4147-A177-3AD203B41FA5}">
                      <a16:colId xmlns:a16="http://schemas.microsoft.com/office/drawing/2014/main" val="1305302251"/>
                    </a:ext>
                  </a:extLst>
                </a:gridCol>
                <a:gridCol w="4012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7-ELEVEN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800" u="none" strike="noStrike" dirty="0"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 read products labels regularly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56" y="13832"/>
            <a:ext cx="146514" cy="685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189FEB-2C13-47BA-9308-C7AF3B5C4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7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5432567" cy="5289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5432567" y="56665"/>
            <a:ext cx="76208" cy="5289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66" name="CT_Header"/>
          <p:cNvSpPr txBox="1"/>
          <p:nvPr/>
        </p:nvSpPr>
        <p:spPr>
          <a:xfrm>
            <a:off x="238125" y="268392"/>
            <a:ext cx="51944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Comparison Points Vs &lt;Measure&gt;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8125" y="11157"/>
            <a:ext cx="2478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Contingency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  <a:effectLst/>
        </p:spPr>
        <p:txBody>
          <a:bodyPr lIns="91429" tIns="45718" rIns="91429" bIns="45718" rtlCol="0" anchor="ctr"/>
          <a:lstStyle/>
          <a:p>
            <a:pPr marL="0" marR="0" lvl="0" indent="0" algn="ctr" defTabSz="1462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pPr/>
              <a:t>9</a:t>
            </a:fld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05392"/>
            <a:ext cx="1777114" cy="403861"/>
          </a:xfrm>
          <a:prstGeom prst="rect">
            <a:avLst/>
          </a:prstGeom>
        </p:spPr>
      </p:pic>
      <p:sp>
        <p:nvSpPr>
          <p:cNvPr id="31" name="Text Placeholder 6"/>
          <p:cNvSpPr txBox="1">
            <a:spLocks/>
          </p:cNvSpPr>
          <p:nvPr/>
        </p:nvSpPr>
        <p:spPr>
          <a:xfrm>
            <a:off x="7555428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2" name="Text Placeholder 6"/>
          <p:cNvSpPr txBox="1">
            <a:spLocks/>
          </p:cNvSpPr>
          <p:nvPr/>
        </p:nvSpPr>
        <p:spPr>
          <a:xfrm>
            <a:off x="8728247" y="6608617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33" name="Oval 32"/>
          <p:cNvSpPr/>
          <p:nvPr/>
        </p:nvSpPr>
        <p:spPr>
          <a:xfrm>
            <a:off x="7464152" y="6631120"/>
            <a:ext cx="137160" cy="13716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36807" y="6631120"/>
            <a:ext cx="137160" cy="137160"/>
          </a:xfrm>
          <a:prstGeom prst="ellipse">
            <a:avLst/>
          </a:prstGeom>
          <a:solidFill>
            <a:srgbClr val="E41E2B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Average</a:t>
            </a:r>
          </a:p>
        </p:txBody>
      </p:sp>
      <p:sp>
        <p:nvSpPr>
          <p:cNvPr id="37" name="BottomLineDetails"/>
          <p:cNvSpPr txBox="1"/>
          <p:nvPr/>
        </p:nvSpPr>
        <p:spPr>
          <a:xfrm>
            <a:off x="1322387" y="6338730"/>
            <a:ext cx="4148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Source: Guest 360 - Time Period: &lt;&gt;; Base: &lt;&gt;; Filters: &lt;&gt;</a:t>
            </a:r>
            <a:endParaRPr lang="en-US" sz="100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493" y="-158300"/>
            <a:ext cx="146514" cy="6858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03" y="-152428"/>
            <a:ext cx="146514" cy="6858000"/>
          </a:xfrm>
          <a:prstGeom prst="rect">
            <a:avLst/>
          </a:prstGeom>
        </p:spPr>
      </p:pic>
      <p:graphicFrame>
        <p:nvGraphicFramePr>
          <p:cNvPr id="42" name="TableContingency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7819"/>
              </p:ext>
            </p:extLst>
          </p:nvPr>
        </p:nvGraphicFramePr>
        <p:xfrm>
          <a:off x="110568" y="699850"/>
          <a:ext cx="11987248" cy="4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863">
                  <a:extLst>
                    <a:ext uri="{9D8B030D-6E8A-4147-A177-3AD203B41FA5}">
                      <a16:colId xmlns:a16="http://schemas.microsoft.com/office/drawing/2014/main" val="867264532"/>
                    </a:ext>
                  </a:extLst>
                </a:gridCol>
                <a:gridCol w="291937">
                  <a:extLst>
                    <a:ext uri="{9D8B030D-6E8A-4147-A177-3AD203B41FA5}">
                      <a16:colId xmlns:a16="http://schemas.microsoft.com/office/drawing/2014/main" val="1305302251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236">
                  <a:extLst>
                    <a:ext uri="{9D8B030D-6E8A-4147-A177-3AD203B41FA5}">
                      <a16:colId xmlns:a16="http://schemas.microsoft.com/office/drawing/2014/main" val="1944556540"/>
                    </a:ext>
                  </a:extLst>
                </a:gridCol>
                <a:gridCol w="2261089">
                  <a:extLst>
                    <a:ext uri="{9D8B030D-6E8A-4147-A177-3AD203B41FA5}">
                      <a16:colId xmlns:a16="http://schemas.microsoft.com/office/drawing/2014/main" val="2099196659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7-ELEVEN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dist="38100" dir="5400000" sx="103000" sy="103000" algn="t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dist="38100" dir="5400000" sx="103000" sy="103000" algn="t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CASEY`S GENERAL STORE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174625" lvl="1" indent="0" algn="l" fontAlgn="b"/>
                      <a:r>
                        <a:rPr lang="en-IN" sz="800" u="none" strike="noStrike" dirty="0"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 read products labels regularly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072" marT="707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53" y="-6638"/>
            <a:ext cx="146514" cy="685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189FEB-2C13-47BA-9308-C7AF3B5C4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9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688</Words>
  <Application>Microsoft Office PowerPoint</Application>
  <PresentationFormat>Widescreen</PresentationFormat>
  <Paragraphs>179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Segoe UI</vt:lpstr>
      <vt:lpstr>Office Theme</vt:lpstr>
      <vt:lpstr>Base – &lt;Frequency/Total Visits&gt;, Filters – &lt;None&gt;  &lt;Time Period&gt;</vt:lpstr>
      <vt:lpstr>Correspondence Analysis Contents</vt:lpstr>
      <vt:lpstr>PowerPoint Presentation</vt:lpstr>
      <vt:lpstr>PowerPoint Presentation</vt:lpstr>
      <vt:lpstr>Base – &lt;Frequency/Total Visits&gt;, Filters – &lt;None&gt;  &lt;Time Period&gt;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Bramhanath PG</cp:lastModifiedBy>
  <cp:revision>427</cp:revision>
  <dcterms:created xsi:type="dcterms:W3CDTF">2017-02-17T10:10:41Z</dcterms:created>
  <dcterms:modified xsi:type="dcterms:W3CDTF">2018-02-02T09:33:53Z</dcterms:modified>
</cp:coreProperties>
</file>