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sz="1400" dirty="0">
                <a:solidFill>
                  <a:srgbClr val="000000"/>
                </a:solidFill>
                <a:effectLst/>
              </a:rPr>
              <a:t>Age</a:t>
            </a:r>
            <a:endParaRPr lang="en-IN" sz="1200" dirty="0">
              <a:solidFill>
                <a:srgbClr val="000000"/>
              </a:solidFill>
              <a:effectLst/>
            </a:endParaRPr>
          </a:p>
          <a:p>
            <a:pPr>
              <a:defRPr/>
            </a:pPr>
            <a:r>
              <a:rPr lang="en-IN" sz="900" b="1" dirty="0">
                <a:solidFill>
                  <a:srgbClr val="000000"/>
                </a:solidFill>
                <a:effectLst/>
              </a:rPr>
              <a:t> Monthly+, Filter</a:t>
            </a:r>
            <a:r>
              <a:rPr lang="en-IN" sz="900" b="1" baseline="0" dirty="0">
                <a:solidFill>
                  <a:srgbClr val="000000"/>
                </a:solidFill>
                <a:effectLst/>
              </a:rPr>
              <a:t> – </a:t>
            </a:r>
            <a:r>
              <a:rPr lang="en-IN" sz="900" b="1" baseline="0" dirty="0" err="1">
                <a:solidFill>
                  <a:srgbClr val="000000"/>
                </a:solidFill>
                <a:effectLst/>
              </a:rPr>
              <a:t>Iphone</a:t>
            </a:r>
            <a:endParaRPr lang="en-IN" sz="900" b="1" dirty="0">
              <a:solidFill>
                <a:srgbClr val="000000"/>
              </a:solidFill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5.9596398518704768E-2"/>
          <c:y val="0.10491885158670881"/>
          <c:w val="0.89646930969921002"/>
          <c:h val="0.7350417103715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0.112097098907357</c:v>
                </c:pt>
                <c:pt idx="1">
                  <c:v>0.112099988750825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8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0.167723644190756</c:v>
                </c:pt>
                <c:pt idx="1">
                  <c:v>0.124174082341876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8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0.25827186963190801</c:v>
                </c:pt>
                <c:pt idx="1">
                  <c:v>0.190482842462215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8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0.26314413820537702</c:v>
                </c:pt>
                <c:pt idx="1">
                  <c:v>0.24703832652089699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FF0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0.15256375627437699</c:v>
                </c:pt>
                <c:pt idx="1">
                  <c:v>0.239469720661135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FF0000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 sz="800" b="1" smtId="4294967295">
                      <a:solidFill>
                        <a:srgbClr val="0000FF"/>
                      </a:solidFill>
                      <a:effectLst/>
                      <a:latin typeface="Arial (Body)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497-4002-BDF7-FEB3FBC168E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Coffee
 (8,200)</c:v>
                </c:pt>
                <c:pt idx="1">
                  <c:v>RTD Tea
 (13,931)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4.61994927902252E-2</c:v>
                </c:pt>
                <c:pt idx="1">
                  <c:v>8.6735039263050595E-2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C497-4002-BDF7-FEB3FBC168EE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9181832"/>
        <c:axId val="319182224"/>
      </c:barChart>
      <c:catAx>
        <c:axId val="319181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 smtId="4294967295">
                <a:effectLst/>
                <a:latin typeface="Arial (Body)"/>
              </a:defRPr>
            </a:pPr>
            <a:endParaRPr lang="en-US"/>
          </a:p>
        </c:txPr>
        <c:crossAx val="319182224"/>
        <c:crosses val="autoZero"/>
        <c:auto val="0"/>
        <c:lblAlgn val="ctr"/>
        <c:lblOffset val="100"/>
        <c:noMultiLvlLbl val="0"/>
      </c:catAx>
      <c:valAx>
        <c:axId val="31918222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319181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3544258315971431"/>
          <c:w val="0.99896614772958348"/>
          <c:h val="0.11034167125727701"/>
        </c:manualLayout>
      </c:layout>
      <c:overlay val="0"/>
      <c:txPr>
        <a:bodyPr/>
        <a:lstStyle/>
        <a:p>
          <a:pPr>
            <a:defRPr sz="800" smtId="4294967295">
              <a:effectLst/>
              <a:latin typeface="Arial (Body)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1800">
          <a:effectLst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14285714285715E-2"/>
          <c:y val="0.13657639436451027"/>
          <c:w val="0.96857142857142853"/>
          <c:h val="0.68343797614435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13-18</c:v>
                </c:pt>
              </c:strCache>
            </c:strRef>
          </c:tx>
          <c:spPr>
            <a:solidFill>
              <a:srgbClr val="E41E2B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0.112099988750825</c:v>
                </c:pt>
                <c:pt idx="1">
                  <c:v>0.112097098907357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31859C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0.12417408234187501</c:v>
                </c:pt>
                <c:pt idx="1">
                  <c:v>0.167723644190756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rgbClr val="FFC00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Sheet1!$D$2:$D$3</c:f>
              <c:numCache>
                <c:formatCode>0.0%</c:formatCode>
                <c:ptCount val="2"/>
                <c:pt idx="0">
                  <c:v>0.190482842462214</c:v>
                </c:pt>
                <c:pt idx="1">
                  <c:v>0.25827186963190901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35-49</c:v>
                </c:pt>
              </c:strCache>
            </c:strRef>
          </c:tx>
          <c:spPr>
            <a:solidFill>
              <a:srgbClr val="00B05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Sheet1!$E$2:$E$3</c:f>
              <c:numCache>
                <c:formatCode>0.0%</c:formatCode>
                <c:ptCount val="2"/>
                <c:pt idx="0">
                  <c:v>0.247038326520896</c:v>
                </c:pt>
                <c:pt idx="1">
                  <c:v>0.26314413820537802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50-64</c:v>
                </c:pt>
              </c:strCache>
            </c:strRef>
          </c:tx>
          <c:spPr>
            <a:solidFill>
              <a:srgbClr val="7030A0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Sheet1!$F$2:$F$3</c:f>
              <c:numCache>
                <c:formatCode>0.0%</c:formatCode>
                <c:ptCount val="2"/>
                <c:pt idx="0">
                  <c:v>0.23946972066113401</c:v>
                </c:pt>
                <c:pt idx="1">
                  <c:v>0.15256375627437699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65-75</c:v>
                </c:pt>
              </c:strCache>
            </c:strRef>
          </c:tx>
          <c:spPr>
            <a:solidFill>
              <a:srgbClr val="7F7F7F"/>
            </a:solidFill>
            <a:effectLst/>
          </c:spPr>
          <c:invertIfNegative val="1"/>
          <c:dLbls>
            <c:dLbl>
              <c:idx val="0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pPr>
                <a:solidFill>
                  <a:srgbClr val="FFFFFF"/>
                </a:solidFill>
                <a:effectLst/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B8C1-485D-8EC2-42DFE04977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RTD Tea
 (13,931)</c:v>
                </c:pt>
                <c:pt idx="1">
                  <c:v>RTD Coffee
 (8,200)</c:v>
                </c:pt>
              </c:strCache>
            </c:strRef>
          </c:cat>
          <c:val>
            <c:numRef>
              <c:f>Sheet1!$G$2:$G$3</c:f>
              <c:numCache>
                <c:formatCode>0.0%</c:formatCode>
                <c:ptCount val="2"/>
                <c:pt idx="0">
                  <c:v>8.6735039263050304E-2</c:v>
                </c:pt>
                <c:pt idx="1">
                  <c:v>4.6199492790225401E-2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B8C1-485D-8EC2-42DFE04977F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effectLst/>
                </c14:spPr>
              </c14:invertSolidFillFmt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9183008"/>
        <c:axId val="319183400"/>
      </c:barChart>
      <c:catAx>
        <c:axId val="319183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9183400"/>
        <c:crosses val="autoZero"/>
        <c:auto val="0"/>
        <c:lblAlgn val="ctr"/>
        <c:lblOffset val="100"/>
        <c:noMultiLvlLbl val="0"/>
      </c:catAx>
      <c:valAx>
        <c:axId val="319183400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191830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4983053192808821E-2"/>
          <c:y val="0.86932740090594385"/>
          <c:w val="0.96574753686995807"/>
          <c:h val="9.4528762276364461E-2"/>
        </c:manualLayout>
      </c:layout>
      <c:overlay val="0"/>
      <c:txPr>
        <a:bodyPr/>
        <a:lstStyle/>
        <a:p>
          <a:pPr>
            <a:defRPr b="0"/>
          </a:pPr>
          <a:endParaRPr lang="en-US"/>
        </a:p>
      </c:txPr>
    </c:legend>
    <c:plotVisOnly val="1"/>
    <c:dispBlanksAs val="zero"/>
    <c:showDLblsOverMax val="1"/>
  </c:chart>
  <c:spPr>
    <a:solidFill>
      <a:srgbClr val="F2F2F2"/>
    </a:solidFill>
    <a:effectLst/>
  </c:spPr>
  <c:txPr>
    <a:bodyPr/>
    <a:lstStyle/>
    <a:p>
      <a:pPr>
        <a:defRPr sz="800" b="1">
          <a:effectLst/>
          <a:latin typeface="Franklin Gothic Book" panose="020B05030201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" name="Footer Placeholder 4"/>
          <p:cNvSpPr txBox="1"/>
          <p:nvPr userDrawn="1"/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Classified -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041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103445" y="17192"/>
            <a:ext cx="10297451" cy="67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84053" y="1321594"/>
            <a:ext cx="10972271" cy="413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effectLst/>
              </a:rPr>
              <a:t>Click to edit Master text styles</a:t>
            </a:r>
          </a:p>
          <a:p>
            <a:pPr lvl="1"/>
            <a:r>
              <a:rPr lang="en-US" dirty="0">
                <a:effectLst/>
              </a:rPr>
              <a:t>Second level</a:t>
            </a:r>
          </a:p>
          <a:p>
            <a:pPr lvl="2"/>
            <a:r>
              <a:rPr lang="en-US" dirty="0">
                <a:effectLst/>
              </a:rPr>
              <a:t>Third level</a:t>
            </a:r>
          </a:p>
          <a:p>
            <a:pPr lvl="3"/>
            <a:r>
              <a:rPr lang="en-US" dirty="0">
                <a:effectLst/>
              </a:rPr>
              <a:t>Fourth level</a:t>
            </a:r>
          </a:p>
          <a:p>
            <a:pPr lvl="4"/>
            <a:r>
              <a:rPr lang="en-US" dirty="0">
                <a:effectLst/>
              </a:rPr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4DC8C66-DDA4-47A5-84FF-0C7A06247A51}"/>
              </a:ext>
            </a:extLst>
          </p:cNvPr>
          <p:cNvSpPr/>
          <p:nvPr userDrawn="1"/>
        </p:nvSpPr>
        <p:spPr>
          <a:xfrm>
            <a:off x="1532" y="6318547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6B01E41C-8977-453F-ABC9-0E9DC8EEF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5980" y="6512235"/>
            <a:ext cx="1188720" cy="223392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Classified - Confidential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CD7E659A-1BF6-41F8-9278-CB443BAD9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616" y="6539848"/>
            <a:ext cx="457200" cy="223392"/>
          </a:xfrm>
          <a:prstGeom prst="rect">
            <a:avLst/>
          </a:prstGeom>
        </p:spPr>
        <p:txBody>
          <a:bodyPr vert="horz" lIns="130622" tIns="65311" rIns="91440" bIns="0" rtlCol="0" anchor="ctr" anchorCtr="0"/>
          <a:lstStyle>
            <a:lvl1pPr algn="r">
              <a:defRPr sz="8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65DA1A64-D6F7-42C0-8C10-DEEFBBD022AB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1C8707C-6E3C-432A-9C99-069828DC95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94" y="6405392"/>
            <a:ext cx="1777114" cy="403861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C642A9A4-C91B-4222-9314-71F4D33FF3CC}"/>
              </a:ext>
            </a:extLst>
          </p:cNvPr>
          <p:cNvSpPr txBox="1"/>
          <p:nvPr userDrawn="1"/>
        </p:nvSpPr>
        <p:spPr>
          <a:xfrm>
            <a:off x="662466" y="6596275"/>
            <a:ext cx="5310835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Sample size in chart legend/label;  Grey font = Low Sample (30-99), Blank = Sample &lt; 30</a:t>
            </a:r>
          </a:p>
          <a:p>
            <a:r>
              <a:rPr lang="en-US" dirty="0">
                <a:solidFill>
                  <a:srgbClr val="FFFFFF"/>
                </a:solidFill>
                <a:latin typeface="Franklin Gothic Book" panose="020B0503020102020204" pitchFamily="34" charset="0"/>
              </a:rPr>
              <a:t>NA = Not Applicable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="" xmlns:a16="http://schemas.microsoft.com/office/drawing/2014/main" id="{1E4C9002-1E33-4824-8EAF-C0809FCBDF02}"/>
              </a:ext>
            </a:extLst>
          </p:cNvPr>
          <p:cNvSpPr txBox="1"/>
          <p:nvPr userDrawn="1"/>
        </p:nvSpPr>
        <p:spPr>
          <a:xfrm>
            <a:off x="7491928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Higher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="" xmlns:a16="http://schemas.microsoft.com/office/drawing/2014/main" id="{2A9E1C4D-1FF5-4036-A712-EB5798844C6F}"/>
              </a:ext>
            </a:extLst>
          </p:cNvPr>
          <p:cNvSpPr txBox="1"/>
          <p:nvPr userDrawn="1"/>
        </p:nvSpPr>
        <p:spPr>
          <a:xfrm>
            <a:off x="8664747" y="6557101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Significantly Lower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174BA55-A30D-445B-AFF5-FA8F10EF2A31}"/>
              </a:ext>
            </a:extLst>
          </p:cNvPr>
          <p:cNvSpPr/>
          <p:nvPr userDrawn="1"/>
        </p:nvSpPr>
        <p:spPr>
          <a:xfrm>
            <a:off x="7400652" y="6579604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BC7986-BF5F-4A33-8BF1-D331F714CD83}"/>
              </a:ext>
            </a:extLst>
          </p:cNvPr>
          <p:cNvSpPr/>
          <p:nvPr userDrawn="1"/>
        </p:nvSpPr>
        <p:spPr>
          <a:xfrm>
            <a:off x="8573307" y="6579604"/>
            <a:ext cx="137160" cy="13716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="" xmlns:a16="http://schemas.microsoft.com/office/drawing/2014/main" id="{7657AA45-FF60-44E1-9098-B24F9427960D}"/>
              </a:ext>
            </a:extLst>
          </p:cNvPr>
          <p:cNvSpPr txBox="1"/>
          <p:nvPr userDrawn="1"/>
        </p:nvSpPr>
        <p:spPr>
          <a:xfrm>
            <a:off x="662466" y="6398151"/>
            <a:ext cx="5108906" cy="156104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Source:  CCNA DINE</a:t>
            </a:r>
            <a:r>
              <a:rPr lang="en-US" baseline="-25000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360</a:t>
            </a:r>
            <a:r>
              <a:rPr lang="en-US" dirty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 Tracker</a:t>
            </a:r>
            <a:r>
              <a:rPr lang="en-US" dirty="0" smtClean="0">
                <a:solidFill>
                  <a:prstClr val="white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,</a:t>
            </a:r>
            <a:endParaRPr lang="en-US" dirty="0">
              <a:solidFill>
                <a:prstClr val="white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E9AC1D0B-1C13-47ED-B390-1B86EFD2CA73}"/>
              </a:ext>
            </a:extLst>
          </p:cNvPr>
          <p:cNvCxnSpPr/>
          <p:nvPr userDrawn="1"/>
        </p:nvCxnSpPr>
        <p:spPr>
          <a:xfrm>
            <a:off x="589597" y="6396517"/>
            <a:ext cx="0" cy="39504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9D09FCF8-C07D-4E39-AC1D-1F85E5FDAF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" y="6357656"/>
            <a:ext cx="420177" cy="4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>
          <a:solidFill>
            <a:srgbClr val="EB1E25"/>
          </a:solidFill>
          <a:effectLst/>
          <a:latin typeface="Franklin Gothic Book" panose="020B0503020102020204" pitchFamily="34" charset="0"/>
          <a:ea typeface="MS PGothic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E10000"/>
          </a:solidFill>
          <a:effectLst/>
          <a:latin typeface="Arial"/>
          <a:ea typeface="MS PGothic" pitchFamily="34" charset="-128"/>
          <a:cs typeface="Arial"/>
        </a:defRPr>
      </a:lvl5pPr>
      <a:lvl6pPr marL="52429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6pPr>
      <a:lvl7pPr marL="104857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7pPr>
      <a:lvl8pPr marL="1572869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8pPr>
      <a:lvl9pPr marL="2097158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/>
          <a:latin typeface="Arial"/>
          <a:ea typeface="ＭＳ Ｐゴシック" charset="0"/>
        </a:defRPr>
      </a:lvl9pPr>
    </p:titleStyle>
    <p:bodyStyle>
      <a:lvl1pPr marL="284480" indent="-284480" algn="l" rtl="0" eaLnBrk="0" fontAlgn="base" hangingPunct="0">
        <a:spcBef>
          <a:spcPct val="20000"/>
        </a:spcBef>
        <a:spcAft>
          <a:spcPct val="0"/>
        </a:spcAft>
        <a:buClr>
          <a:srgbClr val="EB1E25"/>
        </a:buClr>
        <a:buFont typeface="Arial Narrow" pitchFamily="34" charset="0"/>
        <a:buChar char="●"/>
        <a:defRPr lang="en-US" sz="22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Franklin Gothic Book" panose="020B0503020102020204" pitchFamily="34" charset="0"/>
        </a:defRPr>
      </a:lvl1pPr>
      <a:lvl2pPr marL="640080" indent="-19780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 Narrow" pitchFamily="34" charset="0"/>
        <a:buChar char="-"/>
        <a:defRPr lang="en-US" sz="20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2pPr>
      <a:lvl3pPr marL="1250157" indent="-20113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7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3pPr>
      <a:lvl4pPr marL="150685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4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4pPr>
      <a:lvl5pPr marL="2031365" indent="19202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lang="en-US" sz="1300" b="1" kern="1200">
          <a:solidFill>
            <a:schemeClr val="tx1">
              <a:lumMod val="50000"/>
            </a:schemeClr>
          </a:solidFill>
          <a:effectLst/>
          <a:latin typeface="Franklin Gothic Book" panose="020B0503020102020204" pitchFamily="34" charset="0"/>
          <a:ea typeface="MS PGothic" pitchFamily="34" charset="-128"/>
          <a:cs typeface="+mn-cs"/>
        </a:defRPr>
      </a:lvl5pPr>
      <a:lvl6pPr marL="2883593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0788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932172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456461" indent="-262145" algn="l" defTabSz="10485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>
          <a:effectLst/>
        </a:defRPr>
      </a:defPPr>
      <a:lvl1pPr marL="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24290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4857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72869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9715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21448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4573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70027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94316" algn="l" defTabSz="1048579" rtl="0" eaLnBrk="1" latinLnBrk="0" hangingPunct="1"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3" name="ChartDataBar"/>
          <p:cNvGraphicFramePr/>
          <p:nvPr>
            <p:extLst>
              <p:ext uri="{D42A27DB-BD31-4B8C-83A1-F6EECF244321}">
                <p14:modId xmlns:p14="http://schemas.microsoft.com/office/powerpoint/2010/main" val="3407144378"/>
              </p:ext>
            </p:extLst>
          </p:nvPr>
        </p:nvGraphicFramePr>
        <p:xfrm>
          <a:off x="169312" y="562918"/>
          <a:ext cx="11851790" cy="5621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DataCol"/>
          <p:cNvGraphicFramePr/>
          <p:nvPr>
            <p:extLst>
              <p:ext uri="{D42A27DB-BD31-4B8C-83A1-F6EECF244321}">
                <p14:modId xmlns:p14="http://schemas.microsoft.com/office/powerpoint/2010/main" val="2401396476"/>
              </p:ext>
            </p:extLst>
          </p:nvPr>
        </p:nvGraphicFramePr>
        <p:xfrm>
          <a:off x="169312" y="562918"/>
          <a:ext cx="11851790" cy="562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Time Period - Nov 16 3MMT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  <a:effectLst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Stat tested at 95% CL against - RTD Tea</a:t>
            </a: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 dirty="0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sp>
        <p:nvSpPr>
          <p:cNvPr id="8" name="chart_title"/>
          <p:cNvSpPr txBox="1"/>
          <p:nvPr/>
        </p:nvSpPr>
        <p:spPr>
          <a:xfrm>
            <a:off x="1337568" y="521786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endParaRPr lang="en-US" sz="900" b="1" dirty="0">
              <a:latin typeface="Franklin Gothic Book" panose="020B05030201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970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5DA1A64-D6F7-42C0-8C10-DEEFBBD022AB}" type="slidenum">
              <a:rPr lang="en-US" smtClean="0">
                <a:solidFill>
                  <a:srgbClr val="FFFFFF"/>
                </a:solidFill>
                <a:latin typeface="Franklin Gothic Book" panose="020B0503020102020204" pitchFamily="34" charset="0"/>
              </a:rPr>
              <a:t>2</a:t>
            </a:fld>
            <a:endParaRPr 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ime_period"/>
          <p:cNvSpPr/>
          <p:nvPr/>
        </p:nvSpPr>
        <p:spPr>
          <a:xfrm>
            <a:off x="169311" y="5877272"/>
            <a:ext cx="5925895" cy="307628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6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Time Period : 2017</a:t>
            </a:r>
          </a:p>
        </p:txBody>
      </p:sp>
      <p:sp>
        <p:nvSpPr>
          <p:cNvPr id="6" name="stat"/>
          <p:cNvSpPr/>
          <p:nvPr/>
        </p:nvSpPr>
        <p:spPr>
          <a:xfrm>
            <a:off x="6095207" y="5877272"/>
            <a:ext cx="5925895" cy="307628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sz="600">
                <a:solidFill>
                  <a:srgbClr val="000000"/>
                </a:solidFill>
                <a:latin typeface="Franklin Gothic Book" panose="020B0503020102020204" pitchFamily="34" charset="0"/>
              </a:rPr>
              <a:t>Stat tested at 95% CL against - TOTAL DINE</a:t>
            </a:r>
          </a:p>
        </p:txBody>
      </p:sp>
      <p:sp>
        <p:nvSpPr>
          <p:cNvPr id="31" name="chart_title"/>
          <p:cNvSpPr txBox="1"/>
          <p:nvPr/>
        </p:nvSpPr>
        <p:spPr>
          <a:xfrm>
            <a:off x="1337568" y="494892"/>
            <a:ext cx="9599817" cy="502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algn="ctr"/>
            <a:r>
              <a:rPr sz="1200" b="1" dirty="0">
                <a:latin typeface="Franklin Gothic Book"/>
              </a:rPr>
              <a:t>Walmart Supercenter
</a:t>
            </a:r>
            <a:r>
              <a:rPr sz="900" b="1" dirty="0">
                <a:latin typeface="Franklin Gothic Book"/>
              </a:rPr>
              <a:t>Primary Establishment Considered
 FREQUENCY : Total Visits |  Measures : Arby's, Auntie Anne's, Baskin-Robbins, </a:t>
            </a:r>
            <a:r>
              <a:rPr sz="900" b="1" dirty="0" err="1">
                <a:latin typeface="Franklin Gothic Book"/>
              </a:rPr>
              <a:t>Blimpie</a:t>
            </a:r>
            <a:r>
              <a:rPr sz="900" b="1" dirty="0">
                <a:latin typeface="Franklin Gothic Book"/>
              </a:rPr>
              <a:t>, Bojangles, </a:t>
            </a:r>
            <a:r>
              <a:rPr sz="900" b="1" dirty="0" err="1">
                <a:latin typeface="Franklin Gothic Book"/>
              </a:rPr>
              <a:t>Braum's</a:t>
            </a:r>
            <a:r>
              <a:rPr sz="900" b="1" dirty="0">
                <a:latin typeface="Franklin Gothic Book"/>
              </a:rPr>
              <a:t> Ice Cream and Dairy, Burger King, Captain D's Seafood Kitchen, Carl's Jr., Checkers</a:t>
            </a:r>
          </a:p>
        </p:txBody>
      </p:sp>
      <p:sp>
        <p:nvSpPr>
          <p:cNvPr id="7" name="Comment"/>
          <p:cNvSpPr txBox="1"/>
          <p:nvPr/>
        </p:nvSpPr>
        <p:spPr>
          <a:xfrm>
            <a:off x="169312" y="181273"/>
            <a:ext cx="11851790" cy="3816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US">
              <a:solidFill>
                <a:srgbClr val="FF0000"/>
              </a:solidFill>
              <a:latin typeface="Franklin Gothic Book" panose="020B0503020102020204" pitchFamily="34" charset="0"/>
              <a:cs typeface="Times New Roman" pitchFamily="18" charset="0"/>
            </a:endParaRPr>
          </a:p>
        </p:txBody>
      </p:sp>
      <p:graphicFrame>
        <p:nvGraphicFramePr>
          <p:cNvPr id="41" name="Table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32660"/>
              </p:ext>
            </p:extLst>
          </p:nvPr>
        </p:nvGraphicFramePr>
        <p:xfrm>
          <a:off x="321969" y="1152881"/>
          <a:ext cx="11781131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54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4399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4612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4506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Total Visits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Always Clean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Always Gets My Order Right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Beverages That I Like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Excellent Service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Healthy Options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Healthy Options For Kids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Is Kid-friendly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Good Atmosphere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Get Something Quick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Convenient Way to Pre-order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Was Conveniently Located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>
                          <a:solidFill>
                            <a:schemeClr val="tx1"/>
                          </a:solidFill>
                        </a:rPr>
                        <a:t>Sample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380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284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290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330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267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181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201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285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420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>
                          <a:solidFill>
                            <a:schemeClr val="tx1"/>
                          </a:solidFill>
                        </a:rPr>
                        <a:t>187</a:t>
                      </a:r>
                      <a:endParaRPr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>
                          <a:solidFill>
                            <a:schemeClr val="tx1"/>
                          </a:solidFill>
                        </a:rPr>
                        <a:t>419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Arby's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Auntie Anne's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Baskin-Robbins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 err="1"/>
                        <a:t>Blimpie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Bojangles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 err="1"/>
                        <a:t>Braum's</a:t>
                      </a:r>
                      <a:r>
                        <a:rPr sz="1000" dirty="0"/>
                        <a:t> Ice Cream and Dairy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0.5%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0.4%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0.3%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0.5%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0.2%</a:t>
                      </a:r>
                      <a:endParaRPr sz="10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Burger King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Captain D's Seafood Kitchen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Carl's Jr.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Checkers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0.0%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 dirty="0"/>
                        <a:t>0.0%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23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UPM Master">
  <a:themeElements>
    <a:clrScheme name="Custom 2">
      <a:dk1>
        <a:srgbClr val="000000"/>
      </a:dk1>
      <a:lt1>
        <a:srgbClr val="FFFFFF"/>
      </a:lt1>
      <a:dk2>
        <a:srgbClr val="333E48"/>
      </a:dk2>
      <a:lt2>
        <a:srgbClr val="FFFFFF"/>
      </a:lt2>
      <a:accent1>
        <a:srgbClr val="E41E2B"/>
      </a:accent1>
      <a:accent2>
        <a:srgbClr val="7F7F7F"/>
      </a:accent2>
      <a:accent3>
        <a:srgbClr val="31859C"/>
      </a:accent3>
      <a:accent4>
        <a:srgbClr val="FFC000"/>
      </a:accent4>
      <a:accent5>
        <a:srgbClr val="00B050"/>
      </a:accent5>
      <a:accent6>
        <a:srgbClr val="7030A0"/>
      </a:accent6>
      <a:hlink>
        <a:srgbClr val="0070C0"/>
      </a:hlink>
      <a:folHlink>
        <a:srgbClr val="FF6600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Autofit/>
      </a:bodyPr>
      <a:lstStyle>
        <a:defPPr>
          <a:defRPr sz="20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354</Words>
  <Application>Microsoft Office PowerPoint</Application>
  <PresentationFormat>Widescreen</PresentationFormat>
  <Paragraphs>177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PGothic</vt:lpstr>
      <vt:lpstr>MS PGothic</vt:lpstr>
      <vt:lpstr>Arial</vt:lpstr>
      <vt:lpstr>Arial (Body)</vt:lpstr>
      <vt:lpstr>Arial Narrow</vt:lpstr>
      <vt:lpstr>Franklin Gothic Book</vt:lpstr>
      <vt:lpstr>Times New Roman</vt:lpstr>
      <vt:lpstr>1_BUPM Master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Swarnabha Sarkar</dc:creator>
  <cp:lastModifiedBy>Swarnabha Sarkar</cp:lastModifiedBy>
  <cp:revision>22</cp:revision>
  <dcterms:created xsi:type="dcterms:W3CDTF">2017-03-02T13:10:25Z</dcterms:created>
  <dcterms:modified xsi:type="dcterms:W3CDTF">2018-10-23T10:24:04Z</dcterms:modified>
</cp:coreProperties>
</file>