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6"/>
  </p:notesMasterIdLst>
  <p:handoutMasterIdLst>
    <p:handoutMasterId r:id="rId7"/>
  </p:handoutMasterIdLst>
  <p:sldIdLst>
    <p:sldId id="7311" r:id="rId2"/>
    <p:sldId id="7467" r:id="rId3"/>
    <p:sldId id="523" r:id="rId4"/>
    <p:sldId id="7316" r:id="rId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78FE4F-3B3C-43B4-B984-8493EF8FE1C5}">
          <p14:sldIdLst>
            <p14:sldId id="7311"/>
            <p14:sldId id="7467"/>
            <p14:sldId id="523"/>
            <p14:sldId id="7316"/>
          </p14:sldIdLst>
        </p14:section>
      </p14:sectionLst>
    </p:ext>
    <p:ext uri="{EFAFB233-063F-42B5-8137-9DF3F51BA10A}">
      <p15:sldGuideLst xmlns:p15="http://schemas.microsoft.com/office/powerpoint/2012/main">
        <p15:guide id="1" orient="horz" pos="360" userDrawn="1">
          <p15:clr>
            <a:srgbClr val="A4A3A4"/>
          </p15:clr>
        </p15:guide>
        <p15:guide id="2" pos="336" userDrawn="1">
          <p15:clr>
            <a:srgbClr val="A4A3A4"/>
          </p15:clr>
        </p15:guide>
        <p15:guide id="3" orient="horz" pos="74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mine Fritsch" initials="JF" lastIdx="2" clrIdx="0">
    <p:extLst>
      <p:ext uri="{19B8F6BF-5375-455C-9EA6-DF929625EA0E}">
        <p15:presenceInfo xmlns:p15="http://schemas.microsoft.com/office/powerpoint/2012/main" userId="S::jfritsch@gongos.com::3aa31779-053b-4d8e-9acf-d7fc94ee2e6f" providerId="AD"/>
      </p:ext>
    </p:extLst>
  </p:cmAuthor>
  <p:cmAuthor id="2" name="Kristen Borchardt-Mazur" initials="KB" lastIdx="9" clrIdx="1">
    <p:extLst>
      <p:ext uri="{19B8F6BF-5375-455C-9EA6-DF929625EA0E}">
        <p15:presenceInfo xmlns:p15="http://schemas.microsoft.com/office/powerpoint/2012/main" userId="S::kborchardt@gongos.com::0e089152-61dc-4387-9f55-0b81c7d02d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34CE"/>
    <a:srgbClr val="F8BC20"/>
    <a:srgbClr val="F999F9"/>
    <a:srgbClr val="00FFFF"/>
    <a:srgbClr val="66FF33"/>
    <a:srgbClr val="17977E"/>
    <a:srgbClr val="855DA3"/>
    <a:srgbClr val="8962A6"/>
    <a:srgbClr val="000000"/>
    <a:srgbClr val="6445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627" autoAdjust="0"/>
  </p:normalViewPr>
  <p:slideViewPr>
    <p:cSldViewPr snapToGrid="0">
      <p:cViewPr varScale="1">
        <p:scale>
          <a:sx n="62" d="100"/>
          <a:sy n="62" d="100"/>
        </p:scale>
        <p:origin x="168" y="60"/>
      </p:cViewPr>
      <p:guideLst>
        <p:guide orient="horz" pos="360"/>
        <p:guide pos="336"/>
        <p:guide orient="horz" pos="744"/>
      </p:guideLst>
    </p:cSldViewPr>
  </p:slid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76" d="100"/>
          <a:sy n="76" d="100"/>
        </p:scale>
        <p:origin x="400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D474FF-D1EF-408D-806A-E02E33A4489C}"/>
              </a:ext>
            </a:extLst>
          </p:cNvPr>
          <p:cNvSpPr>
            <a:spLocks noGrp="1"/>
          </p:cNvSpPr>
          <p:nvPr>
            <p:ph type="hdr" sz="quarter"/>
          </p:nvPr>
        </p:nvSpPr>
        <p:spPr>
          <a:xfrm>
            <a:off x="0" y="4"/>
            <a:ext cx="3037840"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3CF94-1730-4251-B77F-1D0982986B62}"/>
              </a:ext>
            </a:extLst>
          </p:cNvPr>
          <p:cNvSpPr>
            <a:spLocks noGrp="1"/>
          </p:cNvSpPr>
          <p:nvPr>
            <p:ph type="dt" sz="quarter" idx="1"/>
          </p:nvPr>
        </p:nvSpPr>
        <p:spPr>
          <a:xfrm>
            <a:off x="3970938" y="4"/>
            <a:ext cx="3037840" cy="466725"/>
          </a:xfrm>
          <a:prstGeom prst="rect">
            <a:avLst/>
          </a:prstGeom>
        </p:spPr>
        <p:txBody>
          <a:bodyPr vert="horz" lIns="91440" tIns="45720" rIns="91440" bIns="45720" rtlCol="0"/>
          <a:lstStyle>
            <a:lvl1pPr algn="r">
              <a:defRPr sz="1200"/>
            </a:lvl1pPr>
          </a:lstStyle>
          <a:p>
            <a:fld id="{94F9EF1C-ED85-4008-AFB2-60AD3BDEEEFA}" type="datetimeFigureOut">
              <a:rPr lang="en-US" smtClean="0"/>
              <a:t>1/14/2020</a:t>
            </a:fld>
            <a:endParaRPr lang="en-US" dirty="0"/>
          </a:p>
        </p:txBody>
      </p:sp>
      <p:sp>
        <p:nvSpPr>
          <p:cNvPr id="4" name="Footer Placeholder 3">
            <a:extLst>
              <a:ext uri="{FF2B5EF4-FFF2-40B4-BE49-F238E27FC236}">
                <a16:creationId xmlns:a16="http://schemas.microsoft.com/office/drawing/2014/main" id="{CE3FE0C0-2465-4B22-9808-97E54687F706}"/>
              </a:ext>
            </a:extLst>
          </p:cNvPr>
          <p:cNvSpPr>
            <a:spLocks noGrp="1"/>
          </p:cNvSpPr>
          <p:nvPr>
            <p:ph type="ftr" sz="quarter" idx="2"/>
          </p:nvPr>
        </p:nvSpPr>
        <p:spPr>
          <a:xfrm>
            <a:off x="0" y="8829676"/>
            <a:ext cx="3037840"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23C35E-EC8C-47A9-AFD1-0D38DE84A246}"/>
              </a:ext>
            </a:extLst>
          </p:cNvPr>
          <p:cNvSpPr>
            <a:spLocks noGrp="1"/>
          </p:cNvSpPr>
          <p:nvPr>
            <p:ph type="sldNum" sz="quarter" idx="3"/>
          </p:nvPr>
        </p:nvSpPr>
        <p:spPr>
          <a:xfrm>
            <a:off x="3970938" y="8829676"/>
            <a:ext cx="3037840" cy="466725"/>
          </a:xfrm>
          <a:prstGeom prst="rect">
            <a:avLst/>
          </a:prstGeom>
        </p:spPr>
        <p:txBody>
          <a:bodyPr vert="horz" lIns="91440" tIns="45720" rIns="91440" bIns="45720" rtlCol="0" anchor="b"/>
          <a:lstStyle>
            <a:lvl1pPr algn="r">
              <a:defRPr sz="1200"/>
            </a:lvl1pPr>
          </a:lstStyle>
          <a:p>
            <a:fld id="{7906E75D-D430-4E5B-BD65-2A6CFB60024E}" type="slidenum">
              <a:rPr lang="en-US" smtClean="0"/>
              <a:t>‹#›</a:t>
            </a:fld>
            <a:endParaRPr lang="en-US" dirty="0"/>
          </a:p>
        </p:txBody>
      </p:sp>
    </p:spTree>
    <p:extLst>
      <p:ext uri="{BB962C8B-B14F-4D97-AF65-F5344CB8AC3E}">
        <p14:creationId xmlns:p14="http://schemas.microsoft.com/office/powerpoint/2010/main" val="3395386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1440" tIns="45720" rIns="91440" bIns="45720" rtlCol="0"/>
          <a:lstStyle>
            <a:lvl1pPr algn="r">
              <a:defRPr sz="1200">
                <a:latin typeface="Segoe UI" panose="020B0502040204020203" pitchFamily="34" charset="0"/>
              </a:defRPr>
            </a:lvl1pPr>
          </a:lstStyle>
          <a:p>
            <a:fld id="{A9404F9C-915D-41CD-B250-659CD7FAC1E6}" type="datetimeFigureOut">
              <a:rPr lang="en-US" smtClean="0"/>
              <a:pPr/>
              <a:t>1/14/2020</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473898"/>
            <a:ext cx="5608320" cy="366045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70"/>
            <a:ext cx="3037840" cy="466433"/>
          </a:xfrm>
          <a:prstGeom prst="rect">
            <a:avLst/>
          </a:prstGeom>
        </p:spPr>
        <p:txBody>
          <a:bodyPr vert="horz" lIns="91440" tIns="45720" rIns="91440" bIns="45720" rtlCol="0" anchor="b"/>
          <a:lstStyle>
            <a:lvl1pPr algn="l">
              <a:defRPr sz="1200">
                <a:latin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970938" y="8829970"/>
            <a:ext cx="3037840" cy="466433"/>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F1DCD4E-B10A-4FAC-A4A7-A8B886C28177}" type="slidenum">
              <a:rPr lang="en-US" smtClean="0"/>
              <a:pPr/>
              <a:t>‹#›</a:t>
            </a:fld>
            <a:endParaRPr lang="en-US" dirty="0"/>
          </a:p>
        </p:txBody>
      </p:sp>
    </p:spTree>
    <p:extLst>
      <p:ext uri="{BB962C8B-B14F-4D97-AF65-F5344CB8AC3E}">
        <p14:creationId xmlns:p14="http://schemas.microsoft.com/office/powerpoint/2010/main" val="3458599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Image source: Getty Images</a:t>
            </a:r>
          </a:p>
        </p:txBody>
      </p:sp>
      <p:sp>
        <p:nvSpPr>
          <p:cNvPr id="4" name="Slide Number Placeholder 3"/>
          <p:cNvSpPr>
            <a:spLocks noGrp="1"/>
          </p:cNvSpPr>
          <p:nvPr>
            <p:ph type="sldNum" sz="quarter" idx="5"/>
          </p:nvPr>
        </p:nvSpPr>
        <p:spPr/>
        <p:txBody>
          <a:bodyPr/>
          <a:lstStyle/>
          <a:p>
            <a:fld id="{BF1DCD4E-B10A-4FAC-A4A7-A8B886C28177}" type="slidenum">
              <a:rPr lang="en-US" smtClean="0"/>
              <a:t>1</a:t>
            </a:fld>
            <a:endParaRPr lang="en-US" dirty="0"/>
          </a:p>
        </p:txBody>
      </p:sp>
    </p:spTree>
    <p:extLst>
      <p:ext uri="{BB962C8B-B14F-4D97-AF65-F5344CB8AC3E}">
        <p14:creationId xmlns:p14="http://schemas.microsoft.com/office/powerpoint/2010/main" val="226658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DCD4E-B10A-4FAC-A4A7-A8B886C28177}" type="slidenum">
              <a:rPr lang="en-US" smtClean="0"/>
              <a:pPr/>
              <a:t>2</a:t>
            </a:fld>
            <a:endParaRPr lang="en-US" dirty="0"/>
          </a:p>
        </p:txBody>
      </p:sp>
    </p:spTree>
    <p:extLst>
      <p:ext uri="{BB962C8B-B14F-4D97-AF65-F5344CB8AC3E}">
        <p14:creationId xmlns:p14="http://schemas.microsoft.com/office/powerpoint/2010/main" val="191487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Segoe UI" panose="020B0502040204020203" pitchFamily="34" charset="0"/>
                <a:ea typeface="+mn-ea"/>
                <a:cs typeface="Segoe UI" panose="020B0502040204020203" pitchFamily="34" charset="0"/>
              </a:rPr>
              <a:t>Image source: Getty Images</a:t>
            </a:r>
          </a:p>
          <a:p>
            <a:endParaRPr lang="en-US" dirty="0"/>
          </a:p>
        </p:txBody>
      </p:sp>
      <p:sp>
        <p:nvSpPr>
          <p:cNvPr id="4" name="Slide Number Placeholder 3"/>
          <p:cNvSpPr>
            <a:spLocks noGrp="1"/>
          </p:cNvSpPr>
          <p:nvPr>
            <p:ph type="sldNum" sz="quarter" idx="5"/>
          </p:nvPr>
        </p:nvSpPr>
        <p:spPr/>
        <p:txBody>
          <a:bodyPr/>
          <a:lstStyle/>
          <a:p>
            <a:fld id="{BF1DCD4E-B10A-4FAC-A4A7-A8B886C28177}" type="slidenum">
              <a:rPr lang="en-US" smtClean="0"/>
              <a:t>3</a:t>
            </a:fld>
            <a:endParaRPr lang="en-US" dirty="0"/>
          </a:p>
        </p:txBody>
      </p:sp>
    </p:spTree>
    <p:extLst>
      <p:ext uri="{BB962C8B-B14F-4D97-AF65-F5344CB8AC3E}">
        <p14:creationId xmlns:p14="http://schemas.microsoft.com/office/powerpoint/2010/main" val="1238624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BF1DCD4E-B10A-4FAC-A4A7-A8B886C28177}" type="slidenum">
              <a:rPr lang="en-US" smtClean="0"/>
              <a:t>4</a:t>
            </a:fld>
            <a:endParaRPr lang="en-US" dirty="0"/>
          </a:p>
        </p:txBody>
      </p:sp>
    </p:spTree>
    <p:extLst>
      <p:ext uri="{BB962C8B-B14F-4D97-AF65-F5344CB8AC3E}">
        <p14:creationId xmlns:p14="http://schemas.microsoft.com/office/powerpoint/2010/main" val="677523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 long head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9662B6-602A-4AF8-9AAD-213C23BB95A0}"/>
              </a:ext>
            </a:extLst>
          </p:cNvPr>
          <p:cNvSpPr>
            <a:spLocks noGrp="1"/>
          </p:cNvSpPr>
          <p:nvPr>
            <p:ph type="body" sz="quarter" idx="10" hasCustomPrompt="1"/>
          </p:nvPr>
        </p:nvSpPr>
        <p:spPr>
          <a:xfrm>
            <a:off x="400045" y="508000"/>
            <a:ext cx="10915655" cy="1054100"/>
          </a:xfrm>
          <a:prstGeom prst="rect">
            <a:avLst/>
          </a:prstGeom>
        </p:spPr>
        <p:txBody>
          <a:bodyPr anchor="t"/>
          <a:lstStyle>
            <a:lvl1pPr marL="0" marR="0" indent="0" algn="l" defTabSz="914400" rtl="0" eaLnBrk="1" fontAlgn="auto" latinLnBrk="0" hangingPunct="1">
              <a:lnSpc>
                <a:spcPts val="4000"/>
              </a:lnSpc>
              <a:spcBef>
                <a:spcPts val="0"/>
              </a:spcBef>
              <a:spcAft>
                <a:spcPts val="0"/>
              </a:spcAft>
              <a:buClrTx/>
              <a:buSzTx/>
              <a:buFont typeface="Arial" panose="020B0604020202020204" pitchFamily="34" charset="0"/>
              <a:buNone/>
              <a:tabLst/>
              <a:defRPr sz="3800" spc="3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HEADER</a:t>
            </a:r>
          </a:p>
        </p:txBody>
      </p:sp>
      <p:sp>
        <p:nvSpPr>
          <p:cNvPr id="9" name="Text Placeholder 2">
            <a:extLst>
              <a:ext uri="{FF2B5EF4-FFF2-40B4-BE49-F238E27FC236}">
                <a16:creationId xmlns:a16="http://schemas.microsoft.com/office/drawing/2014/main" id="{5651D072-41B4-4308-BD9B-2DF3AD7F260B}"/>
              </a:ext>
            </a:extLst>
          </p:cNvPr>
          <p:cNvSpPr>
            <a:spLocks noGrp="1"/>
          </p:cNvSpPr>
          <p:nvPr>
            <p:ph type="body" sz="quarter" idx="11" hasCustomPrompt="1"/>
          </p:nvPr>
        </p:nvSpPr>
        <p:spPr>
          <a:xfrm>
            <a:off x="400045" y="1591201"/>
            <a:ext cx="10915655" cy="526329"/>
          </a:xfrm>
          <a:prstGeom prst="rect">
            <a:avLst/>
          </a:prstGeom>
        </p:spPr>
        <p:txBody>
          <a:bodyPr anchor="t"/>
          <a:lstStyle>
            <a:lvl1pPr marL="0" indent="0">
              <a:lnSpc>
                <a:spcPct val="100000"/>
              </a:lnSpc>
              <a:buNone/>
              <a:defRPr sz="2600" i="1">
                <a:solidFill>
                  <a:schemeClr val="accent1"/>
                </a:solidFill>
                <a:latin typeface="Corbel" panose="020B05030202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sub header</a:t>
            </a:r>
          </a:p>
        </p:txBody>
      </p:sp>
      <p:sp>
        <p:nvSpPr>
          <p:cNvPr id="15" name="TextBox 14">
            <a:extLst>
              <a:ext uri="{FF2B5EF4-FFF2-40B4-BE49-F238E27FC236}">
                <a16:creationId xmlns:a16="http://schemas.microsoft.com/office/drawing/2014/main" id="{4400DD50-FB39-4038-B301-819DA6C224D2}"/>
              </a:ext>
            </a:extLst>
          </p:cNvPr>
          <p:cNvSpPr txBox="1"/>
          <p:nvPr userDrawn="1"/>
        </p:nvSpPr>
        <p:spPr>
          <a:xfrm>
            <a:off x="9020177" y="6527721"/>
            <a:ext cx="2954111" cy="246221"/>
          </a:xfrm>
          <a:prstGeom prst="rect">
            <a:avLst/>
          </a:prstGeom>
          <a:noFill/>
        </p:spPr>
        <p:txBody>
          <a:bodyPr wrap="square" rtlCol="0" anchor="ctr">
            <a:spAutoFit/>
          </a:bodyPr>
          <a:lstStyle/>
          <a:p>
            <a:pPr algn="r"/>
            <a:r>
              <a:rPr lang="en-US" sz="1000" i="1" spc="150" baseline="0" dirty="0">
                <a:latin typeface="Corbel" panose="020B0503020204020204" pitchFamily="34" charset="0"/>
              </a:rPr>
              <a:t>Page </a:t>
            </a:r>
            <a:fld id="{6F042B61-B956-4A46-B497-FCD446BFEC46}" type="slidenum">
              <a:rPr lang="en-US" sz="1000" b="0" spc="300" smtClean="0">
                <a:latin typeface="+mj-lt"/>
              </a:rPr>
              <a:pPr algn="r"/>
              <a:t>‹#›</a:t>
            </a:fld>
            <a:endParaRPr lang="en-US" sz="1000" b="0" i="1" spc="150" baseline="0" dirty="0">
              <a:latin typeface="+mj-lt"/>
            </a:endParaRPr>
          </a:p>
        </p:txBody>
      </p:sp>
      <p:cxnSp>
        <p:nvCxnSpPr>
          <p:cNvPr id="16" name="Straight Connector 15">
            <a:extLst>
              <a:ext uri="{FF2B5EF4-FFF2-40B4-BE49-F238E27FC236}">
                <a16:creationId xmlns:a16="http://schemas.microsoft.com/office/drawing/2014/main" id="{48CF4E16-C6B9-4E71-898B-2FC25E504DB0}"/>
              </a:ext>
            </a:extLst>
          </p:cNvPr>
          <p:cNvCxnSpPr/>
          <p:nvPr userDrawn="1"/>
        </p:nvCxnSpPr>
        <p:spPr>
          <a:xfrm>
            <a:off x="0" y="6410325"/>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descr="Image result for coca cola logo">
            <a:extLst>
              <a:ext uri="{FF2B5EF4-FFF2-40B4-BE49-F238E27FC236}">
                <a16:creationId xmlns:a16="http://schemas.microsoft.com/office/drawing/2014/main" id="{6B50C6B7-3620-426A-A76D-DD74F5DD7969}"/>
              </a:ext>
            </a:extLst>
          </p:cNvPr>
          <p:cNvPicPr>
            <a:picLocks noChangeAspect="1" noChangeArrowheads="1"/>
          </p:cNvPicPr>
          <p:nvPr userDrawn="1"/>
        </p:nvPicPr>
        <p:blipFill>
          <a:blip r:embed="rId2" cstate="hqprint">
            <a:extLst>
              <a:ext uri="{28A0092B-C50C-407E-A947-70E740481C1C}">
                <a14:useLocalDpi xmlns:a14="http://schemas.microsoft.com/office/drawing/2010/main"/>
              </a:ext>
            </a:extLst>
          </a:blip>
          <a:srcRect/>
          <a:stretch>
            <a:fillRect/>
          </a:stretch>
        </p:blipFill>
        <p:spPr bwMode="auto">
          <a:xfrm>
            <a:off x="346811" y="6512908"/>
            <a:ext cx="737744" cy="24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88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 short head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9662B6-602A-4AF8-9AAD-213C23BB95A0}"/>
              </a:ext>
            </a:extLst>
          </p:cNvPr>
          <p:cNvSpPr>
            <a:spLocks noGrp="1"/>
          </p:cNvSpPr>
          <p:nvPr>
            <p:ph type="body" sz="quarter" idx="10" hasCustomPrompt="1"/>
          </p:nvPr>
        </p:nvSpPr>
        <p:spPr>
          <a:xfrm>
            <a:off x="400045" y="508000"/>
            <a:ext cx="10915655" cy="526329"/>
          </a:xfrm>
          <a:prstGeom prst="rect">
            <a:avLst/>
          </a:prstGeom>
        </p:spPr>
        <p:txBody>
          <a:bodyPr anchor="t"/>
          <a:lstStyle>
            <a:lvl1pPr marL="0" marR="0" indent="0" algn="l" defTabSz="914400" rtl="0" eaLnBrk="1" fontAlgn="auto" latinLnBrk="0" hangingPunct="1">
              <a:lnSpc>
                <a:spcPts val="4000"/>
              </a:lnSpc>
              <a:spcBef>
                <a:spcPts val="0"/>
              </a:spcBef>
              <a:spcAft>
                <a:spcPts val="0"/>
              </a:spcAft>
              <a:buClrTx/>
              <a:buSzTx/>
              <a:buFont typeface="Arial" panose="020B0604020202020204" pitchFamily="34" charset="0"/>
              <a:buNone/>
              <a:tabLst/>
              <a:defRPr sz="3800" spc="300">
                <a:latin typeface="Impact" panose="020B080603090205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HEADER</a:t>
            </a:r>
          </a:p>
        </p:txBody>
      </p:sp>
      <p:sp>
        <p:nvSpPr>
          <p:cNvPr id="9" name="Text Placeholder 2">
            <a:extLst>
              <a:ext uri="{FF2B5EF4-FFF2-40B4-BE49-F238E27FC236}">
                <a16:creationId xmlns:a16="http://schemas.microsoft.com/office/drawing/2014/main" id="{5651D072-41B4-4308-BD9B-2DF3AD7F260B}"/>
              </a:ext>
            </a:extLst>
          </p:cNvPr>
          <p:cNvSpPr>
            <a:spLocks noGrp="1"/>
          </p:cNvSpPr>
          <p:nvPr>
            <p:ph type="body" sz="quarter" idx="11" hasCustomPrompt="1"/>
          </p:nvPr>
        </p:nvSpPr>
        <p:spPr>
          <a:xfrm>
            <a:off x="400045" y="1097904"/>
            <a:ext cx="10915655" cy="526329"/>
          </a:xfrm>
          <a:prstGeom prst="rect">
            <a:avLst/>
          </a:prstGeom>
        </p:spPr>
        <p:txBody>
          <a:bodyPr anchor="t"/>
          <a:lstStyle>
            <a:lvl1pPr marL="0" indent="0">
              <a:lnSpc>
                <a:spcPct val="100000"/>
              </a:lnSpc>
              <a:buNone/>
              <a:defRPr sz="2600" i="1">
                <a:solidFill>
                  <a:schemeClr val="accent1"/>
                </a:solidFill>
                <a:latin typeface="Corbel" panose="020B05030202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sub header</a:t>
            </a:r>
          </a:p>
        </p:txBody>
      </p:sp>
      <p:sp>
        <p:nvSpPr>
          <p:cNvPr id="15" name="TextBox 14">
            <a:extLst>
              <a:ext uri="{FF2B5EF4-FFF2-40B4-BE49-F238E27FC236}">
                <a16:creationId xmlns:a16="http://schemas.microsoft.com/office/drawing/2014/main" id="{00C0E4CA-964A-4B94-A3EA-AF719FFD89C4}"/>
              </a:ext>
            </a:extLst>
          </p:cNvPr>
          <p:cNvSpPr txBox="1"/>
          <p:nvPr userDrawn="1"/>
        </p:nvSpPr>
        <p:spPr>
          <a:xfrm>
            <a:off x="9020177" y="6527721"/>
            <a:ext cx="2954111" cy="246221"/>
          </a:xfrm>
          <a:prstGeom prst="rect">
            <a:avLst/>
          </a:prstGeom>
          <a:noFill/>
        </p:spPr>
        <p:txBody>
          <a:bodyPr wrap="square" rtlCol="0" anchor="ctr">
            <a:spAutoFit/>
          </a:bodyPr>
          <a:lstStyle/>
          <a:p>
            <a:pPr algn="r"/>
            <a:r>
              <a:rPr lang="en-US" sz="1000" i="1" spc="150" baseline="0" dirty="0">
                <a:latin typeface="Corbel" panose="020B0503020204020204" pitchFamily="34" charset="0"/>
              </a:rPr>
              <a:t>Page </a:t>
            </a:r>
            <a:fld id="{6F042B61-B956-4A46-B497-FCD446BFEC46}" type="slidenum">
              <a:rPr lang="en-US" sz="1000" b="0" spc="300" smtClean="0">
                <a:latin typeface="+mj-lt"/>
              </a:rPr>
              <a:pPr algn="r"/>
              <a:t>‹#›</a:t>
            </a:fld>
            <a:endParaRPr lang="en-US" sz="1000" b="0" i="1" spc="150" baseline="0" dirty="0">
              <a:latin typeface="+mj-lt"/>
            </a:endParaRPr>
          </a:p>
        </p:txBody>
      </p:sp>
      <p:cxnSp>
        <p:nvCxnSpPr>
          <p:cNvPr id="16" name="Straight Connector 15">
            <a:extLst>
              <a:ext uri="{FF2B5EF4-FFF2-40B4-BE49-F238E27FC236}">
                <a16:creationId xmlns:a16="http://schemas.microsoft.com/office/drawing/2014/main" id="{CE691EAD-0FC7-4079-9B79-F593526A4159}"/>
              </a:ext>
            </a:extLst>
          </p:cNvPr>
          <p:cNvCxnSpPr/>
          <p:nvPr userDrawn="1"/>
        </p:nvCxnSpPr>
        <p:spPr>
          <a:xfrm>
            <a:off x="0" y="6410325"/>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descr="Image result for coca cola logo">
            <a:extLst>
              <a:ext uri="{FF2B5EF4-FFF2-40B4-BE49-F238E27FC236}">
                <a16:creationId xmlns:a16="http://schemas.microsoft.com/office/drawing/2014/main" id="{7FA8B54E-BC71-4B9E-AC71-8F4883DC3083}"/>
              </a:ext>
            </a:extLst>
          </p:cNvPr>
          <p:cNvPicPr>
            <a:picLocks noChangeAspect="1" noChangeArrowheads="1"/>
          </p:cNvPicPr>
          <p:nvPr userDrawn="1"/>
        </p:nvPicPr>
        <p:blipFill>
          <a:blip r:embed="rId2" cstate="hqprint">
            <a:extLst>
              <a:ext uri="{28A0092B-C50C-407E-A947-70E740481C1C}">
                <a14:useLocalDpi xmlns:a14="http://schemas.microsoft.com/office/drawing/2010/main"/>
              </a:ext>
            </a:extLst>
          </a:blip>
          <a:srcRect/>
          <a:stretch>
            <a:fillRect/>
          </a:stretch>
        </p:blipFill>
        <p:spPr bwMode="auto">
          <a:xfrm>
            <a:off x="346811" y="6512908"/>
            <a:ext cx="737744" cy="24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49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D476B2-6B5B-4A5E-946D-1C464D19FDD8}"/>
              </a:ext>
            </a:extLst>
          </p:cNvPr>
          <p:cNvSpPr txBox="1"/>
          <p:nvPr userDrawn="1"/>
        </p:nvSpPr>
        <p:spPr>
          <a:xfrm>
            <a:off x="9020177" y="6527721"/>
            <a:ext cx="2954111" cy="246221"/>
          </a:xfrm>
          <a:prstGeom prst="rect">
            <a:avLst/>
          </a:prstGeom>
          <a:noFill/>
        </p:spPr>
        <p:txBody>
          <a:bodyPr wrap="square" rtlCol="0" anchor="ctr">
            <a:spAutoFit/>
          </a:bodyPr>
          <a:lstStyle/>
          <a:p>
            <a:pPr algn="r"/>
            <a:r>
              <a:rPr lang="en-US" sz="1000" i="1" spc="150" baseline="0" dirty="0">
                <a:latin typeface="Corbel" panose="020B0503020204020204" pitchFamily="34" charset="0"/>
              </a:rPr>
              <a:t>Page </a:t>
            </a:r>
            <a:fld id="{6F042B61-B956-4A46-B497-FCD446BFEC46}" type="slidenum">
              <a:rPr lang="en-US" sz="1000" b="0" spc="300" smtClean="0">
                <a:latin typeface="+mj-lt"/>
              </a:rPr>
              <a:pPr algn="r"/>
              <a:t>‹#›</a:t>
            </a:fld>
            <a:endParaRPr lang="en-US" sz="1000" b="0" i="1" spc="150" baseline="0" dirty="0">
              <a:latin typeface="+mj-lt"/>
            </a:endParaRPr>
          </a:p>
        </p:txBody>
      </p:sp>
      <p:cxnSp>
        <p:nvCxnSpPr>
          <p:cNvPr id="3" name="Straight Connector 2">
            <a:extLst>
              <a:ext uri="{FF2B5EF4-FFF2-40B4-BE49-F238E27FC236}">
                <a16:creationId xmlns:a16="http://schemas.microsoft.com/office/drawing/2014/main" id="{08B69C53-2DB0-4354-AD34-6387608E643D}"/>
              </a:ext>
            </a:extLst>
          </p:cNvPr>
          <p:cNvCxnSpPr/>
          <p:nvPr userDrawn="1"/>
        </p:nvCxnSpPr>
        <p:spPr>
          <a:xfrm>
            <a:off x="0" y="6410325"/>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coca cola logo">
            <a:extLst>
              <a:ext uri="{FF2B5EF4-FFF2-40B4-BE49-F238E27FC236}">
                <a16:creationId xmlns:a16="http://schemas.microsoft.com/office/drawing/2014/main" id="{EE7620A7-8F90-4E3A-8D13-494985FD61B2}"/>
              </a:ext>
            </a:extLst>
          </p:cNvPr>
          <p:cNvPicPr>
            <a:picLocks noChangeAspect="1" noChangeArrowheads="1"/>
          </p:cNvPicPr>
          <p:nvPr userDrawn="1"/>
        </p:nvPicPr>
        <p:blipFill>
          <a:blip r:embed="rId2" cstate="hqprint">
            <a:extLst>
              <a:ext uri="{28A0092B-C50C-407E-A947-70E740481C1C}">
                <a14:useLocalDpi xmlns:a14="http://schemas.microsoft.com/office/drawing/2010/main"/>
              </a:ext>
            </a:extLst>
          </a:blip>
          <a:srcRect/>
          <a:stretch>
            <a:fillRect/>
          </a:stretch>
        </p:blipFill>
        <p:spPr bwMode="auto">
          <a:xfrm>
            <a:off x="346811" y="6512908"/>
            <a:ext cx="737744" cy="24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4980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SIPCMContentMarking" descr="{&quot;HashCode&quot;:427984535,&quot;Placement&quot;:&quot;Footer&quot;}">
            <a:extLst>
              <a:ext uri="{FF2B5EF4-FFF2-40B4-BE49-F238E27FC236}">
                <a16:creationId xmlns:a16="http://schemas.microsoft.com/office/drawing/2014/main" id="{24FDC499-D691-4D4A-965B-777DDA3003B0}"/>
              </a:ext>
            </a:extLst>
          </p:cNvPr>
          <p:cNvSpPr txBox="1"/>
          <p:nvPr userDrawn="1"/>
        </p:nvSpPr>
        <p:spPr>
          <a:xfrm>
            <a:off x="5343543" y="6595656"/>
            <a:ext cx="1504914"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Classified - Confidential</a:t>
            </a:r>
          </a:p>
        </p:txBody>
      </p:sp>
    </p:spTree>
    <p:extLst>
      <p:ext uri="{BB962C8B-B14F-4D97-AF65-F5344CB8AC3E}">
        <p14:creationId xmlns:p14="http://schemas.microsoft.com/office/powerpoint/2010/main" val="15772062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874EADEF-C17D-4036-860A-16F028DF2E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357" y="4223"/>
            <a:ext cx="12215037" cy="6849553"/>
          </a:xfrm>
          <a:prstGeom prst="rect">
            <a:avLst/>
          </a:prstGeom>
        </p:spPr>
      </p:pic>
      <p:sp>
        <p:nvSpPr>
          <p:cNvPr id="66" name="Rectangle 65">
            <a:extLst>
              <a:ext uri="{FF2B5EF4-FFF2-40B4-BE49-F238E27FC236}">
                <a16:creationId xmlns:a16="http://schemas.microsoft.com/office/drawing/2014/main" id="{1D53B775-2336-43CA-88CD-9E3E00C609BC}"/>
              </a:ext>
            </a:extLst>
          </p:cNvPr>
          <p:cNvSpPr/>
          <p:nvPr/>
        </p:nvSpPr>
        <p:spPr bwMode="gray">
          <a:xfrm>
            <a:off x="0" y="4120"/>
            <a:ext cx="12208356" cy="6857999"/>
          </a:xfrm>
          <a:prstGeom prst="rect">
            <a:avLst/>
          </a:prstGeom>
          <a:gradFill>
            <a:gsLst>
              <a:gs pos="36000">
                <a:schemeClr val="accent6">
                  <a:alpha val="42000"/>
                </a:schemeClr>
              </a:gs>
              <a:gs pos="100000">
                <a:schemeClr val="accent6">
                  <a:alpha val="9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67" name="Right Triangle 11">
            <a:extLst>
              <a:ext uri="{FF2B5EF4-FFF2-40B4-BE49-F238E27FC236}">
                <a16:creationId xmlns:a16="http://schemas.microsoft.com/office/drawing/2014/main" id="{992E9417-D4ED-4741-8A36-D70C03839BF7}"/>
              </a:ext>
            </a:extLst>
          </p:cNvPr>
          <p:cNvSpPr/>
          <p:nvPr/>
        </p:nvSpPr>
        <p:spPr bwMode="gray">
          <a:xfrm flipH="1">
            <a:off x="-23037" y="5547387"/>
            <a:ext cx="12215037" cy="1310613"/>
          </a:xfrm>
          <a:custGeom>
            <a:avLst/>
            <a:gdLst>
              <a:gd name="connsiteX0" fmla="*/ 0 w 2514600"/>
              <a:gd name="connsiteY0" fmla="*/ 4572000 h 4572000"/>
              <a:gd name="connsiteX1" fmla="*/ 0 w 2514600"/>
              <a:gd name="connsiteY1" fmla="*/ 0 h 4572000"/>
              <a:gd name="connsiteX2" fmla="*/ 2514600 w 2514600"/>
              <a:gd name="connsiteY2" fmla="*/ 4572000 h 4572000"/>
              <a:gd name="connsiteX3" fmla="*/ 0 w 2514600"/>
              <a:gd name="connsiteY3" fmla="*/ 4572000 h 4572000"/>
              <a:gd name="connsiteX0" fmla="*/ 914400 w 3429000"/>
              <a:gd name="connsiteY0" fmla="*/ 5213684 h 5213684"/>
              <a:gd name="connsiteX1" fmla="*/ 0 w 3429000"/>
              <a:gd name="connsiteY1" fmla="*/ 0 h 5213684"/>
              <a:gd name="connsiteX2" fmla="*/ 3429000 w 3429000"/>
              <a:gd name="connsiteY2" fmla="*/ 5213684 h 5213684"/>
              <a:gd name="connsiteX3" fmla="*/ 914400 w 3429000"/>
              <a:gd name="connsiteY3" fmla="*/ 5213684 h 5213684"/>
              <a:gd name="connsiteX0" fmla="*/ 0 w 3429000"/>
              <a:gd name="connsiteY0" fmla="*/ 2342147 h 5213684"/>
              <a:gd name="connsiteX1" fmla="*/ 0 w 3429000"/>
              <a:gd name="connsiteY1" fmla="*/ 0 h 5213684"/>
              <a:gd name="connsiteX2" fmla="*/ 3429000 w 3429000"/>
              <a:gd name="connsiteY2" fmla="*/ 5213684 h 5213684"/>
              <a:gd name="connsiteX3" fmla="*/ 0 w 3429000"/>
              <a:gd name="connsiteY3" fmla="*/ 2342147 h 5213684"/>
              <a:gd name="connsiteX0" fmla="*/ 0 w 2979821"/>
              <a:gd name="connsiteY0" fmla="*/ 2342147 h 5245768"/>
              <a:gd name="connsiteX1" fmla="*/ 0 w 2979821"/>
              <a:gd name="connsiteY1" fmla="*/ 0 h 5245768"/>
              <a:gd name="connsiteX2" fmla="*/ 2979821 w 2979821"/>
              <a:gd name="connsiteY2" fmla="*/ 5245768 h 5245768"/>
              <a:gd name="connsiteX3" fmla="*/ 0 w 2979821"/>
              <a:gd name="connsiteY3" fmla="*/ 2342147 h 5245768"/>
              <a:gd name="connsiteX0" fmla="*/ 0 w 3011905"/>
              <a:gd name="connsiteY0" fmla="*/ 3160294 h 5245768"/>
              <a:gd name="connsiteX1" fmla="*/ 32084 w 3011905"/>
              <a:gd name="connsiteY1" fmla="*/ 0 h 5245768"/>
              <a:gd name="connsiteX2" fmla="*/ 3011905 w 3011905"/>
              <a:gd name="connsiteY2" fmla="*/ 5245768 h 5245768"/>
              <a:gd name="connsiteX3" fmla="*/ 0 w 3011905"/>
              <a:gd name="connsiteY3" fmla="*/ 3160294 h 5245768"/>
              <a:gd name="connsiteX0" fmla="*/ 0 w 2995863"/>
              <a:gd name="connsiteY0" fmla="*/ 3705725 h 5245768"/>
              <a:gd name="connsiteX1" fmla="*/ 16042 w 2995863"/>
              <a:gd name="connsiteY1" fmla="*/ 0 h 5245768"/>
              <a:gd name="connsiteX2" fmla="*/ 2995863 w 2995863"/>
              <a:gd name="connsiteY2" fmla="*/ 5245768 h 5245768"/>
              <a:gd name="connsiteX3" fmla="*/ 0 w 2995863"/>
              <a:gd name="connsiteY3" fmla="*/ 3705725 h 5245768"/>
              <a:gd name="connsiteX0" fmla="*/ 191696 w 3187559"/>
              <a:gd name="connsiteY0" fmla="*/ 3538562 h 5078605"/>
              <a:gd name="connsiteX1" fmla="*/ 105 w 3187559"/>
              <a:gd name="connsiteY1" fmla="*/ 0 h 5078605"/>
              <a:gd name="connsiteX2" fmla="*/ 3187559 w 3187559"/>
              <a:gd name="connsiteY2" fmla="*/ 5078605 h 5078605"/>
              <a:gd name="connsiteX3" fmla="*/ 191696 w 3187559"/>
              <a:gd name="connsiteY3" fmla="*/ 3538562 h 5078605"/>
              <a:gd name="connsiteX0" fmla="*/ 0 w 6159806"/>
              <a:gd name="connsiteY0" fmla="*/ 375820 h 5296261"/>
              <a:gd name="connsiteX1" fmla="*/ 2972352 w 6159806"/>
              <a:gd name="connsiteY1" fmla="*/ 217656 h 5296261"/>
              <a:gd name="connsiteX2" fmla="*/ 6159806 w 6159806"/>
              <a:gd name="connsiteY2" fmla="*/ 5296261 h 5296261"/>
              <a:gd name="connsiteX3" fmla="*/ 0 w 6159806"/>
              <a:gd name="connsiteY3" fmla="*/ 375820 h 5296261"/>
              <a:gd name="connsiteX0" fmla="*/ 0 w 6159806"/>
              <a:gd name="connsiteY0" fmla="*/ 572569 h 5493010"/>
              <a:gd name="connsiteX1" fmla="*/ 2972352 w 6159806"/>
              <a:gd name="connsiteY1" fmla="*/ 414405 h 5493010"/>
              <a:gd name="connsiteX2" fmla="*/ 6159806 w 6159806"/>
              <a:gd name="connsiteY2" fmla="*/ 5493010 h 5493010"/>
              <a:gd name="connsiteX3" fmla="*/ 0 w 6159806"/>
              <a:gd name="connsiteY3" fmla="*/ 572569 h 5493010"/>
              <a:gd name="connsiteX0" fmla="*/ 0 w 6159806"/>
              <a:gd name="connsiteY0" fmla="*/ 158164 h 5078605"/>
              <a:gd name="connsiteX1" fmla="*/ 2972352 w 6159806"/>
              <a:gd name="connsiteY1" fmla="*/ 0 h 5078605"/>
              <a:gd name="connsiteX2" fmla="*/ 6159806 w 6159806"/>
              <a:gd name="connsiteY2" fmla="*/ 5078605 h 5078605"/>
              <a:gd name="connsiteX3" fmla="*/ 0 w 6159806"/>
              <a:gd name="connsiteY3" fmla="*/ 158164 h 5078605"/>
              <a:gd name="connsiteX0" fmla="*/ 0 w 6159806"/>
              <a:gd name="connsiteY0" fmla="*/ 46722 h 4967163"/>
              <a:gd name="connsiteX1" fmla="*/ 2987183 w 6159806"/>
              <a:gd name="connsiteY1" fmla="*/ 0 h 4967163"/>
              <a:gd name="connsiteX2" fmla="*/ 6159806 w 6159806"/>
              <a:gd name="connsiteY2" fmla="*/ 4967163 h 4967163"/>
              <a:gd name="connsiteX3" fmla="*/ 0 w 6159806"/>
              <a:gd name="connsiteY3" fmla="*/ 46722 h 4967163"/>
              <a:gd name="connsiteX0" fmla="*/ 0 w 6159806"/>
              <a:gd name="connsiteY0" fmla="*/ 46722 h 4967163"/>
              <a:gd name="connsiteX1" fmla="*/ 2987183 w 6159806"/>
              <a:gd name="connsiteY1" fmla="*/ 0 h 4967163"/>
              <a:gd name="connsiteX2" fmla="*/ 6159806 w 6159806"/>
              <a:gd name="connsiteY2" fmla="*/ 4967163 h 4967163"/>
              <a:gd name="connsiteX3" fmla="*/ 0 w 6159806"/>
              <a:gd name="connsiteY3" fmla="*/ 46722 h 4967163"/>
              <a:gd name="connsiteX0" fmla="*/ 0 w 6115313"/>
              <a:gd name="connsiteY0" fmla="*/ 32792 h 4967163"/>
              <a:gd name="connsiteX1" fmla="*/ 2942690 w 6115313"/>
              <a:gd name="connsiteY1" fmla="*/ 0 h 4967163"/>
              <a:gd name="connsiteX2" fmla="*/ 6115313 w 6115313"/>
              <a:gd name="connsiteY2" fmla="*/ 4967163 h 4967163"/>
              <a:gd name="connsiteX3" fmla="*/ 0 w 6115313"/>
              <a:gd name="connsiteY3" fmla="*/ 32792 h 4967163"/>
              <a:gd name="connsiteX0" fmla="*/ 0 w 6115313"/>
              <a:gd name="connsiteY0" fmla="*/ 0 h 4934371"/>
              <a:gd name="connsiteX1" fmla="*/ 2987183 w 6115313"/>
              <a:gd name="connsiteY1" fmla="*/ 8999 h 4934371"/>
              <a:gd name="connsiteX2" fmla="*/ 6115313 w 6115313"/>
              <a:gd name="connsiteY2" fmla="*/ 4934371 h 4934371"/>
              <a:gd name="connsiteX3" fmla="*/ 0 w 6115313"/>
              <a:gd name="connsiteY3" fmla="*/ 0 h 4934371"/>
              <a:gd name="connsiteX0" fmla="*/ 0 w 6115313"/>
              <a:gd name="connsiteY0" fmla="*/ 25826 h 4960197"/>
              <a:gd name="connsiteX1" fmla="*/ 2964936 w 6115313"/>
              <a:gd name="connsiteY1" fmla="*/ 0 h 4960197"/>
              <a:gd name="connsiteX2" fmla="*/ 6115313 w 6115313"/>
              <a:gd name="connsiteY2" fmla="*/ 4960197 h 4960197"/>
              <a:gd name="connsiteX3" fmla="*/ 0 w 6115313"/>
              <a:gd name="connsiteY3" fmla="*/ 25826 h 4960197"/>
              <a:gd name="connsiteX0" fmla="*/ 0 w 6115313"/>
              <a:gd name="connsiteY0" fmla="*/ 4930 h 4960197"/>
              <a:gd name="connsiteX1" fmla="*/ 2964936 w 6115313"/>
              <a:gd name="connsiteY1" fmla="*/ 0 h 4960197"/>
              <a:gd name="connsiteX2" fmla="*/ 6115313 w 6115313"/>
              <a:gd name="connsiteY2" fmla="*/ 4960197 h 4960197"/>
              <a:gd name="connsiteX3" fmla="*/ 0 w 6115313"/>
              <a:gd name="connsiteY3" fmla="*/ 4930 h 4960197"/>
              <a:gd name="connsiteX0" fmla="*/ 0 w 19018271"/>
              <a:gd name="connsiteY0" fmla="*/ 4964084 h 4964084"/>
              <a:gd name="connsiteX1" fmla="*/ 15867894 w 19018271"/>
              <a:gd name="connsiteY1" fmla="*/ 0 h 4964084"/>
              <a:gd name="connsiteX2" fmla="*/ 19018271 w 19018271"/>
              <a:gd name="connsiteY2" fmla="*/ 4960197 h 4964084"/>
              <a:gd name="connsiteX3" fmla="*/ 0 w 19018271"/>
              <a:gd name="connsiteY3" fmla="*/ 4964084 h 4964084"/>
              <a:gd name="connsiteX0" fmla="*/ 1261 w 19019532"/>
              <a:gd name="connsiteY0" fmla="*/ 1592974 h 1592974"/>
              <a:gd name="connsiteX1" fmla="*/ 0 w 19019532"/>
              <a:gd name="connsiteY1" fmla="*/ 0 h 1592974"/>
              <a:gd name="connsiteX2" fmla="*/ 19019532 w 19019532"/>
              <a:gd name="connsiteY2" fmla="*/ 1589087 h 1592974"/>
              <a:gd name="connsiteX3" fmla="*/ 1261 w 19019532"/>
              <a:gd name="connsiteY3" fmla="*/ 1592974 h 1592974"/>
            </a:gdLst>
            <a:ahLst/>
            <a:cxnLst>
              <a:cxn ang="0">
                <a:pos x="connsiteX0" y="connsiteY0"/>
              </a:cxn>
              <a:cxn ang="0">
                <a:pos x="connsiteX1" y="connsiteY1"/>
              </a:cxn>
              <a:cxn ang="0">
                <a:pos x="connsiteX2" y="connsiteY2"/>
              </a:cxn>
              <a:cxn ang="0">
                <a:pos x="connsiteX3" y="connsiteY3"/>
              </a:cxn>
            </a:cxnLst>
            <a:rect l="l" t="t" r="r" b="b"/>
            <a:pathLst>
              <a:path w="19019532" h="1592974">
                <a:moveTo>
                  <a:pt x="1261" y="1592974"/>
                </a:moveTo>
                <a:cubicBezTo>
                  <a:pt x="841" y="1061983"/>
                  <a:pt x="420" y="530991"/>
                  <a:pt x="0" y="0"/>
                </a:cubicBezTo>
                <a:lnTo>
                  <a:pt x="19019532" y="1589087"/>
                </a:lnTo>
                <a:lnTo>
                  <a:pt x="1261" y="1592974"/>
                </a:lnTo>
                <a:close/>
              </a:path>
            </a:pathLst>
          </a:custGeom>
          <a:solidFill>
            <a:srgbClr val="E41E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pic>
        <p:nvPicPr>
          <p:cNvPr id="68" name="Picture 67">
            <a:extLst>
              <a:ext uri="{FF2B5EF4-FFF2-40B4-BE49-F238E27FC236}">
                <a16:creationId xmlns:a16="http://schemas.microsoft.com/office/drawing/2014/main" id="{1A42F62C-676B-4F5B-AC22-5FC957871A27}"/>
              </a:ext>
            </a:extLst>
          </p:cNvPr>
          <p:cNvPicPr>
            <a:picLocks noChangeAspect="1"/>
          </p:cNvPicPr>
          <p:nvPr/>
        </p:nvPicPr>
        <p:blipFill rotWithShape="1">
          <a:blip r:embed="rId4" cstate="email">
            <a:duotone>
              <a:schemeClr val="bg2">
                <a:shade val="45000"/>
                <a:satMod val="135000"/>
              </a:schemeClr>
              <a:prstClr val="white"/>
            </a:duotone>
            <a:lum bright="100000"/>
            <a:extLst>
              <a:ext uri="{28A0092B-C50C-407E-A947-70E740481C1C}">
                <a14:useLocalDpi xmlns:a14="http://schemas.microsoft.com/office/drawing/2010/main"/>
              </a:ext>
            </a:extLst>
          </a:blip>
          <a:srcRect t="-22427" r="49948" b="-1"/>
          <a:stretch/>
        </p:blipFill>
        <p:spPr bwMode="gray">
          <a:xfrm>
            <a:off x="10247600" y="6062980"/>
            <a:ext cx="1602647" cy="601931"/>
          </a:xfrm>
          <a:prstGeom prst="rect">
            <a:avLst/>
          </a:prstGeom>
        </p:spPr>
      </p:pic>
      <p:grpSp>
        <p:nvGrpSpPr>
          <p:cNvPr id="69" name="Group 68">
            <a:extLst>
              <a:ext uri="{FF2B5EF4-FFF2-40B4-BE49-F238E27FC236}">
                <a16:creationId xmlns:a16="http://schemas.microsoft.com/office/drawing/2014/main" id="{EF07C1CC-856F-4F01-9CE0-C856199C5C2A}"/>
              </a:ext>
            </a:extLst>
          </p:cNvPr>
          <p:cNvGrpSpPr/>
          <p:nvPr/>
        </p:nvGrpSpPr>
        <p:grpSpPr bwMode="gray">
          <a:xfrm rot="15300000">
            <a:off x="684334" y="493421"/>
            <a:ext cx="1572408" cy="1596827"/>
            <a:chOff x="1" y="-7937"/>
            <a:chExt cx="511175" cy="519113"/>
          </a:xfrm>
          <a:solidFill>
            <a:schemeClr val="accent4"/>
          </a:solidFill>
        </p:grpSpPr>
        <p:sp>
          <p:nvSpPr>
            <p:cNvPr id="70" name="Freeform 5">
              <a:extLst>
                <a:ext uri="{FF2B5EF4-FFF2-40B4-BE49-F238E27FC236}">
                  <a16:creationId xmlns:a16="http://schemas.microsoft.com/office/drawing/2014/main" id="{1DE44F2B-3772-436B-BFE4-62AA8A607903}"/>
                </a:ext>
              </a:extLst>
            </p:cNvPr>
            <p:cNvSpPr>
              <a:spLocks noEditPoints="1"/>
            </p:cNvSpPr>
            <p:nvPr/>
          </p:nvSpPr>
          <p:spPr bwMode="gray">
            <a:xfrm>
              <a:off x="1" y="-7937"/>
              <a:ext cx="511175" cy="519113"/>
            </a:xfrm>
            <a:custGeom>
              <a:avLst/>
              <a:gdLst>
                <a:gd name="T0" fmla="*/ 111 w 238"/>
                <a:gd name="T1" fmla="*/ 4 h 237"/>
                <a:gd name="T2" fmla="*/ 126 w 238"/>
                <a:gd name="T3" fmla="*/ 233 h 237"/>
                <a:gd name="T4" fmla="*/ 13 w 238"/>
                <a:gd name="T5" fmla="*/ 125 h 237"/>
                <a:gd name="T6" fmla="*/ 224 w 238"/>
                <a:gd name="T7" fmla="*/ 113 h 237"/>
                <a:gd name="T8" fmla="*/ 189 w 238"/>
                <a:gd name="T9" fmla="*/ 192 h 237"/>
                <a:gd name="T10" fmla="*/ 187 w 238"/>
                <a:gd name="T11" fmla="*/ 186 h 237"/>
                <a:gd name="T12" fmla="*/ 179 w 238"/>
                <a:gd name="T13" fmla="*/ 44 h 237"/>
                <a:gd name="T14" fmla="*/ 173 w 238"/>
                <a:gd name="T15" fmla="*/ 47 h 237"/>
                <a:gd name="T16" fmla="*/ 205 w 238"/>
                <a:gd name="T17" fmla="*/ 119 h 237"/>
                <a:gd name="T18" fmla="*/ 177 w 238"/>
                <a:gd name="T19" fmla="*/ 178 h 237"/>
                <a:gd name="T20" fmla="*/ 175 w 238"/>
                <a:gd name="T21" fmla="*/ 171 h 237"/>
                <a:gd name="T22" fmla="*/ 193 w 238"/>
                <a:gd name="T23" fmla="*/ 119 h 237"/>
                <a:gd name="T24" fmla="*/ 187 w 238"/>
                <a:gd name="T25" fmla="*/ 121 h 237"/>
                <a:gd name="T26" fmla="*/ 165 w 238"/>
                <a:gd name="T27" fmla="*/ 164 h 237"/>
                <a:gd name="T28" fmla="*/ 162 w 238"/>
                <a:gd name="T29" fmla="*/ 157 h 237"/>
                <a:gd name="T30" fmla="*/ 145 w 238"/>
                <a:gd name="T31" fmla="*/ 67 h 237"/>
                <a:gd name="T32" fmla="*/ 140 w 238"/>
                <a:gd name="T33" fmla="*/ 71 h 237"/>
                <a:gd name="T34" fmla="*/ 168 w 238"/>
                <a:gd name="T35" fmla="*/ 119 h 237"/>
                <a:gd name="T36" fmla="*/ 152 w 238"/>
                <a:gd name="T37" fmla="*/ 149 h 237"/>
                <a:gd name="T38" fmla="*/ 150 w 238"/>
                <a:gd name="T39" fmla="*/ 143 h 237"/>
                <a:gd name="T40" fmla="*/ 155 w 238"/>
                <a:gd name="T41" fmla="*/ 119 h 237"/>
                <a:gd name="T42" fmla="*/ 149 w 238"/>
                <a:gd name="T43" fmla="*/ 121 h 237"/>
                <a:gd name="T44" fmla="*/ 140 w 238"/>
                <a:gd name="T45" fmla="*/ 136 h 237"/>
                <a:gd name="T46" fmla="*/ 137 w 238"/>
                <a:gd name="T47" fmla="*/ 128 h 237"/>
                <a:gd name="T48" fmla="*/ 127 w 238"/>
                <a:gd name="T49" fmla="*/ 100 h 237"/>
                <a:gd name="T50" fmla="*/ 122 w 238"/>
                <a:gd name="T51" fmla="*/ 105 h 237"/>
                <a:gd name="T52" fmla="*/ 130 w 238"/>
                <a:gd name="T53" fmla="*/ 119 h 237"/>
                <a:gd name="T54" fmla="*/ 126 w 238"/>
                <a:gd name="T55" fmla="*/ 120 h 237"/>
                <a:gd name="T56" fmla="*/ 120 w 238"/>
                <a:gd name="T57" fmla="*/ 117 h 237"/>
                <a:gd name="T58" fmla="*/ 117 w 238"/>
                <a:gd name="T59" fmla="*/ 124 h 237"/>
                <a:gd name="T60" fmla="*/ 179 w 238"/>
                <a:gd name="T61" fmla="*/ 205 h 237"/>
                <a:gd name="T62" fmla="*/ 13 w 238"/>
                <a:gd name="T63" fmla="*/ 1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8" h="237">
                  <a:moveTo>
                    <a:pt x="233" y="126"/>
                  </a:moveTo>
                  <a:cubicBezTo>
                    <a:pt x="238" y="57"/>
                    <a:pt x="180" y="0"/>
                    <a:pt x="111" y="4"/>
                  </a:cubicBezTo>
                  <a:cubicBezTo>
                    <a:pt x="54" y="8"/>
                    <a:pt x="8" y="54"/>
                    <a:pt x="4" y="111"/>
                  </a:cubicBezTo>
                  <a:cubicBezTo>
                    <a:pt x="0" y="180"/>
                    <a:pt x="57" y="237"/>
                    <a:pt x="126" y="233"/>
                  </a:cubicBezTo>
                  <a:cubicBezTo>
                    <a:pt x="183" y="229"/>
                    <a:pt x="229" y="183"/>
                    <a:pt x="233" y="126"/>
                  </a:cubicBezTo>
                  <a:close/>
                  <a:moveTo>
                    <a:pt x="13" y="125"/>
                  </a:moveTo>
                  <a:cubicBezTo>
                    <a:pt x="9" y="62"/>
                    <a:pt x="62" y="9"/>
                    <a:pt x="126" y="13"/>
                  </a:cubicBezTo>
                  <a:cubicBezTo>
                    <a:pt x="179" y="17"/>
                    <a:pt x="221" y="60"/>
                    <a:pt x="224" y="113"/>
                  </a:cubicBezTo>
                  <a:cubicBezTo>
                    <a:pt x="226" y="144"/>
                    <a:pt x="214" y="172"/>
                    <a:pt x="194" y="192"/>
                  </a:cubicBezTo>
                  <a:cubicBezTo>
                    <a:pt x="193" y="194"/>
                    <a:pt x="190" y="194"/>
                    <a:pt x="189" y="192"/>
                  </a:cubicBezTo>
                  <a:cubicBezTo>
                    <a:pt x="187" y="190"/>
                    <a:pt x="187" y="190"/>
                    <a:pt x="187" y="190"/>
                  </a:cubicBezTo>
                  <a:cubicBezTo>
                    <a:pt x="186" y="189"/>
                    <a:pt x="186" y="187"/>
                    <a:pt x="187" y="186"/>
                  </a:cubicBezTo>
                  <a:cubicBezTo>
                    <a:pt x="205" y="168"/>
                    <a:pt x="215" y="144"/>
                    <a:pt x="215" y="119"/>
                  </a:cubicBezTo>
                  <a:cubicBezTo>
                    <a:pt x="215" y="89"/>
                    <a:pt x="202" y="62"/>
                    <a:pt x="179" y="44"/>
                  </a:cubicBezTo>
                  <a:cubicBezTo>
                    <a:pt x="178" y="43"/>
                    <a:pt x="176" y="43"/>
                    <a:pt x="175" y="45"/>
                  </a:cubicBezTo>
                  <a:cubicBezTo>
                    <a:pt x="173" y="47"/>
                    <a:pt x="173" y="47"/>
                    <a:pt x="173" y="47"/>
                  </a:cubicBezTo>
                  <a:cubicBezTo>
                    <a:pt x="172" y="49"/>
                    <a:pt x="172" y="50"/>
                    <a:pt x="174" y="51"/>
                  </a:cubicBezTo>
                  <a:cubicBezTo>
                    <a:pt x="194" y="68"/>
                    <a:pt x="205" y="92"/>
                    <a:pt x="205" y="119"/>
                  </a:cubicBezTo>
                  <a:cubicBezTo>
                    <a:pt x="205" y="141"/>
                    <a:pt x="197" y="162"/>
                    <a:pt x="181" y="178"/>
                  </a:cubicBezTo>
                  <a:cubicBezTo>
                    <a:pt x="180" y="180"/>
                    <a:pt x="178" y="180"/>
                    <a:pt x="177" y="178"/>
                  </a:cubicBezTo>
                  <a:cubicBezTo>
                    <a:pt x="175" y="176"/>
                    <a:pt x="175" y="176"/>
                    <a:pt x="175" y="176"/>
                  </a:cubicBezTo>
                  <a:cubicBezTo>
                    <a:pt x="174" y="174"/>
                    <a:pt x="174" y="172"/>
                    <a:pt x="175" y="171"/>
                  </a:cubicBezTo>
                  <a:cubicBezTo>
                    <a:pt x="188" y="158"/>
                    <a:pt x="195" y="140"/>
                    <a:pt x="196" y="121"/>
                  </a:cubicBezTo>
                  <a:cubicBezTo>
                    <a:pt x="196" y="120"/>
                    <a:pt x="194" y="119"/>
                    <a:pt x="193" y="119"/>
                  </a:cubicBezTo>
                  <a:cubicBezTo>
                    <a:pt x="189" y="119"/>
                    <a:pt x="189" y="119"/>
                    <a:pt x="189" y="119"/>
                  </a:cubicBezTo>
                  <a:cubicBezTo>
                    <a:pt x="188" y="119"/>
                    <a:pt x="187" y="120"/>
                    <a:pt x="187" y="121"/>
                  </a:cubicBezTo>
                  <a:cubicBezTo>
                    <a:pt x="186" y="137"/>
                    <a:pt x="180" y="153"/>
                    <a:pt x="169" y="164"/>
                  </a:cubicBezTo>
                  <a:cubicBezTo>
                    <a:pt x="168" y="166"/>
                    <a:pt x="166" y="165"/>
                    <a:pt x="165" y="164"/>
                  </a:cubicBezTo>
                  <a:cubicBezTo>
                    <a:pt x="162" y="161"/>
                    <a:pt x="162" y="161"/>
                    <a:pt x="162" y="161"/>
                  </a:cubicBezTo>
                  <a:cubicBezTo>
                    <a:pt x="161" y="160"/>
                    <a:pt x="161" y="158"/>
                    <a:pt x="162" y="157"/>
                  </a:cubicBezTo>
                  <a:cubicBezTo>
                    <a:pt x="172" y="147"/>
                    <a:pt x="177" y="133"/>
                    <a:pt x="177" y="119"/>
                  </a:cubicBezTo>
                  <a:cubicBezTo>
                    <a:pt x="177" y="97"/>
                    <a:pt x="164" y="76"/>
                    <a:pt x="145" y="67"/>
                  </a:cubicBezTo>
                  <a:cubicBezTo>
                    <a:pt x="143" y="66"/>
                    <a:pt x="142" y="66"/>
                    <a:pt x="141" y="68"/>
                  </a:cubicBezTo>
                  <a:cubicBezTo>
                    <a:pt x="140" y="71"/>
                    <a:pt x="140" y="71"/>
                    <a:pt x="140" y="71"/>
                  </a:cubicBezTo>
                  <a:cubicBezTo>
                    <a:pt x="139" y="72"/>
                    <a:pt x="140" y="74"/>
                    <a:pt x="141" y="75"/>
                  </a:cubicBezTo>
                  <a:cubicBezTo>
                    <a:pt x="157" y="83"/>
                    <a:pt x="168" y="100"/>
                    <a:pt x="168" y="119"/>
                  </a:cubicBezTo>
                  <a:cubicBezTo>
                    <a:pt x="168" y="130"/>
                    <a:pt x="164" y="141"/>
                    <a:pt x="157" y="149"/>
                  </a:cubicBezTo>
                  <a:cubicBezTo>
                    <a:pt x="156" y="151"/>
                    <a:pt x="153" y="151"/>
                    <a:pt x="152" y="149"/>
                  </a:cubicBezTo>
                  <a:cubicBezTo>
                    <a:pt x="150" y="147"/>
                    <a:pt x="150" y="147"/>
                    <a:pt x="150" y="147"/>
                  </a:cubicBezTo>
                  <a:cubicBezTo>
                    <a:pt x="149" y="146"/>
                    <a:pt x="149" y="144"/>
                    <a:pt x="150" y="143"/>
                  </a:cubicBezTo>
                  <a:cubicBezTo>
                    <a:pt x="155" y="137"/>
                    <a:pt x="157" y="129"/>
                    <a:pt x="158" y="122"/>
                  </a:cubicBezTo>
                  <a:cubicBezTo>
                    <a:pt x="158" y="120"/>
                    <a:pt x="157" y="119"/>
                    <a:pt x="155" y="119"/>
                  </a:cubicBezTo>
                  <a:cubicBezTo>
                    <a:pt x="152" y="119"/>
                    <a:pt x="152" y="119"/>
                    <a:pt x="152" y="119"/>
                  </a:cubicBezTo>
                  <a:cubicBezTo>
                    <a:pt x="150" y="119"/>
                    <a:pt x="149" y="120"/>
                    <a:pt x="149" y="121"/>
                  </a:cubicBezTo>
                  <a:cubicBezTo>
                    <a:pt x="148" y="126"/>
                    <a:pt x="147" y="131"/>
                    <a:pt x="144" y="135"/>
                  </a:cubicBezTo>
                  <a:cubicBezTo>
                    <a:pt x="143" y="137"/>
                    <a:pt x="141" y="137"/>
                    <a:pt x="140" y="136"/>
                  </a:cubicBezTo>
                  <a:cubicBezTo>
                    <a:pt x="138" y="134"/>
                    <a:pt x="138" y="134"/>
                    <a:pt x="138" y="134"/>
                  </a:cubicBezTo>
                  <a:cubicBezTo>
                    <a:pt x="136" y="132"/>
                    <a:pt x="136" y="130"/>
                    <a:pt x="137" y="128"/>
                  </a:cubicBezTo>
                  <a:cubicBezTo>
                    <a:pt x="138" y="125"/>
                    <a:pt x="139" y="122"/>
                    <a:pt x="139" y="119"/>
                  </a:cubicBezTo>
                  <a:cubicBezTo>
                    <a:pt x="139" y="110"/>
                    <a:pt x="134" y="103"/>
                    <a:pt x="127" y="100"/>
                  </a:cubicBezTo>
                  <a:cubicBezTo>
                    <a:pt x="125" y="99"/>
                    <a:pt x="123" y="100"/>
                    <a:pt x="123" y="102"/>
                  </a:cubicBezTo>
                  <a:cubicBezTo>
                    <a:pt x="122" y="105"/>
                    <a:pt x="122" y="105"/>
                    <a:pt x="122" y="105"/>
                  </a:cubicBezTo>
                  <a:cubicBezTo>
                    <a:pt x="122" y="106"/>
                    <a:pt x="122" y="108"/>
                    <a:pt x="124" y="108"/>
                  </a:cubicBezTo>
                  <a:cubicBezTo>
                    <a:pt x="128" y="110"/>
                    <a:pt x="130" y="114"/>
                    <a:pt x="130" y="119"/>
                  </a:cubicBezTo>
                  <a:cubicBezTo>
                    <a:pt x="130" y="119"/>
                    <a:pt x="130" y="119"/>
                    <a:pt x="130" y="119"/>
                  </a:cubicBezTo>
                  <a:cubicBezTo>
                    <a:pt x="130" y="121"/>
                    <a:pt x="128" y="122"/>
                    <a:pt x="126" y="120"/>
                  </a:cubicBezTo>
                  <a:cubicBezTo>
                    <a:pt x="124" y="118"/>
                    <a:pt x="124" y="118"/>
                    <a:pt x="124" y="118"/>
                  </a:cubicBezTo>
                  <a:cubicBezTo>
                    <a:pt x="123" y="117"/>
                    <a:pt x="121" y="116"/>
                    <a:pt x="120" y="117"/>
                  </a:cubicBezTo>
                  <a:cubicBezTo>
                    <a:pt x="117" y="120"/>
                    <a:pt x="117" y="120"/>
                    <a:pt x="117" y="120"/>
                  </a:cubicBezTo>
                  <a:cubicBezTo>
                    <a:pt x="116" y="121"/>
                    <a:pt x="116" y="123"/>
                    <a:pt x="117" y="124"/>
                  </a:cubicBezTo>
                  <a:cubicBezTo>
                    <a:pt x="180" y="196"/>
                    <a:pt x="180" y="196"/>
                    <a:pt x="180" y="196"/>
                  </a:cubicBezTo>
                  <a:cubicBezTo>
                    <a:pt x="183" y="199"/>
                    <a:pt x="182" y="203"/>
                    <a:pt x="179" y="205"/>
                  </a:cubicBezTo>
                  <a:cubicBezTo>
                    <a:pt x="160" y="218"/>
                    <a:pt x="136" y="226"/>
                    <a:pt x="111" y="224"/>
                  </a:cubicBezTo>
                  <a:cubicBezTo>
                    <a:pt x="59" y="220"/>
                    <a:pt x="17" y="178"/>
                    <a:pt x="13"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71" name="Freeform 6">
              <a:extLst>
                <a:ext uri="{FF2B5EF4-FFF2-40B4-BE49-F238E27FC236}">
                  <a16:creationId xmlns:a16="http://schemas.microsoft.com/office/drawing/2014/main" id="{53153D34-7A1E-4310-94B6-AE261B4CE97E}"/>
                </a:ext>
              </a:extLst>
            </p:cNvPr>
            <p:cNvSpPr>
              <a:spLocks/>
            </p:cNvSpPr>
            <p:nvPr/>
          </p:nvSpPr>
          <p:spPr bwMode="gray">
            <a:xfrm>
              <a:off x="292100" y="47626"/>
              <a:ext cx="58737" cy="34925"/>
            </a:xfrm>
            <a:custGeom>
              <a:avLst/>
              <a:gdLst>
                <a:gd name="T0" fmla="*/ 25 w 27"/>
                <a:gd name="T1" fmla="*/ 14 h 16"/>
                <a:gd name="T2" fmla="*/ 26 w 27"/>
                <a:gd name="T3" fmla="*/ 11 h 16"/>
                <a:gd name="T4" fmla="*/ 25 w 27"/>
                <a:gd name="T5" fmla="*/ 7 h 16"/>
                <a:gd name="T6" fmla="*/ 4 w 27"/>
                <a:gd name="T7" fmla="*/ 0 h 16"/>
                <a:gd name="T8" fmla="*/ 1 w 27"/>
                <a:gd name="T9" fmla="*/ 2 h 16"/>
                <a:gd name="T10" fmla="*/ 0 w 27"/>
                <a:gd name="T11" fmla="*/ 6 h 16"/>
                <a:gd name="T12" fmla="*/ 2 w 27"/>
                <a:gd name="T13" fmla="*/ 9 h 16"/>
                <a:gd name="T14" fmla="*/ 21 w 27"/>
                <a:gd name="T15" fmla="*/ 16 h 16"/>
                <a:gd name="T16" fmla="*/ 25 w 27"/>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6">
                  <a:moveTo>
                    <a:pt x="25" y="14"/>
                  </a:moveTo>
                  <a:cubicBezTo>
                    <a:pt x="26" y="11"/>
                    <a:pt x="26" y="11"/>
                    <a:pt x="26" y="11"/>
                  </a:cubicBezTo>
                  <a:cubicBezTo>
                    <a:pt x="27" y="10"/>
                    <a:pt x="26" y="8"/>
                    <a:pt x="25" y="7"/>
                  </a:cubicBezTo>
                  <a:cubicBezTo>
                    <a:pt x="18" y="4"/>
                    <a:pt x="11" y="2"/>
                    <a:pt x="4" y="0"/>
                  </a:cubicBezTo>
                  <a:cubicBezTo>
                    <a:pt x="3" y="0"/>
                    <a:pt x="1" y="1"/>
                    <a:pt x="1" y="2"/>
                  </a:cubicBezTo>
                  <a:cubicBezTo>
                    <a:pt x="0" y="6"/>
                    <a:pt x="0" y="6"/>
                    <a:pt x="0" y="6"/>
                  </a:cubicBezTo>
                  <a:cubicBezTo>
                    <a:pt x="0" y="7"/>
                    <a:pt x="1" y="9"/>
                    <a:pt x="2" y="9"/>
                  </a:cubicBezTo>
                  <a:cubicBezTo>
                    <a:pt x="9" y="10"/>
                    <a:pt x="15" y="13"/>
                    <a:pt x="21" y="16"/>
                  </a:cubicBezTo>
                  <a:cubicBezTo>
                    <a:pt x="22" y="16"/>
                    <a:pt x="24" y="16"/>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72" name="Freeform 7">
              <a:extLst>
                <a:ext uri="{FF2B5EF4-FFF2-40B4-BE49-F238E27FC236}">
                  <a16:creationId xmlns:a16="http://schemas.microsoft.com/office/drawing/2014/main" id="{0EBB8147-6328-4342-B49E-73DF037A2F3B}"/>
                </a:ext>
              </a:extLst>
            </p:cNvPr>
            <p:cNvSpPr>
              <a:spLocks/>
            </p:cNvSpPr>
            <p:nvPr/>
          </p:nvSpPr>
          <p:spPr bwMode="gray">
            <a:xfrm>
              <a:off x="49213" y="52388"/>
              <a:ext cx="153987" cy="188913"/>
            </a:xfrm>
            <a:custGeom>
              <a:avLst/>
              <a:gdLst>
                <a:gd name="T0" fmla="*/ 72 w 72"/>
                <a:gd name="T1" fmla="*/ 6 h 87"/>
                <a:gd name="T2" fmla="*/ 70 w 72"/>
                <a:gd name="T3" fmla="*/ 2 h 87"/>
                <a:gd name="T4" fmla="*/ 67 w 72"/>
                <a:gd name="T5" fmla="*/ 0 h 87"/>
                <a:gd name="T6" fmla="*/ 0 w 72"/>
                <a:gd name="T7" fmla="*/ 84 h 87"/>
                <a:gd name="T8" fmla="*/ 3 w 72"/>
                <a:gd name="T9" fmla="*/ 87 h 87"/>
                <a:gd name="T10" fmla="*/ 6 w 72"/>
                <a:gd name="T11" fmla="*/ 87 h 87"/>
                <a:gd name="T12" fmla="*/ 9 w 72"/>
                <a:gd name="T13" fmla="*/ 85 h 87"/>
                <a:gd name="T14" fmla="*/ 70 w 72"/>
                <a:gd name="T15" fmla="*/ 9 h 87"/>
                <a:gd name="T16" fmla="*/ 72 w 72"/>
                <a:gd name="T17" fmla="*/ 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7">
                  <a:moveTo>
                    <a:pt x="72" y="6"/>
                  </a:moveTo>
                  <a:cubicBezTo>
                    <a:pt x="70" y="2"/>
                    <a:pt x="70" y="2"/>
                    <a:pt x="70" y="2"/>
                  </a:cubicBezTo>
                  <a:cubicBezTo>
                    <a:pt x="70" y="0"/>
                    <a:pt x="69" y="0"/>
                    <a:pt x="67" y="0"/>
                  </a:cubicBezTo>
                  <a:cubicBezTo>
                    <a:pt x="30" y="12"/>
                    <a:pt x="3" y="45"/>
                    <a:pt x="0" y="84"/>
                  </a:cubicBezTo>
                  <a:cubicBezTo>
                    <a:pt x="0" y="86"/>
                    <a:pt x="1" y="87"/>
                    <a:pt x="3" y="87"/>
                  </a:cubicBezTo>
                  <a:cubicBezTo>
                    <a:pt x="6" y="87"/>
                    <a:pt x="6" y="87"/>
                    <a:pt x="6" y="87"/>
                  </a:cubicBezTo>
                  <a:cubicBezTo>
                    <a:pt x="8" y="87"/>
                    <a:pt x="9" y="86"/>
                    <a:pt x="9" y="85"/>
                  </a:cubicBezTo>
                  <a:cubicBezTo>
                    <a:pt x="12" y="49"/>
                    <a:pt x="36" y="19"/>
                    <a:pt x="70" y="9"/>
                  </a:cubicBezTo>
                  <a:cubicBezTo>
                    <a:pt x="71" y="8"/>
                    <a:pt x="72" y="7"/>
                    <a:pt x="7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73" name="Freeform 8">
              <a:extLst>
                <a:ext uri="{FF2B5EF4-FFF2-40B4-BE49-F238E27FC236}">
                  <a16:creationId xmlns:a16="http://schemas.microsoft.com/office/drawing/2014/main" id="{9BF47729-6BF6-43B9-8862-FAB1558CF753}"/>
                </a:ext>
              </a:extLst>
            </p:cNvPr>
            <p:cNvSpPr>
              <a:spLocks/>
            </p:cNvSpPr>
            <p:nvPr/>
          </p:nvSpPr>
          <p:spPr bwMode="gray">
            <a:xfrm>
              <a:off x="61913" y="315913"/>
              <a:ext cx="42862" cy="61913"/>
            </a:xfrm>
            <a:custGeom>
              <a:avLst/>
              <a:gdLst>
                <a:gd name="T0" fmla="*/ 5 w 20"/>
                <a:gd name="T1" fmla="*/ 1 h 28"/>
                <a:gd name="T2" fmla="*/ 2 w 20"/>
                <a:gd name="T3" fmla="*/ 2 h 28"/>
                <a:gd name="T4" fmla="*/ 0 w 20"/>
                <a:gd name="T5" fmla="*/ 5 h 28"/>
                <a:gd name="T6" fmla="*/ 12 w 20"/>
                <a:gd name="T7" fmla="*/ 26 h 28"/>
                <a:gd name="T8" fmla="*/ 16 w 20"/>
                <a:gd name="T9" fmla="*/ 27 h 28"/>
                <a:gd name="T10" fmla="*/ 19 w 20"/>
                <a:gd name="T11" fmla="*/ 25 h 28"/>
                <a:gd name="T12" fmla="*/ 19 w 20"/>
                <a:gd name="T13" fmla="*/ 21 h 28"/>
                <a:gd name="T14" fmla="*/ 9 w 20"/>
                <a:gd name="T15" fmla="*/ 2 h 28"/>
                <a:gd name="T16" fmla="*/ 5 w 20"/>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8">
                  <a:moveTo>
                    <a:pt x="5" y="1"/>
                  </a:moveTo>
                  <a:cubicBezTo>
                    <a:pt x="2" y="2"/>
                    <a:pt x="2" y="2"/>
                    <a:pt x="2" y="2"/>
                  </a:cubicBezTo>
                  <a:cubicBezTo>
                    <a:pt x="1" y="2"/>
                    <a:pt x="0" y="4"/>
                    <a:pt x="0" y="5"/>
                  </a:cubicBezTo>
                  <a:cubicBezTo>
                    <a:pt x="3" y="13"/>
                    <a:pt x="7" y="20"/>
                    <a:pt x="12" y="26"/>
                  </a:cubicBezTo>
                  <a:cubicBezTo>
                    <a:pt x="13" y="28"/>
                    <a:pt x="15" y="28"/>
                    <a:pt x="16" y="27"/>
                  </a:cubicBezTo>
                  <a:cubicBezTo>
                    <a:pt x="19" y="25"/>
                    <a:pt x="19" y="25"/>
                    <a:pt x="19" y="25"/>
                  </a:cubicBezTo>
                  <a:cubicBezTo>
                    <a:pt x="20" y="24"/>
                    <a:pt x="20" y="22"/>
                    <a:pt x="19" y="21"/>
                  </a:cubicBezTo>
                  <a:cubicBezTo>
                    <a:pt x="15" y="15"/>
                    <a:pt x="12" y="9"/>
                    <a:pt x="9" y="2"/>
                  </a:cubicBezTo>
                  <a:cubicBezTo>
                    <a:pt x="8" y="1"/>
                    <a:pt x="7"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74" name="Freeform 9">
              <a:extLst>
                <a:ext uri="{FF2B5EF4-FFF2-40B4-BE49-F238E27FC236}">
                  <a16:creationId xmlns:a16="http://schemas.microsoft.com/office/drawing/2014/main" id="{2DA6727F-A10D-42CE-8F24-F20F3C482C72}"/>
                </a:ext>
              </a:extLst>
            </p:cNvPr>
            <p:cNvSpPr>
              <a:spLocks/>
            </p:cNvSpPr>
            <p:nvPr/>
          </p:nvSpPr>
          <p:spPr bwMode="gray">
            <a:xfrm>
              <a:off x="123825" y="400051"/>
              <a:ext cx="26987" cy="23813"/>
            </a:xfrm>
            <a:custGeom>
              <a:avLst/>
              <a:gdLst>
                <a:gd name="T0" fmla="*/ 10 w 12"/>
                <a:gd name="T1" fmla="*/ 3 h 11"/>
                <a:gd name="T2" fmla="*/ 7 w 12"/>
                <a:gd name="T3" fmla="*/ 1 h 11"/>
                <a:gd name="T4" fmla="*/ 3 w 12"/>
                <a:gd name="T5" fmla="*/ 1 h 11"/>
                <a:gd name="T6" fmla="*/ 1 w 12"/>
                <a:gd name="T7" fmla="*/ 4 h 11"/>
                <a:gd name="T8" fmla="*/ 1 w 12"/>
                <a:gd name="T9" fmla="*/ 8 h 11"/>
                <a:gd name="T10" fmla="*/ 5 w 12"/>
                <a:gd name="T11" fmla="*/ 10 h 11"/>
                <a:gd name="T12" fmla="*/ 9 w 12"/>
                <a:gd name="T13" fmla="*/ 10 h 11"/>
                <a:gd name="T14" fmla="*/ 11 w 12"/>
                <a:gd name="T15" fmla="*/ 7 h 11"/>
                <a:gd name="T16" fmla="*/ 10 w 12"/>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10" y="3"/>
                  </a:moveTo>
                  <a:cubicBezTo>
                    <a:pt x="9" y="2"/>
                    <a:pt x="8" y="1"/>
                    <a:pt x="7" y="1"/>
                  </a:cubicBezTo>
                  <a:cubicBezTo>
                    <a:pt x="6" y="0"/>
                    <a:pt x="4" y="0"/>
                    <a:pt x="3" y="1"/>
                  </a:cubicBezTo>
                  <a:cubicBezTo>
                    <a:pt x="1" y="4"/>
                    <a:pt x="1" y="4"/>
                    <a:pt x="1" y="4"/>
                  </a:cubicBezTo>
                  <a:cubicBezTo>
                    <a:pt x="0" y="5"/>
                    <a:pt x="0" y="7"/>
                    <a:pt x="1" y="8"/>
                  </a:cubicBezTo>
                  <a:cubicBezTo>
                    <a:pt x="2" y="9"/>
                    <a:pt x="4" y="10"/>
                    <a:pt x="5" y="10"/>
                  </a:cubicBezTo>
                  <a:cubicBezTo>
                    <a:pt x="6" y="11"/>
                    <a:pt x="8" y="11"/>
                    <a:pt x="9" y="10"/>
                  </a:cubicBezTo>
                  <a:cubicBezTo>
                    <a:pt x="11" y="7"/>
                    <a:pt x="11" y="7"/>
                    <a:pt x="11" y="7"/>
                  </a:cubicBezTo>
                  <a:cubicBezTo>
                    <a:pt x="12" y="6"/>
                    <a:pt x="11" y="4"/>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75" name="Freeform 10">
              <a:extLst>
                <a:ext uri="{FF2B5EF4-FFF2-40B4-BE49-F238E27FC236}">
                  <a16:creationId xmlns:a16="http://schemas.microsoft.com/office/drawing/2014/main" id="{30BFA903-D86C-473A-9F62-FE9187757E67}"/>
                </a:ext>
              </a:extLst>
            </p:cNvPr>
            <p:cNvSpPr>
              <a:spLocks/>
            </p:cNvSpPr>
            <p:nvPr/>
          </p:nvSpPr>
          <p:spPr bwMode="gray">
            <a:xfrm>
              <a:off x="190500" y="82551"/>
              <a:ext cx="227012" cy="138113"/>
            </a:xfrm>
            <a:custGeom>
              <a:avLst/>
              <a:gdLst>
                <a:gd name="T0" fmla="*/ 1 w 105"/>
                <a:gd name="T1" fmla="*/ 9 h 63"/>
                <a:gd name="T2" fmla="*/ 2 w 105"/>
                <a:gd name="T3" fmla="*/ 12 h 63"/>
                <a:gd name="T4" fmla="*/ 6 w 105"/>
                <a:gd name="T5" fmla="*/ 14 h 63"/>
                <a:gd name="T6" fmla="*/ 30 w 105"/>
                <a:gd name="T7" fmla="*/ 10 h 63"/>
                <a:gd name="T8" fmla="*/ 95 w 105"/>
                <a:gd name="T9" fmla="*/ 60 h 63"/>
                <a:gd name="T10" fmla="*/ 99 w 105"/>
                <a:gd name="T11" fmla="*/ 62 h 63"/>
                <a:gd name="T12" fmla="*/ 102 w 105"/>
                <a:gd name="T13" fmla="*/ 62 h 63"/>
                <a:gd name="T14" fmla="*/ 104 w 105"/>
                <a:gd name="T15" fmla="*/ 58 h 63"/>
                <a:gd name="T16" fmla="*/ 30 w 105"/>
                <a:gd name="T17" fmla="*/ 0 h 63"/>
                <a:gd name="T18" fmla="*/ 2 w 105"/>
                <a:gd name="T19" fmla="*/ 5 h 63"/>
                <a:gd name="T20" fmla="*/ 1 w 105"/>
                <a:gd name="T2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63">
                  <a:moveTo>
                    <a:pt x="1" y="9"/>
                  </a:moveTo>
                  <a:cubicBezTo>
                    <a:pt x="2" y="12"/>
                    <a:pt x="2" y="12"/>
                    <a:pt x="2" y="12"/>
                  </a:cubicBezTo>
                  <a:cubicBezTo>
                    <a:pt x="3" y="14"/>
                    <a:pt x="4" y="14"/>
                    <a:pt x="6" y="14"/>
                  </a:cubicBezTo>
                  <a:cubicBezTo>
                    <a:pt x="13" y="11"/>
                    <a:pt x="21" y="10"/>
                    <a:pt x="30" y="10"/>
                  </a:cubicBezTo>
                  <a:cubicBezTo>
                    <a:pt x="60" y="10"/>
                    <a:pt x="88" y="31"/>
                    <a:pt x="95" y="60"/>
                  </a:cubicBezTo>
                  <a:cubicBezTo>
                    <a:pt x="96" y="62"/>
                    <a:pt x="97" y="63"/>
                    <a:pt x="99" y="62"/>
                  </a:cubicBezTo>
                  <a:cubicBezTo>
                    <a:pt x="102" y="62"/>
                    <a:pt x="102" y="62"/>
                    <a:pt x="102" y="62"/>
                  </a:cubicBezTo>
                  <a:cubicBezTo>
                    <a:pt x="104" y="61"/>
                    <a:pt x="105" y="60"/>
                    <a:pt x="104" y="58"/>
                  </a:cubicBezTo>
                  <a:cubicBezTo>
                    <a:pt x="95" y="24"/>
                    <a:pt x="65" y="0"/>
                    <a:pt x="30" y="0"/>
                  </a:cubicBezTo>
                  <a:cubicBezTo>
                    <a:pt x="20" y="0"/>
                    <a:pt x="11" y="2"/>
                    <a:pt x="2" y="5"/>
                  </a:cubicBezTo>
                  <a:cubicBezTo>
                    <a:pt x="1" y="6"/>
                    <a:pt x="0" y="8"/>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76" name="Freeform 11">
              <a:extLst>
                <a:ext uri="{FF2B5EF4-FFF2-40B4-BE49-F238E27FC236}">
                  <a16:creationId xmlns:a16="http://schemas.microsoft.com/office/drawing/2014/main" id="{9314E2B6-D1D4-4451-8F26-12B92DDDF855}"/>
                </a:ext>
              </a:extLst>
            </p:cNvPr>
            <p:cNvSpPr>
              <a:spLocks/>
            </p:cNvSpPr>
            <p:nvPr/>
          </p:nvSpPr>
          <p:spPr bwMode="gray">
            <a:xfrm>
              <a:off x="90488" y="157163"/>
              <a:ext cx="44450" cy="155575"/>
            </a:xfrm>
            <a:custGeom>
              <a:avLst/>
              <a:gdLst>
                <a:gd name="T0" fmla="*/ 9 w 21"/>
                <a:gd name="T1" fmla="*/ 44 h 71"/>
                <a:gd name="T2" fmla="*/ 20 w 21"/>
                <a:gd name="T3" fmla="*/ 6 h 71"/>
                <a:gd name="T4" fmla="*/ 19 w 21"/>
                <a:gd name="T5" fmla="*/ 3 h 71"/>
                <a:gd name="T6" fmla="*/ 16 w 21"/>
                <a:gd name="T7" fmla="*/ 1 h 71"/>
                <a:gd name="T8" fmla="*/ 12 w 21"/>
                <a:gd name="T9" fmla="*/ 1 h 71"/>
                <a:gd name="T10" fmla="*/ 0 w 21"/>
                <a:gd name="T11" fmla="*/ 44 h 71"/>
                <a:gd name="T12" fmla="*/ 4 w 21"/>
                <a:gd name="T13" fmla="*/ 68 h 71"/>
                <a:gd name="T14" fmla="*/ 7 w 21"/>
                <a:gd name="T15" fmla="*/ 70 h 71"/>
                <a:gd name="T16" fmla="*/ 11 w 21"/>
                <a:gd name="T17" fmla="*/ 69 h 71"/>
                <a:gd name="T18" fmla="*/ 12 w 21"/>
                <a:gd name="T19" fmla="*/ 65 h 71"/>
                <a:gd name="T20" fmla="*/ 9 w 21"/>
                <a:gd name="T2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71">
                  <a:moveTo>
                    <a:pt x="9" y="44"/>
                  </a:moveTo>
                  <a:cubicBezTo>
                    <a:pt x="9" y="30"/>
                    <a:pt x="13" y="17"/>
                    <a:pt x="20" y="6"/>
                  </a:cubicBezTo>
                  <a:cubicBezTo>
                    <a:pt x="21" y="5"/>
                    <a:pt x="20" y="3"/>
                    <a:pt x="19" y="3"/>
                  </a:cubicBezTo>
                  <a:cubicBezTo>
                    <a:pt x="16" y="1"/>
                    <a:pt x="16" y="1"/>
                    <a:pt x="16" y="1"/>
                  </a:cubicBezTo>
                  <a:cubicBezTo>
                    <a:pt x="15" y="0"/>
                    <a:pt x="13" y="0"/>
                    <a:pt x="12" y="1"/>
                  </a:cubicBezTo>
                  <a:cubicBezTo>
                    <a:pt x="4" y="14"/>
                    <a:pt x="0" y="28"/>
                    <a:pt x="0" y="44"/>
                  </a:cubicBezTo>
                  <a:cubicBezTo>
                    <a:pt x="0" y="52"/>
                    <a:pt x="1" y="60"/>
                    <a:pt x="4" y="68"/>
                  </a:cubicBezTo>
                  <a:cubicBezTo>
                    <a:pt x="4" y="70"/>
                    <a:pt x="6" y="71"/>
                    <a:pt x="7" y="70"/>
                  </a:cubicBezTo>
                  <a:cubicBezTo>
                    <a:pt x="11" y="69"/>
                    <a:pt x="11" y="69"/>
                    <a:pt x="11" y="69"/>
                  </a:cubicBezTo>
                  <a:cubicBezTo>
                    <a:pt x="12" y="68"/>
                    <a:pt x="13" y="67"/>
                    <a:pt x="12" y="65"/>
                  </a:cubicBezTo>
                  <a:cubicBezTo>
                    <a:pt x="10" y="58"/>
                    <a:pt x="9" y="51"/>
                    <a:pt x="9"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77" name="Freeform 12">
              <a:extLst>
                <a:ext uri="{FF2B5EF4-FFF2-40B4-BE49-F238E27FC236}">
                  <a16:creationId xmlns:a16="http://schemas.microsoft.com/office/drawing/2014/main" id="{EB51C002-80DE-4AC8-9A20-FD52DA7EDAE8}"/>
                </a:ext>
              </a:extLst>
            </p:cNvPr>
            <p:cNvSpPr>
              <a:spLocks/>
            </p:cNvSpPr>
            <p:nvPr/>
          </p:nvSpPr>
          <p:spPr bwMode="gray">
            <a:xfrm>
              <a:off x="157163" y="371476"/>
              <a:ext cx="25400" cy="25400"/>
            </a:xfrm>
            <a:custGeom>
              <a:avLst/>
              <a:gdLst>
                <a:gd name="T0" fmla="*/ 10 w 12"/>
                <a:gd name="T1" fmla="*/ 3 h 12"/>
                <a:gd name="T2" fmla="*/ 7 w 12"/>
                <a:gd name="T3" fmla="*/ 1 h 12"/>
                <a:gd name="T4" fmla="*/ 3 w 12"/>
                <a:gd name="T5" fmla="*/ 2 h 12"/>
                <a:gd name="T6" fmla="*/ 1 w 12"/>
                <a:gd name="T7" fmla="*/ 5 h 12"/>
                <a:gd name="T8" fmla="*/ 2 w 12"/>
                <a:gd name="T9" fmla="*/ 9 h 12"/>
                <a:gd name="T10" fmla="*/ 5 w 12"/>
                <a:gd name="T11" fmla="*/ 11 h 12"/>
                <a:gd name="T12" fmla="*/ 9 w 12"/>
                <a:gd name="T13" fmla="*/ 10 h 12"/>
                <a:gd name="T14" fmla="*/ 11 w 12"/>
                <a:gd name="T15" fmla="*/ 7 h 12"/>
                <a:gd name="T16" fmla="*/ 10 w 12"/>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10" y="3"/>
                  </a:moveTo>
                  <a:cubicBezTo>
                    <a:pt x="9" y="3"/>
                    <a:pt x="8" y="2"/>
                    <a:pt x="7" y="1"/>
                  </a:cubicBezTo>
                  <a:cubicBezTo>
                    <a:pt x="6" y="0"/>
                    <a:pt x="4" y="1"/>
                    <a:pt x="3" y="2"/>
                  </a:cubicBezTo>
                  <a:cubicBezTo>
                    <a:pt x="1" y="5"/>
                    <a:pt x="1" y="5"/>
                    <a:pt x="1" y="5"/>
                  </a:cubicBezTo>
                  <a:cubicBezTo>
                    <a:pt x="0" y="6"/>
                    <a:pt x="0" y="8"/>
                    <a:pt x="2" y="9"/>
                  </a:cubicBezTo>
                  <a:cubicBezTo>
                    <a:pt x="3" y="10"/>
                    <a:pt x="4" y="10"/>
                    <a:pt x="5" y="11"/>
                  </a:cubicBezTo>
                  <a:cubicBezTo>
                    <a:pt x="7" y="12"/>
                    <a:pt x="9" y="12"/>
                    <a:pt x="9" y="10"/>
                  </a:cubicBezTo>
                  <a:cubicBezTo>
                    <a:pt x="11" y="7"/>
                    <a:pt x="11" y="7"/>
                    <a:pt x="11" y="7"/>
                  </a:cubicBezTo>
                  <a:cubicBezTo>
                    <a:pt x="12" y="6"/>
                    <a:pt x="11" y="4"/>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78" name="Freeform 13">
              <a:extLst>
                <a:ext uri="{FF2B5EF4-FFF2-40B4-BE49-F238E27FC236}">
                  <a16:creationId xmlns:a16="http://schemas.microsoft.com/office/drawing/2014/main" id="{0361DE62-17EB-4C43-84B2-B7F0387EC1A9}"/>
                </a:ext>
              </a:extLst>
            </p:cNvPr>
            <p:cNvSpPr>
              <a:spLocks/>
            </p:cNvSpPr>
            <p:nvPr/>
          </p:nvSpPr>
          <p:spPr bwMode="gray">
            <a:xfrm>
              <a:off x="128588" y="123826"/>
              <a:ext cx="141287" cy="128588"/>
            </a:xfrm>
            <a:custGeom>
              <a:avLst/>
              <a:gdLst>
                <a:gd name="T0" fmla="*/ 59 w 66"/>
                <a:gd name="T1" fmla="*/ 0 h 59"/>
                <a:gd name="T2" fmla="*/ 1 w 66"/>
                <a:gd name="T3" fmla="*/ 52 h 59"/>
                <a:gd name="T4" fmla="*/ 1 w 66"/>
                <a:gd name="T5" fmla="*/ 55 h 59"/>
                <a:gd name="T6" fmla="*/ 4 w 66"/>
                <a:gd name="T7" fmla="*/ 59 h 59"/>
                <a:gd name="T8" fmla="*/ 7 w 66"/>
                <a:gd name="T9" fmla="*/ 59 h 59"/>
                <a:gd name="T10" fmla="*/ 10 w 66"/>
                <a:gd name="T11" fmla="*/ 56 h 59"/>
                <a:gd name="T12" fmla="*/ 10 w 66"/>
                <a:gd name="T13" fmla="*/ 53 h 59"/>
                <a:gd name="T14" fmla="*/ 59 w 66"/>
                <a:gd name="T15" fmla="*/ 9 h 59"/>
                <a:gd name="T16" fmla="*/ 62 w 66"/>
                <a:gd name="T17" fmla="*/ 10 h 59"/>
                <a:gd name="T18" fmla="*/ 65 w 66"/>
                <a:gd name="T19" fmla="*/ 7 h 59"/>
                <a:gd name="T20" fmla="*/ 66 w 66"/>
                <a:gd name="T21" fmla="*/ 4 h 59"/>
                <a:gd name="T22" fmla="*/ 63 w 66"/>
                <a:gd name="T23" fmla="*/ 0 h 59"/>
                <a:gd name="T24" fmla="*/ 59 w 66"/>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59">
                  <a:moveTo>
                    <a:pt x="59" y="0"/>
                  </a:moveTo>
                  <a:cubicBezTo>
                    <a:pt x="29" y="0"/>
                    <a:pt x="4" y="23"/>
                    <a:pt x="1" y="52"/>
                  </a:cubicBezTo>
                  <a:cubicBezTo>
                    <a:pt x="1" y="53"/>
                    <a:pt x="1" y="54"/>
                    <a:pt x="1" y="55"/>
                  </a:cubicBezTo>
                  <a:cubicBezTo>
                    <a:pt x="0" y="57"/>
                    <a:pt x="2" y="59"/>
                    <a:pt x="4" y="59"/>
                  </a:cubicBezTo>
                  <a:cubicBezTo>
                    <a:pt x="7" y="59"/>
                    <a:pt x="7" y="59"/>
                    <a:pt x="7" y="59"/>
                  </a:cubicBezTo>
                  <a:cubicBezTo>
                    <a:pt x="8" y="59"/>
                    <a:pt x="10" y="57"/>
                    <a:pt x="10" y="56"/>
                  </a:cubicBezTo>
                  <a:cubicBezTo>
                    <a:pt x="10" y="55"/>
                    <a:pt x="10" y="54"/>
                    <a:pt x="10" y="53"/>
                  </a:cubicBezTo>
                  <a:cubicBezTo>
                    <a:pt x="12" y="28"/>
                    <a:pt x="33" y="9"/>
                    <a:pt x="59" y="9"/>
                  </a:cubicBezTo>
                  <a:cubicBezTo>
                    <a:pt x="60" y="9"/>
                    <a:pt x="61" y="9"/>
                    <a:pt x="62" y="10"/>
                  </a:cubicBezTo>
                  <a:cubicBezTo>
                    <a:pt x="64" y="10"/>
                    <a:pt x="65" y="8"/>
                    <a:pt x="65" y="7"/>
                  </a:cubicBezTo>
                  <a:cubicBezTo>
                    <a:pt x="66" y="4"/>
                    <a:pt x="66" y="4"/>
                    <a:pt x="66" y="4"/>
                  </a:cubicBezTo>
                  <a:cubicBezTo>
                    <a:pt x="66" y="2"/>
                    <a:pt x="64" y="1"/>
                    <a:pt x="63" y="0"/>
                  </a:cubicBezTo>
                  <a:cubicBezTo>
                    <a:pt x="61" y="0"/>
                    <a:pt x="60"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79" name="Freeform 14">
              <a:extLst>
                <a:ext uri="{FF2B5EF4-FFF2-40B4-BE49-F238E27FC236}">
                  <a16:creationId xmlns:a16="http://schemas.microsoft.com/office/drawing/2014/main" id="{CCFEFA72-F49C-4DD4-8683-0603372D3A69}"/>
                </a:ext>
              </a:extLst>
            </p:cNvPr>
            <p:cNvSpPr>
              <a:spLocks/>
            </p:cNvSpPr>
            <p:nvPr/>
          </p:nvSpPr>
          <p:spPr bwMode="gray">
            <a:xfrm>
              <a:off x="141288" y="296863"/>
              <a:ext cx="25400" cy="28575"/>
            </a:xfrm>
            <a:custGeom>
              <a:avLst/>
              <a:gdLst>
                <a:gd name="T0" fmla="*/ 1 w 12"/>
                <a:gd name="T1" fmla="*/ 6 h 13"/>
                <a:gd name="T2" fmla="*/ 3 w 12"/>
                <a:gd name="T3" fmla="*/ 11 h 13"/>
                <a:gd name="T4" fmla="*/ 8 w 12"/>
                <a:gd name="T5" fmla="*/ 12 h 13"/>
                <a:gd name="T6" fmla="*/ 10 w 12"/>
                <a:gd name="T7" fmla="*/ 10 h 13"/>
                <a:gd name="T8" fmla="*/ 11 w 12"/>
                <a:gd name="T9" fmla="*/ 6 h 13"/>
                <a:gd name="T10" fmla="*/ 9 w 12"/>
                <a:gd name="T11" fmla="*/ 2 h 13"/>
                <a:gd name="T12" fmla="*/ 5 w 12"/>
                <a:gd name="T13" fmla="*/ 1 h 13"/>
                <a:gd name="T14" fmla="*/ 2 w 12"/>
                <a:gd name="T15" fmla="*/ 2 h 13"/>
                <a:gd name="T16" fmla="*/ 1 w 12"/>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1" y="6"/>
                  </a:moveTo>
                  <a:cubicBezTo>
                    <a:pt x="2" y="8"/>
                    <a:pt x="3" y="9"/>
                    <a:pt x="3" y="11"/>
                  </a:cubicBezTo>
                  <a:cubicBezTo>
                    <a:pt x="4" y="12"/>
                    <a:pt x="6" y="13"/>
                    <a:pt x="8" y="12"/>
                  </a:cubicBezTo>
                  <a:cubicBezTo>
                    <a:pt x="10" y="10"/>
                    <a:pt x="10" y="10"/>
                    <a:pt x="10" y="10"/>
                  </a:cubicBezTo>
                  <a:cubicBezTo>
                    <a:pt x="12" y="9"/>
                    <a:pt x="12" y="7"/>
                    <a:pt x="11" y="6"/>
                  </a:cubicBezTo>
                  <a:cubicBezTo>
                    <a:pt x="10" y="5"/>
                    <a:pt x="10" y="3"/>
                    <a:pt x="9" y="2"/>
                  </a:cubicBezTo>
                  <a:cubicBezTo>
                    <a:pt x="8" y="1"/>
                    <a:pt x="7" y="0"/>
                    <a:pt x="5" y="1"/>
                  </a:cubicBezTo>
                  <a:cubicBezTo>
                    <a:pt x="2" y="2"/>
                    <a:pt x="2" y="2"/>
                    <a:pt x="2" y="2"/>
                  </a:cubicBezTo>
                  <a:cubicBezTo>
                    <a:pt x="1" y="3"/>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80" name="Freeform 15">
              <a:extLst>
                <a:ext uri="{FF2B5EF4-FFF2-40B4-BE49-F238E27FC236}">
                  <a16:creationId xmlns:a16="http://schemas.microsoft.com/office/drawing/2014/main" id="{B60F2A9D-E963-4399-BC87-CE08E93199F1}"/>
                </a:ext>
              </a:extLst>
            </p:cNvPr>
            <p:cNvSpPr>
              <a:spLocks/>
            </p:cNvSpPr>
            <p:nvPr/>
          </p:nvSpPr>
          <p:spPr bwMode="gray">
            <a:xfrm>
              <a:off x="177800" y="165101"/>
              <a:ext cx="150812" cy="57150"/>
            </a:xfrm>
            <a:custGeom>
              <a:avLst/>
              <a:gdLst>
                <a:gd name="T0" fmla="*/ 3 w 70"/>
                <a:gd name="T1" fmla="*/ 24 h 26"/>
                <a:gd name="T2" fmla="*/ 6 w 70"/>
                <a:gd name="T3" fmla="*/ 26 h 26"/>
                <a:gd name="T4" fmla="*/ 9 w 70"/>
                <a:gd name="T5" fmla="*/ 24 h 26"/>
                <a:gd name="T6" fmla="*/ 36 w 70"/>
                <a:gd name="T7" fmla="*/ 9 h 26"/>
                <a:gd name="T8" fmla="*/ 61 w 70"/>
                <a:gd name="T9" fmla="*/ 24 h 26"/>
                <a:gd name="T10" fmla="*/ 65 w 70"/>
                <a:gd name="T11" fmla="*/ 25 h 26"/>
                <a:gd name="T12" fmla="*/ 68 w 70"/>
                <a:gd name="T13" fmla="*/ 23 h 26"/>
                <a:gd name="T14" fmla="*/ 69 w 70"/>
                <a:gd name="T15" fmla="*/ 19 h 26"/>
                <a:gd name="T16" fmla="*/ 36 w 70"/>
                <a:gd name="T17" fmla="*/ 0 h 26"/>
                <a:gd name="T18" fmla="*/ 1 w 70"/>
                <a:gd name="T19" fmla="*/ 20 h 26"/>
                <a:gd name="T20" fmla="*/ 3 w 70"/>
                <a:gd name="T2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6">
                  <a:moveTo>
                    <a:pt x="3" y="24"/>
                  </a:moveTo>
                  <a:cubicBezTo>
                    <a:pt x="6" y="26"/>
                    <a:pt x="6" y="26"/>
                    <a:pt x="6" y="26"/>
                  </a:cubicBezTo>
                  <a:cubicBezTo>
                    <a:pt x="7" y="26"/>
                    <a:pt x="9" y="26"/>
                    <a:pt x="9" y="24"/>
                  </a:cubicBezTo>
                  <a:cubicBezTo>
                    <a:pt x="15" y="15"/>
                    <a:pt x="25" y="9"/>
                    <a:pt x="36" y="9"/>
                  </a:cubicBezTo>
                  <a:cubicBezTo>
                    <a:pt x="46" y="9"/>
                    <a:pt x="56" y="15"/>
                    <a:pt x="61" y="24"/>
                  </a:cubicBezTo>
                  <a:cubicBezTo>
                    <a:pt x="62" y="25"/>
                    <a:pt x="64" y="25"/>
                    <a:pt x="65" y="25"/>
                  </a:cubicBezTo>
                  <a:cubicBezTo>
                    <a:pt x="68" y="23"/>
                    <a:pt x="68" y="23"/>
                    <a:pt x="68" y="23"/>
                  </a:cubicBezTo>
                  <a:cubicBezTo>
                    <a:pt x="70" y="23"/>
                    <a:pt x="70" y="21"/>
                    <a:pt x="69" y="19"/>
                  </a:cubicBezTo>
                  <a:cubicBezTo>
                    <a:pt x="62" y="7"/>
                    <a:pt x="50" y="0"/>
                    <a:pt x="36" y="0"/>
                  </a:cubicBezTo>
                  <a:cubicBezTo>
                    <a:pt x="21" y="0"/>
                    <a:pt x="8" y="8"/>
                    <a:pt x="1" y="20"/>
                  </a:cubicBezTo>
                  <a:cubicBezTo>
                    <a:pt x="0" y="22"/>
                    <a:pt x="1" y="24"/>
                    <a:pt x="3"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81" name="Freeform 16">
              <a:extLst>
                <a:ext uri="{FF2B5EF4-FFF2-40B4-BE49-F238E27FC236}">
                  <a16:creationId xmlns:a16="http://schemas.microsoft.com/office/drawing/2014/main" id="{2F41EE00-267B-4F83-B69D-CD8D03CAF508}"/>
                </a:ext>
              </a:extLst>
            </p:cNvPr>
            <p:cNvSpPr>
              <a:spLocks/>
            </p:cNvSpPr>
            <p:nvPr/>
          </p:nvSpPr>
          <p:spPr bwMode="gray">
            <a:xfrm>
              <a:off x="179388" y="284163"/>
              <a:ext cx="44450" cy="42863"/>
            </a:xfrm>
            <a:custGeom>
              <a:avLst/>
              <a:gdLst>
                <a:gd name="T0" fmla="*/ 1 w 20"/>
                <a:gd name="T1" fmla="*/ 6 h 20"/>
                <a:gd name="T2" fmla="*/ 14 w 20"/>
                <a:gd name="T3" fmla="*/ 19 h 20"/>
                <a:gd name="T4" fmla="*/ 18 w 20"/>
                <a:gd name="T5" fmla="*/ 18 h 20"/>
                <a:gd name="T6" fmla="*/ 20 w 20"/>
                <a:gd name="T7" fmla="*/ 15 h 20"/>
                <a:gd name="T8" fmla="*/ 19 w 20"/>
                <a:gd name="T9" fmla="*/ 11 h 20"/>
                <a:gd name="T10" fmla="*/ 9 w 20"/>
                <a:gd name="T11" fmla="*/ 2 h 20"/>
                <a:gd name="T12" fmla="*/ 5 w 20"/>
                <a:gd name="T13" fmla="*/ 1 h 20"/>
                <a:gd name="T14" fmla="*/ 2 w 20"/>
                <a:gd name="T15" fmla="*/ 2 h 20"/>
                <a:gd name="T16" fmla="*/ 1 w 20"/>
                <a:gd name="T17"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 y="6"/>
                  </a:moveTo>
                  <a:cubicBezTo>
                    <a:pt x="4" y="12"/>
                    <a:pt x="9" y="16"/>
                    <a:pt x="14" y="19"/>
                  </a:cubicBezTo>
                  <a:cubicBezTo>
                    <a:pt x="16" y="20"/>
                    <a:pt x="17" y="19"/>
                    <a:pt x="18" y="18"/>
                  </a:cubicBezTo>
                  <a:cubicBezTo>
                    <a:pt x="20" y="15"/>
                    <a:pt x="20" y="15"/>
                    <a:pt x="20" y="15"/>
                  </a:cubicBezTo>
                  <a:cubicBezTo>
                    <a:pt x="20" y="14"/>
                    <a:pt x="20" y="12"/>
                    <a:pt x="19" y="11"/>
                  </a:cubicBezTo>
                  <a:cubicBezTo>
                    <a:pt x="15" y="9"/>
                    <a:pt x="11" y="6"/>
                    <a:pt x="9" y="2"/>
                  </a:cubicBezTo>
                  <a:cubicBezTo>
                    <a:pt x="8" y="0"/>
                    <a:pt x="7" y="0"/>
                    <a:pt x="5" y="1"/>
                  </a:cubicBezTo>
                  <a:cubicBezTo>
                    <a:pt x="2" y="2"/>
                    <a:pt x="2" y="2"/>
                    <a:pt x="2" y="2"/>
                  </a:cubicBezTo>
                  <a:cubicBezTo>
                    <a:pt x="1" y="3"/>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82" name="Freeform 17">
              <a:extLst>
                <a:ext uri="{FF2B5EF4-FFF2-40B4-BE49-F238E27FC236}">
                  <a16:creationId xmlns:a16="http://schemas.microsoft.com/office/drawing/2014/main" id="{ED318F95-A20C-41F9-91AF-7AEDCC758ABB}"/>
                </a:ext>
              </a:extLst>
            </p:cNvPr>
            <p:cNvSpPr>
              <a:spLocks/>
            </p:cNvSpPr>
            <p:nvPr/>
          </p:nvSpPr>
          <p:spPr bwMode="gray">
            <a:xfrm>
              <a:off x="209550" y="211138"/>
              <a:ext cx="34925" cy="47625"/>
            </a:xfrm>
            <a:custGeom>
              <a:avLst/>
              <a:gdLst>
                <a:gd name="T0" fmla="*/ 0 w 16"/>
                <a:gd name="T1" fmla="*/ 19 h 22"/>
                <a:gd name="T2" fmla="*/ 0 w 16"/>
                <a:gd name="T3" fmla="*/ 19 h 22"/>
                <a:gd name="T4" fmla="*/ 3 w 16"/>
                <a:gd name="T5" fmla="*/ 21 h 22"/>
                <a:gd name="T6" fmla="*/ 9 w 16"/>
                <a:gd name="T7" fmla="*/ 20 h 22"/>
                <a:gd name="T8" fmla="*/ 9 w 16"/>
                <a:gd name="T9" fmla="*/ 19 h 22"/>
                <a:gd name="T10" fmla="*/ 14 w 16"/>
                <a:gd name="T11" fmla="*/ 9 h 22"/>
                <a:gd name="T12" fmla="*/ 15 w 16"/>
                <a:gd name="T13" fmla="*/ 5 h 22"/>
                <a:gd name="T14" fmla="*/ 14 w 16"/>
                <a:gd name="T15" fmla="*/ 2 h 22"/>
                <a:gd name="T16" fmla="*/ 10 w 16"/>
                <a:gd name="T17" fmla="*/ 1 h 22"/>
                <a:gd name="T18" fmla="*/ 0 w 16"/>
                <a:gd name="T19"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2">
                  <a:moveTo>
                    <a:pt x="0" y="19"/>
                  </a:moveTo>
                  <a:cubicBezTo>
                    <a:pt x="0" y="19"/>
                    <a:pt x="0" y="19"/>
                    <a:pt x="0" y="19"/>
                  </a:cubicBezTo>
                  <a:cubicBezTo>
                    <a:pt x="0" y="20"/>
                    <a:pt x="2" y="22"/>
                    <a:pt x="3" y="21"/>
                  </a:cubicBezTo>
                  <a:cubicBezTo>
                    <a:pt x="9" y="20"/>
                    <a:pt x="9" y="20"/>
                    <a:pt x="9" y="20"/>
                  </a:cubicBezTo>
                  <a:cubicBezTo>
                    <a:pt x="9" y="20"/>
                    <a:pt x="9" y="19"/>
                    <a:pt x="9" y="19"/>
                  </a:cubicBezTo>
                  <a:cubicBezTo>
                    <a:pt x="9" y="15"/>
                    <a:pt x="11" y="11"/>
                    <a:pt x="14" y="9"/>
                  </a:cubicBezTo>
                  <a:cubicBezTo>
                    <a:pt x="15" y="8"/>
                    <a:pt x="16" y="7"/>
                    <a:pt x="15" y="5"/>
                  </a:cubicBezTo>
                  <a:cubicBezTo>
                    <a:pt x="14" y="2"/>
                    <a:pt x="14" y="2"/>
                    <a:pt x="14" y="2"/>
                  </a:cubicBezTo>
                  <a:cubicBezTo>
                    <a:pt x="13" y="1"/>
                    <a:pt x="11" y="0"/>
                    <a:pt x="10" y="1"/>
                  </a:cubicBezTo>
                  <a:cubicBezTo>
                    <a:pt x="4" y="5"/>
                    <a:pt x="0" y="11"/>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sp>
          <p:nvSpPr>
            <p:cNvPr id="83" name="Freeform 18">
              <a:extLst>
                <a:ext uri="{FF2B5EF4-FFF2-40B4-BE49-F238E27FC236}">
                  <a16:creationId xmlns:a16="http://schemas.microsoft.com/office/drawing/2014/main" id="{D60081DC-CF3D-4E4C-9007-CD3F8D7A0A1A}"/>
                </a:ext>
              </a:extLst>
            </p:cNvPr>
            <p:cNvSpPr>
              <a:spLocks/>
            </p:cNvSpPr>
            <p:nvPr/>
          </p:nvSpPr>
          <p:spPr bwMode="gray">
            <a:xfrm>
              <a:off x="225425" y="269876"/>
              <a:ext cx="30162" cy="26988"/>
            </a:xfrm>
            <a:custGeom>
              <a:avLst/>
              <a:gdLst>
                <a:gd name="T0" fmla="*/ 14 w 14"/>
                <a:gd name="T1" fmla="*/ 9 h 12"/>
                <a:gd name="T2" fmla="*/ 14 w 14"/>
                <a:gd name="T3" fmla="*/ 6 h 12"/>
                <a:gd name="T4" fmla="*/ 11 w 14"/>
                <a:gd name="T5" fmla="*/ 3 h 12"/>
                <a:gd name="T6" fmla="*/ 7 w 14"/>
                <a:gd name="T7" fmla="*/ 1 h 12"/>
                <a:gd name="T8" fmla="*/ 4 w 14"/>
                <a:gd name="T9" fmla="*/ 2 h 12"/>
                <a:gd name="T10" fmla="*/ 1 w 14"/>
                <a:gd name="T11" fmla="*/ 4 h 12"/>
                <a:gd name="T12" fmla="*/ 2 w 14"/>
                <a:gd name="T13" fmla="*/ 8 h 12"/>
                <a:gd name="T14" fmla="*/ 10 w 14"/>
                <a:gd name="T15" fmla="*/ 12 h 12"/>
                <a:gd name="T16" fmla="*/ 14 w 14"/>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14" y="9"/>
                  </a:moveTo>
                  <a:cubicBezTo>
                    <a:pt x="14" y="6"/>
                    <a:pt x="14" y="6"/>
                    <a:pt x="14" y="6"/>
                  </a:cubicBezTo>
                  <a:cubicBezTo>
                    <a:pt x="14" y="4"/>
                    <a:pt x="13" y="3"/>
                    <a:pt x="11" y="3"/>
                  </a:cubicBezTo>
                  <a:cubicBezTo>
                    <a:pt x="10" y="3"/>
                    <a:pt x="9" y="2"/>
                    <a:pt x="7" y="1"/>
                  </a:cubicBezTo>
                  <a:cubicBezTo>
                    <a:pt x="6" y="0"/>
                    <a:pt x="5" y="1"/>
                    <a:pt x="4" y="2"/>
                  </a:cubicBezTo>
                  <a:cubicBezTo>
                    <a:pt x="1" y="4"/>
                    <a:pt x="1" y="4"/>
                    <a:pt x="1" y="4"/>
                  </a:cubicBezTo>
                  <a:cubicBezTo>
                    <a:pt x="0" y="5"/>
                    <a:pt x="0" y="7"/>
                    <a:pt x="2" y="8"/>
                  </a:cubicBezTo>
                  <a:cubicBezTo>
                    <a:pt x="4" y="10"/>
                    <a:pt x="7" y="11"/>
                    <a:pt x="10" y="12"/>
                  </a:cubicBezTo>
                  <a:cubicBezTo>
                    <a:pt x="12" y="12"/>
                    <a:pt x="14" y="11"/>
                    <a:pt x="1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panose="020B0502040204020203" pitchFamily="34" charset="0"/>
              </a:endParaRPr>
            </a:p>
          </p:txBody>
        </p:sp>
      </p:grpSp>
      <p:cxnSp>
        <p:nvCxnSpPr>
          <p:cNvPr id="84" name="Straight Connector 83">
            <a:extLst>
              <a:ext uri="{FF2B5EF4-FFF2-40B4-BE49-F238E27FC236}">
                <a16:creationId xmlns:a16="http://schemas.microsoft.com/office/drawing/2014/main" id="{67443A8D-A305-4EB5-B45B-FCEECFF8090B}"/>
              </a:ext>
            </a:extLst>
          </p:cNvPr>
          <p:cNvCxnSpPr>
            <a:cxnSpLocks/>
          </p:cNvCxnSpPr>
          <p:nvPr/>
        </p:nvCxnSpPr>
        <p:spPr bwMode="gray">
          <a:xfrm>
            <a:off x="712374" y="3810773"/>
            <a:ext cx="6675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1F05EF32-BB63-44B8-B542-17ADC32BA48D}"/>
              </a:ext>
            </a:extLst>
          </p:cNvPr>
          <p:cNvSpPr txBox="1"/>
          <p:nvPr/>
        </p:nvSpPr>
        <p:spPr bwMode="gray">
          <a:xfrm>
            <a:off x="600085" y="2243245"/>
            <a:ext cx="8571001" cy="1015663"/>
          </a:xfrm>
          <a:prstGeom prst="rect">
            <a:avLst/>
          </a:prstGeom>
          <a:noFill/>
        </p:spPr>
        <p:txBody>
          <a:bodyPr wrap="none" rtlCol="0">
            <a:spAutoFit/>
          </a:bodyPr>
          <a:lstStyle/>
          <a:p>
            <a:r>
              <a:rPr lang="en-US" sz="6000" dirty="0">
                <a:solidFill>
                  <a:schemeClr val="bg1"/>
                </a:solidFill>
                <a:latin typeface="Impact" panose="020B0806030902050204" pitchFamily="34" charset="0"/>
              </a:rPr>
              <a:t>INSIGHTS MEETING PLANNER</a:t>
            </a:r>
          </a:p>
        </p:txBody>
      </p:sp>
      <p:sp>
        <p:nvSpPr>
          <p:cNvPr id="86" name="customerName">
            <a:extLst>
              <a:ext uri="{FF2B5EF4-FFF2-40B4-BE49-F238E27FC236}">
                <a16:creationId xmlns:a16="http://schemas.microsoft.com/office/drawing/2014/main" id="{62D65D94-69C6-4314-B193-A2CCD3E2A9DF}"/>
              </a:ext>
            </a:extLst>
          </p:cNvPr>
          <p:cNvSpPr txBox="1"/>
          <p:nvPr/>
        </p:nvSpPr>
        <p:spPr bwMode="gray">
          <a:xfrm>
            <a:off x="628654" y="3118272"/>
            <a:ext cx="7152126" cy="584775"/>
          </a:xfrm>
          <a:prstGeom prst="rect">
            <a:avLst/>
          </a:prstGeom>
          <a:noFill/>
        </p:spPr>
        <p:txBody>
          <a:bodyPr wrap="square" rtlCol="0">
            <a:spAutoFit/>
          </a:bodyPr>
          <a:lstStyle/>
          <a:p>
            <a:r>
              <a:rPr lang="en-US" sz="3200" spc="300" dirty="0">
                <a:solidFill>
                  <a:schemeClr val="bg1"/>
                </a:solidFill>
                <a:latin typeface="Corbel" panose="020B0503020204020204" pitchFamily="34" charset="0"/>
              </a:rPr>
              <a:t>Name of the Customer</a:t>
            </a:r>
          </a:p>
        </p:txBody>
      </p:sp>
      <p:pic>
        <p:nvPicPr>
          <p:cNvPr id="25" name="customerLogo" descr="A close up of a sign&#10;&#10;Description generated with very high confidence">
            <a:extLst>
              <a:ext uri="{FF2B5EF4-FFF2-40B4-BE49-F238E27FC236}">
                <a16:creationId xmlns:a16="http://schemas.microsoft.com/office/drawing/2014/main" id="{F64BDFA6-D960-4A06-B377-22EF31E551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1680" y="6202693"/>
            <a:ext cx="968387" cy="601931"/>
          </a:xfrm>
          <a:prstGeom prst="rect">
            <a:avLst/>
          </a:prstGeom>
        </p:spPr>
      </p:pic>
    </p:spTree>
    <p:extLst>
      <p:ext uri="{BB962C8B-B14F-4D97-AF65-F5344CB8AC3E}">
        <p14:creationId xmlns:p14="http://schemas.microsoft.com/office/powerpoint/2010/main" val="306196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B780F3-50F1-4EBB-85BF-1F947A7D98FC}"/>
              </a:ext>
            </a:extLst>
          </p:cNvPr>
          <p:cNvSpPr/>
          <p:nvPr/>
        </p:nvSpPr>
        <p:spPr>
          <a:xfrm>
            <a:off x="0" y="0"/>
            <a:ext cx="12192000" cy="7530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58A22169-E6D4-4454-9454-3C5089F7FC18}"/>
              </a:ext>
            </a:extLst>
          </p:cNvPr>
          <p:cNvSpPr txBox="1">
            <a:spLocks/>
          </p:cNvSpPr>
          <p:nvPr/>
        </p:nvSpPr>
        <p:spPr bwMode="white">
          <a:xfrm>
            <a:off x="3353816" y="807819"/>
            <a:ext cx="2735105" cy="293696"/>
          </a:xfrm>
          <a:prstGeom prst="rect">
            <a:avLst/>
          </a:prstGeom>
        </p:spPr>
        <p:txBody>
          <a:bodyPr lIns="0" tIns="0" rIns="0" bIns="0"/>
          <a:lstStyle>
            <a:defPPr>
              <a:defRPr lang="en-US"/>
            </a:defPPr>
            <a:lvl1pPr defTabSz="685800" eaLnBrk="1" fontAlgn="auto" latinLnBrk="0" hangingPunct="1">
              <a:lnSpc>
                <a:spcPct val="90000"/>
              </a:lnSpc>
              <a:spcAft>
                <a:spcPts val="0"/>
              </a:spcAft>
              <a:buNone/>
              <a:defRPr b="1">
                <a:solidFill>
                  <a:schemeClr val="bg1"/>
                </a:solidFill>
                <a:latin typeface="Arial Black" panose="020B0A04020102020204" pitchFamily="34" charset="0"/>
                <a:ea typeface="Arial" charset="0"/>
                <a:cs typeface="Arial" charset="0"/>
              </a:defRPr>
            </a:lvl1p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tx1"/>
                </a:solidFill>
                <a:effectLst/>
                <a:uLnTx/>
                <a:uFillTx/>
                <a:latin typeface="Segoe UI"/>
                <a:cs typeface="Arial" charset="0"/>
              </a:rPr>
              <a:t>How to use</a:t>
            </a:r>
          </a:p>
        </p:txBody>
      </p:sp>
      <p:sp>
        <p:nvSpPr>
          <p:cNvPr id="25" name="Rectangle 24">
            <a:extLst>
              <a:ext uri="{FF2B5EF4-FFF2-40B4-BE49-F238E27FC236}">
                <a16:creationId xmlns:a16="http://schemas.microsoft.com/office/drawing/2014/main" id="{182C476A-1F6A-4157-B627-B51D8557627E}"/>
              </a:ext>
            </a:extLst>
          </p:cNvPr>
          <p:cNvSpPr/>
          <p:nvPr/>
        </p:nvSpPr>
        <p:spPr bwMode="white">
          <a:xfrm>
            <a:off x="3351588" y="1216295"/>
            <a:ext cx="8632351" cy="1345946"/>
          </a:xfrm>
          <a:prstGeom prst="rect">
            <a:avLst/>
          </a:prstGeom>
        </p:spPr>
        <p:txBody>
          <a:bodyPr wrap="square" lIns="0" tIns="0" rIns="0" bIns="0">
            <a:spAutoFit/>
          </a:bodyPr>
          <a:lstStyle/>
          <a:p>
            <a:pPr lvl="0" defTabSz="914377">
              <a:lnSpc>
                <a:spcPct val="110000"/>
              </a:lnSpc>
              <a:spcAft>
                <a:spcPts val="1200"/>
              </a:spcAft>
              <a:defRPr/>
            </a:pPr>
            <a:r>
              <a:rPr lang="en-US" sz="1200" dirty="0">
                <a:ea typeface=""/>
                <a:cs typeface="Arial"/>
              </a:rPr>
              <a:t>This tool was built to help you tell a story to your customer. It is recommended that you review the content of this presentation to ensure (1) the story flows, (2) there is no repetition and (3) the number of slides fit within the time you have with the customer</a:t>
            </a:r>
          </a:p>
          <a:p>
            <a:pPr lvl="0" defTabSz="914377">
              <a:lnSpc>
                <a:spcPct val="110000"/>
              </a:lnSpc>
              <a:spcAft>
                <a:spcPts val="1200"/>
              </a:spcAft>
              <a:defRPr/>
            </a:pPr>
            <a:r>
              <a:rPr lang="en-US" sz="1200" dirty="0">
                <a:ea typeface=""/>
                <a:cs typeface="Arial"/>
              </a:rPr>
              <a:t>Speaker notes are intended to aid transitions/flow and provide additional support. </a:t>
            </a:r>
          </a:p>
          <a:p>
            <a:pPr lvl="0" defTabSz="914377">
              <a:lnSpc>
                <a:spcPct val="110000"/>
              </a:lnSpc>
              <a:spcBef>
                <a:spcPts val="267"/>
              </a:spcBef>
              <a:spcAft>
                <a:spcPts val="300"/>
              </a:spcAft>
              <a:defRPr/>
            </a:pPr>
            <a:r>
              <a:rPr lang="en-US" sz="1200" dirty="0">
                <a:ea typeface=""/>
                <a:cs typeface="Arial"/>
              </a:rPr>
              <a:t>Implications, or key action items, have been placed throughout some slides to spark conversation and to align on the main takeaway.</a:t>
            </a:r>
          </a:p>
        </p:txBody>
      </p:sp>
      <p:cxnSp>
        <p:nvCxnSpPr>
          <p:cNvPr id="26" name="Straight Connector 25">
            <a:extLst>
              <a:ext uri="{FF2B5EF4-FFF2-40B4-BE49-F238E27FC236}">
                <a16:creationId xmlns:a16="http://schemas.microsoft.com/office/drawing/2014/main" id="{191D2AEF-3C00-4129-8BFF-05C70C8E3823}"/>
              </a:ext>
            </a:extLst>
          </p:cNvPr>
          <p:cNvCxnSpPr>
            <a:cxnSpLocks/>
          </p:cNvCxnSpPr>
          <p:nvPr/>
        </p:nvCxnSpPr>
        <p:spPr bwMode="gray">
          <a:xfrm flipH="1">
            <a:off x="3353816" y="1096040"/>
            <a:ext cx="2735105" cy="0"/>
          </a:xfrm>
          <a:prstGeom prst="line">
            <a:avLst/>
          </a:prstGeom>
          <a:ln w="6350" cmpd="sng">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27" name="Group 26">
            <a:extLst>
              <a:ext uri="{FF2B5EF4-FFF2-40B4-BE49-F238E27FC236}">
                <a16:creationId xmlns:a16="http://schemas.microsoft.com/office/drawing/2014/main" id="{C44AC2ED-E1A1-4503-8B75-07A7E4459519}"/>
              </a:ext>
            </a:extLst>
          </p:cNvPr>
          <p:cNvGrpSpPr/>
          <p:nvPr/>
        </p:nvGrpSpPr>
        <p:grpSpPr>
          <a:xfrm>
            <a:off x="178154" y="88244"/>
            <a:ext cx="2969831" cy="2560198"/>
            <a:chOff x="9679651" y="158892"/>
            <a:chExt cx="2296629" cy="1979852"/>
          </a:xfrm>
        </p:grpSpPr>
        <p:sp>
          <p:nvSpPr>
            <p:cNvPr id="28" name="Hexagon 27">
              <a:extLst>
                <a:ext uri="{FF2B5EF4-FFF2-40B4-BE49-F238E27FC236}">
                  <a16:creationId xmlns:a16="http://schemas.microsoft.com/office/drawing/2014/main" id="{827AFCA2-BB1E-48D2-BB78-9F3E3847FA51}"/>
                </a:ext>
              </a:extLst>
            </p:cNvPr>
            <p:cNvSpPr/>
            <p:nvPr/>
          </p:nvSpPr>
          <p:spPr>
            <a:xfrm>
              <a:off x="9679651" y="158892"/>
              <a:ext cx="2296629" cy="1979852"/>
            </a:xfrm>
            <a:prstGeom prst="hexagon">
              <a:avLst/>
            </a:prstGeom>
            <a:gradFill flip="none" rotWithShape="1">
              <a:gsLst>
                <a:gs pos="38000">
                  <a:schemeClr val="accent1"/>
                </a:gs>
                <a:gs pos="100000">
                  <a:schemeClr val="accent1">
                    <a:lumMod val="75000"/>
                  </a:schemeClr>
                </a:gs>
              </a:gsLst>
              <a:lin ang="2700000" scaled="1"/>
              <a:tileRect/>
            </a:gra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400" spc="100" dirty="0">
                <a:latin typeface="+mj-lt"/>
              </a:endParaRPr>
            </a:p>
          </p:txBody>
        </p:sp>
        <p:sp>
          <p:nvSpPr>
            <p:cNvPr id="29" name="Hexagon 28">
              <a:extLst>
                <a:ext uri="{FF2B5EF4-FFF2-40B4-BE49-F238E27FC236}">
                  <a16:creationId xmlns:a16="http://schemas.microsoft.com/office/drawing/2014/main" id="{02B1D3C4-CD57-4C0B-8737-A56382D967CD}"/>
                </a:ext>
              </a:extLst>
            </p:cNvPr>
            <p:cNvSpPr/>
            <p:nvPr/>
          </p:nvSpPr>
          <p:spPr>
            <a:xfrm>
              <a:off x="9762291" y="230136"/>
              <a:ext cx="2131346" cy="1837366"/>
            </a:xfrm>
            <a:prstGeom prst="hexagon">
              <a:avLst/>
            </a:prstGeom>
            <a:gradFill flip="none" rotWithShape="1">
              <a:gsLst>
                <a:gs pos="38000">
                  <a:schemeClr val="accent1"/>
                </a:gs>
                <a:gs pos="100000">
                  <a:schemeClr val="accent1">
                    <a:lumMod val="75000"/>
                  </a:schemeClr>
                </a:gs>
              </a:gsLst>
              <a:lin ang="2700000" scaled="1"/>
              <a:tileRect/>
            </a:gra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pc="100" dirty="0">
                  <a:latin typeface="+mj-lt"/>
                </a:rPr>
                <a:t>STOP</a:t>
              </a:r>
            </a:p>
            <a:p>
              <a:pPr algn="ctr"/>
              <a:r>
                <a:rPr lang="en-US" sz="1600" dirty="0"/>
                <a:t>Delete this slide before presenting</a:t>
              </a:r>
            </a:p>
          </p:txBody>
        </p:sp>
      </p:grpSp>
      <p:sp>
        <p:nvSpPr>
          <p:cNvPr id="14" name="Title 1">
            <a:extLst>
              <a:ext uri="{FF2B5EF4-FFF2-40B4-BE49-F238E27FC236}">
                <a16:creationId xmlns:a16="http://schemas.microsoft.com/office/drawing/2014/main" id="{3123D6F7-6883-42DF-A28A-2FDB0BBE1D73}"/>
              </a:ext>
            </a:extLst>
          </p:cNvPr>
          <p:cNvSpPr txBox="1">
            <a:spLocks/>
          </p:cNvSpPr>
          <p:nvPr/>
        </p:nvSpPr>
        <p:spPr bwMode="white">
          <a:xfrm>
            <a:off x="793819" y="2867713"/>
            <a:ext cx="2735105" cy="293696"/>
          </a:xfrm>
          <a:prstGeom prst="rect">
            <a:avLst/>
          </a:prstGeom>
        </p:spPr>
        <p:txBody>
          <a:bodyPr lIns="0" tIns="0" rIns="0" bIns="0"/>
          <a:lstStyle>
            <a:defPPr>
              <a:defRPr lang="en-US"/>
            </a:defPPr>
            <a:lvl1pPr defTabSz="685800" eaLnBrk="1" fontAlgn="auto" latinLnBrk="0" hangingPunct="1">
              <a:lnSpc>
                <a:spcPct val="90000"/>
              </a:lnSpc>
              <a:spcAft>
                <a:spcPts val="0"/>
              </a:spcAft>
              <a:buNone/>
              <a:defRPr b="1">
                <a:solidFill>
                  <a:schemeClr val="bg1"/>
                </a:solidFill>
                <a:latin typeface="Arial Black" panose="020B0A04020102020204" pitchFamily="34" charset="0"/>
                <a:ea typeface="Arial" charset="0"/>
                <a:cs typeface="Arial" charset="0"/>
              </a:defRPr>
            </a:lvl1pPr>
          </a:lstStyle>
          <a:p>
            <a:pPr lvl="0">
              <a:defRPr/>
            </a:pPr>
            <a:r>
              <a:rPr lang="en-US" dirty="0">
                <a:solidFill>
                  <a:schemeClr val="tx1"/>
                </a:solidFill>
                <a:latin typeface="Segoe UI"/>
              </a:rPr>
              <a:t>Tips for getting prepared</a:t>
            </a:r>
          </a:p>
        </p:txBody>
      </p:sp>
      <p:sp>
        <p:nvSpPr>
          <p:cNvPr id="15" name="Rectangle 14">
            <a:extLst>
              <a:ext uri="{FF2B5EF4-FFF2-40B4-BE49-F238E27FC236}">
                <a16:creationId xmlns:a16="http://schemas.microsoft.com/office/drawing/2014/main" id="{21BB1722-F0EE-4846-BA48-2E1E3B05E6A0}"/>
              </a:ext>
            </a:extLst>
          </p:cNvPr>
          <p:cNvSpPr/>
          <p:nvPr/>
        </p:nvSpPr>
        <p:spPr bwMode="white">
          <a:xfrm>
            <a:off x="793819" y="3263750"/>
            <a:ext cx="11007430" cy="3421449"/>
          </a:xfrm>
          <a:prstGeom prst="rect">
            <a:avLst/>
          </a:prstGeom>
        </p:spPr>
        <p:txBody>
          <a:bodyPr wrap="square" lIns="0" tIns="0" rIns="0" bIns="0">
            <a:spAutoFit/>
          </a:bodyPr>
          <a:lstStyle/>
          <a:p>
            <a:pPr lvl="0" defTabSz="914377">
              <a:spcAft>
                <a:spcPts val="1200"/>
              </a:spcAft>
              <a:defRPr/>
            </a:pPr>
            <a:r>
              <a:rPr lang="en-US" sz="1200" b="1" dirty="0">
                <a:ea typeface=""/>
                <a:cs typeface="Arial"/>
              </a:rPr>
              <a:t>Additional knowledge building exercises you should do to enhance your story and build upon the narrative:</a:t>
            </a:r>
          </a:p>
          <a:p>
            <a:pPr marL="171450" lvl="0" indent="-171450" defTabSz="914377">
              <a:spcAft>
                <a:spcPts val="1200"/>
              </a:spcAft>
              <a:buFont typeface="Wingdings" panose="05000000000000000000" pitchFamily="2" charset="2"/>
              <a:buChar char="ü"/>
              <a:defRPr/>
            </a:pPr>
            <a:r>
              <a:rPr lang="en-US" sz="1200" b="1" dirty="0">
                <a:ea typeface=""/>
                <a:cs typeface="Arial"/>
              </a:rPr>
              <a:t>Industry-related information:</a:t>
            </a:r>
            <a:r>
              <a:rPr lang="en-US" sz="1200" dirty="0">
                <a:ea typeface=""/>
                <a:cs typeface="Arial"/>
              </a:rPr>
              <a:t> Build connections to other socialized information and conversations the customer has been exposed to. </a:t>
            </a:r>
          </a:p>
          <a:p>
            <a:pPr marL="171450" indent="-171450" defTabSz="914377">
              <a:spcAft>
                <a:spcPts val="1200"/>
              </a:spcAft>
              <a:buFont typeface="Wingdings" panose="05000000000000000000" pitchFamily="2" charset="2"/>
              <a:buChar char="ü"/>
              <a:defRPr/>
            </a:pPr>
            <a:r>
              <a:rPr lang="en-US" sz="1200" b="1" dirty="0">
                <a:ea typeface=""/>
                <a:cs typeface="Arial"/>
              </a:rPr>
              <a:t>Customer-specific intel: </a:t>
            </a:r>
            <a:r>
              <a:rPr lang="en-US" sz="1200" dirty="0">
                <a:ea typeface=""/>
                <a:cs typeface="Arial"/>
              </a:rPr>
              <a:t>Personalize the conversation to show up credible knowing who your customer’s diner is and how they think and act. Pull the demographic &amp; path to purchase DINE dashboards or the DINE Briefing Book for your customer to uncover connections</a:t>
            </a:r>
          </a:p>
          <a:p>
            <a:pPr marL="171450" lvl="0" indent="-171450" defTabSz="914377">
              <a:spcAft>
                <a:spcPts val="1200"/>
              </a:spcAft>
              <a:buFont typeface="Wingdings" panose="05000000000000000000" pitchFamily="2" charset="2"/>
              <a:buChar char="ü"/>
              <a:defRPr/>
            </a:pPr>
            <a:r>
              <a:rPr lang="en-US" sz="1200" b="1" dirty="0">
                <a:ea typeface=""/>
                <a:cs typeface="Arial"/>
              </a:rPr>
              <a:t>Read up on previous Information Waves</a:t>
            </a:r>
            <a:r>
              <a:rPr lang="en-US" sz="1200" dirty="0">
                <a:ea typeface=""/>
                <a:cs typeface="Arial"/>
              </a:rPr>
              <a:t>: Be familiar with historical shifts in share, traffic, and sales to speak to what’s consistent and what’s changing.</a:t>
            </a:r>
          </a:p>
          <a:p>
            <a:pPr marL="171450" indent="-171450" defTabSz="914377">
              <a:spcAft>
                <a:spcPts val="1200"/>
              </a:spcAft>
              <a:buFont typeface="Wingdings" panose="05000000000000000000" pitchFamily="2" charset="2"/>
              <a:buChar char="ü"/>
              <a:defRPr/>
            </a:pPr>
            <a:r>
              <a:rPr lang="en-US" sz="1200" b="1" dirty="0">
                <a:ea typeface=""/>
                <a:cs typeface="Arial"/>
              </a:rPr>
              <a:t>Other relevant examples: </a:t>
            </a:r>
            <a:r>
              <a:rPr lang="en-US" sz="1200" dirty="0">
                <a:ea typeface=""/>
                <a:cs typeface="Arial"/>
              </a:rPr>
              <a:t>Reference other market examples that your customer would find interesting/relevant.</a:t>
            </a:r>
          </a:p>
          <a:p>
            <a:pPr lvl="0" defTabSz="914377">
              <a:spcBef>
                <a:spcPts val="267"/>
              </a:spcBef>
              <a:spcAft>
                <a:spcPts val="800"/>
              </a:spcAft>
              <a:defRPr/>
            </a:pPr>
            <a:r>
              <a:rPr lang="en-US" sz="1200" b="1" dirty="0">
                <a:ea typeface=""/>
                <a:cs typeface="Arial"/>
              </a:rPr>
              <a:t>Things to consider to show up as a strategic partner: </a:t>
            </a:r>
          </a:p>
          <a:p>
            <a:pPr marL="171450" indent="-171450" defTabSz="914377">
              <a:spcBef>
                <a:spcPts val="267"/>
              </a:spcBef>
              <a:spcAft>
                <a:spcPts val="800"/>
              </a:spcAft>
              <a:buFont typeface="Wingdings" panose="05000000000000000000" pitchFamily="2" charset="2"/>
              <a:buChar char="ü"/>
              <a:defRPr/>
            </a:pPr>
            <a:r>
              <a:rPr lang="en-US" sz="1200" b="1" dirty="0">
                <a:ea typeface=""/>
                <a:cs typeface="Arial"/>
              </a:rPr>
              <a:t>Link to CBP conversations: </a:t>
            </a:r>
            <a:r>
              <a:rPr lang="en-US" sz="1200" dirty="0">
                <a:ea typeface=""/>
                <a:cs typeface="Arial"/>
              </a:rPr>
              <a:t>Connect this narrative to any previous CBP strategy conversations to build deeper credibility. </a:t>
            </a:r>
          </a:p>
          <a:p>
            <a:pPr marL="171450" indent="-171450" defTabSz="914377">
              <a:spcAft>
                <a:spcPts val="1200"/>
              </a:spcAft>
              <a:buFont typeface="Wingdings" panose="05000000000000000000" pitchFamily="2" charset="2"/>
              <a:buChar char="ü"/>
              <a:defRPr/>
            </a:pPr>
            <a:r>
              <a:rPr lang="en-US" sz="1200" b="1" dirty="0">
                <a:ea typeface=""/>
                <a:cs typeface="Arial"/>
              </a:rPr>
              <a:t>Pick out thought starters</a:t>
            </a:r>
            <a:r>
              <a:rPr lang="en-US" sz="1200" dirty="0">
                <a:ea typeface=""/>
                <a:cs typeface="Arial"/>
              </a:rPr>
              <a:t>: Encourage new conversations with thought-provoking questions. Use the ones in some of these slides as a starting point, but add your own based on what you know of their business.</a:t>
            </a:r>
            <a:r>
              <a:rPr lang="en-US" sz="1200" b="1" dirty="0">
                <a:ea typeface=""/>
                <a:cs typeface="Arial"/>
              </a:rPr>
              <a:t> </a:t>
            </a:r>
            <a:r>
              <a:rPr lang="en-US" sz="1200" dirty="0">
                <a:ea typeface=""/>
                <a:cs typeface="Arial"/>
              </a:rPr>
              <a:t>Which ones do you feel comfortable talking about with your customer? Are there any you know the answer to already or that is a touchy subject?</a:t>
            </a:r>
          </a:p>
          <a:p>
            <a:pPr marL="171450" lvl="0" indent="-171450" defTabSz="914377">
              <a:spcAft>
                <a:spcPts val="1200"/>
              </a:spcAft>
              <a:buFont typeface="Wingdings" panose="05000000000000000000" pitchFamily="2" charset="2"/>
              <a:buChar char="ü"/>
              <a:defRPr/>
            </a:pPr>
            <a:endParaRPr lang="en-US" sz="1200" dirty="0">
              <a:ea typeface=""/>
              <a:cs typeface="Arial"/>
            </a:endParaRPr>
          </a:p>
        </p:txBody>
      </p:sp>
      <p:cxnSp>
        <p:nvCxnSpPr>
          <p:cNvPr id="16" name="Straight Connector 15">
            <a:extLst>
              <a:ext uri="{FF2B5EF4-FFF2-40B4-BE49-F238E27FC236}">
                <a16:creationId xmlns:a16="http://schemas.microsoft.com/office/drawing/2014/main" id="{FEC171B2-E338-49A0-8167-27ECBDD16E9D}"/>
              </a:ext>
            </a:extLst>
          </p:cNvPr>
          <p:cNvCxnSpPr>
            <a:cxnSpLocks/>
          </p:cNvCxnSpPr>
          <p:nvPr/>
        </p:nvCxnSpPr>
        <p:spPr bwMode="gray">
          <a:xfrm flipH="1">
            <a:off x="793819" y="3161409"/>
            <a:ext cx="2735105" cy="0"/>
          </a:xfrm>
          <a:prstGeom prst="line">
            <a:avLst/>
          </a:prstGeom>
          <a:ln w="6350" cmpd="sng">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902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931EEE-4550-4A56-95B5-552EEFAB608F}"/>
              </a:ext>
            </a:extLst>
          </p:cNvPr>
          <p:cNvSpPr/>
          <p:nvPr/>
        </p:nvSpPr>
        <p:spPr bwMode="gray">
          <a:xfrm>
            <a:off x="2439738" y="57348"/>
            <a:ext cx="9449634" cy="6400799"/>
          </a:xfrm>
          <a:prstGeom prst="rect">
            <a:avLst/>
          </a:prstGeom>
          <a:gradFill>
            <a:gsLst>
              <a:gs pos="0">
                <a:schemeClr val="accent6">
                  <a:alpha val="42000"/>
                </a:schemeClr>
              </a:gs>
              <a:gs pos="100000">
                <a:schemeClr val="accent6">
                  <a:alpha val="9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pic>
        <p:nvPicPr>
          <p:cNvPr id="19" name="Picture 18">
            <a:extLst>
              <a:ext uri="{FF2B5EF4-FFF2-40B4-BE49-F238E27FC236}">
                <a16:creationId xmlns:a16="http://schemas.microsoft.com/office/drawing/2014/main" id="{E39B26CB-0163-4894-9EE8-B92A5D039D0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25724" y="2986"/>
            <a:ext cx="2439740" cy="6411980"/>
          </a:xfrm>
          <a:prstGeom prst="rect">
            <a:avLst/>
          </a:prstGeom>
        </p:spPr>
      </p:pic>
      <p:sp>
        <p:nvSpPr>
          <p:cNvPr id="24" name="TextBox 23">
            <a:extLst>
              <a:ext uri="{FF2B5EF4-FFF2-40B4-BE49-F238E27FC236}">
                <a16:creationId xmlns:a16="http://schemas.microsoft.com/office/drawing/2014/main" id="{C6A7CF17-3D4E-4DBD-A713-CC703766D4FA}"/>
              </a:ext>
            </a:extLst>
          </p:cNvPr>
          <p:cNvSpPr txBox="1"/>
          <p:nvPr/>
        </p:nvSpPr>
        <p:spPr bwMode="gray">
          <a:xfrm>
            <a:off x="2906530" y="103260"/>
            <a:ext cx="5383360" cy="707886"/>
          </a:xfrm>
          <a:prstGeom prst="rect">
            <a:avLst/>
          </a:prstGeom>
          <a:noFill/>
        </p:spPr>
        <p:txBody>
          <a:bodyPr wrap="square" rtlCol="0">
            <a:spAutoFit/>
          </a:bodyPr>
          <a:lstStyle/>
          <a:p>
            <a:r>
              <a:rPr lang="en-US" sz="4000" spc="300" dirty="0">
                <a:solidFill>
                  <a:schemeClr val="bg1"/>
                </a:solidFill>
                <a:latin typeface="Impact" panose="020B0806030902050204" pitchFamily="34" charset="0"/>
                <a:ea typeface="Adobe Gothic Std B" panose="020B0800000000000000" pitchFamily="34" charset="-128"/>
                <a:cs typeface="Adobe Arabic" panose="02040503050201020203" pitchFamily="18" charset="-78"/>
              </a:rPr>
              <a:t>SELECTION SUMMARY:</a:t>
            </a:r>
          </a:p>
        </p:txBody>
      </p:sp>
      <p:pic>
        <p:nvPicPr>
          <p:cNvPr id="46" name="Picture 45">
            <a:extLst>
              <a:ext uri="{FF2B5EF4-FFF2-40B4-BE49-F238E27FC236}">
                <a16:creationId xmlns:a16="http://schemas.microsoft.com/office/drawing/2014/main" id="{48994B39-AAB4-4D24-BC79-A37151B62E49}"/>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bwMode="gray">
          <a:xfrm rot="16200000" flipV="1">
            <a:off x="-518955" y="799712"/>
            <a:ext cx="3616095" cy="2578188"/>
          </a:xfrm>
          <a:prstGeom prst="rect">
            <a:avLst/>
          </a:prstGeom>
        </p:spPr>
      </p:pic>
      <p:grpSp>
        <p:nvGrpSpPr>
          <p:cNvPr id="30" name="selection_1">
            <a:extLst>
              <a:ext uri="{FF2B5EF4-FFF2-40B4-BE49-F238E27FC236}">
                <a16:creationId xmlns:a16="http://schemas.microsoft.com/office/drawing/2014/main" id="{8D7A54E4-BA7B-41F5-9E49-7C2ED3466374}"/>
              </a:ext>
            </a:extLst>
          </p:cNvPr>
          <p:cNvGrpSpPr/>
          <p:nvPr/>
        </p:nvGrpSpPr>
        <p:grpSpPr>
          <a:xfrm>
            <a:off x="2674854" y="882562"/>
            <a:ext cx="8588536" cy="756001"/>
            <a:chOff x="3066176" y="1903039"/>
            <a:chExt cx="8588536" cy="756001"/>
          </a:xfrm>
        </p:grpSpPr>
        <p:sp>
          <p:nvSpPr>
            <p:cNvPr id="31" name="subsectn_1">
              <a:extLst>
                <a:ext uri="{FF2B5EF4-FFF2-40B4-BE49-F238E27FC236}">
                  <a16:creationId xmlns:a16="http://schemas.microsoft.com/office/drawing/2014/main" id="{B934F534-3ED0-4BC4-9C9E-73F9F4DFD55B}"/>
                </a:ext>
              </a:extLst>
            </p:cNvPr>
            <p:cNvSpPr/>
            <p:nvPr/>
          </p:nvSpPr>
          <p:spPr bwMode="gray">
            <a:xfrm>
              <a:off x="3272310" y="2181986"/>
              <a:ext cx="7731475" cy="477054"/>
            </a:xfrm>
            <a:prstGeom prst="rect">
              <a:avLst/>
            </a:prstGeom>
          </p:spPr>
          <p:txBody>
            <a:bodyPr wrap="square">
              <a:spAutoFit/>
            </a:bodyPr>
            <a:lstStyle/>
            <a:p>
              <a:pPr>
                <a:lnSpc>
                  <a:spcPts val="1450"/>
                </a:lnSpc>
              </a:pPr>
              <a:r>
                <a:rPr lang="en-US" sz="1400" dirty="0">
                  <a:solidFill>
                    <a:schemeClr val="bg1"/>
                  </a:solidFill>
                  <a:latin typeface="Segoe UI" panose="020B0502040204020203" pitchFamily="34" charset="0"/>
                  <a:cs typeface="Segoe UI" panose="020B0502040204020203" pitchFamily="34" charset="0"/>
                </a:rPr>
                <a:t>Sub-segment Section Name 1</a:t>
              </a:r>
            </a:p>
            <a:p>
              <a:pPr>
                <a:lnSpc>
                  <a:spcPts val="1450"/>
                </a:lnSpc>
              </a:pPr>
              <a:r>
                <a:rPr lang="en-US" sz="1400" dirty="0">
                  <a:solidFill>
                    <a:schemeClr val="bg1"/>
                  </a:solidFill>
                  <a:latin typeface="Segoe UI" panose="020B0502040204020203" pitchFamily="34" charset="0"/>
                  <a:cs typeface="Segoe UI" panose="020B0502040204020203" pitchFamily="34" charset="0"/>
                </a:rPr>
                <a:t>Sub-segment Section Name 2</a:t>
              </a:r>
            </a:p>
          </p:txBody>
        </p:sp>
        <p:sp>
          <p:nvSpPr>
            <p:cNvPr id="32" name="parentnme_1">
              <a:extLst>
                <a:ext uri="{FF2B5EF4-FFF2-40B4-BE49-F238E27FC236}">
                  <a16:creationId xmlns:a16="http://schemas.microsoft.com/office/drawing/2014/main" id="{EBDE6F71-66F2-4E28-AC9F-68B56AA773B8}"/>
                </a:ext>
              </a:extLst>
            </p:cNvPr>
            <p:cNvSpPr/>
            <p:nvPr/>
          </p:nvSpPr>
          <p:spPr bwMode="gray">
            <a:xfrm>
              <a:off x="3272311" y="1903039"/>
              <a:ext cx="8382401" cy="349391"/>
            </a:xfrm>
            <a:prstGeom prst="rect">
              <a:avLst/>
            </a:prstGeom>
          </p:spPr>
          <p:txBody>
            <a:bodyPr wrap="square">
              <a:spAutoFit/>
            </a:bodyPr>
            <a:lstStyle/>
            <a:p>
              <a:pPr marL="0" marR="0" lvl="0" indent="0" defTabSz="914400" rtl="0" eaLnBrk="1" fontAlgn="auto" latinLnBrk="0" hangingPunct="1">
                <a:lnSpc>
                  <a:spcPts val="2000"/>
                </a:lnSpc>
                <a:spcBef>
                  <a:spcPts val="0"/>
                </a:spcBef>
                <a:spcAft>
                  <a:spcPts val="0"/>
                </a:spcAft>
                <a:buClrTx/>
                <a:buSzTx/>
                <a:buFontTx/>
                <a:buNone/>
                <a:tabLst/>
                <a:defRPr/>
              </a:pPr>
              <a:r>
                <a:rPr kumimoji="0" lang="en-US" sz="2000" b="0" i="0" u="none" strike="noStrike" kern="1200" cap="none" spc="300" normalizeH="0" noProof="0" dirty="0">
                  <a:ln>
                    <a:noFill/>
                  </a:ln>
                  <a:solidFill>
                    <a:schemeClr val="bg1"/>
                  </a:solidFill>
                  <a:effectLst/>
                  <a:uLnTx/>
                  <a:uFillTx/>
                  <a:latin typeface="Impact" panose="020B0806030902050204" pitchFamily="34" charset="0"/>
                  <a:ea typeface="Adobe Gothic Std B" panose="020B0800000000000000" pitchFamily="34" charset="-128"/>
                  <a:cs typeface="Adobe Arabic" panose="02040503050201020203" pitchFamily="18" charset="-78"/>
                </a:rPr>
                <a:t>PARENT SECTION NAME</a:t>
              </a:r>
              <a:endParaRPr kumimoji="0" lang="en-US" sz="2000" i="0" u="none" strike="noStrike" kern="1200" cap="none" spc="300" normalizeH="0" noProof="0" dirty="0">
                <a:ln>
                  <a:noFill/>
                </a:ln>
                <a:solidFill>
                  <a:schemeClr val="bg1"/>
                </a:solidFill>
                <a:effectLst/>
                <a:uLnTx/>
                <a:uFillTx/>
                <a:latin typeface="Corbel" panose="020B0503020204020204" pitchFamily="34" charset="0"/>
                <a:ea typeface="Adobe Gothic Std B" panose="020B0800000000000000" pitchFamily="34" charset="-128"/>
                <a:cs typeface="Adobe Arabic" panose="02040503050201020203" pitchFamily="18" charset="-78"/>
              </a:endParaRPr>
            </a:p>
          </p:txBody>
        </p:sp>
        <p:cxnSp>
          <p:nvCxnSpPr>
            <p:cNvPr id="33" name="leftbar_1">
              <a:extLst>
                <a:ext uri="{FF2B5EF4-FFF2-40B4-BE49-F238E27FC236}">
                  <a16:creationId xmlns:a16="http://schemas.microsoft.com/office/drawing/2014/main" id="{1D477BB9-BD63-43E4-B6DD-C79C7EB399E0}"/>
                </a:ext>
              </a:extLst>
            </p:cNvPr>
            <p:cNvCxnSpPr>
              <a:cxnSpLocks/>
            </p:cNvCxnSpPr>
            <p:nvPr/>
          </p:nvCxnSpPr>
          <p:spPr bwMode="gray">
            <a:xfrm>
              <a:off x="3066176" y="1941569"/>
              <a:ext cx="0" cy="7174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selection_3">
            <a:extLst>
              <a:ext uri="{FF2B5EF4-FFF2-40B4-BE49-F238E27FC236}">
                <a16:creationId xmlns:a16="http://schemas.microsoft.com/office/drawing/2014/main" id="{5A4598FA-BB7F-4D31-BC57-AB0A9424DFCC}"/>
              </a:ext>
            </a:extLst>
          </p:cNvPr>
          <p:cNvGrpSpPr/>
          <p:nvPr/>
        </p:nvGrpSpPr>
        <p:grpSpPr>
          <a:xfrm>
            <a:off x="2674854" y="879088"/>
            <a:ext cx="8752712" cy="756001"/>
            <a:chOff x="3066176" y="1903039"/>
            <a:chExt cx="8752712" cy="756001"/>
          </a:xfrm>
        </p:grpSpPr>
        <p:sp>
          <p:nvSpPr>
            <p:cNvPr id="35" name="subsectn_3">
              <a:extLst>
                <a:ext uri="{FF2B5EF4-FFF2-40B4-BE49-F238E27FC236}">
                  <a16:creationId xmlns:a16="http://schemas.microsoft.com/office/drawing/2014/main" id="{5A232063-E511-46B9-A17D-DA1B672EFCCC}"/>
                </a:ext>
              </a:extLst>
            </p:cNvPr>
            <p:cNvSpPr/>
            <p:nvPr/>
          </p:nvSpPr>
          <p:spPr bwMode="gray">
            <a:xfrm>
              <a:off x="3272311" y="2181986"/>
              <a:ext cx="8546573" cy="477054"/>
            </a:xfrm>
            <a:prstGeom prst="rect">
              <a:avLst/>
            </a:prstGeom>
          </p:spPr>
          <p:txBody>
            <a:bodyPr wrap="square">
              <a:spAutoFit/>
            </a:bodyPr>
            <a:lstStyle/>
            <a:p>
              <a:pPr>
                <a:lnSpc>
                  <a:spcPts val="1450"/>
                </a:lnSpc>
              </a:pPr>
              <a:r>
                <a:rPr lang="en-US" sz="1400" dirty="0">
                  <a:solidFill>
                    <a:schemeClr val="bg1"/>
                  </a:solidFill>
                  <a:latin typeface="Segoe UI" panose="020B0502040204020203" pitchFamily="34" charset="0"/>
                  <a:cs typeface="Segoe UI" panose="020B0502040204020203" pitchFamily="34" charset="0"/>
                </a:rPr>
                <a:t>Sub-segment Section Name 1</a:t>
              </a:r>
            </a:p>
            <a:p>
              <a:pPr>
                <a:lnSpc>
                  <a:spcPts val="1450"/>
                </a:lnSpc>
              </a:pPr>
              <a:r>
                <a:rPr lang="en-US" sz="1400" dirty="0">
                  <a:solidFill>
                    <a:schemeClr val="bg1"/>
                  </a:solidFill>
                  <a:latin typeface="Segoe UI" panose="020B0502040204020203" pitchFamily="34" charset="0"/>
                  <a:cs typeface="Segoe UI" panose="020B0502040204020203" pitchFamily="34" charset="0"/>
                </a:rPr>
                <a:t>Sub-segment Section Name 2</a:t>
              </a:r>
            </a:p>
          </p:txBody>
        </p:sp>
        <p:sp>
          <p:nvSpPr>
            <p:cNvPr id="36" name="parentnme_3">
              <a:extLst>
                <a:ext uri="{FF2B5EF4-FFF2-40B4-BE49-F238E27FC236}">
                  <a16:creationId xmlns:a16="http://schemas.microsoft.com/office/drawing/2014/main" id="{B653544A-2184-4FD3-91D6-505B0EB47FD4}"/>
                </a:ext>
              </a:extLst>
            </p:cNvPr>
            <p:cNvSpPr/>
            <p:nvPr/>
          </p:nvSpPr>
          <p:spPr bwMode="gray">
            <a:xfrm>
              <a:off x="3272311" y="1903039"/>
              <a:ext cx="8546577" cy="349391"/>
            </a:xfrm>
            <a:prstGeom prst="rect">
              <a:avLst/>
            </a:prstGeom>
          </p:spPr>
          <p:txBody>
            <a:bodyPr wrap="square">
              <a:spAutoFit/>
            </a:bodyPr>
            <a:lstStyle/>
            <a:p>
              <a:pPr marL="0" marR="0" lvl="0" indent="0" defTabSz="914400" rtl="0" eaLnBrk="1" fontAlgn="auto" latinLnBrk="0" hangingPunct="1">
                <a:lnSpc>
                  <a:spcPts val="2000"/>
                </a:lnSpc>
                <a:spcBef>
                  <a:spcPts val="0"/>
                </a:spcBef>
                <a:spcAft>
                  <a:spcPts val="0"/>
                </a:spcAft>
                <a:buClrTx/>
                <a:buSzTx/>
                <a:buFontTx/>
                <a:buNone/>
                <a:tabLst/>
                <a:defRPr/>
              </a:pPr>
              <a:r>
                <a:rPr kumimoji="0" lang="en-US" sz="2000" b="0" i="0" u="none" strike="noStrike" kern="1200" cap="none" spc="300" normalizeH="0" noProof="0" dirty="0">
                  <a:ln>
                    <a:noFill/>
                  </a:ln>
                  <a:solidFill>
                    <a:schemeClr val="bg1"/>
                  </a:solidFill>
                  <a:effectLst/>
                  <a:uLnTx/>
                  <a:uFillTx/>
                  <a:latin typeface="Impact" panose="020B0806030902050204" pitchFamily="34" charset="0"/>
                  <a:ea typeface="Adobe Gothic Std B" panose="020B0800000000000000" pitchFamily="34" charset="-128"/>
                  <a:cs typeface="Adobe Arabic" panose="02040503050201020203" pitchFamily="18" charset="-78"/>
                </a:rPr>
                <a:t>PARENT SECTION NAME</a:t>
              </a:r>
              <a:endParaRPr kumimoji="0" lang="en-US" sz="2000" i="0" u="none" strike="noStrike" kern="1200" cap="none" spc="300" normalizeH="0" noProof="0" dirty="0">
                <a:ln>
                  <a:noFill/>
                </a:ln>
                <a:solidFill>
                  <a:schemeClr val="bg1"/>
                </a:solidFill>
                <a:effectLst/>
                <a:uLnTx/>
                <a:uFillTx/>
                <a:latin typeface="Corbel" panose="020B0503020204020204" pitchFamily="34" charset="0"/>
                <a:ea typeface="Adobe Gothic Std B" panose="020B0800000000000000" pitchFamily="34" charset="-128"/>
                <a:cs typeface="Adobe Arabic" panose="02040503050201020203" pitchFamily="18" charset="-78"/>
              </a:endParaRPr>
            </a:p>
          </p:txBody>
        </p:sp>
        <p:cxnSp>
          <p:nvCxnSpPr>
            <p:cNvPr id="37" name="leftbar_3">
              <a:extLst>
                <a:ext uri="{FF2B5EF4-FFF2-40B4-BE49-F238E27FC236}">
                  <a16:creationId xmlns:a16="http://schemas.microsoft.com/office/drawing/2014/main" id="{7FF3D8C8-C1DA-4933-AB43-B5D3470014E8}"/>
                </a:ext>
              </a:extLst>
            </p:cNvPr>
            <p:cNvCxnSpPr>
              <a:cxnSpLocks/>
            </p:cNvCxnSpPr>
            <p:nvPr/>
          </p:nvCxnSpPr>
          <p:spPr bwMode="gray">
            <a:xfrm>
              <a:off x="3066176" y="1941569"/>
              <a:ext cx="0" cy="7174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8" name="selection_4">
            <a:extLst>
              <a:ext uri="{FF2B5EF4-FFF2-40B4-BE49-F238E27FC236}">
                <a16:creationId xmlns:a16="http://schemas.microsoft.com/office/drawing/2014/main" id="{388C2BF7-3804-4B74-A0FB-A135D874C965}"/>
              </a:ext>
            </a:extLst>
          </p:cNvPr>
          <p:cNvGrpSpPr/>
          <p:nvPr/>
        </p:nvGrpSpPr>
        <p:grpSpPr>
          <a:xfrm>
            <a:off x="2680016" y="879088"/>
            <a:ext cx="8784346" cy="756001"/>
            <a:chOff x="3066176" y="1903039"/>
            <a:chExt cx="8784346" cy="756001"/>
          </a:xfrm>
        </p:grpSpPr>
        <p:sp>
          <p:nvSpPr>
            <p:cNvPr id="39" name="subsectn_4">
              <a:extLst>
                <a:ext uri="{FF2B5EF4-FFF2-40B4-BE49-F238E27FC236}">
                  <a16:creationId xmlns:a16="http://schemas.microsoft.com/office/drawing/2014/main" id="{AEC62BDB-AA15-46FA-BAB3-A1EB1B2E6B56}"/>
                </a:ext>
              </a:extLst>
            </p:cNvPr>
            <p:cNvSpPr/>
            <p:nvPr/>
          </p:nvSpPr>
          <p:spPr bwMode="gray">
            <a:xfrm>
              <a:off x="3272311" y="2181986"/>
              <a:ext cx="8377239" cy="477054"/>
            </a:xfrm>
            <a:prstGeom prst="rect">
              <a:avLst/>
            </a:prstGeom>
          </p:spPr>
          <p:txBody>
            <a:bodyPr wrap="square">
              <a:spAutoFit/>
            </a:bodyPr>
            <a:lstStyle/>
            <a:p>
              <a:pPr>
                <a:lnSpc>
                  <a:spcPts val="1450"/>
                </a:lnSpc>
              </a:pPr>
              <a:r>
                <a:rPr lang="en-US" sz="1400" dirty="0">
                  <a:solidFill>
                    <a:schemeClr val="bg1"/>
                  </a:solidFill>
                  <a:latin typeface="Segoe UI" panose="020B0502040204020203" pitchFamily="34" charset="0"/>
                  <a:cs typeface="Segoe UI" panose="020B0502040204020203" pitchFamily="34" charset="0"/>
                </a:rPr>
                <a:t>Sub-segment Section Name 1</a:t>
              </a:r>
            </a:p>
            <a:p>
              <a:pPr>
                <a:lnSpc>
                  <a:spcPts val="1450"/>
                </a:lnSpc>
              </a:pPr>
              <a:r>
                <a:rPr lang="en-US" sz="1400" dirty="0">
                  <a:solidFill>
                    <a:schemeClr val="bg1"/>
                  </a:solidFill>
                  <a:latin typeface="Segoe UI" panose="020B0502040204020203" pitchFamily="34" charset="0"/>
                  <a:cs typeface="Segoe UI" panose="020B0502040204020203" pitchFamily="34" charset="0"/>
                </a:rPr>
                <a:t>Sub-segment Section Name 2</a:t>
              </a:r>
            </a:p>
          </p:txBody>
        </p:sp>
        <p:sp>
          <p:nvSpPr>
            <p:cNvPr id="40" name="parentnme_4">
              <a:extLst>
                <a:ext uri="{FF2B5EF4-FFF2-40B4-BE49-F238E27FC236}">
                  <a16:creationId xmlns:a16="http://schemas.microsoft.com/office/drawing/2014/main" id="{F8AF76FC-F0A3-4834-A3E7-BB535733A462}"/>
                </a:ext>
              </a:extLst>
            </p:cNvPr>
            <p:cNvSpPr/>
            <p:nvPr/>
          </p:nvSpPr>
          <p:spPr bwMode="gray">
            <a:xfrm>
              <a:off x="3272311" y="1903039"/>
              <a:ext cx="8578211" cy="349391"/>
            </a:xfrm>
            <a:prstGeom prst="rect">
              <a:avLst/>
            </a:prstGeom>
          </p:spPr>
          <p:txBody>
            <a:bodyPr wrap="square">
              <a:spAutoFit/>
            </a:bodyPr>
            <a:lstStyle/>
            <a:p>
              <a:pPr marL="0" marR="0" lvl="0" indent="0" defTabSz="914400" rtl="0" eaLnBrk="1" fontAlgn="auto" latinLnBrk="0" hangingPunct="1">
                <a:lnSpc>
                  <a:spcPts val="2000"/>
                </a:lnSpc>
                <a:spcBef>
                  <a:spcPts val="0"/>
                </a:spcBef>
                <a:spcAft>
                  <a:spcPts val="0"/>
                </a:spcAft>
                <a:buClrTx/>
                <a:buSzTx/>
                <a:buFontTx/>
                <a:buNone/>
                <a:tabLst/>
                <a:defRPr/>
              </a:pPr>
              <a:r>
                <a:rPr kumimoji="0" lang="en-US" sz="2000" b="0" i="0" u="none" strike="noStrike" kern="1200" cap="none" spc="300" normalizeH="0" noProof="0" dirty="0">
                  <a:ln>
                    <a:noFill/>
                  </a:ln>
                  <a:solidFill>
                    <a:schemeClr val="bg1"/>
                  </a:solidFill>
                  <a:effectLst/>
                  <a:uLnTx/>
                  <a:uFillTx/>
                  <a:latin typeface="Impact" panose="020B0806030902050204" pitchFamily="34" charset="0"/>
                  <a:ea typeface="Adobe Gothic Std B" panose="020B0800000000000000" pitchFamily="34" charset="-128"/>
                  <a:cs typeface="Adobe Arabic" panose="02040503050201020203" pitchFamily="18" charset="-78"/>
                </a:rPr>
                <a:t>PARENT SECTION NAME</a:t>
              </a:r>
              <a:endParaRPr kumimoji="0" lang="en-US" sz="2000" i="0" u="none" strike="noStrike" kern="1200" cap="none" spc="300" normalizeH="0" noProof="0" dirty="0">
                <a:ln>
                  <a:noFill/>
                </a:ln>
                <a:solidFill>
                  <a:schemeClr val="bg1"/>
                </a:solidFill>
                <a:effectLst/>
                <a:uLnTx/>
                <a:uFillTx/>
                <a:latin typeface="Corbel" panose="020B0503020204020204" pitchFamily="34" charset="0"/>
                <a:ea typeface="Adobe Gothic Std B" panose="020B0800000000000000" pitchFamily="34" charset="-128"/>
                <a:cs typeface="Adobe Arabic" panose="02040503050201020203" pitchFamily="18" charset="-78"/>
              </a:endParaRPr>
            </a:p>
          </p:txBody>
        </p:sp>
        <p:cxnSp>
          <p:nvCxnSpPr>
            <p:cNvPr id="41" name="leftbar_4">
              <a:extLst>
                <a:ext uri="{FF2B5EF4-FFF2-40B4-BE49-F238E27FC236}">
                  <a16:creationId xmlns:a16="http://schemas.microsoft.com/office/drawing/2014/main" id="{B4109F76-C98F-43B2-B57E-A424D8D26BB3}"/>
                </a:ext>
              </a:extLst>
            </p:cNvPr>
            <p:cNvCxnSpPr>
              <a:cxnSpLocks/>
            </p:cNvCxnSpPr>
            <p:nvPr/>
          </p:nvCxnSpPr>
          <p:spPr bwMode="gray">
            <a:xfrm>
              <a:off x="3066176" y="1941569"/>
              <a:ext cx="0" cy="7174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2" name="selection_5">
            <a:extLst>
              <a:ext uri="{FF2B5EF4-FFF2-40B4-BE49-F238E27FC236}">
                <a16:creationId xmlns:a16="http://schemas.microsoft.com/office/drawing/2014/main" id="{1D4334FF-38DE-474D-B128-D276C93E09F2}"/>
              </a:ext>
            </a:extLst>
          </p:cNvPr>
          <p:cNvGrpSpPr/>
          <p:nvPr/>
        </p:nvGrpSpPr>
        <p:grpSpPr>
          <a:xfrm>
            <a:off x="2680016" y="877790"/>
            <a:ext cx="8784346" cy="756001"/>
            <a:chOff x="3066176" y="1903039"/>
            <a:chExt cx="8784346" cy="756001"/>
          </a:xfrm>
        </p:grpSpPr>
        <p:sp>
          <p:nvSpPr>
            <p:cNvPr id="43" name="subsectn_5">
              <a:extLst>
                <a:ext uri="{FF2B5EF4-FFF2-40B4-BE49-F238E27FC236}">
                  <a16:creationId xmlns:a16="http://schemas.microsoft.com/office/drawing/2014/main" id="{9BE1E29D-056C-4215-A85B-A40A84DBD1D2}"/>
                </a:ext>
              </a:extLst>
            </p:cNvPr>
            <p:cNvSpPr/>
            <p:nvPr/>
          </p:nvSpPr>
          <p:spPr bwMode="gray">
            <a:xfrm>
              <a:off x="3272311" y="2181986"/>
              <a:ext cx="8256257" cy="477054"/>
            </a:xfrm>
            <a:prstGeom prst="rect">
              <a:avLst/>
            </a:prstGeom>
          </p:spPr>
          <p:txBody>
            <a:bodyPr wrap="square">
              <a:spAutoFit/>
            </a:bodyPr>
            <a:lstStyle/>
            <a:p>
              <a:pPr>
                <a:lnSpc>
                  <a:spcPts val="1450"/>
                </a:lnSpc>
              </a:pPr>
              <a:r>
                <a:rPr lang="en-US" sz="1400" dirty="0">
                  <a:solidFill>
                    <a:schemeClr val="bg1"/>
                  </a:solidFill>
                  <a:latin typeface="Segoe UI" panose="020B0502040204020203" pitchFamily="34" charset="0"/>
                  <a:cs typeface="Segoe UI" panose="020B0502040204020203" pitchFamily="34" charset="0"/>
                </a:rPr>
                <a:t>Sub-segment Section Name 1</a:t>
              </a:r>
            </a:p>
            <a:p>
              <a:pPr>
                <a:lnSpc>
                  <a:spcPts val="1450"/>
                </a:lnSpc>
              </a:pPr>
              <a:r>
                <a:rPr lang="en-US" sz="1400" dirty="0">
                  <a:solidFill>
                    <a:schemeClr val="bg1"/>
                  </a:solidFill>
                  <a:latin typeface="Segoe UI" panose="020B0502040204020203" pitchFamily="34" charset="0"/>
                  <a:cs typeface="Segoe UI" panose="020B0502040204020203" pitchFamily="34" charset="0"/>
                </a:rPr>
                <a:t>Sub-segment Section Name 2</a:t>
              </a:r>
            </a:p>
          </p:txBody>
        </p:sp>
        <p:sp>
          <p:nvSpPr>
            <p:cNvPr id="44" name="parentnme_5">
              <a:extLst>
                <a:ext uri="{FF2B5EF4-FFF2-40B4-BE49-F238E27FC236}">
                  <a16:creationId xmlns:a16="http://schemas.microsoft.com/office/drawing/2014/main" id="{06F96909-540F-4148-9858-D985A8583BB7}"/>
                </a:ext>
              </a:extLst>
            </p:cNvPr>
            <p:cNvSpPr/>
            <p:nvPr/>
          </p:nvSpPr>
          <p:spPr bwMode="gray">
            <a:xfrm>
              <a:off x="3272311" y="1903039"/>
              <a:ext cx="8578211" cy="349391"/>
            </a:xfrm>
            <a:prstGeom prst="rect">
              <a:avLst/>
            </a:prstGeom>
          </p:spPr>
          <p:txBody>
            <a:bodyPr wrap="square">
              <a:spAutoFit/>
            </a:bodyPr>
            <a:lstStyle/>
            <a:p>
              <a:pPr marL="0" marR="0" lvl="0" indent="0" defTabSz="914400" rtl="0" eaLnBrk="1" fontAlgn="auto" latinLnBrk="0" hangingPunct="1">
                <a:lnSpc>
                  <a:spcPts val="2000"/>
                </a:lnSpc>
                <a:spcBef>
                  <a:spcPts val="0"/>
                </a:spcBef>
                <a:spcAft>
                  <a:spcPts val="0"/>
                </a:spcAft>
                <a:buClrTx/>
                <a:buSzTx/>
                <a:buFontTx/>
                <a:buNone/>
                <a:tabLst/>
                <a:defRPr/>
              </a:pPr>
              <a:r>
                <a:rPr kumimoji="0" lang="en-US" sz="2000" b="0" i="0" u="none" strike="noStrike" kern="1200" cap="none" spc="300" normalizeH="0" noProof="0" dirty="0">
                  <a:ln>
                    <a:noFill/>
                  </a:ln>
                  <a:solidFill>
                    <a:schemeClr val="bg1"/>
                  </a:solidFill>
                  <a:effectLst/>
                  <a:uLnTx/>
                  <a:uFillTx/>
                  <a:latin typeface="Impact" panose="020B0806030902050204" pitchFamily="34" charset="0"/>
                  <a:ea typeface="Adobe Gothic Std B" panose="020B0800000000000000" pitchFamily="34" charset="-128"/>
                  <a:cs typeface="Adobe Arabic" panose="02040503050201020203" pitchFamily="18" charset="-78"/>
                </a:rPr>
                <a:t>PARENT SECTION NAME</a:t>
              </a:r>
              <a:endParaRPr kumimoji="0" lang="en-US" sz="2000" i="0" u="none" strike="noStrike" kern="1200" cap="none" spc="300" normalizeH="0" noProof="0" dirty="0">
                <a:ln>
                  <a:noFill/>
                </a:ln>
                <a:solidFill>
                  <a:schemeClr val="bg1"/>
                </a:solidFill>
                <a:effectLst/>
                <a:uLnTx/>
                <a:uFillTx/>
                <a:latin typeface="Corbel" panose="020B0503020204020204" pitchFamily="34" charset="0"/>
                <a:ea typeface="Adobe Gothic Std B" panose="020B0800000000000000" pitchFamily="34" charset="-128"/>
                <a:cs typeface="Adobe Arabic" panose="02040503050201020203" pitchFamily="18" charset="-78"/>
              </a:endParaRPr>
            </a:p>
          </p:txBody>
        </p:sp>
        <p:cxnSp>
          <p:nvCxnSpPr>
            <p:cNvPr id="45" name="leftbar_5">
              <a:extLst>
                <a:ext uri="{FF2B5EF4-FFF2-40B4-BE49-F238E27FC236}">
                  <a16:creationId xmlns:a16="http://schemas.microsoft.com/office/drawing/2014/main" id="{96F87BEA-53DF-496F-A954-63DE680A78F2}"/>
                </a:ext>
              </a:extLst>
            </p:cNvPr>
            <p:cNvCxnSpPr>
              <a:cxnSpLocks/>
            </p:cNvCxnSpPr>
            <p:nvPr/>
          </p:nvCxnSpPr>
          <p:spPr bwMode="gray">
            <a:xfrm>
              <a:off x="3066176" y="1941569"/>
              <a:ext cx="0" cy="7174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7" name="selection_2">
            <a:extLst>
              <a:ext uri="{FF2B5EF4-FFF2-40B4-BE49-F238E27FC236}">
                <a16:creationId xmlns:a16="http://schemas.microsoft.com/office/drawing/2014/main" id="{00B45AB8-755D-4019-BE01-67E534241774}"/>
              </a:ext>
            </a:extLst>
          </p:cNvPr>
          <p:cNvGrpSpPr/>
          <p:nvPr/>
        </p:nvGrpSpPr>
        <p:grpSpPr>
          <a:xfrm>
            <a:off x="2680016" y="931826"/>
            <a:ext cx="8583374" cy="717471"/>
            <a:chOff x="3066176" y="1941569"/>
            <a:chExt cx="8583374" cy="717471"/>
          </a:xfrm>
        </p:grpSpPr>
        <p:sp>
          <p:nvSpPr>
            <p:cNvPr id="48" name="subsectn_2">
              <a:extLst>
                <a:ext uri="{FF2B5EF4-FFF2-40B4-BE49-F238E27FC236}">
                  <a16:creationId xmlns:a16="http://schemas.microsoft.com/office/drawing/2014/main" id="{3FE94BB2-09A6-4DC5-8D54-DEE9A3A9C21A}"/>
                </a:ext>
              </a:extLst>
            </p:cNvPr>
            <p:cNvSpPr/>
            <p:nvPr/>
          </p:nvSpPr>
          <p:spPr bwMode="gray">
            <a:xfrm>
              <a:off x="3272311" y="2181986"/>
              <a:ext cx="8047018" cy="477054"/>
            </a:xfrm>
            <a:prstGeom prst="rect">
              <a:avLst/>
            </a:prstGeom>
          </p:spPr>
          <p:txBody>
            <a:bodyPr wrap="square">
              <a:spAutoFit/>
            </a:bodyPr>
            <a:lstStyle/>
            <a:p>
              <a:pPr>
                <a:lnSpc>
                  <a:spcPts val="1450"/>
                </a:lnSpc>
              </a:pPr>
              <a:r>
                <a:rPr lang="en-US" sz="1400" dirty="0">
                  <a:solidFill>
                    <a:schemeClr val="bg1"/>
                  </a:solidFill>
                  <a:latin typeface="Segoe UI" panose="020B0502040204020203" pitchFamily="34" charset="0"/>
                  <a:cs typeface="Segoe UI" panose="020B0502040204020203" pitchFamily="34" charset="0"/>
                </a:rPr>
                <a:t>Sub-segment Section Name 1</a:t>
              </a:r>
            </a:p>
            <a:p>
              <a:pPr>
                <a:lnSpc>
                  <a:spcPts val="1450"/>
                </a:lnSpc>
              </a:pPr>
              <a:r>
                <a:rPr lang="en-US" sz="1400" dirty="0">
                  <a:solidFill>
                    <a:schemeClr val="bg1"/>
                  </a:solidFill>
                  <a:latin typeface="Segoe UI" panose="020B0502040204020203" pitchFamily="34" charset="0"/>
                  <a:cs typeface="Segoe UI" panose="020B0502040204020203" pitchFamily="34" charset="0"/>
                </a:rPr>
                <a:t>Sub-segment Section Name 2</a:t>
              </a:r>
            </a:p>
          </p:txBody>
        </p:sp>
        <p:sp>
          <p:nvSpPr>
            <p:cNvPr id="49" name="parentnme_2">
              <a:extLst>
                <a:ext uri="{FF2B5EF4-FFF2-40B4-BE49-F238E27FC236}">
                  <a16:creationId xmlns:a16="http://schemas.microsoft.com/office/drawing/2014/main" id="{EAD63715-4695-45E1-B764-E757AFA34FE8}"/>
                </a:ext>
              </a:extLst>
            </p:cNvPr>
            <p:cNvSpPr/>
            <p:nvPr/>
          </p:nvSpPr>
          <p:spPr bwMode="gray">
            <a:xfrm>
              <a:off x="3272311" y="1941569"/>
              <a:ext cx="8377239" cy="349391"/>
            </a:xfrm>
            <a:prstGeom prst="rect">
              <a:avLst/>
            </a:prstGeom>
          </p:spPr>
          <p:txBody>
            <a:bodyPr wrap="square">
              <a:spAutoFit/>
            </a:bodyPr>
            <a:lstStyle/>
            <a:p>
              <a:pPr marL="0" marR="0" lvl="0" indent="0" defTabSz="914400" rtl="0" eaLnBrk="1" fontAlgn="auto" latinLnBrk="0" hangingPunct="1">
                <a:lnSpc>
                  <a:spcPts val="2000"/>
                </a:lnSpc>
                <a:spcBef>
                  <a:spcPts val="0"/>
                </a:spcBef>
                <a:spcAft>
                  <a:spcPts val="0"/>
                </a:spcAft>
                <a:buClrTx/>
                <a:buSzTx/>
                <a:buFontTx/>
                <a:buNone/>
                <a:tabLst/>
                <a:defRPr/>
              </a:pPr>
              <a:r>
                <a:rPr kumimoji="0" lang="en-US" sz="2000" b="0" i="0" u="none" strike="noStrike" kern="1200" cap="none" spc="300" normalizeH="0" noProof="0" dirty="0">
                  <a:ln>
                    <a:noFill/>
                  </a:ln>
                  <a:solidFill>
                    <a:schemeClr val="bg1"/>
                  </a:solidFill>
                  <a:effectLst/>
                  <a:uLnTx/>
                  <a:uFillTx/>
                  <a:latin typeface="Impact" panose="020B0806030902050204" pitchFamily="34" charset="0"/>
                  <a:ea typeface="Adobe Gothic Std B" panose="020B0800000000000000" pitchFamily="34" charset="-128"/>
                  <a:cs typeface="Adobe Arabic" panose="02040503050201020203" pitchFamily="18" charset="-78"/>
                </a:rPr>
                <a:t>PARENT SECTION NAME</a:t>
              </a:r>
              <a:endParaRPr kumimoji="0" lang="en-US" sz="2000" i="0" u="none" strike="noStrike" kern="1200" cap="none" spc="300" normalizeH="0" noProof="0" dirty="0">
                <a:ln>
                  <a:noFill/>
                </a:ln>
                <a:solidFill>
                  <a:schemeClr val="bg1"/>
                </a:solidFill>
                <a:effectLst/>
                <a:uLnTx/>
                <a:uFillTx/>
                <a:latin typeface="Corbel" panose="020B0503020204020204" pitchFamily="34" charset="0"/>
                <a:ea typeface="Adobe Gothic Std B" panose="020B0800000000000000" pitchFamily="34" charset="-128"/>
                <a:cs typeface="Adobe Arabic" panose="02040503050201020203" pitchFamily="18" charset="-78"/>
              </a:endParaRPr>
            </a:p>
          </p:txBody>
        </p:sp>
        <p:cxnSp>
          <p:nvCxnSpPr>
            <p:cNvPr id="50" name="leftbar_2">
              <a:extLst>
                <a:ext uri="{FF2B5EF4-FFF2-40B4-BE49-F238E27FC236}">
                  <a16:creationId xmlns:a16="http://schemas.microsoft.com/office/drawing/2014/main" id="{E3F6B260-3CCD-48E4-8626-DFB1BEE368C1}"/>
                </a:ext>
              </a:extLst>
            </p:cNvPr>
            <p:cNvCxnSpPr>
              <a:cxnSpLocks/>
            </p:cNvCxnSpPr>
            <p:nvPr/>
          </p:nvCxnSpPr>
          <p:spPr bwMode="gray">
            <a:xfrm>
              <a:off x="3066176" y="1941569"/>
              <a:ext cx="0" cy="7174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27" name="customerLogo" descr="A close up of a sign&#10;&#10;Description generated with very high confidence">
            <a:extLst>
              <a:ext uri="{FF2B5EF4-FFF2-40B4-BE49-F238E27FC236}">
                <a16:creationId xmlns:a16="http://schemas.microsoft.com/office/drawing/2014/main" id="{08E68F62-6A92-4F55-A9D1-58321C2DE6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64782" y="6514127"/>
            <a:ext cx="968387" cy="317521"/>
          </a:xfrm>
          <a:prstGeom prst="rect">
            <a:avLst/>
          </a:prstGeom>
        </p:spPr>
      </p:pic>
    </p:spTree>
    <p:extLst>
      <p:ext uri="{BB962C8B-B14F-4D97-AF65-F5344CB8AC3E}">
        <p14:creationId xmlns:p14="http://schemas.microsoft.com/office/powerpoint/2010/main" val="3466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7F9DC688-4A6F-4D26-8609-2A9E5BB78C12}"/>
              </a:ext>
            </a:extLst>
          </p:cNvPr>
          <p:cNvSpPr/>
          <p:nvPr/>
        </p:nvSpPr>
        <p:spPr bwMode="gray">
          <a:xfrm>
            <a:off x="0" y="1"/>
            <a:ext cx="12192000" cy="641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grpSp>
        <p:nvGrpSpPr>
          <p:cNvPr id="4" name="Group 3">
            <a:extLst>
              <a:ext uri="{FF2B5EF4-FFF2-40B4-BE49-F238E27FC236}">
                <a16:creationId xmlns:a16="http://schemas.microsoft.com/office/drawing/2014/main" id="{EA0A9980-308F-483B-839F-F166EF7D853E}"/>
              </a:ext>
            </a:extLst>
          </p:cNvPr>
          <p:cNvGrpSpPr/>
          <p:nvPr/>
        </p:nvGrpSpPr>
        <p:grpSpPr bwMode="gray">
          <a:xfrm>
            <a:off x="-79564" y="1287316"/>
            <a:ext cx="3661946" cy="3661946"/>
            <a:chOff x="-79564" y="1287316"/>
            <a:chExt cx="3661946" cy="3661946"/>
          </a:xfrm>
        </p:grpSpPr>
        <p:grpSp>
          <p:nvGrpSpPr>
            <p:cNvPr id="26" name="Group 25">
              <a:extLst>
                <a:ext uri="{FF2B5EF4-FFF2-40B4-BE49-F238E27FC236}">
                  <a16:creationId xmlns:a16="http://schemas.microsoft.com/office/drawing/2014/main" id="{5518058B-3A75-45CA-B1BE-E6265E683398}"/>
                </a:ext>
              </a:extLst>
            </p:cNvPr>
            <p:cNvGrpSpPr/>
            <p:nvPr/>
          </p:nvGrpSpPr>
          <p:grpSpPr bwMode="gray">
            <a:xfrm>
              <a:off x="232129" y="1454401"/>
              <a:ext cx="3000775" cy="3165780"/>
              <a:chOff x="4625256" y="4372536"/>
              <a:chExt cx="1656036" cy="1747097"/>
            </a:xfrm>
          </p:grpSpPr>
          <p:grpSp>
            <p:nvGrpSpPr>
              <p:cNvPr id="27" name="Group 26">
                <a:extLst>
                  <a:ext uri="{FF2B5EF4-FFF2-40B4-BE49-F238E27FC236}">
                    <a16:creationId xmlns:a16="http://schemas.microsoft.com/office/drawing/2014/main" id="{678618F4-A9B6-4896-9A89-272A281046ED}"/>
                  </a:ext>
                </a:extLst>
              </p:cNvPr>
              <p:cNvGrpSpPr/>
              <p:nvPr/>
            </p:nvGrpSpPr>
            <p:grpSpPr bwMode="gray">
              <a:xfrm rot="20627968">
                <a:off x="4625256" y="4372536"/>
                <a:ext cx="1656036" cy="1747097"/>
                <a:chOff x="3895229" y="3321242"/>
                <a:chExt cx="2685595" cy="2833268"/>
              </a:xfrm>
            </p:grpSpPr>
            <p:sp>
              <p:nvSpPr>
                <p:cNvPr id="30" name="Oval 29">
                  <a:extLst>
                    <a:ext uri="{FF2B5EF4-FFF2-40B4-BE49-F238E27FC236}">
                      <a16:creationId xmlns:a16="http://schemas.microsoft.com/office/drawing/2014/main" id="{14F26202-B5DE-40BC-92D3-61A4D60FB598}"/>
                    </a:ext>
                  </a:extLst>
                </p:cNvPr>
                <p:cNvSpPr/>
                <p:nvPr/>
              </p:nvSpPr>
              <p:spPr bwMode="gray">
                <a:xfrm>
                  <a:off x="3895229" y="3468915"/>
                  <a:ext cx="2685595" cy="2685595"/>
                </a:xfrm>
                <a:prstGeom prst="ellipse">
                  <a:avLst/>
                </a:prstGeom>
                <a:noFill/>
                <a:ln w="12700">
                  <a:solidFill>
                    <a:srgbClr val="1274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D6B9240D-8F79-422F-887B-15254E7406CE}"/>
                    </a:ext>
                  </a:extLst>
                </p:cNvPr>
                <p:cNvCxnSpPr>
                  <a:cxnSpLocks/>
                  <a:stCxn id="32" idx="4"/>
                </p:cNvCxnSpPr>
                <p:nvPr/>
              </p:nvCxnSpPr>
              <p:spPr bwMode="gray">
                <a:xfrm rot="972032" flipV="1">
                  <a:off x="5357449" y="3982741"/>
                  <a:ext cx="1163837" cy="1004679"/>
                </a:xfrm>
                <a:prstGeom prst="line">
                  <a:avLst/>
                </a:prstGeom>
                <a:ln w="28575">
                  <a:solidFill>
                    <a:srgbClr val="127461"/>
                  </a:solidFill>
                </a:ln>
              </p:spPr>
              <p:style>
                <a:lnRef idx="1">
                  <a:schemeClr val="accent1"/>
                </a:lnRef>
                <a:fillRef idx="0">
                  <a:schemeClr val="accent1"/>
                </a:fillRef>
                <a:effectRef idx="0">
                  <a:schemeClr val="accent1"/>
                </a:effectRef>
                <a:fontRef idx="minor">
                  <a:schemeClr val="tx1"/>
                </a:fontRef>
              </p:style>
            </p:cxnSp>
            <p:sp>
              <p:nvSpPr>
                <p:cNvPr id="32" name="Freeform 5">
                  <a:extLst>
                    <a:ext uri="{FF2B5EF4-FFF2-40B4-BE49-F238E27FC236}">
                      <a16:creationId xmlns:a16="http://schemas.microsoft.com/office/drawing/2014/main" id="{3ED8FD9F-F323-44FA-870F-A3F81003AF25}"/>
                    </a:ext>
                  </a:extLst>
                </p:cNvPr>
                <p:cNvSpPr>
                  <a:spLocks/>
                </p:cNvSpPr>
                <p:nvPr/>
              </p:nvSpPr>
              <p:spPr bwMode="gray">
                <a:xfrm rot="6697218">
                  <a:off x="4620313" y="2973950"/>
                  <a:ext cx="1474519" cy="2169104"/>
                </a:xfrm>
                <a:custGeom>
                  <a:avLst/>
                  <a:gdLst>
                    <a:gd name="T0" fmla="*/ 284 w 826"/>
                    <a:gd name="T1" fmla="*/ 0 h 1214"/>
                    <a:gd name="T2" fmla="*/ 283 w 826"/>
                    <a:gd name="T3" fmla="*/ 1 h 1214"/>
                    <a:gd name="T4" fmla="*/ 311 w 826"/>
                    <a:gd name="T5" fmla="*/ 1052 h 1214"/>
                    <a:gd name="T6" fmla="*/ 572 w 826"/>
                    <a:gd name="T7" fmla="*/ 1214 h 1214"/>
                    <a:gd name="T8" fmla="*/ 826 w 826"/>
                    <a:gd name="T9" fmla="*/ 514 h 1214"/>
                    <a:gd name="T10" fmla="*/ 284 w 826"/>
                    <a:gd name="T11" fmla="*/ 0 h 1214"/>
                  </a:gdLst>
                  <a:ahLst/>
                  <a:cxnLst>
                    <a:cxn ang="0">
                      <a:pos x="T0" y="T1"/>
                    </a:cxn>
                    <a:cxn ang="0">
                      <a:pos x="T2" y="T3"/>
                    </a:cxn>
                    <a:cxn ang="0">
                      <a:pos x="T4" y="T5"/>
                    </a:cxn>
                    <a:cxn ang="0">
                      <a:pos x="T6" y="T7"/>
                    </a:cxn>
                    <a:cxn ang="0">
                      <a:pos x="T8" y="T9"/>
                    </a:cxn>
                    <a:cxn ang="0">
                      <a:pos x="T10" y="T11"/>
                    </a:cxn>
                  </a:cxnLst>
                  <a:rect l="0" t="0" r="r" b="b"/>
                  <a:pathLst>
                    <a:path w="826" h="1214">
                      <a:moveTo>
                        <a:pt x="284" y="0"/>
                      </a:moveTo>
                      <a:cubicBezTo>
                        <a:pt x="283" y="1"/>
                        <a:pt x="283" y="1"/>
                        <a:pt x="283" y="1"/>
                      </a:cubicBezTo>
                      <a:cubicBezTo>
                        <a:pt x="0" y="299"/>
                        <a:pt x="13" y="770"/>
                        <a:pt x="311" y="1052"/>
                      </a:cubicBezTo>
                      <a:cubicBezTo>
                        <a:pt x="312" y="1053"/>
                        <a:pt x="428" y="1177"/>
                        <a:pt x="572" y="1214"/>
                      </a:cubicBezTo>
                      <a:cubicBezTo>
                        <a:pt x="826" y="514"/>
                        <a:pt x="826" y="514"/>
                        <a:pt x="826" y="514"/>
                      </a:cubicBezTo>
                      <a:cubicBezTo>
                        <a:pt x="284" y="0"/>
                        <a:pt x="284" y="0"/>
                        <a:pt x="284" y="0"/>
                      </a:cubicBezTo>
                    </a:path>
                  </a:pathLst>
                </a:custGeom>
                <a:gradFill>
                  <a:gsLst>
                    <a:gs pos="74000">
                      <a:srgbClr val="17977E"/>
                    </a:gs>
                    <a:gs pos="20000">
                      <a:srgbClr val="127461"/>
                    </a:gs>
                  </a:gsLst>
                  <a:lin ang="42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8" name="Oval 27">
                <a:extLst>
                  <a:ext uri="{FF2B5EF4-FFF2-40B4-BE49-F238E27FC236}">
                    <a16:creationId xmlns:a16="http://schemas.microsoft.com/office/drawing/2014/main" id="{549E288A-D3F1-4400-981D-4CD51851DE75}"/>
                  </a:ext>
                </a:extLst>
              </p:cNvPr>
              <p:cNvSpPr/>
              <p:nvPr/>
            </p:nvSpPr>
            <p:spPr bwMode="gray">
              <a:xfrm rot="20627968">
                <a:off x="4842808" y="4667702"/>
                <a:ext cx="1244205" cy="1244205"/>
              </a:xfrm>
              <a:prstGeom prst="ellipse">
                <a:avLst/>
              </a:prstGeom>
              <a:noFill/>
              <a:ln w="12700">
                <a:solidFill>
                  <a:srgbClr val="1274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7635A043-B3AD-42A0-9C1E-21B63D73D6C1}"/>
                  </a:ext>
                </a:extLst>
              </p:cNvPr>
              <p:cNvSpPr/>
              <p:nvPr/>
            </p:nvSpPr>
            <p:spPr bwMode="gray">
              <a:xfrm rot="20627968">
                <a:off x="5116468" y="4941353"/>
                <a:ext cx="702321" cy="702321"/>
              </a:xfrm>
              <a:prstGeom prst="ellipse">
                <a:avLst/>
              </a:prstGeom>
              <a:noFill/>
              <a:ln w="12700">
                <a:solidFill>
                  <a:srgbClr val="1274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32903F0A-5B9F-42E8-A75F-07CC07860639}"/>
                </a:ext>
              </a:extLst>
            </p:cNvPr>
            <p:cNvGrpSpPr/>
            <p:nvPr/>
          </p:nvGrpSpPr>
          <p:grpSpPr bwMode="gray">
            <a:xfrm>
              <a:off x="1753603" y="1287316"/>
              <a:ext cx="0" cy="3661946"/>
              <a:chOff x="4887817" y="4360142"/>
              <a:chExt cx="0" cy="2020916"/>
            </a:xfrm>
          </p:grpSpPr>
          <p:cxnSp>
            <p:nvCxnSpPr>
              <p:cNvPr id="34" name="Straight Connector 33">
                <a:extLst>
                  <a:ext uri="{FF2B5EF4-FFF2-40B4-BE49-F238E27FC236}">
                    <a16:creationId xmlns:a16="http://schemas.microsoft.com/office/drawing/2014/main" id="{1B2158B6-2D6F-4228-AA44-62ED1A80BC65}"/>
                  </a:ext>
                </a:extLst>
              </p:cNvPr>
              <p:cNvCxnSpPr/>
              <p:nvPr/>
            </p:nvCxnSpPr>
            <p:spPr bwMode="gray">
              <a:xfrm>
                <a:off x="4887817" y="4360142"/>
                <a:ext cx="0" cy="305007"/>
              </a:xfrm>
              <a:prstGeom prst="line">
                <a:avLst/>
              </a:prstGeom>
              <a:ln w="19050">
                <a:solidFill>
                  <a:srgbClr val="12746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DB7941-7C32-4D3A-B4E5-29DB415F38DB}"/>
                  </a:ext>
                </a:extLst>
              </p:cNvPr>
              <p:cNvCxnSpPr/>
              <p:nvPr/>
            </p:nvCxnSpPr>
            <p:spPr bwMode="gray">
              <a:xfrm>
                <a:off x="4887817" y="6076051"/>
                <a:ext cx="0" cy="305007"/>
              </a:xfrm>
              <a:prstGeom prst="line">
                <a:avLst/>
              </a:prstGeom>
              <a:ln w="19050">
                <a:solidFill>
                  <a:srgbClr val="12746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E70A6873-C026-4471-92AE-3B9D9095EC4E}"/>
                </a:ext>
              </a:extLst>
            </p:cNvPr>
            <p:cNvGrpSpPr/>
            <p:nvPr/>
          </p:nvGrpSpPr>
          <p:grpSpPr bwMode="gray">
            <a:xfrm rot="5400000">
              <a:off x="1751409" y="1255896"/>
              <a:ext cx="0" cy="3661946"/>
              <a:chOff x="4887817" y="4360142"/>
              <a:chExt cx="0" cy="2020916"/>
            </a:xfrm>
          </p:grpSpPr>
          <p:cxnSp>
            <p:nvCxnSpPr>
              <p:cNvPr id="37" name="Straight Connector 36">
                <a:extLst>
                  <a:ext uri="{FF2B5EF4-FFF2-40B4-BE49-F238E27FC236}">
                    <a16:creationId xmlns:a16="http://schemas.microsoft.com/office/drawing/2014/main" id="{0B7AE740-1D64-4C4F-A71C-D5D3F0FC76C9}"/>
                  </a:ext>
                </a:extLst>
              </p:cNvPr>
              <p:cNvCxnSpPr/>
              <p:nvPr/>
            </p:nvCxnSpPr>
            <p:spPr bwMode="gray">
              <a:xfrm>
                <a:off x="4887817" y="4360142"/>
                <a:ext cx="0" cy="305007"/>
              </a:xfrm>
              <a:prstGeom prst="line">
                <a:avLst/>
              </a:prstGeom>
              <a:ln w="19050">
                <a:solidFill>
                  <a:srgbClr val="12746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21607B6-937C-4A99-9E89-AC0779C8BD96}"/>
                  </a:ext>
                </a:extLst>
              </p:cNvPr>
              <p:cNvCxnSpPr/>
              <p:nvPr/>
            </p:nvCxnSpPr>
            <p:spPr bwMode="gray">
              <a:xfrm>
                <a:off x="4887817" y="6076051"/>
                <a:ext cx="0" cy="305007"/>
              </a:xfrm>
              <a:prstGeom prst="line">
                <a:avLst/>
              </a:prstGeom>
              <a:ln w="19050">
                <a:solidFill>
                  <a:srgbClr val="127461"/>
                </a:solidFill>
              </a:ln>
            </p:spPr>
            <p:style>
              <a:lnRef idx="1">
                <a:schemeClr val="accent1"/>
              </a:lnRef>
              <a:fillRef idx="0">
                <a:schemeClr val="accent1"/>
              </a:fillRef>
              <a:effectRef idx="0">
                <a:schemeClr val="accent1"/>
              </a:effectRef>
              <a:fontRef idx="minor">
                <a:schemeClr val="tx1"/>
              </a:fontRef>
            </p:style>
          </p:cxnSp>
        </p:grpSp>
      </p:grpSp>
      <p:sp>
        <p:nvSpPr>
          <p:cNvPr id="25" name="sub-section-name">
            <a:extLst>
              <a:ext uri="{FF2B5EF4-FFF2-40B4-BE49-F238E27FC236}">
                <a16:creationId xmlns:a16="http://schemas.microsoft.com/office/drawing/2014/main" id="{4A38AB0F-799B-4288-9844-E1093B3CB51B}"/>
              </a:ext>
            </a:extLst>
          </p:cNvPr>
          <p:cNvSpPr/>
          <p:nvPr/>
        </p:nvSpPr>
        <p:spPr bwMode="gray">
          <a:xfrm>
            <a:off x="1864372" y="2392448"/>
            <a:ext cx="9794017" cy="694421"/>
          </a:xfrm>
          <a:prstGeom prst="rect">
            <a:avLst/>
          </a:prstGeom>
          <a:noFill/>
        </p:spPr>
        <p:txBody>
          <a:bodyPr wrap="square">
            <a:spAutoFit/>
          </a:bodyPr>
          <a:lstStyle/>
          <a:p>
            <a:pPr lvl="0">
              <a:lnSpc>
                <a:spcPts val="4600"/>
              </a:lnSpc>
              <a:defRPr/>
            </a:pPr>
            <a:r>
              <a:rPr lang="en-US" sz="6000" spc="600" dirty="0">
                <a:solidFill>
                  <a:srgbClr val="CDF7F0"/>
                </a:solidFill>
                <a:latin typeface="Impact" panose="020B0806030902050204" pitchFamily="34" charset="0"/>
                <a:ea typeface="Adobe Gothic Std B" panose="020B0800000000000000" pitchFamily="34" charset="-128"/>
                <a:cs typeface="Adobe Arabic" panose="02040503050201020203" pitchFamily="18" charset="-78"/>
              </a:rPr>
              <a:t>SUB-SEGMENT NAME</a:t>
            </a:r>
            <a:endParaRPr lang="en-US" sz="2000" spc="600" dirty="0">
              <a:solidFill>
                <a:srgbClr val="CDF7F0"/>
              </a:solidFill>
              <a:latin typeface="Impact" panose="020B0806030902050204" pitchFamily="34" charset="0"/>
              <a:ea typeface="Adobe Gothic Std B" panose="020B0800000000000000" pitchFamily="34" charset="-128"/>
              <a:cs typeface="Adobe Arabic" panose="02040503050201020203" pitchFamily="18" charset="-78"/>
            </a:endParaRPr>
          </a:p>
        </p:txBody>
      </p:sp>
      <p:sp>
        <p:nvSpPr>
          <p:cNvPr id="22" name="sub-section-desc">
            <a:extLst>
              <a:ext uri="{FF2B5EF4-FFF2-40B4-BE49-F238E27FC236}">
                <a16:creationId xmlns:a16="http://schemas.microsoft.com/office/drawing/2014/main" id="{D7E6A151-2423-4CBF-A43F-C550340A3F95}"/>
              </a:ext>
            </a:extLst>
          </p:cNvPr>
          <p:cNvSpPr txBox="1"/>
          <p:nvPr/>
        </p:nvSpPr>
        <p:spPr bwMode="gray">
          <a:xfrm>
            <a:off x="1976012" y="3264041"/>
            <a:ext cx="7152126" cy="400110"/>
          </a:xfrm>
          <a:prstGeom prst="rect">
            <a:avLst/>
          </a:prstGeom>
          <a:noFill/>
        </p:spPr>
        <p:txBody>
          <a:bodyPr wrap="square" rtlCol="0">
            <a:spAutoFit/>
          </a:bodyPr>
          <a:lstStyle/>
          <a:p>
            <a:r>
              <a:rPr lang="en-US" sz="2000" spc="300" dirty="0">
                <a:solidFill>
                  <a:schemeClr val="bg1"/>
                </a:solidFill>
                <a:latin typeface="Corbel" panose="020B0503020204020204" pitchFamily="34" charset="0"/>
              </a:rPr>
              <a:t>Sub-Segment Description</a:t>
            </a:r>
          </a:p>
        </p:txBody>
      </p:sp>
      <p:cxnSp>
        <p:nvCxnSpPr>
          <p:cNvPr id="23" name="Straight Connector 22">
            <a:extLst>
              <a:ext uri="{FF2B5EF4-FFF2-40B4-BE49-F238E27FC236}">
                <a16:creationId xmlns:a16="http://schemas.microsoft.com/office/drawing/2014/main" id="{945D7E1B-2D70-42CE-A287-6CC7BB9BA9B0}"/>
              </a:ext>
            </a:extLst>
          </p:cNvPr>
          <p:cNvCxnSpPr>
            <a:cxnSpLocks/>
          </p:cNvCxnSpPr>
          <p:nvPr/>
        </p:nvCxnSpPr>
        <p:spPr bwMode="gray">
          <a:xfrm>
            <a:off x="1976012" y="3201456"/>
            <a:ext cx="6675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288058"/>
      </p:ext>
    </p:extLst>
  </p:cSld>
  <p:clrMapOvr>
    <a:masterClrMapping/>
  </p:clrMapOvr>
</p:sld>
</file>

<file path=ppt/theme/theme1.xml><?xml version="1.0" encoding="utf-8"?>
<a:theme xmlns:a="http://schemas.openxmlformats.org/drawingml/2006/main" name="1_Office Theme">
  <a:themeElements>
    <a:clrScheme name="Coke - Restaurants in Malls">
      <a:dk1>
        <a:srgbClr val="000000"/>
      </a:dk1>
      <a:lt1>
        <a:sysClr val="window" lastClr="FFFFFF"/>
      </a:lt1>
      <a:dk2>
        <a:srgbClr val="404040"/>
      </a:dk2>
      <a:lt2>
        <a:srgbClr val="E7E6E6"/>
      </a:lt2>
      <a:accent1>
        <a:srgbClr val="E41E30"/>
      </a:accent1>
      <a:accent2>
        <a:srgbClr val="17977E"/>
      </a:accent2>
      <a:accent3>
        <a:srgbClr val="A2BD4A"/>
      </a:accent3>
      <a:accent4>
        <a:srgbClr val="F3E952"/>
      </a:accent4>
      <a:accent5>
        <a:srgbClr val="8B65A8"/>
      </a:accent5>
      <a:accent6>
        <a:srgbClr val="404040"/>
      </a:accent6>
      <a:hlink>
        <a:srgbClr val="E41E30"/>
      </a:hlink>
      <a:folHlink>
        <a:srgbClr val="404040"/>
      </a:folHlink>
    </a:clrScheme>
    <a:fontScheme name="Coca-Cola Channel Assessments">
      <a:majorFont>
        <a:latin typeface="Impac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29947</TotalTime>
  <Words>411</Words>
  <Application>Microsoft Office PowerPoint</Application>
  <PresentationFormat>Widescreen</PresentationFormat>
  <Paragraphs>41</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Corbel</vt:lpstr>
      <vt:lpstr>Impact</vt:lpstr>
      <vt:lpstr>Segoe UI</vt:lpstr>
      <vt:lpstr>Wingdings</vt:lpstr>
      <vt:lpstr>1_Office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Lindsey Larson</dc:creator>
  <cp:lastModifiedBy>Sabat Ullah</cp:lastModifiedBy>
  <cp:revision>2123</cp:revision>
  <cp:lastPrinted>2019-11-26T15:46:36Z</cp:lastPrinted>
  <dcterms:created xsi:type="dcterms:W3CDTF">2018-08-17T19:12:48Z</dcterms:created>
  <dcterms:modified xsi:type="dcterms:W3CDTF">2020-01-14T05:23:51Z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702bf62-88e6-456d-b298-e2abb13de1ea_Enabled">
    <vt:lpwstr>True</vt:lpwstr>
  </property>
  <property fmtid="{D5CDD505-2E9C-101B-9397-08002B2CF9AE}" pid="3" name="MSIP_Label_0702bf62-88e6-456d-b298-e2abb13de1ea_SiteId">
    <vt:lpwstr>548d26ab-8caa-49e1-97c2-a1b1a06cc39c</vt:lpwstr>
  </property>
  <property fmtid="{D5CDD505-2E9C-101B-9397-08002B2CF9AE}" pid="4" name="MSIP_Label_0702bf62-88e6-456d-b298-e2abb13de1ea_Owner">
    <vt:lpwstr>alegault@coca-cola.com</vt:lpwstr>
  </property>
  <property fmtid="{D5CDD505-2E9C-101B-9397-08002B2CF9AE}" pid="5" name="MSIP_Label_0702bf62-88e6-456d-b298-e2abb13de1ea_SetDate">
    <vt:lpwstr>2019-12-05T21:08:23.5116883Z</vt:lpwstr>
  </property>
  <property fmtid="{D5CDD505-2E9C-101B-9397-08002B2CF9AE}" pid="6" name="MSIP_Label_0702bf62-88e6-456d-b298-e2abb13de1ea_Name">
    <vt:lpwstr>Confidential (not protected)</vt:lpwstr>
  </property>
  <property fmtid="{D5CDD505-2E9C-101B-9397-08002B2CF9AE}" pid="7" name="MSIP_Label_0702bf62-88e6-456d-b298-e2abb13de1ea_Application">
    <vt:lpwstr>Microsoft Azure Information Protection</vt:lpwstr>
  </property>
  <property fmtid="{D5CDD505-2E9C-101B-9397-08002B2CF9AE}" pid="8" name="MSIP_Label_0702bf62-88e6-456d-b298-e2abb13de1ea_Extended_MSFT_Method">
    <vt:lpwstr>Automatic</vt:lpwstr>
  </property>
  <property fmtid="{D5CDD505-2E9C-101B-9397-08002B2CF9AE}" pid="9" name="MSIP_Label_0ef9234e-452c-4689-9386-e051ed5925e0_Enabled">
    <vt:lpwstr>True</vt:lpwstr>
  </property>
  <property fmtid="{D5CDD505-2E9C-101B-9397-08002B2CF9AE}" pid="10" name="MSIP_Label_0ef9234e-452c-4689-9386-e051ed5925e0_SiteId">
    <vt:lpwstr>c9c663da-fd63-4b55-8328-b5d409e1cf59</vt:lpwstr>
  </property>
  <property fmtid="{D5CDD505-2E9C-101B-9397-08002B2CF9AE}" pid="11" name="MSIP_Label_0ef9234e-452c-4689-9386-e051ed5925e0_SetDate">
    <vt:lpwstr>2019-09-22T21:25:07Z</vt:lpwstr>
  </property>
  <property fmtid="{D5CDD505-2E9C-101B-9397-08002B2CF9AE}" pid="12" name="MSIP_Label_0ef9234e-452c-4689-9386-e051ed5925e0_Name">
    <vt:lpwstr>0ef9234e-452c-4689-9386-e051ed5925e0</vt:lpwstr>
  </property>
  <property fmtid="{D5CDD505-2E9C-101B-9397-08002B2CF9AE}" pid="13" name="Sensitivity">
    <vt:lpwstr>Confidential (not protected) 0ef9234e-452c-4689-9386-e051ed5925e0</vt:lpwstr>
  </property>
</Properties>
</file>