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7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9.xml" ContentType="application/vnd.openxmlformats-officedocument.presentationml.notesSl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10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1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notesSlides/notesSlide13.xml" ContentType="application/vnd.openxmlformats-officedocument.presentationml.notesSlid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14.xml" ContentType="application/vnd.openxmlformats-officedocument.presentationml.notesSlide+xml"/>
  <Override PartName="/ppt/charts/chart29.xml" ContentType="application/vnd.openxmlformats-officedocument.drawingml.chart+xml"/>
  <Override PartName="/ppt/notesSlides/notesSlide15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notesSlides/notesSlide16.xml" ContentType="application/vnd.openxmlformats-officedocument.presentationml.notesSlid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notesSlides/notesSlide19.xml" ContentType="application/vnd.openxmlformats-officedocument.presentationml.notesSlide+xml"/>
  <Override PartName="/ppt/charts/chart36.xml" ContentType="application/vnd.openxmlformats-officedocument.drawingml.chart+xml"/>
  <Override PartName="/ppt/notesSlides/notesSlide20.xml" ContentType="application/vnd.openxmlformats-officedocument.presentationml.notesSlid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notesSlides/notesSlide21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notesSlides/notesSlide22.xml" ContentType="application/vnd.openxmlformats-officedocument.presentationml.notesSlide+xml"/>
  <Override PartName="/ppt/charts/chart42.xml" ContentType="application/vnd.openxmlformats-officedocument.drawingml.chart+xml"/>
  <Override PartName="/ppt/notesSlides/notesSlide23.xml" ContentType="application/vnd.openxmlformats-officedocument.presentationml.notesSlide+xml"/>
  <Override PartName="/ppt/charts/chart43.xml" ContentType="application/vnd.openxmlformats-officedocument.drawingml.chart+xml"/>
  <Override PartName="/ppt/notesSlides/notesSlide24.xml" ContentType="application/vnd.openxmlformats-officedocument.presentationml.notesSlide+xml"/>
  <Override PartName="/ppt/charts/chart44.xml" ContentType="application/vnd.openxmlformats-officedocument.drawingml.chart+xml"/>
  <Override PartName="/ppt/notesSlides/notesSlide25.xml" ContentType="application/vnd.openxmlformats-officedocument.presentationml.notesSlide+xml"/>
  <Override PartName="/ppt/charts/chart45.xml" ContentType="application/vnd.openxmlformats-officedocument.drawingml.chart+xml"/>
  <Override PartName="/ppt/notesSlides/notesSlide26.xml" ContentType="application/vnd.openxmlformats-officedocument.presentationml.notesSlide+xml"/>
  <Override PartName="/ppt/charts/chart46.xml" ContentType="application/vnd.openxmlformats-officedocument.drawingml.chart+xml"/>
  <Override PartName="/ppt/notesSlides/notesSlide27.xml" ContentType="application/vnd.openxmlformats-officedocument.presentationml.notesSlide+xml"/>
  <Override PartName="/ppt/charts/chart47.xml" ContentType="application/vnd.openxmlformats-officedocument.drawingml.chart+xml"/>
  <Override PartName="/ppt/notesSlides/notesSlide28.xml" ContentType="application/vnd.openxmlformats-officedocument.presentationml.notesSlide+xml"/>
  <Override PartName="/ppt/charts/chart48.xml" ContentType="application/vnd.openxmlformats-officedocument.drawingml.chart+xml"/>
  <Override PartName="/ppt/notesSlides/notesSlide29.xml" ContentType="application/vnd.openxmlformats-officedocument.presentationml.notesSlid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4.xml" ContentType="application/vnd.openxmlformats-officedocument.drawingml.chart+xml"/>
  <Override PartName="/ppt/notesSlides/notesSlide30.xml" ContentType="application/vnd.openxmlformats-officedocument.presentationml.notesSlide+xml"/>
  <Override PartName="/ppt/charts/chart55.xml" ContentType="application/vnd.openxmlformats-officedocument.drawingml.chart+xml"/>
  <Override PartName="/ppt/notesSlides/notesSlide31.xml" ContentType="application/vnd.openxmlformats-officedocument.presentationml.notesSlide+xml"/>
  <Override PartName="/ppt/charts/chart56.xml" ContentType="application/vnd.openxmlformats-officedocument.drawingml.chart+xml"/>
  <Override PartName="/ppt/notesSlides/notesSlide32.xml" ContentType="application/vnd.openxmlformats-officedocument.presentationml.notesSlide+xml"/>
  <Override PartName="/ppt/charts/chart57.xml" ContentType="application/vnd.openxmlformats-officedocument.drawingml.chart+xml"/>
  <Override PartName="/ppt/notesSlides/notesSlide33.xml" ContentType="application/vnd.openxmlformats-officedocument.presentationml.notesSlide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notesSlides/notesSlide34.xml" ContentType="application/vnd.openxmlformats-officedocument.presentationml.notesSlide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notesSlides/notesSlide35.xml" ContentType="application/vnd.openxmlformats-officedocument.presentationml.notesSlide+xml"/>
  <Override PartName="/ppt/charts/chart62.xml" ContentType="application/vnd.openxmlformats-officedocument.drawingml.chart+xml"/>
  <Override PartName="/ppt/notesSlides/notesSlide36.xml" ContentType="application/vnd.openxmlformats-officedocument.presentationml.notesSlide+xml"/>
  <Override PartName="/ppt/charts/chart63.xml" ContentType="application/vnd.openxmlformats-officedocument.drawingml.chart+xml"/>
  <Override PartName="/ppt/notesSlides/notesSlide37.xml" ContentType="application/vnd.openxmlformats-officedocument.presentationml.notesSlide+xml"/>
  <Override PartName="/ppt/charts/chart64.xml" ContentType="application/vnd.openxmlformats-officedocument.drawingml.chart+xml"/>
  <Override PartName="/ppt/notesSlides/notesSlide38.xml" ContentType="application/vnd.openxmlformats-officedocument.presentationml.notesSlide+xml"/>
  <Override PartName="/ppt/charts/chart65.xml" ContentType="application/vnd.openxmlformats-officedocument.drawingml.chart+xml"/>
  <Override PartName="/ppt/notesSlides/notesSlide39.xml" ContentType="application/vnd.openxmlformats-officedocument.presentationml.notesSlid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notesSlides/notesSlide40.xml" ContentType="application/vnd.openxmlformats-officedocument.presentationml.notesSlide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notesSlides/notesSlide41.xml" ContentType="application/vnd.openxmlformats-officedocument.presentationml.notesSlide+xml"/>
  <Override PartName="/ppt/charts/chart71.xml" ContentType="application/vnd.openxmlformats-officedocument.drawingml.chart+xml"/>
  <Override PartName="/ppt/notesSlides/notesSlide42.xml" ContentType="application/vnd.openxmlformats-officedocument.presentationml.notesSlide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notesSlides/notesSlide43.xml" ContentType="application/vnd.openxmlformats-officedocument.presentationml.notesSlide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notesSlides/notesSlide44.xml" ContentType="application/vnd.openxmlformats-officedocument.presentationml.notesSlide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notesSlides/notesSlide45.xml" ContentType="application/vnd.openxmlformats-officedocument.presentationml.notesSlide+xml"/>
  <Override PartName="/ppt/charts/chart79.xml" ContentType="application/vnd.openxmlformats-officedocument.drawingml.chart+xml"/>
  <Override PartName="/ppt/notesSlides/notesSlide46.xml" ContentType="application/vnd.openxmlformats-officedocument.presentationml.notesSlide+xml"/>
  <Override PartName="/ppt/charts/chart80.xml" ContentType="application/vnd.openxmlformats-officedocument.drawingml.chart+xml"/>
  <Override PartName="/ppt/notesSlides/notesSlide47.xml" ContentType="application/vnd.openxmlformats-officedocument.presentationml.notesSlide+xml"/>
  <Override PartName="/ppt/charts/chart81.xml" ContentType="application/vnd.openxmlformats-officedocument.drawingml.chart+xml"/>
  <Override PartName="/ppt/notesSlides/notesSlide48.xml" ContentType="application/vnd.openxmlformats-officedocument.presentationml.notesSlide+xml"/>
  <Override PartName="/ppt/charts/chart82.xml" ContentType="application/vnd.openxmlformats-officedocument.drawingml.chart+xml"/>
  <Override PartName="/ppt/notesSlides/notesSlide49.xml" ContentType="application/vnd.openxmlformats-officedocument.presentationml.notesSlide+xml"/>
  <Override PartName="/ppt/charts/chart83.xml" ContentType="application/vnd.openxmlformats-officedocument.drawingml.chart+xml"/>
  <Override PartName="/ppt/notesSlides/notesSlide50.xml" ContentType="application/vnd.openxmlformats-officedocument.presentationml.notesSlide+xml"/>
  <Override PartName="/ppt/charts/chart84.xml" ContentType="application/vnd.openxmlformats-officedocument.drawingml.chart+xml"/>
  <Override PartName="/ppt/notesSlides/notesSlide51.xml" ContentType="application/vnd.openxmlformats-officedocument.presentationml.notesSlide+xml"/>
  <Override PartName="/ppt/charts/chart85.xml" ContentType="application/vnd.openxmlformats-officedocument.drawingml.chart+xml"/>
  <Override PartName="/ppt/notesSlides/notesSlide52.xml" ContentType="application/vnd.openxmlformats-officedocument.presentationml.notesSlide+xml"/>
  <Override PartName="/ppt/charts/chart86.xml" ContentType="application/vnd.openxmlformats-officedocument.drawingml.chart+xml"/>
  <Override PartName="/ppt/charts/chart8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448" r:id="rId2"/>
    <p:sldId id="505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506" r:id="rId12"/>
    <p:sldId id="508" r:id="rId13"/>
    <p:sldId id="509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42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98" r:id="rId56"/>
    <p:sldId id="499" r:id="rId57"/>
    <p:sldId id="500" r:id="rId58"/>
    <p:sldId id="501" r:id="rId59"/>
    <p:sldId id="502" r:id="rId60"/>
    <p:sldId id="503" r:id="rId61"/>
    <p:sldId id="50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50" userDrawn="1">
          <p15:clr>
            <a:srgbClr val="A4A3A4"/>
          </p15:clr>
        </p15:guide>
        <p15:guide id="10" pos="3727" userDrawn="1">
          <p15:clr>
            <a:srgbClr val="A4A3A4"/>
          </p15:clr>
        </p15:guide>
        <p15:guide id="12" orient="horz" pos="822" userDrawn="1">
          <p15:clr>
            <a:srgbClr val="A4A3A4"/>
          </p15:clr>
        </p15:guide>
        <p15:guide id="13" orient="horz" pos="1230" userDrawn="1">
          <p15:clr>
            <a:srgbClr val="A4A3A4"/>
          </p15:clr>
        </p15:guide>
        <p15:guide id="14" pos="4271" userDrawn="1">
          <p15:clr>
            <a:srgbClr val="A4A3A4"/>
          </p15:clr>
        </p15:guide>
        <p15:guide id="15" pos="7514" userDrawn="1">
          <p15:clr>
            <a:srgbClr val="A4A3A4"/>
          </p15:clr>
        </p15:guide>
        <p15:guide id="16" pos="302" userDrawn="1">
          <p15:clr>
            <a:srgbClr val="A4A3A4"/>
          </p15:clr>
        </p15:guide>
        <p15:guide id="19" orient="horz" pos="3498" userDrawn="1">
          <p15:clr>
            <a:srgbClr val="A4A3A4"/>
          </p15:clr>
        </p15:guide>
        <p15:guide id="20" orient="horz" pos="3407" userDrawn="1">
          <p15:clr>
            <a:srgbClr val="A4A3A4"/>
          </p15:clr>
        </p15:guide>
        <p15:guide id="21" orient="horz" pos="2001" userDrawn="1">
          <p15:clr>
            <a:srgbClr val="A4A3A4"/>
          </p15:clr>
        </p15:guide>
        <p15:guide id="22" orient="horz" pos="1706" userDrawn="1">
          <p15:clr>
            <a:srgbClr val="A4A3A4"/>
          </p15:clr>
        </p15:guide>
        <p15:guide id="23" orient="horz" pos="2636" userDrawn="1">
          <p15:clr>
            <a:srgbClr val="A4A3A4"/>
          </p15:clr>
        </p15:guide>
        <p15:guide id="24" orient="horz" pos="2478" userDrawn="1">
          <p15:clr>
            <a:srgbClr val="A4A3A4"/>
          </p15:clr>
        </p15:guide>
        <p15:guide id="25" orient="horz" pos="31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24D"/>
    <a:srgbClr val="BFBFBF"/>
    <a:srgbClr val="FEFEFE"/>
    <a:srgbClr val="F2F2F2"/>
    <a:srgbClr val="404040"/>
    <a:srgbClr val="FF3131"/>
    <a:srgbClr val="00E568"/>
    <a:srgbClr val="00B050"/>
    <a:srgbClr val="0000FF"/>
    <a:srgbClr val="5D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2" autoAdjust="0"/>
    <p:restoredTop sz="94660" autoAdjust="0"/>
  </p:normalViewPr>
  <p:slideViewPr>
    <p:cSldViewPr snapToGrid="0" showGuides="1">
      <p:cViewPr varScale="1">
        <p:scale>
          <a:sx n="71" d="100"/>
          <a:sy n="71" d="100"/>
        </p:scale>
        <p:origin x="90" y="90"/>
      </p:cViewPr>
      <p:guideLst>
        <p:guide pos="7650"/>
        <p:guide pos="3727"/>
        <p:guide orient="horz" pos="822"/>
        <p:guide orient="horz" pos="1230"/>
        <p:guide pos="4271"/>
        <p:guide pos="7514"/>
        <p:guide pos="302"/>
        <p:guide orient="horz" pos="3498"/>
        <p:guide orient="horz" pos="3407"/>
        <p:guide orient="horz" pos="2001"/>
        <p:guide orient="horz" pos="1706"/>
        <p:guide orient="horz" pos="2636"/>
        <p:guide orient="horz" pos="2478"/>
        <p:guide orient="horz" pos="31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4.xlsx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5.xlsx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7.xlsx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8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9.xlsx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0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3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7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8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9.xlsx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0.xlsx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1.xlsx"/></Relationships>
</file>

<file path=ppt/charts/_rels/chart8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2.xlsx"/></Relationships>
</file>

<file path=ppt/charts/_rels/chart8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3.xlsx"/></Relationships>
</file>

<file path=ppt/charts/_rels/chart8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4.xlsx"/></Relationships>
</file>

<file path=ppt/charts/_rels/chart8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5.xlsx"/></Relationships>
</file>

<file path=ppt/charts/_rels/chart8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6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614217925310842"/>
          <c:w val="0.92474201417656265"/>
          <c:h val="0.6467219807375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E84FD5-91B0-4AEE-8D12-085A6F97645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BA295CC-34E4-48A3-8DE5-67FCCD1CB7D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178DE0-1DE5-4510-B09F-4A2E8590808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0C1C67-DC9C-4071-94D8-8B5213318E3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0.40300000000000002</c:v>
                </c:pt>
                <c:pt idx="1">
                  <c:v>0.59699999999999998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E6C7DA-48AD-44DE-8D51-734C4FC065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06D64CF-D92B-4838-B90E-E2F84B8C74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0.52500000000000002</c:v>
                </c:pt>
                <c:pt idx="1">
                  <c:v>0.47499999999999998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307F36B-1A20-4B7D-BF12-FF15124C07B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A301CC-18DA-4BDD-8C5C-598E432465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FF15758-966D-49E1-98A6-ADF5FA24B57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93C30F-C618-4485-ACD3-6C40716EC6A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0.54700000000000004</c:v>
                </c:pt>
                <c:pt idx="1">
                  <c:v>0.45299999999999996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28786432"/>
        <c:axId val="128787968"/>
      </c:barChart>
      <c:catAx>
        <c:axId val="128786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787968"/>
        <c:crosses val="autoZero"/>
        <c:auto val="1"/>
        <c:lblAlgn val="ctr"/>
        <c:lblOffset val="50"/>
        <c:noMultiLvlLbl val="0"/>
      </c:catAx>
      <c:valAx>
        <c:axId val="12878796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287864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2109329913773295"/>
          <c:w val="0.97693307209260383"/>
          <c:h val="0.65272175871558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B81-4393-A045-3185EBDA5C1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A27D2DA-408D-4B2A-BB21-2E64F9C6A1F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B9331A-A89F-44A1-BEED-994FB623F7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B81-4393-A045-3185EBDA5C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>
                  <c:v>0.32</c:v>
                </c:pt>
                <c:pt idx="1">
                  <c:v>0.16</c:v>
                </c:pt>
                <c:pt idx="2">
                  <c:v>0.114</c:v>
                </c:pt>
                <c:pt idx="3">
                  <c:v>0.11</c:v>
                </c:pt>
                <c:pt idx="4">
                  <c:v>0.10199999999999999</c:v>
                </c:pt>
                <c:pt idx="5">
                  <c:v>9.8000000000000004E-2</c:v>
                </c:pt>
                <c:pt idx="6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E1818E-DBE0-4689-B626-CA4EB63C4F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876EC5-F9BF-4033-B472-EE578DC7777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0.376</c:v>
                </c:pt>
                <c:pt idx="1">
                  <c:v>0.129</c:v>
                </c:pt>
                <c:pt idx="2">
                  <c:v>8.7999999999999995E-2</c:v>
                </c:pt>
                <c:pt idx="3">
                  <c:v>0.14099999999999999</c:v>
                </c:pt>
                <c:pt idx="4">
                  <c:v>0.124</c:v>
                </c:pt>
                <c:pt idx="5">
                  <c:v>0.08</c:v>
                </c:pt>
                <c:pt idx="6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29AF0D-8DE5-4D80-8DE8-64B481FA524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99B4C8C-C58B-4BBB-BB0D-EBE1379154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Sheet1!$D$2:$D$8</c:f>
              <c:numCache>
                <c:formatCode>0%</c:formatCode>
                <c:ptCount val="7"/>
                <c:pt idx="0">
                  <c:v>0.43099999999999999</c:v>
                </c:pt>
                <c:pt idx="1">
                  <c:v>0.13800000000000001</c:v>
                </c:pt>
                <c:pt idx="2">
                  <c:v>8.8999999999999996E-2</c:v>
                </c:pt>
                <c:pt idx="3">
                  <c:v>0.13500000000000001</c:v>
                </c:pt>
                <c:pt idx="4">
                  <c:v>7.9000000000000001E-2</c:v>
                </c:pt>
                <c:pt idx="5">
                  <c:v>6.4000000000000001E-2</c:v>
                </c:pt>
                <c:pt idx="6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708-4117-8386-1414E00222D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708-4117-8386-1414E00222D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708-4117-8386-1414E00222DA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708-4117-8386-1414E00222DA}"/>
              </c:ext>
            </c:extLst>
          </c:dPt>
          <c:dPt>
            <c:idx val="6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708-4117-8386-1414E00222D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D465F84-966F-4053-B699-6FC75F512ED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1A2737-AE70-423E-AC40-2D5D3574CB8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708-4117-8386-1414E00222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Sheet1!$E$2:$E$8</c:f>
              <c:numCache>
                <c:formatCode>0%</c:formatCode>
                <c:ptCount val="7"/>
                <c:pt idx="0">
                  <c:v>0.35499999999999998</c:v>
                </c:pt>
                <c:pt idx="1">
                  <c:v>0.10100000000000001</c:v>
                </c:pt>
                <c:pt idx="2">
                  <c:v>7.0999999999999994E-2</c:v>
                </c:pt>
                <c:pt idx="3">
                  <c:v>0.13</c:v>
                </c:pt>
                <c:pt idx="4">
                  <c:v>0.19</c:v>
                </c:pt>
                <c:pt idx="5">
                  <c:v>7.1999999999999995E-2</c:v>
                </c:pt>
                <c:pt idx="6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25E12B-9D31-4CEA-9D50-1D8036C505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42426E-902A-45B8-9617-12D723A663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Sheet1!$F$2:$F$8</c:f>
              <c:numCache>
                <c:formatCode>0%</c:formatCode>
                <c:ptCount val="7"/>
                <c:pt idx="0">
                  <c:v>0.38700000000000001</c:v>
                </c:pt>
                <c:pt idx="1">
                  <c:v>0.109</c:v>
                </c:pt>
                <c:pt idx="2">
                  <c:v>0.10100000000000001</c:v>
                </c:pt>
                <c:pt idx="3">
                  <c:v>0.14099999999999999</c:v>
                </c:pt>
                <c:pt idx="4">
                  <c:v>0.111</c:v>
                </c:pt>
                <c:pt idx="5">
                  <c:v>6.3E-2</c:v>
                </c:pt>
                <c:pt idx="6">
                  <c:v>8.7999999999999995E-2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6091520"/>
        <c:axId val="136093056"/>
      </c:barChart>
      <c:catAx>
        <c:axId val="136091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40404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6093056"/>
        <c:crosses val="autoZero"/>
        <c:auto val="1"/>
        <c:lblAlgn val="ctr"/>
        <c:lblOffset val="50"/>
        <c:noMultiLvlLbl val="0"/>
      </c:catAx>
      <c:valAx>
        <c:axId val="136093056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60915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08031493156E-2"/>
          <c:y val="0.12918358569499072"/>
          <c:w val="0.9592430254769968"/>
          <c:h val="0.63661484332809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5CF-4ABD-B512-E32128CDCCD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5CF-4ABD-B512-E32128CDCCD7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5CF-4ABD-B512-E32128CDCCD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5CF-4ABD-B512-E32128CDC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3.1E-2</c:v>
                </c:pt>
                <c:pt idx="1">
                  <c:v>0.26100000000000001</c:v>
                </c:pt>
                <c:pt idx="2">
                  <c:v>0.36</c:v>
                </c:pt>
                <c:pt idx="3">
                  <c:v>0.27400000000000002</c:v>
                </c:pt>
                <c:pt idx="4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CF-4ABD-B512-E32128CDC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DFF-45E5-AC24-4F45425ED3E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DFF-45E5-AC24-4F45425ED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3.1E-2</c:v>
                </c:pt>
                <c:pt idx="1">
                  <c:v>0.25</c:v>
                </c:pt>
                <c:pt idx="2">
                  <c:v>0.371</c:v>
                </c:pt>
                <c:pt idx="3">
                  <c:v>0.26500000000000001</c:v>
                </c:pt>
                <c:pt idx="4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CF-4ABD-B512-E32128CDCC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DFF-45E5-AC24-4F45425ED3E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DFF-45E5-AC24-4F45425ED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0.04</c:v>
                </c:pt>
                <c:pt idx="1">
                  <c:v>0.255</c:v>
                </c:pt>
                <c:pt idx="2">
                  <c:v>0.36499999999999999</c:v>
                </c:pt>
                <c:pt idx="3">
                  <c:v>0.26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CF-4ABD-B512-E32128CDCC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5CF-4ABD-B512-E32128CDCCD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5CF-4ABD-B512-E32128CDCCD7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CF-4ABD-B512-E32128CDCCD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5CF-4ABD-B512-E32128CDC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3.5000000000000003E-2</c:v>
                </c:pt>
                <c:pt idx="1">
                  <c:v>0.23599999999999999</c:v>
                </c:pt>
                <c:pt idx="2">
                  <c:v>0.374</c:v>
                </c:pt>
                <c:pt idx="3">
                  <c:v>0.27</c:v>
                </c:pt>
                <c:pt idx="4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5CF-4ABD-B512-E32128CDCC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DFF-45E5-AC24-4F45425ED3E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DFF-45E5-AC24-4F45425ED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0.03</c:v>
                </c:pt>
                <c:pt idx="1">
                  <c:v>0.25</c:v>
                </c:pt>
                <c:pt idx="2">
                  <c:v>0.36</c:v>
                </c:pt>
                <c:pt idx="3">
                  <c:v>0.27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5CF-4ABD-B512-E32128CDC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6481408"/>
        <c:axId val="136503680"/>
      </c:barChart>
      <c:catAx>
        <c:axId val="136481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6503680"/>
        <c:crosses val="autoZero"/>
        <c:auto val="1"/>
        <c:lblAlgn val="ctr"/>
        <c:lblOffset val="50"/>
        <c:noMultiLvlLbl val="0"/>
      </c:catAx>
      <c:valAx>
        <c:axId val="136503680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6481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48811978319E-2"/>
          <c:y val="0.10932859331335441"/>
          <c:w val="0.95711366890986838"/>
          <c:h val="0.629465553403832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0.16</c:v>
                </c:pt>
                <c:pt idx="1">
                  <c:v>0.151</c:v>
                </c:pt>
                <c:pt idx="2">
                  <c:v>0.14199999999999999</c:v>
                </c:pt>
                <c:pt idx="3">
                  <c:v>0.113</c:v>
                </c:pt>
                <c:pt idx="4">
                  <c:v>0.11</c:v>
                </c:pt>
                <c:pt idx="5">
                  <c:v>0.183</c:v>
                </c:pt>
                <c:pt idx="6">
                  <c:v>0.14799999999999999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0.109</c:v>
                </c:pt>
                <c:pt idx="1">
                  <c:v>0.16200000000000001</c:v>
                </c:pt>
                <c:pt idx="2">
                  <c:v>0.13800000000000001</c:v>
                </c:pt>
                <c:pt idx="3">
                  <c:v>0.121</c:v>
                </c:pt>
                <c:pt idx="4">
                  <c:v>0.15</c:v>
                </c:pt>
                <c:pt idx="5">
                  <c:v>0.19</c:v>
                </c:pt>
                <c:pt idx="6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0.11</c:v>
                </c:pt>
                <c:pt idx="1">
                  <c:v>0.14599999999999999</c:v>
                </c:pt>
                <c:pt idx="2">
                  <c:v>0.13500000000000001</c:v>
                </c:pt>
                <c:pt idx="3">
                  <c:v>0.12</c:v>
                </c:pt>
                <c:pt idx="4">
                  <c:v>0.161</c:v>
                </c:pt>
                <c:pt idx="5">
                  <c:v>0.185</c:v>
                </c:pt>
                <c:pt idx="6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15DABF8-2C46-4ADE-9F64-4C852166755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9A2DE79-2CD2-493C-9754-5724CE6F7E4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7AB9297-484F-48B9-8AA3-B4D916DA380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A6FFE84-DB34-4064-8C25-63F02AB825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3040EEB-0274-4BB3-A41C-1D261CD180E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0.107</c:v>
                </c:pt>
                <c:pt idx="1">
                  <c:v>0.157</c:v>
                </c:pt>
                <c:pt idx="2">
                  <c:v>0.13700000000000001</c:v>
                </c:pt>
                <c:pt idx="3">
                  <c:v>0.127</c:v>
                </c:pt>
                <c:pt idx="4">
                  <c:v>0.153</c:v>
                </c:pt>
                <c:pt idx="5">
                  <c:v>0.18</c:v>
                </c:pt>
                <c:pt idx="6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0106132-4B24-42CA-8425-E43B19E1B7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7771C46-3C75-4E78-A57A-3E4EA080E89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E68E259-4BC9-4025-8E99-31740AA0B5F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DC1B704-78D5-4FC7-86CD-120E70DCC1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DCA9A61-7C94-4182-8574-31356C7D92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0.113</c:v>
                </c:pt>
                <c:pt idx="1">
                  <c:v>0.161</c:v>
                </c:pt>
                <c:pt idx="2">
                  <c:v>0.13</c:v>
                </c:pt>
                <c:pt idx="3">
                  <c:v>0.12</c:v>
                </c:pt>
                <c:pt idx="4">
                  <c:v>0.16300000000000001</c:v>
                </c:pt>
                <c:pt idx="5">
                  <c:v>0.17299999999999999</c:v>
                </c:pt>
                <c:pt idx="6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6947584"/>
        <c:axId val="136949120"/>
      </c:barChart>
      <c:catAx>
        <c:axId val="136947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6949120"/>
        <c:crosses val="autoZero"/>
        <c:auto val="1"/>
        <c:lblAlgn val="ctr"/>
        <c:lblOffset val="100"/>
        <c:noMultiLvlLbl val="0"/>
      </c:catAx>
      <c:valAx>
        <c:axId val="136949120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69475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5.2305121052693526E-2"/>
          <c:w val="0.96494537673873626"/>
          <c:h val="0.82817555877264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0.307</c:v>
                </c:pt>
                <c:pt idx="1">
                  <c:v>0.26200000000000001</c:v>
                </c:pt>
                <c:pt idx="2">
                  <c:v>0.221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0.29199999999999998</c:v>
                </c:pt>
                <c:pt idx="1">
                  <c:v>0.246</c:v>
                </c:pt>
                <c:pt idx="2">
                  <c:v>0.23200000000000001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0.27700000000000002</c:v>
                </c:pt>
                <c:pt idx="1">
                  <c:v>0.28699999999999998</c:v>
                </c:pt>
                <c:pt idx="2">
                  <c:v>0.246</c:v>
                </c:pt>
                <c:pt idx="3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0.28000000000000003</c:v>
                </c:pt>
                <c:pt idx="1">
                  <c:v>0.22900000000000001</c:v>
                </c:pt>
                <c:pt idx="2">
                  <c:v>0.28100000000000003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0.23</c:v>
                </c:pt>
                <c:pt idx="1">
                  <c:v>0.29699999999999999</c:v>
                </c:pt>
                <c:pt idx="2">
                  <c:v>0.27300000000000002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5332224"/>
        <c:axId val="135333760"/>
      </c:barChart>
      <c:catAx>
        <c:axId val="135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333760"/>
        <c:crosses val="autoZero"/>
        <c:auto val="1"/>
        <c:lblAlgn val="ctr"/>
        <c:lblOffset val="50"/>
        <c:noMultiLvlLbl val="0"/>
      </c:catAx>
      <c:valAx>
        <c:axId val="13533376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3322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4.8361276487260609E-2"/>
          <c:w val="0.92474201417656265"/>
          <c:h val="0.849300743657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57BDA20-1AD6-4765-89FC-F59F71A6ACF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DC10835-B982-407D-8FF5-8147BBB4035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D7D1F11-9DBD-4131-9B61-BD2350C1630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0.61599999999999999</c:v>
                </c:pt>
                <c:pt idx="1">
                  <c:v>0.22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6BD91CD-3CEB-4FE1-836D-6160075A19B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80C-4666-8B72-2C2650F7FD38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220C2A-B38D-44E5-ACA3-B788E67051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80C-4666-8B72-2C2650F7FD38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2E0508-FA59-43EB-9945-C384509D915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80C-4666-8B72-2C2650F7FD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0.59699999999999998</c:v>
                </c:pt>
                <c:pt idx="1">
                  <c:v>0.22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F7006A-9F13-4864-8CF0-8D4BB2C7913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80C-4666-8B72-2C2650F7FD38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06318F1-0AE8-445F-85ED-86BFDEE4CA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80C-4666-8B72-2C2650F7FD38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06DEB43-FCAD-4DC7-82FB-582968BA3CC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80C-4666-8B72-2C2650F7FD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0.52500000000000002</c:v>
                </c:pt>
                <c:pt idx="1">
                  <c:v>0.23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423C57-D76B-4C11-947C-D4071DC01EE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2A1C5E2-77EA-4575-A42E-3EDAB8F5F1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1EF887-0154-48E6-9AD7-CAA01450DA5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0.51</c:v>
                </c:pt>
                <c:pt idx="1">
                  <c:v>0.33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A0351E0-CB88-410F-BF77-44BF16C86FB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80C-4666-8B72-2C2650F7FD38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1759D3-3B1E-4527-91E1-81A03ABA4F1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80C-4666-8B72-2C2650F7FD38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C1F523D-2120-48CE-886D-F647F449A00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80C-4666-8B72-2C2650F7FD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0.54700000000000004</c:v>
                </c:pt>
                <c:pt idx="1">
                  <c:v>0.3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7052928"/>
        <c:axId val="137054464"/>
      </c:barChart>
      <c:catAx>
        <c:axId val="137052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7054464"/>
        <c:crosses val="autoZero"/>
        <c:auto val="1"/>
        <c:lblAlgn val="ctr"/>
        <c:lblOffset val="100"/>
        <c:noMultiLvlLbl val="0"/>
      </c:catAx>
      <c:valAx>
        <c:axId val="137054464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70529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19528311514556E-2"/>
          <c:y val="3.7051868023677409E-2"/>
          <c:w val="0.93755254868766058"/>
          <c:h val="0.85994960326088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372-4F95-B4BB-ACC3F67A294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372-4F95-B4BB-ACC3F67A2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0.28499999999999998</c:v>
                </c:pt>
                <c:pt idx="1">
                  <c:v>0.20699999999999999</c:v>
                </c:pt>
                <c:pt idx="2">
                  <c:v>0.17899999999999999</c:v>
                </c:pt>
                <c:pt idx="3">
                  <c:v>0.158</c:v>
                </c:pt>
                <c:pt idx="4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401-40E9-9423-29B63EB06544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01-40E9-9423-29B63EB065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0.31</c:v>
                </c:pt>
                <c:pt idx="1">
                  <c:v>0.187</c:v>
                </c:pt>
                <c:pt idx="2">
                  <c:v>0.18</c:v>
                </c:pt>
                <c:pt idx="3">
                  <c:v>0.16200000000000001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401-40E9-9423-29B63EB06544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401-40E9-9423-29B63EB065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0.28000000000000003</c:v>
                </c:pt>
                <c:pt idx="1">
                  <c:v>0.192</c:v>
                </c:pt>
                <c:pt idx="2">
                  <c:v>0.16</c:v>
                </c:pt>
                <c:pt idx="3">
                  <c:v>0.14000000000000001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372-4F95-B4BB-ACC3F67A294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372-4F95-B4BB-ACC3F67A2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0.29099999999999998</c:v>
                </c:pt>
                <c:pt idx="1">
                  <c:v>0.184</c:v>
                </c:pt>
                <c:pt idx="2">
                  <c:v>0.18099999999999999</c:v>
                </c:pt>
                <c:pt idx="3">
                  <c:v>0.16700000000000001</c:v>
                </c:pt>
                <c:pt idx="4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401-40E9-9423-29B63EB06544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401-40E9-9423-29B63EB065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0.29299999999999998</c:v>
                </c:pt>
                <c:pt idx="1">
                  <c:v>0.17</c:v>
                </c:pt>
                <c:pt idx="2">
                  <c:v>0.17</c:v>
                </c:pt>
                <c:pt idx="3">
                  <c:v>0.18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7103616"/>
        <c:axId val="137117696"/>
      </c:barChart>
      <c:catAx>
        <c:axId val="137103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7117696"/>
        <c:crosses val="autoZero"/>
        <c:auto val="1"/>
        <c:lblAlgn val="ctr"/>
        <c:lblOffset val="50"/>
        <c:noMultiLvlLbl val="0"/>
      </c:catAx>
      <c:valAx>
        <c:axId val="137117696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71036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5.2305121052693526E-2"/>
          <c:w val="0.96494537673873626"/>
          <c:h val="0.82817555877264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Quick Breakfast</c:v>
                </c:pt>
                <c:pt idx="1">
                  <c:v>Restaurant Breakfast</c:v>
                </c:pt>
                <c:pt idx="2">
                  <c:v>Routine Lunch</c:v>
                </c:pt>
                <c:pt idx="3">
                  <c:v>Group Lunch</c:v>
                </c:pt>
                <c:pt idx="4">
                  <c:v>Casual Dinner</c:v>
                </c:pt>
                <c:pt idx="5">
                  <c:v>Wait Service Dinner</c:v>
                </c:pt>
                <c:pt idx="6">
                  <c:v>Snack</c:v>
                </c:pt>
                <c:pt idx="7">
                  <c:v>Just A Drink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0.307</c:v>
                </c:pt>
                <c:pt idx="1">
                  <c:v>0.26200000000000001</c:v>
                </c:pt>
                <c:pt idx="2">
                  <c:v>0.221</c:v>
                </c:pt>
                <c:pt idx="3">
                  <c:v>0.13</c:v>
                </c:pt>
                <c:pt idx="4">
                  <c:v>0.15</c:v>
                </c:pt>
                <c:pt idx="5">
                  <c:v>0.14000000000000001</c:v>
                </c:pt>
                <c:pt idx="6">
                  <c:v>0.2</c:v>
                </c:pt>
                <c:pt idx="7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Quick Breakfast</c:v>
                </c:pt>
                <c:pt idx="1">
                  <c:v>Restaurant Breakfast</c:v>
                </c:pt>
                <c:pt idx="2">
                  <c:v>Routine Lunch</c:v>
                </c:pt>
                <c:pt idx="3">
                  <c:v>Group Lunch</c:v>
                </c:pt>
                <c:pt idx="4">
                  <c:v>Casual Dinner</c:v>
                </c:pt>
                <c:pt idx="5">
                  <c:v>Wait Service Dinner</c:v>
                </c:pt>
                <c:pt idx="6">
                  <c:v>Snack</c:v>
                </c:pt>
                <c:pt idx="7">
                  <c:v>Just A Drink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0.29199999999999998</c:v>
                </c:pt>
                <c:pt idx="1">
                  <c:v>0.246</c:v>
                </c:pt>
                <c:pt idx="2">
                  <c:v>0.23200000000000001</c:v>
                </c:pt>
                <c:pt idx="3">
                  <c:v>0.24</c:v>
                </c:pt>
                <c:pt idx="4">
                  <c:v>0.12</c:v>
                </c:pt>
                <c:pt idx="5">
                  <c:v>0.1</c:v>
                </c:pt>
                <c:pt idx="6">
                  <c:v>0.21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Quick Breakfast</c:v>
                </c:pt>
                <c:pt idx="1">
                  <c:v>Restaurant Breakfast</c:v>
                </c:pt>
                <c:pt idx="2">
                  <c:v>Routine Lunch</c:v>
                </c:pt>
                <c:pt idx="3">
                  <c:v>Group Lunch</c:v>
                </c:pt>
                <c:pt idx="4">
                  <c:v>Casual Dinner</c:v>
                </c:pt>
                <c:pt idx="5">
                  <c:v>Wait Service Dinner</c:v>
                </c:pt>
                <c:pt idx="6">
                  <c:v>Snack</c:v>
                </c:pt>
                <c:pt idx="7">
                  <c:v>Just A Drink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0.27700000000000002</c:v>
                </c:pt>
                <c:pt idx="1">
                  <c:v>0.28699999999999998</c:v>
                </c:pt>
                <c:pt idx="2">
                  <c:v>0.246</c:v>
                </c:pt>
                <c:pt idx="3">
                  <c:v>0.19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  <c:pt idx="7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Quick Breakfast</c:v>
                </c:pt>
                <c:pt idx="1">
                  <c:v>Restaurant Breakfast</c:v>
                </c:pt>
                <c:pt idx="2">
                  <c:v>Routine Lunch</c:v>
                </c:pt>
                <c:pt idx="3">
                  <c:v>Group Lunch</c:v>
                </c:pt>
                <c:pt idx="4">
                  <c:v>Casual Dinner</c:v>
                </c:pt>
                <c:pt idx="5">
                  <c:v>Wait Service Dinner</c:v>
                </c:pt>
                <c:pt idx="6">
                  <c:v>Snack</c:v>
                </c:pt>
                <c:pt idx="7">
                  <c:v>Just A Drink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0.28000000000000003</c:v>
                </c:pt>
                <c:pt idx="1">
                  <c:v>0.22900000000000001</c:v>
                </c:pt>
                <c:pt idx="2">
                  <c:v>0.28100000000000003</c:v>
                </c:pt>
                <c:pt idx="3">
                  <c:v>0.21</c:v>
                </c:pt>
                <c:pt idx="4">
                  <c:v>0.21</c:v>
                </c:pt>
                <c:pt idx="5">
                  <c:v>0.21</c:v>
                </c:pt>
                <c:pt idx="6">
                  <c:v>0.21</c:v>
                </c:pt>
                <c:pt idx="7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Quick Breakfast</c:v>
                </c:pt>
                <c:pt idx="1">
                  <c:v>Restaurant Breakfast</c:v>
                </c:pt>
                <c:pt idx="2">
                  <c:v>Routine Lunch</c:v>
                </c:pt>
                <c:pt idx="3">
                  <c:v>Group Lunch</c:v>
                </c:pt>
                <c:pt idx="4">
                  <c:v>Casual Dinner</c:v>
                </c:pt>
                <c:pt idx="5">
                  <c:v>Wait Service Dinner</c:v>
                </c:pt>
                <c:pt idx="6">
                  <c:v>Snack</c:v>
                </c:pt>
                <c:pt idx="7">
                  <c:v>Just A Drink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0.23</c:v>
                </c:pt>
                <c:pt idx="1">
                  <c:v>0.29699999999999999</c:v>
                </c:pt>
                <c:pt idx="2">
                  <c:v>0.27300000000000002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5332224"/>
        <c:axId val="135333760"/>
      </c:barChart>
      <c:catAx>
        <c:axId val="135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333760"/>
        <c:crosses val="autoZero"/>
        <c:auto val="1"/>
        <c:lblAlgn val="ctr"/>
        <c:lblOffset val="50"/>
        <c:noMultiLvlLbl val="0"/>
      </c:catAx>
      <c:valAx>
        <c:axId val="13533376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3322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5.2305121052693526E-2"/>
          <c:w val="0.96494537673873626"/>
          <c:h val="0.82817555877264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Coffee Shop Bfast</c:v>
                </c:pt>
                <c:pt idx="1">
                  <c:v>Planned QSR Bfast</c:v>
                </c:pt>
                <c:pt idx="2">
                  <c:v>On Road QSR Bfast</c:v>
                </c:pt>
                <c:pt idx="3">
                  <c:v>Rest. Bfast</c:v>
                </c:pt>
                <c:pt idx="4">
                  <c:v>Retail Bfast</c:v>
                </c:pt>
                <c:pt idx="5">
                  <c:v>Lunch Alone</c:v>
                </c:pt>
                <c:pt idx="6">
                  <c:v>Fam Takeout Lunch</c:v>
                </c:pt>
                <c:pt idx="7">
                  <c:v>Friend Lunch</c:v>
                </c:pt>
                <c:pt idx="8">
                  <c:v>Colleague Lunch</c:v>
                </c:pt>
                <c:pt idx="9">
                  <c:v>Fam DineIn Lunch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0.307</c:v>
                </c:pt>
                <c:pt idx="1">
                  <c:v>0.26200000000000001</c:v>
                </c:pt>
                <c:pt idx="2">
                  <c:v>0.221</c:v>
                </c:pt>
                <c:pt idx="3">
                  <c:v>0.21</c:v>
                </c:pt>
                <c:pt idx="4">
                  <c:v>0.2</c:v>
                </c:pt>
                <c:pt idx="5">
                  <c:v>0.16</c:v>
                </c:pt>
                <c:pt idx="6">
                  <c:v>0.18</c:v>
                </c:pt>
                <c:pt idx="7">
                  <c:v>0.13</c:v>
                </c:pt>
                <c:pt idx="8">
                  <c:v>0.2</c:v>
                </c:pt>
                <c:pt idx="9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Coffee Shop Bfast</c:v>
                </c:pt>
                <c:pt idx="1">
                  <c:v>Planned QSR Bfast</c:v>
                </c:pt>
                <c:pt idx="2">
                  <c:v>On Road QSR Bfast</c:v>
                </c:pt>
                <c:pt idx="3">
                  <c:v>Rest. Bfast</c:v>
                </c:pt>
                <c:pt idx="4">
                  <c:v>Retail Bfast</c:v>
                </c:pt>
                <c:pt idx="5">
                  <c:v>Lunch Alone</c:v>
                </c:pt>
                <c:pt idx="6">
                  <c:v>Fam Takeout Lunch</c:v>
                </c:pt>
                <c:pt idx="7">
                  <c:v>Friend Lunch</c:v>
                </c:pt>
                <c:pt idx="8">
                  <c:v>Colleague Lunch</c:v>
                </c:pt>
                <c:pt idx="9">
                  <c:v>Fam DineIn Lunch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0.29199999999999998</c:v>
                </c:pt>
                <c:pt idx="1">
                  <c:v>0.246</c:v>
                </c:pt>
                <c:pt idx="2">
                  <c:v>0.23200000000000001</c:v>
                </c:pt>
                <c:pt idx="3">
                  <c:v>0.22</c:v>
                </c:pt>
                <c:pt idx="4">
                  <c:v>0.24</c:v>
                </c:pt>
                <c:pt idx="5">
                  <c:v>0.17</c:v>
                </c:pt>
                <c:pt idx="6">
                  <c:v>0.15</c:v>
                </c:pt>
                <c:pt idx="7">
                  <c:v>0.14000000000000001</c:v>
                </c:pt>
                <c:pt idx="8">
                  <c:v>0.2</c:v>
                </c:pt>
                <c:pt idx="9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Coffee Shop Bfast</c:v>
                </c:pt>
                <c:pt idx="1">
                  <c:v>Planned QSR Bfast</c:v>
                </c:pt>
                <c:pt idx="2">
                  <c:v>On Road QSR Bfast</c:v>
                </c:pt>
                <c:pt idx="3">
                  <c:v>Rest. Bfast</c:v>
                </c:pt>
                <c:pt idx="4">
                  <c:v>Retail Bfast</c:v>
                </c:pt>
                <c:pt idx="5">
                  <c:v>Lunch Alone</c:v>
                </c:pt>
                <c:pt idx="6">
                  <c:v>Fam Takeout Lunch</c:v>
                </c:pt>
                <c:pt idx="7">
                  <c:v>Friend Lunch</c:v>
                </c:pt>
                <c:pt idx="8">
                  <c:v>Colleague Lunch</c:v>
                </c:pt>
                <c:pt idx="9">
                  <c:v>Fam DineIn Lunch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0.27700000000000002</c:v>
                </c:pt>
                <c:pt idx="1">
                  <c:v>0.28699999999999998</c:v>
                </c:pt>
                <c:pt idx="2">
                  <c:v>0.246</c:v>
                </c:pt>
                <c:pt idx="3">
                  <c:v>0.19</c:v>
                </c:pt>
                <c:pt idx="4">
                  <c:v>0.18</c:v>
                </c:pt>
                <c:pt idx="5">
                  <c:v>0.24</c:v>
                </c:pt>
                <c:pt idx="6">
                  <c:v>0.35</c:v>
                </c:pt>
                <c:pt idx="7">
                  <c:v>0.32</c:v>
                </c:pt>
                <c:pt idx="8">
                  <c:v>0.17</c:v>
                </c:pt>
                <c:pt idx="9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Coffee Shop Bfast</c:v>
                </c:pt>
                <c:pt idx="1">
                  <c:v>Planned QSR Bfast</c:v>
                </c:pt>
                <c:pt idx="2">
                  <c:v>On Road QSR Bfast</c:v>
                </c:pt>
                <c:pt idx="3">
                  <c:v>Rest. Bfast</c:v>
                </c:pt>
                <c:pt idx="4">
                  <c:v>Retail Bfast</c:v>
                </c:pt>
                <c:pt idx="5">
                  <c:v>Lunch Alone</c:v>
                </c:pt>
                <c:pt idx="6">
                  <c:v>Fam Takeout Lunch</c:v>
                </c:pt>
                <c:pt idx="7">
                  <c:v>Friend Lunch</c:v>
                </c:pt>
                <c:pt idx="8">
                  <c:v>Colleague Lunch</c:v>
                </c:pt>
                <c:pt idx="9">
                  <c:v>Fam DineIn Lunch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0.28000000000000003</c:v>
                </c:pt>
                <c:pt idx="1">
                  <c:v>0.22900000000000001</c:v>
                </c:pt>
                <c:pt idx="2">
                  <c:v>0.28100000000000003</c:v>
                </c:pt>
                <c:pt idx="3">
                  <c:v>0.21</c:v>
                </c:pt>
                <c:pt idx="4">
                  <c:v>0.28000000000000003</c:v>
                </c:pt>
                <c:pt idx="5">
                  <c:v>0.25</c:v>
                </c:pt>
                <c:pt idx="6">
                  <c:v>0.22</c:v>
                </c:pt>
                <c:pt idx="7">
                  <c:v>0.28999999999999998</c:v>
                </c:pt>
                <c:pt idx="8">
                  <c:v>0.24</c:v>
                </c:pt>
                <c:pt idx="9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Coffee Shop Bfast</c:v>
                </c:pt>
                <c:pt idx="1">
                  <c:v>Planned QSR Bfast</c:v>
                </c:pt>
                <c:pt idx="2">
                  <c:v>On Road QSR Bfast</c:v>
                </c:pt>
                <c:pt idx="3">
                  <c:v>Rest. Bfast</c:v>
                </c:pt>
                <c:pt idx="4">
                  <c:v>Retail Bfast</c:v>
                </c:pt>
                <c:pt idx="5">
                  <c:v>Lunch Alone</c:v>
                </c:pt>
                <c:pt idx="6">
                  <c:v>Fam Takeout Lunch</c:v>
                </c:pt>
                <c:pt idx="7">
                  <c:v>Friend Lunch</c:v>
                </c:pt>
                <c:pt idx="8">
                  <c:v>Colleague Lunch</c:v>
                </c:pt>
                <c:pt idx="9">
                  <c:v>Fam DineIn Lunch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0.23</c:v>
                </c:pt>
                <c:pt idx="1">
                  <c:v>0.29699999999999999</c:v>
                </c:pt>
                <c:pt idx="2">
                  <c:v>0.27300000000000002</c:v>
                </c:pt>
                <c:pt idx="3">
                  <c:v>0.2</c:v>
                </c:pt>
                <c:pt idx="4">
                  <c:v>0.23</c:v>
                </c:pt>
                <c:pt idx="5">
                  <c:v>0.28999999999999998</c:v>
                </c:pt>
                <c:pt idx="6">
                  <c:v>0.3</c:v>
                </c:pt>
                <c:pt idx="7">
                  <c:v>0.28000000000000003</c:v>
                </c:pt>
                <c:pt idx="8">
                  <c:v>0.26</c:v>
                </c:pt>
                <c:pt idx="9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5332224"/>
        <c:axId val="135333760"/>
      </c:barChart>
      <c:catAx>
        <c:axId val="135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333760"/>
        <c:crosses val="autoZero"/>
        <c:auto val="1"/>
        <c:lblAlgn val="ctr"/>
        <c:lblOffset val="50"/>
        <c:noMultiLvlLbl val="0"/>
      </c:catAx>
      <c:valAx>
        <c:axId val="13533376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3322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884232532179385"/>
          <c:w val="0.92474201417656265"/>
          <c:h val="0.62904151301194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EE44DED-AF3C-4C3F-AC16-C5692C2ECA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FECA58-CBD5-458C-9A02-95BA74C8A33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C36CF6-13A5-495E-B137-86A1CEFBAC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B00AFF-E6A0-4009-8667-0FF33A4CA52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40CB706-D97B-4A59-9938-241B576D8D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0.61599999999999999</c:v>
                </c:pt>
                <c:pt idx="1">
                  <c:v>0.17799999999999999</c:v>
                </c:pt>
                <c:pt idx="2">
                  <c:v>0.125</c:v>
                </c:pt>
                <c:pt idx="3">
                  <c:v>5.7000000000000002E-2</c:v>
                </c:pt>
                <c:pt idx="4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68B573C-23AA-4C88-88B0-F2821534B81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D536F8-2AAA-4B94-B357-AC1F804BDCD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137110F-9A52-42C0-A03B-664777C734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E5C426-020B-4148-B8F2-000BF0A267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416279-A5AA-4C7E-91E0-C590D7BD646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0.59699999999999998</c:v>
                </c:pt>
                <c:pt idx="1">
                  <c:v>0.19</c:v>
                </c:pt>
                <c:pt idx="2">
                  <c:v>0.161</c:v>
                </c:pt>
                <c:pt idx="3">
                  <c:v>2.5000000000000001E-2</c:v>
                </c:pt>
                <c:pt idx="4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D9A1D3E-2A71-4BFD-BD56-777EE1040E5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3382D34-D49D-4225-922B-604406C8D62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E2F89F-9AEF-4717-815C-340A663DD7F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E1A0E9-F12C-4A8A-AE2F-3B741250EB9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2940E6-7483-4C74-B62D-FCC68DA9A5B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0.52500000000000002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1.7000000000000001E-2</c:v>
                </c:pt>
                <c:pt idx="4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75D7385-BF47-4C7C-8172-5C21843843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D7CD63-A54E-4E8E-B247-4E9C1D5AD8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829F73-7B9B-44F3-BF21-6A7EC51F5E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7F12637-55EA-4D93-B836-034F97D9E45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1E16487-1370-425F-BEE5-69F4503E95A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0.51</c:v>
                </c:pt>
                <c:pt idx="1">
                  <c:v>0.27900000000000003</c:v>
                </c:pt>
                <c:pt idx="2">
                  <c:v>0.13</c:v>
                </c:pt>
                <c:pt idx="3">
                  <c:v>6.5000000000000002E-2</c:v>
                </c:pt>
                <c:pt idx="4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4D8DADF-8AC0-4E8F-A9C1-928B0A22A9B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5C27ACD-7562-4EF1-8C3B-F92BAD600F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8DA6639-E15D-42C4-BB94-5FF6B2AF329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B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61F9F69-7D2B-49BE-9C92-BC05F209EB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C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A4156F5-39C0-4752-8760-E466A162F75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D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0.54700000000000004</c:v>
                </c:pt>
                <c:pt idx="1">
                  <c:v>0.249</c:v>
                </c:pt>
                <c:pt idx="2">
                  <c:v>0.10299999999999999</c:v>
                </c:pt>
                <c:pt idx="3">
                  <c:v>8.3000000000000004E-2</c:v>
                </c:pt>
                <c:pt idx="4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29319296"/>
        <c:axId val="129320832"/>
      </c:barChart>
      <c:catAx>
        <c:axId val="129319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9320832"/>
        <c:crosses val="autoZero"/>
        <c:auto val="1"/>
        <c:lblAlgn val="ctr"/>
        <c:lblOffset val="100"/>
        <c:noMultiLvlLbl val="0"/>
      </c:catAx>
      <c:valAx>
        <c:axId val="129320832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293192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5.2305121052693526E-2"/>
          <c:w val="0.96494537673873626"/>
          <c:h val="0.82817555877264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Bfast:Baked Goods From Store</c:v>
                </c:pt>
                <c:pt idx="1">
                  <c:v>Bfast:Non-Baked Good From Store</c:v>
                </c:pt>
                <c:pt idx="2">
                  <c:v>Lunch:Alone, Store or Indulgence</c:v>
                </c:pt>
                <c:pt idx="3">
                  <c:v>Lunch:Alone Hamburger QSR</c:v>
                </c:pt>
                <c:pt idx="4">
                  <c:v>Lunch:Alone Other QSR</c:v>
                </c:pt>
                <c:pt idx="5">
                  <c:v>Lunch:Alone Other Restaurant</c:v>
                </c:pt>
                <c:pt idx="6">
                  <c:v>Lunch:Family/ Couple Take-Out</c:v>
                </c:pt>
                <c:pt idx="7">
                  <c:v>Lunch:With Friends</c:v>
                </c:pt>
                <c:pt idx="8">
                  <c:v>Lunch:With Colleagues</c:v>
                </c:pt>
                <c:pt idx="9">
                  <c:v>Lunch:Couple Dine-In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0.31</c:v>
                </c:pt>
                <c:pt idx="1">
                  <c:v>0.26</c:v>
                </c:pt>
                <c:pt idx="2">
                  <c:v>0.22</c:v>
                </c:pt>
                <c:pt idx="3">
                  <c:v>0.21</c:v>
                </c:pt>
                <c:pt idx="4" formatCode="0.0%">
                  <c:v>0.2</c:v>
                </c:pt>
                <c:pt idx="5" formatCode="0.0%">
                  <c:v>0.16</c:v>
                </c:pt>
                <c:pt idx="6">
                  <c:v>0.18</c:v>
                </c:pt>
                <c:pt idx="7">
                  <c:v>0.13</c:v>
                </c:pt>
                <c:pt idx="8">
                  <c:v>0.2</c:v>
                </c:pt>
                <c:pt idx="9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Bfast:Baked Goods From Store</c:v>
                </c:pt>
                <c:pt idx="1">
                  <c:v>Bfast:Non-Baked Good From Store</c:v>
                </c:pt>
                <c:pt idx="2">
                  <c:v>Lunch:Alone, Store or Indulgence</c:v>
                </c:pt>
                <c:pt idx="3">
                  <c:v>Lunch:Alone Hamburger QSR</c:v>
                </c:pt>
                <c:pt idx="4">
                  <c:v>Lunch:Alone Other QSR</c:v>
                </c:pt>
                <c:pt idx="5">
                  <c:v>Lunch:Alone Other Restaurant</c:v>
                </c:pt>
                <c:pt idx="6">
                  <c:v>Lunch:Family/ Couple Take-Out</c:v>
                </c:pt>
                <c:pt idx="7">
                  <c:v>Lunch:With Friends</c:v>
                </c:pt>
                <c:pt idx="8">
                  <c:v>Lunch:With Colleagues</c:v>
                </c:pt>
                <c:pt idx="9">
                  <c:v>Lunch:Couple Dine-In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0.25</c:v>
                </c:pt>
                <c:pt idx="2">
                  <c:v>0.23</c:v>
                </c:pt>
                <c:pt idx="3">
                  <c:v>0.22</c:v>
                </c:pt>
                <c:pt idx="4" formatCode="0.0%">
                  <c:v>0.24</c:v>
                </c:pt>
                <c:pt idx="5" formatCode="0.0%">
                  <c:v>0.17</c:v>
                </c:pt>
                <c:pt idx="6">
                  <c:v>0.15</c:v>
                </c:pt>
                <c:pt idx="7">
                  <c:v>0.14000000000000001</c:v>
                </c:pt>
                <c:pt idx="8">
                  <c:v>0.2</c:v>
                </c:pt>
                <c:pt idx="9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Bfast:Baked Goods From Store</c:v>
                </c:pt>
                <c:pt idx="1">
                  <c:v>Bfast:Non-Baked Good From Store</c:v>
                </c:pt>
                <c:pt idx="2">
                  <c:v>Lunch:Alone, Store or Indulgence</c:v>
                </c:pt>
                <c:pt idx="3">
                  <c:v>Lunch:Alone Hamburger QSR</c:v>
                </c:pt>
                <c:pt idx="4">
                  <c:v>Lunch:Alone Other QSR</c:v>
                </c:pt>
                <c:pt idx="5">
                  <c:v>Lunch:Alone Other Restaurant</c:v>
                </c:pt>
                <c:pt idx="6">
                  <c:v>Lunch:Family/ Couple Take-Out</c:v>
                </c:pt>
                <c:pt idx="7">
                  <c:v>Lunch:With Friends</c:v>
                </c:pt>
                <c:pt idx="8">
                  <c:v>Lunch:With Colleagues</c:v>
                </c:pt>
                <c:pt idx="9">
                  <c:v>Lunch:Couple Dine-In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0.28000000000000003</c:v>
                </c:pt>
                <c:pt idx="1">
                  <c:v>0.28999999999999998</c:v>
                </c:pt>
                <c:pt idx="2">
                  <c:v>0.25</c:v>
                </c:pt>
                <c:pt idx="3">
                  <c:v>0.19</c:v>
                </c:pt>
                <c:pt idx="4" formatCode="0.0%">
                  <c:v>0.18</c:v>
                </c:pt>
                <c:pt idx="5" formatCode="0.0%">
                  <c:v>0.24</c:v>
                </c:pt>
                <c:pt idx="6">
                  <c:v>0.35</c:v>
                </c:pt>
                <c:pt idx="7">
                  <c:v>0.32</c:v>
                </c:pt>
                <c:pt idx="8">
                  <c:v>0.17</c:v>
                </c:pt>
                <c:pt idx="9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Bfast:Baked Goods From Store</c:v>
                </c:pt>
                <c:pt idx="1">
                  <c:v>Bfast:Non-Baked Good From Store</c:v>
                </c:pt>
                <c:pt idx="2">
                  <c:v>Lunch:Alone, Store or Indulgence</c:v>
                </c:pt>
                <c:pt idx="3">
                  <c:v>Lunch:Alone Hamburger QSR</c:v>
                </c:pt>
                <c:pt idx="4">
                  <c:v>Lunch:Alone Other QSR</c:v>
                </c:pt>
                <c:pt idx="5">
                  <c:v>Lunch:Alone Other Restaurant</c:v>
                </c:pt>
                <c:pt idx="6">
                  <c:v>Lunch:Family/ Couple Take-Out</c:v>
                </c:pt>
                <c:pt idx="7">
                  <c:v>Lunch:With Friends</c:v>
                </c:pt>
                <c:pt idx="8">
                  <c:v>Lunch:With Colleagues</c:v>
                </c:pt>
                <c:pt idx="9">
                  <c:v>Lunch:Couple Dine-In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0.28000000000000003</c:v>
                </c:pt>
                <c:pt idx="1">
                  <c:v>0.23</c:v>
                </c:pt>
                <c:pt idx="2">
                  <c:v>0.28000000000000003</c:v>
                </c:pt>
                <c:pt idx="3">
                  <c:v>0.21</c:v>
                </c:pt>
                <c:pt idx="4" formatCode="0.0%">
                  <c:v>0.28000000000000003</c:v>
                </c:pt>
                <c:pt idx="5" formatCode="0.0%">
                  <c:v>0.25</c:v>
                </c:pt>
                <c:pt idx="6">
                  <c:v>0.22</c:v>
                </c:pt>
                <c:pt idx="7">
                  <c:v>0.28999999999999998</c:v>
                </c:pt>
                <c:pt idx="8">
                  <c:v>0.24</c:v>
                </c:pt>
                <c:pt idx="9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BA7-4782-A49E-74D159D3583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BA7-4782-A49E-74D159D358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Bfast:Baked Goods From Store</c:v>
                </c:pt>
                <c:pt idx="1">
                  <c:v>Bfast:Non-Baked Good From Store</c:v>
                </c:pt>
                <c:pt idx="2">
                  <c:v>Lunch:Alone, Store or Indulgence</c:v>
                </c:pt>
                <c:pt idx="3">
                  <c:v>Lunch:Alone Hamburger QSR</c:v>
                </c:pt>
                <c:pt idx="4">
                  <c:v>Lunch:Alone Other QSR</c:v>
                </c:pt>
                <c:pt idx="5">
                  <c:v>Lunch:Alone Other Restaurant</c:v>
                </c:pt>
                <c:pt idx="6">
                  <c:v>Lunch:Family/ Couple Take-Out</c:v>
                </c:pt>
                <c:pt idx="7">
                  <c:v>Lunch:With Friends</c:v>
                </c:pt>
                <c:pt idx="8">
                  <c:v>Lunch:With Colleagues</c:v>
                </c:pt>
                <c:pt idx="9">
                  <c:v>Lunch:Couple Dine-In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0.23</c:v>
                </c:pt>
                <c:pt idx="1">
                  <c:v>0.3</c:v>
                </c:pt>
                <c:pt idx="2">
                  <c:v>0.27</c:v>
                </c:pt>
                <c:pt idx="3">
                  <c:v>0.2</c:v>
                </c:pt>
                <c:pt idx="4" formatCode="0.0%">
                  <c:v>0.23</c:v>
                </c:pt>
                <c:pt idx="5" formatCode="0.0%">
                  <c:v>0.28999999999999998</c:v>
                </c:pt>
                <c:pt idx="6">
                  <c:v>0.3</c:v>
                </c:pt>
                <c:pt idx="7">
                  <c:v>0.28000000000000003</c:v>
                </c:pt>
                <c:pt idx="8">
                  <c:v>0.26</c:v>
                </c:pt>
                <c:pt idx="9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5332224"/>
        <c:axId val="135333760"/>
      </c:barChart>
      <c:catAx>
        <c:axId val="135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333760"/>
        <c:crosses val="autoZero"/>
        <c:auto val="1"/>
        <c:lblAlgn val="ctr"/>
        <c:lblOffset val="50"/>
        <c:noMultiLvlLbl val="0"/>
      </c:catAx>
      <c:valAx>
        <c:axId val="13533376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3322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648821875104424"/>
          <c:w val="0.96713957615335111"/>
          <c:h val="0.63931021027203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0.36</c:v>
                </c:pt>
                <c:pt idx="2">
                  <c:v>0.16</c:v>
                </c:pt>
                <c:pt idx="3">
                  <c:v>0.14000000000000001</c:v>
                </c:pt>
                <c:pt idx="4">
                  <c:v>0.13</c:v>
                </c:pt>
                <c:pt idx="5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EB5-44B5-8723-49883C80FB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0.11</c:v>
                </c:pt>
                <c:pt idx="1">
                  <c:v>0.39</c:v>
                </c:pt>
                <c:pt idx="2">
                  <c:v>0.13</c:v>
                </c:pt>
                <c:pt idx="3">
                  <c:v>0.14000000000000001</c:v>
                </c:pt>
                <c:pt idx="4">
                  <c:v>0.14000000000000001</c:v>
                </c:pt>
                <c:pt idx="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EB5-44B5-8723-49883C80FB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0.09</c:v>
                </c:pt>
                <c:pt idx="1">
                  <c:v>0.37</c:v>
                </c:pt>
                <c:pt idx="2">
                  <c:v>0.127</c:v>
                </c:pt>
                <c:pt idx="3">
                  <c:v>0.152</c:v>
                </c:pt>
                <c:pt idx="4">
                  <c:v>0.14000000000000001</c:v>
                </c:pt>
                <c:pt idx="5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0.11</c:v>
                </c:pt>
                <c:pt idx="1">
                  <c:v>0.33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0.16</c:v>
                </c:pt>
                <c:pt idx="5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EB5-44B5-8723-49883C80FB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</c:v>
                </c:pt>
                <c:pt idx="1">
                  <c:v>0.36</c:v>
                </c:pt>
                <c:pt idx="2">
                  <c:v>0.16</c:v>
                </c:pt>
                <c:pt idx="3">
                  <c:v>0.15</c:v>
                </c:pt>
                <c:pt idx="4">
                  <c:v>0.13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38945408"/>
        <c:axId val="238946944"/>
      </c:barChart>
      <c:catAx>
        <c:axId val="238945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38946944"/>
        <c:crosses val="autoZero"/>
        <c:auto val="1"/>
        <c:lblAlgn val="ctr"/>
        <c:lblOffset val="50"/>
        <c:noMultiLvlLbl val="0"/>
      </c:catAx>
      <c:valAx>
        <c:axId val="238946944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38945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34347925638153E-2"/>
          <c:y val="0.12720565861470706"/>
          <c:w val="0.95571623458150945"/>
          <c:h val="0.607550004525296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9B3-494F-90FB-50B4D2BC7B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0.36</c:v>
                </c:pt>
                <c:pt idx="1">
                  <c:v>0.28999999999999998</c:v>
                </c:pt>
                <c:pt idx="2">
                  <c:v>0.14000000000000001</c:v>
                </c:pt>
                <c:pt idx="3">
                  <c:v>0.11</c:v>
                </c:pt>
                <c:pt idx="4">
                  <c:v>0.08</c:v>
                </c:pt>
                <c:pt idx="5">
                  <c:v>0.02</c:v>
                </c:pt>
                <c:pt idx="6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9B3-494F-90FB-50B4D2BC7BF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9B3-494F-90FB-50B4D2BC7BF4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9B3-494F-90FB-50B4D2BC7BF4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9B3-494F-90FB-50B4D2BC7BF4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9B3-494F-90FB-50B4D2BC7B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0.32</c:v>
                </c:pt>
                <c:pt idx="1">
                  <c:v>0.26900000000000002</c:v>
                </c:pt>
                <c:pt idx="2">
                  <c:v>0.12</c:v>
                </c:pt>
                <c:pt idx="3">
                  <c:v>0.17</c:v>
                </c:pt>
                <c:pt idx="4">
                  <c:v>9.2999999999999999E-2</c:v>
                </c:pt>
                <c:pt idx="5">
                  <c:v>0.02</c:v>
                </c:pt>
                <c:pt idx="6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9B3-494F-90FB-50B4D2BC7BF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9B3-494F-90FB-50B4D2BC7BF4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49B3-494F-90FB-50B4D2BC7BF4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49B3-494F-90FB-50B4D2BC7BF4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49B3-494F-90FB-50B4D2BC7B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0.37</c:v>
                </c:pt>
                <c:pt idx="1">
                  <c:v>0.23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0.09</c:v>
                </c:pt>
                <c:pt idx="5">
                  <c:v>0.03</c:v>
                </c:pt>
                <c:pt idx="6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9CE6-4040-938A-D5552A0BD670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9B3-494F-90FB-50B4D2BC7BF4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9CE6-4040-938A-D5552A0BD670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49B3-494F-90FB-50B4D2BC7BF4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49B3-494F-90FB-50B4D2BC7B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0.27500000000000002</c:v>
                </c:pt>
                <c:pt idx="2">
                  <c:v>0.17100000000000001</c:v>
                </c:pt>
                <c:pt idx="3">
                  <c:v>0.14000000000000001</c:v>
                </c:pt>
                <c:pt idx="4">
                  <c:v>0.09</c:v>
                </c:pt>
                <c:pt idx="5">
                  <c:v>1.7999999999999999E-2</c:v>
                </c:pt>
                <c:pt idx="6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49B3-494F-90FB-50B4D2BC7BF4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49B3-494F-90FB-50B4D2BC7B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0.34</c:v>
                </c:pt>
                <c:pt idx="1">
                  <c:v>0.23</c:v>
                </c:pt>
                <c:pt idx="2">
                  <c:v>0.13</c:v>
                </c:pt>
                <c:pt idx="3">
                  <c:v>0.11</c:v>
                </c:pt>
                <c:pt idx="4">
                  <c:v>0.11</c:v>
                </c:pt>
                <c:pt idx="5">
                  <c:v>3.5999999999999997E-2</c:v>
                </c:pt>
                <c:pt idx="6">
                  <c:v>4.7E-2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39170688"/>
        <c:axId val="239172224"/>
      </c:barChart>
      <c:catAx>
        <c:axId val="239170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39172224"/>
        <c:crosses val="autoZero"/>
        <c:auto val="1"/>
        <c:lblAlgn val="ctr"/>
        <c:lblOffset val="100"/>
        <c:noMultiLvlLbl val="0"/>
      </c:catAx>
      <c:valAx>
        <c:axId val="239172224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391706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648821875104424"/>
          <c:w val="0.96494537673873626"/>
          <c:h val="0.63931021027203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1BF-41CA-A4C3-FD904C98CF38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1BF-41CA-A4C3-FD904C98C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0.26700000000000002</c:v>
                </c:pt>
                <c:pt idx="1">
                  <c:v>0.23</c:v>
                </c:pt>
                <c:pt idx="2">
                  <c:v>0.503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523-4251-9C06-C9C0D597FAA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523-4251-9C06-C9C0D597FA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0.25</c:v>
                </c:pt>
                <c:pt idx="1">
                  <c:v>0.28000000000000003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523-4251-9C06-C9C0D597FAA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523-4251-9C06-C9C0D597FA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0.22700000000000001</c:v>
                </c:pt>
                <c:pt idx="1">
                  <c:v>0.252</c:v>
                </c:pt>
                <c:pt idx="2">
                  <c:v>0.52100000000000002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1BF-41CA-A4C3-FD904C98CF38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1BF-41CA-A4C3-FD904C98C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0.27</c:v>
                </c:pt>
                <c:pt idx="1">
                  <c:v>0.24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523-4251-9C06-C9C0D597FAA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523-4251-9C06-C9C0D597FA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0.26100000000000001</c:v>
                </c:pt>
                <c:pt idx="1">
                  <c:v>0.23799999999999999</c:v>
                </c:pt>
                <c:pt idx="2">
                  <c:v>0.501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4795648"/>
        <c:axId val="244813824"/>
      </c:barChart>
      <c:catAx>
        <c:axId val="244795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4813824"/>
        <c:crosses val="autoZero"/>
        <c:auto val="1"/>
        <c:lblAlgn val="ctr"/>
        <c:lblOffset val="50"/>
        <c:noMultiLvlLbl val="0"/>
      </c:catAx>
      <c:valAx>
        <c:axId val="24481382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47956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310360429962831"/>
          <c:w val="0.96271503120514113"/>
          <c:h val="0.58643101772256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588-47CD-B1A2-2BBE38ED908D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8C6828B-1624-4636-956F-70C633FC8BF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8EE36EF-85A0-4C9C-9706-336AC2D4A84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588-47CD-B1A2-2BBE38ED90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0.47</c:v>
                </c:pt>
                <c:pt idx="1">
                  <c:v>0.04</c:v>
                </c:pt>
                <c:pt idx="2">
                  <c:v>0.26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0.03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07D3F3-3B56-4776-A7C9-1776975B4F9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EF5-4D90-BB5C-C2FA4998C5A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28624F-6B03-42AF-860B-2063BF14700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EF5-4D90-BB5C-C2FA4998C5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0.52</c:v>
                </c:pt>
                <c:pt idx="1">
                  <c:v>0.03</c:v>
                </c:pt>
                <c:pt idx="2">
                  <c:v>0.21</c:v>
                </c:pt>
                <c:pt idx="3">
                  <c:v>0.12</c:v>
                </c:pt>
                <c:pt idx="4">
                  <c:v>0.05</c:v>
                </c:pt>
                <c:pt idx="5">
                  <c:v>0.04</c:v>
                </c:pt>
                <c:pt idx="6">
                  <c:v>0.02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101A70-A098-4017-A06A-1B5C2AD02E7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EF5-4D90-BB5C-C2FA4998C5A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7730C3-8118-4F87-8E39-792B438A1BC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EF5-4D90-BB5C-C2FA4998C5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0.49</c:v>
                </c:pt>
                <c:pt idx="1">
                  <c:v>0.05</c:v>
                </c:pt>
                <c:pt idx="2">
                  <c:v>0.28000000000000003</c:v>
                </c:pt>
                <c:pt idx="3">
                  <c:v>0.1</c:v>
                </c:pt>
                <c:pt idx="4">
                  <c:v>0.01</c:v>
                </c:pt>
                <c:pt idx="5">
                  <c:v>0.03</c:v>
                </c:pt>
                <c:pt idx="6">
                  <c:v>0.03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498-4893-BDE5-53D99C2C1DB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498-4893-BDE5-53D99C2C1DB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498-4893-BDE5-53D99C2C1DB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F498-4893-BDE5-53D99C2C1DB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488C26-1202-47D2-95F5-AAA226EDEC8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8AE8326-4B07-4180-9272-52DD5A47E94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498-4893-BDE5-53D99C2C1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0.56999999999999995</c:v>
                </c:pt>
                <c:pt idx="1">
                  <c:v>0.04</c:v>
                </c:pt>
                <c:pt idx="2">
                  <c:v>0.2</c:v>
                </c:pt>
                <c:pt idx="3">
                  <c:v>0.05</c:v>
                </c:pt>
                <c:pt idx="4">
                  <c:v>0.08</c:v>
                </c:pt>
                <c:pt idx="5">
                  <c:v>0.03</c:v>
                </c:pt>
                <c:pt idx="6">
                  <c:v>0.02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504922B-DE11-41FA-948F-6B6AF8653FE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DEF5-4D90-BB5C-C2FA4998C5A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0EE9116-B3E9-476B-9146-0566FE5C370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EF5-4D90-BB5C-C2FA4998C5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0.52</c:v>
                </c:pt>
                <c:pt idx="1">
                  <c:v>0</c:v>
                </c:pt>
                <c:pt idx="2">
                  <c:v>0.22</c:v>
                </c:pt>
                <c:pt idx="3">
                  <c:v>0.13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0.01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4663040"/>
        <c:axId val="244664576"/>
      </c:barChart>
      <c:catAx>
        <c:axId val="244663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4664576"/>
        <c:crosses val="autoZero"/>
        <c:auto val="1"/>
        <c:lblAlgn val="ctr"/>
        <c:lblOffset val="50"/>
        <c:noMultiLvlLbl val="0"/>
      </c:catAx>
      <c:valAx>
        <c:axId val="244664576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46630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2109404030847E-2"/>
          <c:y val="0.11552513652904524"/>
          <c:w val="0.96441475583132819"/>
          <c:h val="0.64342898535414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BFA0893-810C-4FC1-938C-129FCE62C5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FED889B-AF66-4840-A211-5F6F7D26181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0.23</c:v>
                </c:pt>
                <c:pt idx="1">
                  <c:v>0.22</c:v>
                </c:pt>
                <c:pt idx="2">
                  <c:v>0.16</c:v>
                </c:pt>
                <c:pt idx="3">
                  <c:v>0.05</c:v>
                </c:pt>
                <c:pt idx="4">
                  <c:v>0.16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CB36094-A02C-4723-B1F6-D9AD2807804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A9-43C9-98E1-B7465DC797F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881FAE-7FF8-4380-A2BF-F48C1514397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A9-43C9-98E1-B7465DC797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0.25</c:v>
                </c:pt>
                <c:pt idx="1">
                  <c:v>0.28999999999999998</c:v>
                </c:pt>
                <c:pt idx="2">
                  <c:v>0.12</c:v>
                </c:pt>
                <c:pt idx="3">
                  <c:v>0.04</c:v>
                </c:pt>
                <c:pt idx="4">
                  <c:v>0.14000000000000001</c:v>
                </c:pt>
                <c:pt idx="5">
                  <c:v>0.09</c:v>
                </c:pt>
                <c:pt idx="6">
                  <c:v>0.04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49136C1-1AF6-4270-9B3F-2719F947030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5A9-43C9-98E1-B7465DC797F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37D94A6-7206-4851-947D-43CA7A57179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A9-43C9-98E1-B7465DC797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0.19</c:v>
                </c:pt>
                <c:pt idx="1">
                  <c:v>0.21</c:v>
                </c:pt>
                <c:pt idx="2">
                  <c:v>0.09</c:v>
                </c:pt>
                <c:pt idx="3">
                  <c:v>7.0000000000000007E-2</c:v>
                </c:pt>
                <c:pt idx="4">
                  <c:v>0.2</c:v>
                </c:pt>
                <c:pt idx="5">
                  <c:v>0.13</c:v>
                </c:pt>
                <c:pt idx="6">
                  <c:v>0.11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29351C-3782-462A-85A0-20C8E91EE66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EDDEBF-0B22-4D21-8614-28E6C8FB2CE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0.22</c:v>
                </c:pt>
                <c:pt idx="1">
                  <c:v>0.22</c:v>
                </c:pt>
                <c:pt idx="2">
                  <c:v>0.14000000000000001</c:v>
                </c:pt>
                <c:pt idx="3">
                  <c:v>0.04</c:v>
                </c:pt>
                <c:pt idx="4">
                  <c:v>0.21</c:v>
                </c:pt>
                <c:pt idx="5">
                  <c:v>0.1</c:v>
                </c:pt>
                <c:pt idx="6">
                  <c:v>0.03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1D500C-F7C2-444B-A62A-C1D4E19E53E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05A9-43C9-98E1-B7465DC797F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E7D4192-F82B-45AA-94CE-A61E10A4758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5A9-43C9-98E1-B7465DC797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0.21</c:v>
                </c:pt>
                <c:pt idx="1">
                  <c:v>0.19</c:v>
                </c:pt>
                <c:pt idx="2">
                  <c:v>0.13</c:v>
                </c:pt>
                <c:pt idx="3">
                  <c:v>0.06</c:v>
                </c:pt>
                <c:pt idx="4">
                  <c:v>0.19</c:v>
                </c:pt>
                <c:pt idx="5">
                  <c:v>0.11</c:v>
                </c:pt>
                <c:pt idx="6">
                  <c:v>0.09</c:v>
                </c:pt>
                <c:pt idx="7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4264320"/>
        <c:axId val="244282496"/>
      </c:barChart>
      <c:catAx>
        <c:axId val="244264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4282496"/>
        <c:crosses val="autoZero"/>
        <c:auto val="1"/>
        <c:lblAlgn val="ctr"/>
        <c:lblOffset val="50"/>
        <c:noMultiLvlLbl val="0"/>
      </c:catAx>
      <c:valAx>
        <c:axId val="24428249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42643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2109323502456396"/>
          <c:w val="0.96271503120514113"/>
          <c:h val="0.650704198506625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8F3D36A-2A11-499E-9486-5F3D5B0D64F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DAA643-A271-45E2-B955-4EB34C52A35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0.32</c:v>
                </c:pt>
                <c:pt idx="1">
                  <c:v>0.16</c:v>
                </c:pt>
                <c:pt idx="2">
                  <c:v>0.11</c:v>
                </c:pt>
                <c:pt idx="3">
                  <c:v>0.1</c:v>
                </c:pt>
                <c:pt idx="4">
                  <c:v>0.11</c:v>
                </c:pt>
                <c:pt idx="5">
                  <c:v>9.6000000000000002E-2</c:v>
                </c:pt>
                <c:pt idx="6">
                  <c:v>6.4000000000000001E-2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A4DCE30-8AC7-4043-9020-4C86F9F1539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A98-414A-B0E8-9FF03BE4221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945212-F9A7-4632-A611-7FABB615AC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A98-414A-B0E8-9FF03BE422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0.27</c:v>
                </c:pt>
                <c:pt idx="1">
                  <c:v>0.124</c:v>
                </c:pt>
                <c:pt idx="2">
                  <c:v>0.14099999999999999</c:v>
                </c:pt>
                <c:pt idx="3">
                  <c:v>0.129</c:v>
                </c:pt>
                <c:pt idx="4">
                  <c:v>0.18</c:v>
                </c:pt>
                <c:pt idx="5">
                  <c:v>3.2000000000000001E-2</c:v>
                </c:pt>
                <c:pt idx="6">
                  <c:v>8.7999999999999995E-2</c:v>
                </c:pt>
                <c:pt idx="7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A5D2A7-03A9-4203-9BF9-FBA90568DD7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A98-414A-B0E8-9FF03BE4221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8451C40-353F-4DE9-A38C-B7EDFDDD6B4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A98-414A-B0E8-9FF03BE422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0.33400000000000002</c:v>
                </c:pt>
                <c:pt idx="1">
                  <c:v>0.12</c:v>
                </c:pt>
                <c:pt idx="2">
                  <c:v>0.13500000000000001</c:v>
                </c:pt>
                <c:pt idx="3">
                  <c:v>0.13800000000000001</c:v>
                </c:pt>
                <c:pt idx="4">
                  <c:v>0.16400000000000001</c:v>
                </c:pt>
                <c:pt idx="5">
                  <c:v>3.4000000000000002E-2</c:v>
                </c:pt>
                <c:pt idx="6">
                  <c:v>2.9000000000000001E-2</c:v>
                </c:pt>
                <c:pt idx="7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498-4893-BDE5-53D99C2C1DB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498-4893-BDE5-53D99C2C1DB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498-4893-BDE5-53D99C2C1DB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F498-4893-BDE5-53D99C2C1DB1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F498-4893-BDE5-53D99C2C1DB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D74A2AF-2621-4E0E-9195-AED559B32B1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DE8743A-3A8B-47AB-8A85-EB6D3AEEEA7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0.311</c:v>
                </c:pt>
                <c:pt idx="1">
                  <c:v>0.21099999999999999</c:v>
                </c:pt>
                <c:pt idx="2">
                  <c:v>0.09</c:v>
                </c:pt>
                <c:pt idx="3">
                  <c:v>0.09</c:v>
                </c:pt>
                <c:pt idx="4">
                  <c:v>0.111</c:v>
                </c:pt>
                <c:pt idx="5">
                  <c:v>6.2E-2</c:v>
                </c:pt>
                <c:pt idx="6">
                  <c:v>5.0999999999999997E-2</c:v>
                </c:pt>
                <c:pt idx="7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1529B66-5E02-4578-8372-B81635C4A2E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1A98-414A-B0E8-9FF03BE4221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74DFA4E-FB98-493B-9A46-056E5C60845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1A98-414A-B0E8-9FF03BE422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0.27700000000000002</c:v>
                </c:pt>
                <c:pt idx="1">
                  <c:v>0.155</c:v>
                </c:pt>
                <c:pt idx="2">
                  <c:v>0.11</c:v>
                </c:pt>
                <c:pt idx="3">
                  <c:v>0.109</c:v>
                </c:pt>
                <c:pt idx="4">
                  <c:v>0.16</c:v>
                </c:pt>
                <c:pt idx="5">
                  <c:v>9.6000000000000002E-2</c:v>
                </c:pt>
                <c:pt idx="6">
                  <c:v>5.7000000000000002E-2</c:v>
                </c:pt>
                <c:pt idx="7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5033984"/>
        <c:axId val="245506816"/>
      </c:barChart>
      <c:catAx>
        <c:axId val="245033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5506816"/>
        <c:crosses val="autoZero"/>
        <c:auto val="1"/>
        <c:lblAlgn val="ctr"/>
        <c:lblOffset val="50"/>
        <c:noMultiLvlLbl val="0"/>
      </c:catAx>
      <c:valAx>
        <c:axId val="245506816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50339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9.6261659081519721E-2"/>
          <c:w val="0.96271503120514113"/>
          <c:h val="0.77729739507497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588-47CD-B1A2-2BBE38ED908D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000846-F61E-4376-8353-7EF2500FD30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C3609C-748A-4D58-BA48-4D37BD9D56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588-47CD-B1A2-2BBE38ED90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0.47</c:v>
                </c:pt>
                <c:pt idx="1">
                  <c:v>0.04</c:v>
                </c:pt>
                <c:pt idx="2">
                  <c:v>0.26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0.03</c:v>
                </c:pt>
                <c:pt idx="6">
                  <c:v>0.02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E7B7AF7-8C63-4EF4-8F9D-D941B55BA79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8CB-4490-BFE9-1410B6E5706B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509C90-410A-4014-9457-255E7C77F36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8CB-4490-BFE9-1410B6E57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0.52</c:v>
                </c:pt>
                <c:pt idx="1">
                  <c:v>0.03</c:v>
                </c:pt>
                <c:pt idx="2">
                  <c:v>0.21</c:v>
                </c:pt>
                <c:pt idx="3">
                  <c:v>0.12</c:v>
                </c:pt>
                <c:pt idx="4">
                  <c:v>0.05</c:v>
                </c:pt>
                <c:pt idx="5">
                  <c:v>0.03</c:v>
                </c:pt>
                <c:pt idx="6">
                  <c:v>0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9F5545E-D3AC-4420-8F21-7F9200ECFF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8CB-4490-BFE9-1410B6E5706B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02C8856-46E2-4517-B337-16233510F60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8CB-4490-BFE9-1410B6E57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0.49</c:v>
                </c:pt>
                <c:pt idx="1">
                  <c:v>0.05</c:v>
                </c:pt>
                <c:pt idx="2">
                  <c:v>0.28000000000000003</c:v>
                </c:pt>
                <c:pt idx="3">
                  <c:v>0.1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0.03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498-4893-BDE5-53D99C2C1DB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498-4893-BDE5-53D99C2C1DB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498-4893-BDE5-53D99C2C1DB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F498-4893-BDE5-53D99C2C1DB1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F498-4893-BDE5-53D99C2C1DB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D7637C9-8756-4C2D-BC7C-E50B414135E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1354A04-F62E-4327-BF00-89423D2C051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498-4893-BDE5-53D99C2C1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0.56999999999999995</c:v>
                </c:pt>
                <c:pt idx="1">
                  <c:v>0.04</c:v>
                </c:pt>
                <c:pt idx="2">
                  <c:v>0.2</c:v>
                </c:pt>
                <c:pt idx="3">
                  <c:v>0.05</c:v>
                </c:pt>
                <c:pt idx="4">
                  <c:v>7.0000000000000007E-2</c:v>
                </c:pt>
                <c:pt idx="5">
                  <c:v>0.03</c:v>
                </c:pt>
                <c:pt idx="6">
                  <c:v>0.01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F315C06-0A2F-4398-9DD2-F8DF8389FE3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8CB-4490-BFE9-1410B6E5706B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2C704F-6E46-4A19-A2BE-E59E2CBFE54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68CB-4490-BFE9-1410B6E57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0.52</c:v>
                </c:pt>
                <c:pt idx="1">
                  <c:v>0</c:v>
                </c:pt>
                <c:pt idx="2">
                  <c:v>0.22</c:v>
                </c:pt>
                <c:pt idx="3">
                  <c:v>0.13</c:v>
                </c:pt>
                <c:pt idx="4">
                  <c:v>0.05</c:v>
                </c:pt>
                <c:pt idx="5">
                  <c:v>0.04</c:v>
                </c:pt>
                <c:pt idx="6">
                  <c:v>0.02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4"/>
        <c:overlap val="-45"/>
        <c:axId val="245349760"/>
        <c:axId val="245437568"/>
      </c:barChart>
      <c:catAx>
        <c:axId val="245349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245437568"/>
        <c:crosses val="autoZero"/>
        <c:auto val="1"/>
        <c:lblAlgn val="ctr"/>
        <c:lblOffset val="50"/>
        <c:noMultiLvlLbl val="0"/>
      </c:catAx>
      <c:valAx>
        <c:axId val="24543756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53497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0321907054947392"/>
          <c:w val="0.92474201417656265"/>
          <c:h val="0.668578874192451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9E6024-9A72-4144-BFE2-E29BEE9178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CD6BC29-03C6-4186-A20B-DD5B5BC1019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0.28299999999999997</c:v>
                </c:pt>
                <c:pt idx="1">
                  <c:v>0.105</c:v>
                </c:pt>
                <c:pt idx="2">
                  <c:v>0.17</c:v>
                </c:pt>
                <c:pt idx="3">
                  <c:v>0.26700000000000002</c:v>
                </c:pt>
                <c:pt idx="4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7244D42-DD11-4F0C-AF06-98E87526A02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DCD2C48-723D-45F6-A69B-C6F48430C19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0.26800000000000002</c:v>
                </c:pt>
                <c:pt idx="1">
                  <c:v>0.11700000000000001</c:v>
                </c:pt>
                <c:pt idx="2">
                  <c:v>0.188</c:v>
                </c:pt>
                <c:pt idx="3">
                  <c:v>0.25800000000000001</c:v>
                </c:pt>
                <c:pt idx="4">
                  <c:v>5.3999999999999999E-2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593F14B-8635-4051-8DAF-D736BD85373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7738FA-8150-47A3-B45E-B1AF3E8B5E7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0.12</c:v>
                </c:pt>
                <c:pt idx="2">
                  <c:v>0.17599999999999999</c:v>
                </c:pt>
                <c:pt idx="3">
                  <c:v>0.27</c:v>
                </c:pt>
                <c:pt idx="4">
                  <c:v>5.0999999999999997E-2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D43A10-9382-457D-9943-6C2E0036F4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72B3C52-FECB-4983-9B51-4A39CCE3D3D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0.24</c:v>
                </c:pt>
                <c:pt idx="1">
                  <c:v>0.111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79CFA5-1EEA-466E-895F-D7133631CF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355D9F-5DB2-42FD-B5C0-199D5D5BE9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0.23899999999999999</c:v>
                </c:pt>
                <c:pt idx="1">
                  <c:v>0.11600000000000001</c:v>
                </c:pt>
                <c:pt idx="2">
                  <c:v>0.17499999999999999</c:v>
                </c:pt>
                <c:pt idx="3">
                  <c:v>0.152</c:v>
                </c:pt>
                <c:pt idx="4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29256064"/>
        <c:axId val="129278336"/>
      </c:barChart>
      <c:catAx>
        <c:axId val="129256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9278336"/>
        <c:crosses val="autoZero"/>
        <c:auto val="1"/>
        <c:lblAlgn val="ctr"/>
        <c:lblOffset val="50"/>
        <c:noMultiLvlLbl val="0"/>
      </c:catAx>
      <c:valAx>
        <c:axId val="129278336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292560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1962612171163572"/>
          <c:w val="0.95249018347493342"/>
          <c:h val="0.65217184127221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C06-4C1A-99B8-96881AD94C9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0.83299999999999996</c:v>
                </c:pt>
                <c:pt idx="1">
                  <c:v>0.121</c:v>
                </c:pt>
                <c:pt idx="2">
                  <c:v>2.5999999999999999E-2</c:v>
                </c:pt>
                <c:pt idx="3">
                  <c:v>1.2999999999999999E-2</c:v>
                </c:pt>
                <c:pt idx="4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C06-4C1A-99B8-96881AD94C9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C06-4C1A-99B8-96881AD94C9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C06-4C1A-99B8-96881AD94C9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C06-4C1A-99B8-96881AD94C9A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C06-4C1A-99B8-96881AD94C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0.86299999999999999</c:v>
                </c:pt>
                <c:pt idx="1">
                  <c:v>9.8000000000000004E-2</c:v>
                </c:pt>
                <c:pt idx="2">
                  <c:v>1.2E-2</c:v>
                </c:pt>
                <c:pt idx="3">
                  <c:v>1.4999999999999999E-2</c:v>
                </c:pt>
                <c:pt idx="4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C06-4C1A-99B8-96881AD94C9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C06-4C1A-99B8-96881AD94C9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7C06-4C1A-99B8-96881AD94C9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7C06-4C1A-99B8-96881AD94C9A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7C06-4C1A-99B8-96881AD94C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0.871</c:v>
                </c:pt>
                <c:pt idx="1">
                  <c:v>0.10100000000000001</c:v>
                </c:pt>
                <c:pt idx="2">
                  <c:v>6.0000000000000001E-3</c:v>
                </c:pt>
                <c:pt idx="3">
                  <c:v>1.4E-2</c:v>
                </c:pt>
                <c:pt idx="4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0.81100000000000005</c:v>
                </c:pt>
                <c:pt idx="1">
                  <c:v>0.127</c:v>
                </c:pt>
                <c:pt idx="2">
                  <c:v>5.0000000000000001E-3</c:v>
                </c:pt>
                <c:pt idx="3">
                  <c:v>2.5000000000000001E-2</c:v>
                </c:pt>
                <c:pt idx="4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7C06-4C1A-99B8-96881AD94C9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7C06-4C1A-99B8-96881AD94C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0.83299999999999996</c:v>
                </c:pt>
                <c:pt idx="1">
                  <c:v>0.108</c:v>
                </c:pt>
                <c:pt idx="2">
                  <c:v>0.01</c:v>
                </c:pt>
                <c:pt idx="3">
                  <c:v>0.03</c:v>
                </c:pt>
                <c:pt idx="4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1000832"/>
        <c:axId val="241002368"/>
      </c:barChart>
      <c:catAx>
        <c:axId val="241000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1002368"/>
        <c:crosses val="autoZero"/>
        <c:auto val="1"/>
        <c:lblAlgn val="ctr"/>
        <c:lblOffset val="100"/>
        <c:noMultiLvlLbl val="0"/>
      </c:catAx>
      <c:valAx>
        <c:axId val="241002368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10008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45755140375493"/>
          <c:w val="0.92474201417656265"/>
          <c:h val="0.613362844100152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1FD-4350-BA83-E7FEE1DBB1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1FD-4350-BA83-E7FEE1DBB10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CE503AD-3584-4AFD-B67F-2A65A10EA6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1FD-4350-BA83-E7FEE1DBB10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BCFF507-371E-47AC-BB7B-E56DC010DF5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1FD-4350-BA83-E7FEE1DBB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0.21</c:v>
                </c:pt>
                <c:pt idx="1">
                  <c:v>0.31</c:v>
                </c:pt>
                <c:pt idx="2">
                  <c:v>0.26</c:v>
                </c:pt>
                <c:pt idx="3">
                  <c:v>0.1</c:v>
                </c:pt>
                <c:pt idx="4">
                  <c:v>0.09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D-4350-BA83-E7FEE1DBB1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9C6AFCA-7D92-4460-8421-A8AAC2D666D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C76-4BFB-907B-EF2E42AA9AA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F15D59B-0B03-4A5C-824D-C19821097CB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C76-4BFB-907B-EF2E42AA9A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0.24</c:v>
                </c:pt>
                <c:pt idx="1">
                  <c:v>0.24</c:v>
                </c:pt>
                <c:pt idx="2">
                  <c:v>0.25</c:v>
                </c:pt>
                <c:pt idx="3">
                  <c:v>0.13</c:v>
                </c:pt>
                <c:pt idx="4">
                  <c:v>0.09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FD-4350-BA83-E7FEE1DBB1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6B13F67-19C7-4E8E-81C4-85686FC2C4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C76-4BFB-907B-EF2E42AA9AA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25721E1-7E92-4D42-8E98-B35935EE823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C76-4BFB-907B-EF2E42AA9A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0.28000000000000003</c:v>
                </c:pt>
                <c:pt idx="1">
                  <c:v>0.31</c:v>
                </c:pt>
                <c:pt idx="2">
                  <c:v>0.19</c:v>
                </c:pt>
                <c:pt idx="3">
                  <c:v>0.12</c:v>
                </c:pt>
                <c:pt idx="4">
                  <c:v>0.1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FD-4350-BA83-E7FEE1DBB1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1FD-4350-BA83-E7FEE1DBB1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1FD-4350-BA83-E7FEE1DBB10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3C5EB54-55CF-4F37-B203-B00D4A20C95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1FD-4350-BA83-E7FEE1DBB10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C0804D-C3AB-4D66-ADC9-E6BC96119EA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11FD-4350-BA83-E7FEE1DBB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0.28999999999999998</c:v>
                </c:pt>
                <c:pt idx="1">
                  <c:v>0.18</c:v>
                </c:pt>
                <c:pt idx="2">
                  <c:v>0.23</c:v>
                </c:pt>
                <c:pt idx="3">
                  <c:v>0.13</c:v>
                </c:pt>
                <c:pt idx="4">
                  <c:v>0.1</c:v>
                </c:pt>
                <c:pt idx="5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1FD-4350-BA83-E7FEE1DBB1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D009368-C052-4116-AC8B-27F4E7EA07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C76-4BFB-907B-EF2E42AA9AA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58FF672-241C-4FA3-94DF-EFF5DD30413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C76-4BFB-907B-EF2E42AA9A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0.26</c:v>
                </c:pt>
                <c:pt idx="1">
                  <c:v>0.27</c:v>
                </c:pt>
                <c:pt idx="2">
                  <c:v>0.2</c:v>
                </c:pt>
                <c:pt idx="3">
                  <c:v>0.1</c:v>
                </c:pt>
                <c:pt idx="4">
                  <c:v>0.15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1FD-4350-BA83-E7FEE1DBB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1796224"/>
        <c:axId val="241797760"/>
      </c:barChart>
      <c:catAx>
        <c:axId val="241796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1797760"/>
        <c:crosses val="autoZero"/>
        <c:auto val="1"/>
        <c:lblAlgn val="ctr"/>
        <c:lblOffset val="50"/>
        <c:noMultiLvlLbl val="0"/>
      </c:catAx>
      <c:valAx>
        <c:axId val="241797760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17962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2566522589304208"/>
          <c:w val="0.963236419000572"/>
          <c:h val="0.64167556503519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35B-461C-AD72-F217A9B1D6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35B-461C-AD72-F217A9B1D6C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35B-461C-AD72-F217A9B1D6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0.61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35B-461C-AD72-F217A9B1D6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5870976"/>
        <c:axId val="245872512"/>
      </c:barChart>
      <c:catAx>
        <c:axId val="245870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5872512"/>
        <c:crosses val="autoZero"/>
        <c:auto val="1"/>
        <c:lblAlgn val="ctr"/>
        <c:lblOffset val="50"/>
        <c:noMultiLvlLbl val="0"/>
      </c:catAx>
      <c:valAx>
        <c:axId val="24587251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58709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2480317587050005"/>
          <c:w val="0.963236419000572"/>
          <c:h val="0.643076185100982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0.29099999999999998</c:v>
                </c:pt>
                <c:pt idx="1">
                  <c:v>0.28499999999999998</c:v>
                </c:pt>
                <c:pt idx="2">
                  <c:v>0.185</c:v>
                </c:pt>
                <c:pt idx="3">
                  <c:v>0.17699999999999999</c:v>
                </c:pt>
                <c:pt idx="4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6EB-410C-98C5-6F5ECAA571A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6EB-410C-98C5-6F5ECAA571A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6EB-410C-98C5-6F5ECAA571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0.27600000000000002</c:v>
                </c:pt>
                <c:pt idx="1">
                  <c:v>0.311</c:v>
                </c:pt>
                <c:pt idx="2">
                  <c:v>0.22</c:v>
                </c:pt>
                <c:pt idx="3">
                  <c:v>0.152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6EB-410C-98C5-6F5ECAA571A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6EB-410C-98C5-6F5ECAA571A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6EB-410C-98C5-6F5ECAA571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0.26900000000000002</c:v>
                </c:pt>
                <c:pt idx="1">
                  <c:v>0.29199999999999998</c:v>
                </c:pt>
                <c:pt idx="2">
                  <c:v>0.191</c:v>
                </c:pt>
                <c:pt idx="3">
                  <c:v>0.17799999999999999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5999-424D-AFA6-A97E14171044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0.25</c:v>
                </c:pt>
                <c:pt idx="1">
                  <c:v>0.28999999999999998</c:v>
                </c:pt>
                <c:pt idx="2">
                  <c:v>0.17699999999999999</c:v>
                </c:pt>
                <c:pt idx="3">
                  <c:v>0.188</c:v>
                </c:pt>
                <c:pt idx="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6EB-410C-98C5-6F5ECAA571A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6EB-410C-98C5-6F5ECAA571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0.27200000000000002</c:v>
                </c:pt>
                <c:pt idx="1">
                  <c:v>0.32</c:v>
                </c:pt>
                <c:pt idx="2">
                  <c:v>0.22</c:v>
                </c:pt>
                <c:pt idx="3">
                  <c:v>0.11700000000000001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6173056"/>
        <c:axId val="246183040"/>
      </c:barChart>
      <c:catAx>
        <c:axId val="246173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6183040"/>
        <c:crosses val="autoZero"/>
        <c:auto val="1"/>
        <c:lblAlgn val="ctr"/>
        <c:lblOffset val="50"/>
        <c:noMultiLvlLbl val="0"/>
      </c:catAx>
      <c:valAx>
        <c:axId val="246183040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61730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648821875104424"/>
          <c:w val="0.96494537673873626"/>
          <c:h val="0.53012146167298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E3F-42A3-B9BB-F5F76D7BC34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E3F-42A3-B9BB-F5F76D7BC3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E3F-42A3-B9BB-F5F76D7BC34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E3F-42A3-B9BB-F5F76D7BC3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E3F-42A3-B9BB-F5F76D7BC34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E3F-42A3-B9BB-F5F76D7BC3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6615040"/>
        <c:axId val="246633216"/>
      </c:barChart>
      <c:catAx>
        <c:axId val="246615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6633216"/>
        <c:crosses val="autoZero"/>
        <c:auto val="1"/>
        <c:lblAlgn val="ctr"/>
        <c:lblOffset val="50"/>
        <c:noMultiLvlLbl val="0"/>
      </c:catAx>
      <c:valAx>
        <c:axId val="246633216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66150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100476107050811E-2"/>
          <c:y val="0.12109329913773295"/>
          <c:w val="0.97078925213314993"/>
          <c:h val="0.53141455185453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8843132-0C24-4587-B0A3-112B88C2786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B8A13D0-8661-4B44-BF1F-8C6454FA369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6E84F90-E111-42D6-83E3-08475678CDF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37D-479E-84F7-B2DBB765D477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EC0CCD-4DE8-4366-9990-2A5E6D59C56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B4EA9C2-3737-42A6-A86A-D6873871E1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A56EB1-FA94-4339-BCF8-3C37EAD45A2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37D-479E-84F7-B2DBB765D47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7829C09-F8B9-4E67-B438-FFCD78B433B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37D-479E-84F7-B2DBB765D477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1332EE-6323-48DC-B3D3-9C43E482365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37D-479E-84F7-B2DBB765D477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129507-4CE4-4D56-A11E-E2F78551CEB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137D-479E-84F7-B2DBB765D477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FB384D-9BEB-4C84-B325-A70BD82C50E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37D-479E-84F7-B2DBB765D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0E9F7F-4E8E-488D-A61A-DDEDE847BAC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137D-479E-84F7-B2DBB765D47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55D15F5-BB24-4108-A5E2-BD3F04042D9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137D-479E-84F7-B2DBB765D477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9965A9F-CC2E-4015-ABFE-9753769B04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137D-479E-84F7-B2DBB765D477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2D363C5-5A0B-490A-90B0-DBA24A158A1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137D-479E-84F7-B2DBB765D477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CD69C5-4418-4A45-BF72-F218EC63516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137D-479E-84F7-B2DBB765D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2FDBE7-C99A-4E6D-B4E9-6291D218BE2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29E789A-BF50-499D-84E2-EAB8C0CFFC1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0.06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C3DFB8F-EF26-404C-AF45-B0E4C9A7B12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37D-479E-84F7-B2DBB765D47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3146C6A-E663-424A-BEC2-0113E2D2B5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137D-479E-84F7-B2DBB765D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6849920"/>
        <c:axId val="246851456"/>
      </c:barChart>
      <c:catAx>
        <c:axId val="24684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6851456"/>
        <c:crosses val="autoZero"/>
        <c:auto val="1"/>
        <c:lblAlgn val="ctr"/>
        <c:lblOffset val="100"/>
        <c:noMultiLvlLbl val="0"/>
      </c:catAx>
      <c:valAx>
        <c:axId val="246851456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68499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203004819461531E-2"/>
          <c:y val="0.1195466282957168"/>
          <c:w val="0.963236419000572"/>
          <c:h val="0.766670261937740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58C-43DB-876B-C5EF2E91DA7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58C-43DB-876B-C5EF2E91DA73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58C-43DB-876B-C5EF2E91DA7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58C-43DB-876B-C5EF2E91DA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C-43DB-876B-C5EF2E91DA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95B-48F6-AA27-C65D853A527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95B-48F6-AA27-C65D853A52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8C-43DB-876B-C5EF2E91DA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95B-48F6-AA27-C65D853A527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95B-48F6-AA27-C65D853A52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8C-43DB-876B-C5EF2E91DA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F58C-43DB-876B-C5EF2E91DA7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F58C-43DB-876B-C5EF2E91DA73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58C-43DB-876B-C5EF2E91DA7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58C-43DB-876B-C5EF2E91DA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58C-43DB-876B-C5EF2E91DA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95B-48F6-AA27-C65D853A527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95B-48F6-AA27-C65D853A52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58C-43DB-876B-C5EF2E91D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338880"/>
        <c:axId val="247340416"/>
      </c:barChart>
      <c:catAx>
        <c:axId val="247338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340416"/>
        <c:crosses val="autoZero"/>
        <c:auto val="1"/>
        <c:lblAlgn val="ctr"/>
        <c:lblOffset val="50"/>
        <c:noMultiLvlLbl val="0"/>
      </c:catAx>
      <c:valAx>
        <c:axId val="24734041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3388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096606636766015"/>
          <c:w val="0.96494537673873626"/>
          <c:h val="0.60444120681588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B2C-404D-8347-35D2989392F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B2C-404D-8347-35D2989392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B2C-404D-8347-35D2989392F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B2C-404D-8347-35D2989392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B2C-404D-8347-35D2989392F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B2C-404D-8347-35D2989392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105408"/>
        <c:axId val="247106944"/>
      </c:barChart>
      <c:catAx>
        <c:axId val="247105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106944"/>
        <c:crosses val="autoZero"/>
        <c:auto val="1"/>
        <c:lblAlgn val="ctr"/>
        <c:lblOffset val="50"/>
        <c:noMultiLvlLbl val="0"/>
      </c:catAx>
      <c:valAx>
        <c:axId val="247106944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105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339112488629998"/>
          <c:w val="0.95249018347493342"/>
          <c:h val="0.648406717275307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4AE-4A81-A49A-9774840B4293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0.06</c:v>
                </c:pt>
                <c:pt idx="7">
                  <c:v>0.06</c:v>
                </c:pt>
                <c:pt idx="8">
                  <c:v>0.05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4AE-4A81-A49A-9774840B429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4AE-4A81-A49A-9774840B4293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4AE-4A81-A49A-9774840B4293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4AE-4A81-A49A-9774840B4293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4AE-4A81-A49A-9774840B42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4AE-4A81-A49A-9774840B429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C4AE-4A81-A49A-9774840B4293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C4AE-4A81-A49A-9774840B4293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C4AE-4A81-A49A-9774840B4293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C4AE-4A81-A49A-9774840B42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C4AE-4A81-A49A-9774840B429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C4AE-4A81-A49A-9774840B42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307648"/>
        <c:axId val="247415936"/>
      </c:barChart>
      <c:catAx>
        <c:axId val="247307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415936"/>
        <c:crosses val="autoZero"/>
        <c:auto val="1"/>
        <c:lblAlgn val="ctr"/>
        <c:lblOffset val="100"/>
        <c:noMultiLvlLbl val="0"/>
      </c:catAx>
      <c:valAx>
        <c:axId val="247415936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3076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918358569499072"/>
          <c:w val="0.96494537673873626"/>
          <c:h val="0.629769980263079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60A-473F-8892-3F0E8B3D337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60A-473F-8892-3F0E8B3D33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60A-473F-8892-3F0E8B3D337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60A-473F-8892-3F0E8B3D33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60A-473F-8892-3F0E8B3D337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60A-473F-8892-3F0E8B3D33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39523712"/>
        <c:axId val="239536384"/>
      </c:barChart>
      <c:catAx>
        <c:axId val="2395237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39536384"/>
        <c:crosses val="autoZero"/>
        <c:auto val="1"/>
        <c:lblAlgn val="ctr"/>
        <c:lblOffset val="50"/>
        <c:noMultiLvlLbl val="0"/>
      </c:catAx>
      <c:valAx>
        <c:axId val="239536384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395237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905046119286021"/>
          <c:w val="0.92474201417656265"/>
          <c:h val="0.636747967830221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BFAD882-7DBD-418B-A310-9B27531E72E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FB4A6D-777E-4BD3-8DBE-493B1230E7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5.2999999999999999E-2</c:v>
                </c:pt>
                <c:pt idx="1">
                  <c:v>0.105</c:v>
                </c:pt>
                <c:pt idx="2">
                  <c:v>0.17</c:v>
                </c:pt>
                <c:pt idx="3">
                  <c:v>0.26700000000000002</c:v>
                </c:pt>
                <c:pt idx="4">
                  <c:v>0.28299999999999997</c:v>
                </c:pt>
                <c:pt idx="5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925533F-AF0B-4327-A28A-034B1934162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26A0B7-F425-4F79-B168-EF5CF6AC89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5.3999999999999999E-2</c:v>
                </c:pt>
                <c:pt idx="1">
                  <c:v>0.11700000000000001</c:v>
                </c:pt>
                <c:pt idx="2">
                  <c:v>0.188</c:v>
                </c:pt>
                <c:pt idx="3">
                  <c:v>0.25800000000000001</c:v>
                </c:pt>
                <c:pt idx="4">
                  <c:v>0.26800000000000002</c:v>
                </c:pt>
                <c:pt idx="5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150014-FF30-473E-A2B3-C0D4EDBF55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180546E-3F49-4D05-9598-4DA232EDDB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5.0999999999999997E-2</c:v>
                </c:pt>
                <c:pt idx="1">
                  <c:v>0.12</c:v>
                </c:pt>
                <c:pt idx="2">
                  <c:v>0.17599999999999999</c:v>
                </c:pt>
                <c:pt idx="3">
                  <c:v>0.27</c:v>
                </c:pt>
                <c:pt idx="4">
                  <c:v>0.23400000000000001</c:v>
                </c:pt>
                <c:pt idx="5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7AD8F1-3DC1-45BC-BD00-3844D63B3E5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A661E-2692-4806-8CB3-2CB88F80ABE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0.06</c:v>
                </c:pt>
                <c:pt idx="1">
                  <c:v>0.111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0.24</c:v>
                </c:pt>
                <c:pt idx="5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5EEF940-20BE-473A-BA5B-F01C697732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F537362-87E6-4C10-A322-40029A39D23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5.5E-2</c:v>
                </c:pt>
                <c:pt idx="1">
                  <c:v>0.11600000000000001</c:v>
                </c:pt>
                <c:pt idx="2">
                  <c:v>0.17499999999999999</c:v>
                </c:pt>
                <c:pt idx="3">
                  <c:v>0.152</c:v>
                </c:pt>
                <c:pt idx="4">
                  <c:v>0.23899999999999999</c:v>
                </c:pt>
                <c:pt idx="5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0731392"/>
        <c:axId val="135140480"/>
      </c:barChart>
      <c:catAx>
        <c:axId val="130731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140480"/>
        <c:crosses val="autoZero"/>
        <c:auto val="1"/>
        <c:lblAlgn val="ctr"/>
        <c:lblOffset val="50"/>
        <c:noMultiLvlLbl val="0"/>
      </c:catAx>
      <c:valAx>
        <c:axId val="135140480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07313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109329913773295"/>
          <c:w val="0.95249018347493342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1A3-429F-8F6E-02C533EB4BA1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1A3-429F-8F6E-02C533EB4BA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1A3-429F-8F6E-02C533EB4BA1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1A3-429F-8F6E-02C533EB4BA1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1A3-429F-8F6E-02C533EB4BA1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1A3-429F-8F6E-02C533EB4B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1A3-429F-8F6E-02C533EB4BA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1A3-429F-8F6E-02C533EB4BA1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41A3-429F-8F6E-02C533EB4BA1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41A3-429F-8F6E-02C533EB4BA1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41A3-429F-8F6E-02C533EB4B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1A3-429F-8F6E-02C533EB4BA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41A3-429F-8F6E-02C533EB4B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0497024"/>
        <c:axId val="240586752"/>
      </c:barChart>
      <c:catAx>
        <c:axId val="240497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0586752"/>
        <c:crosses val="autoZero"/>
        <c:auto val="1"/>
        <c:lblAlgn val="ctr"/>
        <c:lblOffset val="100"/>
        <c:noMultiLvlLbl val="0"/>
      </c:catAx>
      <c:valAx>
        <c:axId val="240586752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04970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6.8496919617324195E-2"/>
          <c:w val="0.95249018347493342"/>
          <c:h val="0.80299116237050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2C9-4521-90EC-3DA876F12B6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2C9-4521-90EC-3DA876F12B6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2C9-4521-90EC-3DA876F12B6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2C9-4521-90EC-3DA876F12B6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F910ACD-8BCE-4B40-AAD3-D88FE0BD3E0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2C9-4521-90EC-3DA876F12B6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FB7EBF3-1DCA-422B-9B04-8E0ECB3CE96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BC4B665-AAC2-44D9-BFBC-2390C046EFF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2C9-4521-90EC-3DA876F12B66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834BFA-74A8-4CE3-A349-B66EC151776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2C9-4521-90EC-3DA876F12B66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B735F3-78B5-41F6-B79C-6A9A751BC04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0.53300000000000003</c:v>
                </c:pt>
                <c:pt idx="1">
                  <c:v>0.121</c:v>
                </c:pt>
                <c:pt idx="2">
                  <c:v>0.20699999999999999</c:v>
                </c:pt>
                <c:pt idx="3">
                  <c:v>8.3000000000000004E-2</c:v>
                </c:pt>
                <c:pt idx="4">
                  <c:v>5.6000000000000001E-2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C9-4521-90EC-3DA876F12B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A35061-BCCB-4D69-B119-5EFD7A3939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2C9-4521-90EC-3DA876F12B6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5077B07-4208-4E1A-BA08-A69C3A61067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4DF2BB9-2675-420F-96C4-3925CB89EC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2C9-4521-90EC-3DA876F12B66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1FBF7A0-B75B-4459-A48A-92FBE6DC98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2C9-4521-90EC-3DA876F12B66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FE06F7F-E520-484A-9BAF-8EDCE8F8608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0.56299999999999994</c:v>
                </c:pt>
                <c:pt idx="1">
                  <c:v>9.8000000000000004E-2</c:v>
                </c:pt>
                <c:pt idx="2">
                  <c:v>0.21199999999999999</c:v>
                </c:pt>
                <c:pt idx="3">
                  <c:v>9.5000000000000001E-2</c:v>
                </c:pt>
                <c:pt idx="4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2C9-4521-90EC-3DA876F12B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ECC42A1-D2D7-4CDC-AD4E-897B1DFBAD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C2C9-4521-90EC-3DA876F12B6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D714C89-3DD0-4183-878F-1C522D48285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05931D9-BAA4-4222-89DF-5560AF6FA9F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2C9-4521-90EC-3DA876F12B66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E46A85-C5C2-4AAF-9C81-C8DCE989468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2C9-4521-90EC-3DA876F12B66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A0F3ECC-81E2-4347-92F9-D0DF073F824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0.57099999999999995</c:v>
                </c:pt>
                <c:pt idx="1">
                  <c:v>0.10100000000000001</c:v>
                </c:pt>
                <c:pt idx="2">
                  <c:v>0.20799999999999999</c:v>
                </c:pt>
                <c:pt idx="3">
                  <c:v>8.4000000000000005E-2</c:v>
                </c:pt>
                <c:pt idx="4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2C9-4521-90EC-3DA876F12B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C2C9-4521-90EC-3DA876F12B6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C2C9-4521-90EC-3DA876F12B6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025CDD-9B87-4925-9942-2C9E1935088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C72CE58-E303-40A6-A888-82367754146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0.51100000000000001</c:v>
                </c:pt>
                <c:pt idx="1">
                  <c:v>0.127</c:v>
                </c:pt>
                <c:pt idx="2">
                  <c:v>0.23200000000000001</c:v>
                </c:pt>
                <c:pt idx="3">
                  <c:v>9.5000000000000001E-2</c:v>
                </c:pt>
                <c:pt idx="4">
                  <c:v>3.5000000000000003E-2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C9-4521-90EC-3DA876F12B6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B0BD885-80B3-4BD2-BB62-5989900F36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FEA0152-95E0-4640-9B46-A935384BB3C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0.53300000000000003</c:v>
                </c:pt>
                <c:pt idx="1">
                  <c:v>0.108</c:v>
                </c:pt>
                <c:pt idx="2">
                  <c:v>0.20899999999999999</c:v>
                </c:pt>
                <c:pt idx="3">
                  <c:v>0.11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2C9-4521-90EC-3DA876F12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633408"/>
        <c:axId val="247634944"/>
      </c:barChart>
      <c:catAx>
        <c:axId val="247633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634944"/>
        <c:crosses val="autoZero"/>
        <c:auto val="1"/>
        <c:lblAlgn val="ctr"/>
        <c:lblOffset val="100"/>
        <c:noMultiLvlLbl val="0"/>
      </c:catAx>
      <c:valAx>
        <c:axId val="247634944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633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686588164341031E-2"/>
          <c:y val="5.0505996847097404E-2"/>
          <c:w val="0.9677005311618081"/>
          <c:h val="0.8218830182418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9FBF23-BFFF-4CBE-A14C-285B42AB64E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7CC188-E9DF-439A-B8FB-1F80DECB121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1E3B92-2005-4B9E-82ED-A8764D6E8FC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D66-4D78-A0ED-1704ECC7AA5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CFDFBB7-E2D4-4428-8AE3-7234DE2CF9F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13E1FAA-2E19-48D7-B185-6D34E3040CA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0.19</c:v>
                </c:pt>
                <c:pt idx="1">
                  <c:v>0.14000000000000001</c:v>
                </c:pt>
                <c:pt idx="2">
                  <c:v>0.12</c:v>
                </c:pt>
                <c:pt idx="3">
                  <c:v>0.11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0.06</c:v>
                </c:pt>
                <c:pt idx="7">
                  <c:v>0.04</c:v>
                </c:pt>
                <c:pt idx="8">
                  <c:v>0.08</c:v>
                </c:pt>
                <c:pt idx="9">
                  <c:v>7.0000000000000007E-2</c:v>
                </c:pt>
                <c:pt idx="10">
                  <c:v>0.05</c:v>
                </c:pt>
                <c:pt idx="11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9327242-8DD7-4336-B3FB-D6011B8E87C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D66-4D78-A0ED-1704ECC7AA5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1AC0CD-4D4B-412B-874B-3E47B33A860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D66-4D78-A0ED-1704ECC7AA5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B37505E-8570-451C-83ED-E6841891715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D66-4D78-A0ED-1704ECC7AA5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141ADEE-D69A-4780-88D0-4EF175B26E5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6D66-4D78-A0ED-1704ECC7AA5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6607224-BCA3-4788-AF58-8DC6A33D89A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D66-4D78-A0ED-1704ECC7AA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0.21</c:v>
                </c:pt>
                <c:pt idx="1">
                  <c:v>0.12</c:v>
                </c:pt>
                <c:pt idx="2">
                  <c:v>0.09</c:v>
                </c:pt>
                <c:pt idx="3">
                  <c:v>0.08</c:v>
                </c:pt>
                <c:pt idx="4">
                  <c:v>0.05</c:v>
                </c:pt>
                <c:pt idx="5">
                  <c:v>0.05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0.12</c:v>
                </c:pt>
                <c:pt idx="10">
                  <c:v>0.06</c:v>
                </c:pt>
                <c:pt idx="1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E128F72-EC71-4B22-9591-2E1C3D07620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6D66-4D78-A0ED-1704ECC7AA5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42CB7D8-BE05-4BAC-A8F0-3F6F53573C2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D66-4D78-A0ED-1704ECC7AA5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1BCE9E1-A512-4B03-9358-2F5877BF9A8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6D66-4D78-A0ED-1704ECC7AA5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4AC682D-060D-4767-A56C-A15A5DD0C51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D66-4D78-A0ED-1704ECC7AA5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7C2FED-0BB9-4800-9646-44D54C3F1A2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6D66-4D78-A0ED-1704ECC7AA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0.18</c:v>
                </c:pt>
                <c:pt idx="1">
                  <c:v>0.14000000000000001</c:v>
                </c:pt>
                <c:pt idx="2">
                  <c:v>0.11</c:v>
                </c:pt>
                <c:pt idx="3">
                  <c:v>0.08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0.04</c:v>
                </c:pt>
                <c:pt idx="9">
                  <c:v>0.1</c:v>
                </c:pt>
                <c:pt idx="10">
                  <c:v>0.08</c:v>
                </c:pt>
                <c:pt idx="1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AC4F8D1-5441-40F5-8F91-EFC3B88F4A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014FB92-4DCD-4A55-B3EF-0C64093E494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0.2</c:v>
                </c:pt>
                <c:pt idx="1">
                  <c:v>0.17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  <c:pt idx="5">
                  <c:v>0.05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0.06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B58CBE3-0FFC-41EC-8FDE-D12BA78C3A2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6D66-4D78-A0ED-1704ECC7AA5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F2C334-B918-44A6-9AE6-CACB4B1CEB0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D66-4D78-A0ED-1704ECC7AA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0.22</c:v>
                </c:pt>
                <c:pt idx="1">
                  <c:v>0.12</c:v>
                </c:pt>
                <c:pt idx="2">
                  <c:v>0.1</c:v>
                </c:pt>
                <c:pt idx="3">
                  <c:v>0.08</c:v>
                </c:pt>
                <c:pt idx="4">
                  <c:v>0.09</c:v>
                </c:pt>
                <c:pt idx="5">
                  <c:v>0.08</c:v>
                </c:pt>
                <c:pt idx="6">
                  <c:v>0.04</c:v>
                </c:pt>
                <c:pt idx="7">
                  <c:v>0.05</c:v>
                </c:pt>
                <c:pt idx="8">
                  <c:v>0.04</c:v>
                </c:pt>
                <c:pt idx="9">
                  <c:v>0.08</c:v>
                </c:pt>
                <c:pt idx="10">
                  <c:v>0.08</c:v>
                </c:pt>
                <c:pt idx="1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9407360"/>
        <c:axId val="249408896"/>
      </c:barChart>
      <c:catAx>
        <c:axId val="249407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9408896"/>
        <c:crosses val="autoZero"/>
        <c:auto val="1"/>
        <c:lblAlgn val="ctr"/>
        <c:lblOffset val="100"/>
        <c:noMultiLvlLbl val="0"/>
      </c:catAx>
      <c:valAx>
        <c:axId val="24940889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94073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766670261937740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1EC-436D-B21A-FD074906BF9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1EC-436D-B21A-FD074906BF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1EC-436D-B21A-FD074906BF9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1EC-436D-B21A-FD074906BF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1EC-436D-B21A-FD074906BF9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1EC-436D-B21A-FD074906BF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65127040"/>
        <c:axId val="265128576"/>
      </c:barChart>
      <c:catAx>
        <c:axId val="265127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5128576"/>
        <c:crosses val="autoZero"/>
        <c:auto val="1"/>
        <c:lblAlgn val="ctr"/>
        <c:lblOffset val="50"/>
        <c:noMultiLvlLbl val="0"/>
      </c:catAx>
      <c:valAx>
        <c:axId val="26512857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51270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9808142555E-2"/>
          <c:y val="0.10092114222058915"/>
          <c:w val="0.96494537673873626"/>
          <c:h val="0.67087669994101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126-4C7E-A3EB-31DBDD295715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263C96-DB67-4451-A6E5-2CB1473D9C5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1DC5783-19A3-4B14-BD83-6F5DF85392B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126-4C7E-A3EB-31DBDD2957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0.307</c:v>
                </c:pt>
                <c:pt idx="1">
                  <c:v>0.26200000000000001</c:v>
                </c:pt>
                <c:pt idx="2">
                  <c:v>0.221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734D759-8494-4875-9A02-C0327CAF099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A6B-42D3-B343-B23C31A238E5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782F9E6-A316-4ECA-99A0-17707DFB526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A6B-42D3-B343-B23C31A23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0.29199999999999998</c:v>
                </c:pt>
                <c:pt idx="1">
                  <c:v>0.246</c:v>
                </c:pt>
                <c:pt idx="2">
                  <c:v>0.23200000000000001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4964359-FEE3-42E2-8240-10BB46EF4E0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A6B-42D3-B343-B23C31A238E5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5E3411-4A8A-4E58-8718-7512037B822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A6B-42D3-B343-B23C31A23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0.27700000000000002</c:v>
                </c:pt>
                <c:pt idx="1">
                  <c:v>0.28699999999999998</c:v>
                </c:pt>
                <c:pt idx="2">
                  <c:v>0.246</c:v>
                </c:pt>
                <c:pt idx="3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E126-4C7E-A3EB-31DBDD295715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E5EE10D-00A0-404D-B699-68CFA0FECF0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31C164-3341-414B-8BF4-80A48BBE255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126-4C7E-A3EB-31DBDD2957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0.28000000000000003</c:v>
                </c:pt>
                <c:pt idx="1">
                  <c:v>0.22900000000000001</c:v>
                </c:pt>
                <c:pt idx="2">
                  <c:v>0.28100000000000003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16CC699-80C4-4471-8179-30867FD4A2C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A6B-42D3-B343-B23C31A238E5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7231852-BE1E-41EF-97A7-D9E60A48AA5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A6B-42D3-B343-B23C31A23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0.23</c:v>
                </c:pt>
                <c:pt idx="1">
                  <c:v>0.29699999999999999</c:v>
                </c:pt>
                <c:pt idx="2">
                  <c:v>0.27300000000000002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65499392"/>
        <c:axId val="265500928"/>
      </c:barChart>
      <c:catAx>
        <c:axId val="265499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5500928"/>
        <c:crosses val="autoZero"/>
        <c:auto val="1"/>
        <c:lblAlgn val="ctr"/>
        <c:lblOffset val="50"/>
        <c:noMultiLvlLbl val="0"/>
      </c:catAx>
      <c:valAx>
        <c:axId val="265500928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54993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19528311514556E-2"/>
          <c:y val="4.9965985193554843E-2"/>
          <c:w val="0.95879361793795737"/>
          <c:h val="0.831162270635453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5631CB5-0ECA-42C7-A82E-36FC35F05BD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E4136A5-B3FE-43E0-996C-A7C2DB469BB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0.218</c:v>
                </c:pt>
                <c:pt idx="1">
                  <c:v>0.185</c:v>
                </c:pt>
                <c:pt idx="2">
                  <c:v>0.14299999999999999</c:v>
                </c:pt>
                <c:pt idx="3">
                  <c:v>0.11899999999999999</c:v>
                </c:pt>
                <c:pt idx="4">
                  <c:v>0.106</c:v>
                </c:pt>
                <c:pt idx="5">
                  <c:v>8.2000000000000003E-2</c:v>
                </c:pt>
                <c:pt idx="6">
                  <c:v>8.2000000000000003E-2</c:v>
                </c:pt>
                <c:pt idx="7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169134C-9DE2-459F-923B-A477B11979E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9D-45DE-9CFB-27D38219CC7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ED402A2-29CB-4CC3-A7BA-ED233BD2561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39D-45DE-9CFB-27D38219CC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0.22</c:v>
                </c:pt>
                <c:pt idx="1">
                  <c:v>0.21</c:v>
                </c:pt>
                <c:pt idx="2">
                  <c:v>0.11</c:v>
                </c:pt>
                <c:pt idx="3">
                  <c:v>0.09</c:v>
                </c:pt>
                <c:pt idx="4">
                  <c:v>8.2000000000000003E-2</c:v>
                </c:pt>
                <c:pt idx="5">
                  <c:v>0.111</c:v>
                </c:pt>
                <c:pt idx="6">
                  <c:v>9.8000000000000004E-2</c:v>
                </c:pt>
                <c:pt idx="7">
                  <c:v>7.9000000000000001E-2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84B8A4-D496-452A-9D5A-6D55116F614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39D-45DE-9CFB-27D38219CC7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41F50D-A58B-4928-B416-7D9C6443A4E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39D-45DE-9CFB-27D38219CC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0.23499999999999999</c:v>
                </c:pt>
                <c:pt idx="1">
                  <c:v>0.18</c:v>
                </c:pt>
                <c:pt idx="2">
                  <c:v>9.1999999999999998E-2</c:v>
                </c:pt>
                <c:pt idx="3">
                  <c:v>0.112</c:v>
                </c:pt>
                <c:pt idx="4">
                  <c:v>0.111</c:v>
                </c:pt>
                <c:pt idx="5">
                  <c:v>7.3999999999999996E-2</c:v>
                </c:pt>
                <c:pt idx="6">
                  <c:v>0.11</c:v>
                </c:pt>
                <c:pt idx="7">
                  <c:v>8.5999999999999993E-2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9ED11A4-2140-497C-BE15-60B64F2ACD3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A25208-85AB-4331-B0B7-D504A60F539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0.26700000000000002</c:v>
                </c:pt>
                <c:pt idx="1">
                  <c:v>0.2</c:v>
                </c:pt>
                <c:pt idx="2">
                  <c:v>8.4000000000000005E-2</c:v>
                </c:pt>
                <c:pt idx="3">
                  <c:v>8.1000000000000003E-2</c:v>
                </c:pt>
                <c:pt idx="4">
                  <c:v>0.10199999999999999</c:v>
                </c:pt>
                <c:pt idx="5">
                  <c:v>0.09</c:v>
                </c:pt>
                <c:pt idx="6">
                  <c:v>0.10100000000000001</c:v>
                </c:pt>
                <c:pt idx="7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D5B1D59-3E00-44C4-BEAA-8B4F3F98D25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39D-45DE-9CFB-27D38219CC7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05E7FF-44F4-4EA0-9C0A-4F56C345BB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39D-45DE-9CFB-27D38219CC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0.22</c:v>
                </c:pt>
                <c:pt idx="1">
                  <c:v>0.193</c:v>
                </c:pt>
                <c:pt idx="2">
                  <c:v>0.13</c:v>
                </c:pt>
                <c:pt idx="3">
                  <c:v>9.5000000000000001E-2</c:v>
                </c:pt>
                <c:pt idx="4">
                  <c:v>8.8999999999999996E-2</c:v>
                </c:pt>
                <c:pt idx="5">
                  <c:v>7.1999999999999995E-2</c:v>
                </c:pt>
                <c:pt idx="6">
                  <c:v>0.111</c:v>
                </c:pt>
                <c:pt idx="7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66430720"/>
        <c:axId val="266448896"/>
      </c:barChart>
      <c:catAx>
        <c:axId val="266430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6448896"/>
        <c:crosses val="autoZero"/>
        <c:auto val="1"/>
        <c:lblAlgn val="ctr"/>
        <c:lblOffset val="50"/>
        <c:noMultiLvlLbl val="0"/>
      </c:catAx>
      <c:valAx>
        <c:axId val="26644889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64307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340489066267391"/>
          <c:w val="0.96713957615335111"/>
          <c:h val="0.64839295149893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</c:v>
                </c:pt>
                <c:pt idx="1">
                  <c:v>7.0000000000000007E-2</c:v>
                </c:pt>
                <c:pt idx="2">
                  <c:v>0.16</c:v>
                </c:pt>
                <c:pt idx="3">
                  <c:v>0.13</c:v>
                </c:pt>
                <c:pt idx="4">
                  <c:v>0.11</c:v>
                </c:pt>
                <c:pt idx="5">
                  <c:v>0.36</c:v>
                </c:pt>
                <c:pt idx="6">
                  <c:v>3.1E-2</c:v>
                </c:pt>
                <c:pt idx="7">
                  <c:v>1.6E-2</c:v>
                </c:pt>
                <c:pt idx="8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8C4-4B0D-A990-09C6B358D5F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8C4-4B0D-A990-09C6B358D5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0.11</c:v>
                </c:pt>
                <c:pt idx="1">
                  <c:v>0.08</c:v>
                </c:pt>
                <c:pt idx="2">
                  <c:v>0.13</c:v>
                </c:pt>
                <c:pt idx="3">
                  <c:v>0.14000000000000001</c:v>
                </c:pt>
                <c:pt idx="4">
                  <c:v>0.09</c:v>
                </c:pt>
                <c:pt idx="5">
                  <c:v>0.39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8C4-4B0D-A990-09C6B358D5F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8C4-4B0D-A990-09C6B358D5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0.09</c:v>
                </c:pt>
                <c:pt idx="1">
                  <c:v>0.06</c:v>
                </c:pt>
                <c:pt idx="2">
                  <c:v>0.127</c:v>
                </c:pt>
                <c:pt idx="3">
                  <c:v>0.152</c:v>
                </c:pt>
                <c:pt idx="4">
                  <c:v>0.13</c:v>
                </c:pt>
                <c:pt idx="5">
                  <c:v>0.37</c:v>
                </c:pt>
                <c:pt idx="6">
                  <c:v>0.02</c:v>
                </c:pt>
                <c:pt idx="7">
                  <c:v>1.0999999999999999E-2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0.11</c:v>
                </c:pt>
                <c:pt idx="1">
                  <c:v>0.05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0.11</c:v>
                </c:pt>
                <c:pt idx="5">
                  <c:v>0.33</c:v>
                </c:pt>
                <c:pt idx="6">
                  <c:v>0.06</c:v>
                </c:pt>
                <c:pt idx="7">
                  <c:v>0.03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8C4-4B0D-A990-09C6B358D5F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8C4-4B0D-A990-09C6B358D5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0.1</c:v>
                </c:pt>
                <c:pt idx="1">
                  <c:v>7.0000000000000007E-2</c:v>
                </c:pt>
                <c:pt idx="2">
                  <c:v>0.16</c:v>
                </c:pt>
                <c:pt idx="3">
                  <c:v>0.13</c:v>
                </c:pt>
                <c:pt idx="4">
                  <c:v>0.11</c:v>
                </c:pt>
                <c:pt idx="5">
                  <c:v>0.36</c:v>
                </c:pt>
                <c:pt idx="6">
                  <c:v>3.1E-2</c:v>
                </c:pt>
                <c:pt idx="7">
                  <c:v>1.6E-2</c:v>
                </c:pt>
                <c:pt idx="8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01690240"/>
        <c:axId val="301696128"/>
      </c:barChart>
      <c:catAx>
        <c:axId val="301690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01696128"/>
        <c:crosses val="autoZero"/>
        <c:auto val="1"/>
        <c:lblAlgn val="ctr"/>
        <c:lblOffset val="50"/>
        <c:noMultiLvlLbl val="0"/>
      </c:catAx>
      <c:valAx>
        <c:axId val="30169612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016902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364633658080874"/>
          <c:w val="0.96713957615335111"/>
          <c:h val="0.65176084345389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6D5-42BA-A4CC-E580BA7C0A5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6D5-42BA-A4CC-E580BA7C0A5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6D5-42BA-A4CC-E580BA7C0A5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6D5-42BA-A4CC-E580BA7C0A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0.17</c:v>
                </c:pt>
                <c:pt idx="2">
                  <c:v>0.26</c:v>
                </c:pt>
                <c:pt idx="3">
                  <c:v>0.28000000000000003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5-42BA-A4CC-E580BA7C0A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B22-4AA2-B410-AD73B3A37EC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B22-4AA2-B410-AD73B3A37E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0.11</c:v>
                </c:pt>
                <c:pt idx="1">
                  <c:v>0.18</c:v>
                </c:pt>
                <c:pt idx="2">
                  <c:v>0.23</c:v>
                </c:pt>
                <c:pt idx="3">
                  <c:v>0.28999999999999998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D5-42BA-A4CC-E580BA7C0A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B22-4AA2-B410-AD73B3A37EC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B22-4AA2-B410-AD73B3A37E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0.09</c:v>
                </c:pt>
                <c:pt idx="1">
                  <c:v>0.16</c:v>
                </c:pt>
                <c:pt idx="2">
                  <c:v>0.22700000000000001</c:v>
                </c:pt>
                <c:pt idx="3">
                  <c:v>0.30199999999999999</c:v>
                </c:pt>
                <c:pt idx="4">
                  <c:v>0.221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D5-42BA-A4CC-E580BA7C0A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6D5-42BA-A4CC-E580BA7C0A5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6D5-42BA-A4CC-E580BA7C0A5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6D5-42BA-A4CC-E580BA7C0A5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6D5-42BA-A4CC-E580BA7C0A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0.11</c:v>
                </c:pt>
                <c:pt idx="1">
                  <c:v>0.15</c:v>
                </c:pt>
                <c:pt idx="2">
                  <c:v>0.24</c:v>
                </c:pt>
                <c:pt idx="3">
                  <c:v>0.33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6D5-42BA-A4CC-E580BA7C0A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B22-4AA2-B410-AD73B3A37EC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B22-4AA2-B410-AD73B3A37E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0.1</c:v>
                </c:pt>
                <c:pt idx="1">
                  <c:v>0.17</c:v>
                </c:pt>
                <c:pt idx="2">
                  <c:v>0.26</c:v>
                </c:pt>
                <c:pt idx="3">
                  <c:v>0.31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6D5-42BA-A4CC-E580BA7C0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02535424"/>
        <c:axId val="302536960"/>
      </c:barChart>
      <c:catAx>
        <c:axId val="302535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02536960"/>
        <c:crosses val="autoZero"/>
        <c:auto val="1"/>
        <c:lblAlgn val="ctr"/>
        <c:lblOffset val="50"/>
        <c:noMultiLvlLbl val="0"/>
      </c:catAx>
      <c:valAx>
        <c:axId val="30253696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025354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5.1848451678966137E-2"/>
          <c:w val="0.96713957615335111"/>
          <c:h val="0.830513753045443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7EC-4C69-838B-42C23734F2B2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7EC-4C69-838B-42C23734F2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0.26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0.1</c:v>
                </c:pt>
                <c:pt idx="4">
                  <c:v>0.09</c:v>
                </c:pt>
                <c:pt idx="5">
                  <c:v>7.0000000000000007E-2</c:v>
                </c:pt>
                <c:pt idx="6">
                  <c:v>0.06</c:v>
                </c:pt>
                <c:pt idx="7">
                  <c:v>0.06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83F-4E87-BD14-F2FD7F25242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83F-4E87-BD14-F2FD7F25242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83F-4E87-BD14-F2FD7F252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0.23</c:v>
                </c:pt>
                <c:pt idx="1">
                  <c:v>0.19</c:v>
                </c:pt>
                <c:pt idx="2">
                  <c:v>0.13</c:v>
                </c:pt>
                <c:pt idx="3">
                  <c:v>0.11</c:v>
                </c:pt>
                <c:pt idx="4">
                  <c:v>0.08</c:v>
                </c:pt>
                <c:pt idx="5">
                  <c:v>0.11</c:v>
                </c:pt>
                <c:pt idx="6">
                  <c:v>0.08</c:v>
                </c:pt>
                <c:pt idx="7">
                  <c:v>0.05</c:v>
                </c:pt>
                <c:pt idx="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83F-4E87-BD14-F2FD7F25242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83F-4E87-BD14-F2FD7F2524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83F-4E87-BD14-F2FD7F252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0.22700000000000001</c:v>
                </c:pt>
                <c:pt idx="1">
                  <c:v>0.221</c:v>
                </c:pt>
                <c:pt idx="2">
                  <c:v>0.16</c:v>
                </c:pt>
                <c:pt idx="3">
                  <c:v>0.09</c:v>
                </c:pt>
                <c:pt idx="4">
                  <c:v>7.0000000000000007E-2</c:v>
                </c:pt>
                <c:pt idx="5">
                  <c:v>0.09</c:v>
                </c:pt>
                <c:pt idx="6">
                  <c:v>0.05</c:v>
                </c:pt>
                <c:pt idx="7">
                  <c:v>7.0000000000000007E-2</c:v>
                </c:pt>
                <c:pt idx="8">
                  <c:v>2.1999999999999999E-2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7EC-4C69-838B-42C23734F2B2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7EC-4C69-838B-42C23734F2B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83F-4E87-BD14-F2FD7F25242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83F-4E87-BD14-F2FD7F252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0.24</c:v>
                </c:pt>
                <c:pt idx="1">
                  <c:v>0.17</c:v>
                </c:pt>
                <c:pt idx="2">
                  <c:v>0.18</c:v>
                </c:pt>
                <c:pt idx="3">
                  <c:v>0.11</c:v>
                </c:pt>
                <c:pt idx="4">
                  <c:v>6.2E-2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583F-4E87-BD14-F2FD7F2524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83F-4E87-BD14-F2FD7F25242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583F-4E87-BD14-F2FD7F25242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583F-4E87-BD14-F2FD7F252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0.26</c:v>
                </c:pt>
                <c:pt idx="1">
                  <c:v>0.16</c:v>
                </c:pt>
                <c:pt idx="2">
                  <c:v>0.15</c:v>
                </c:pt>
                <c:pt idx="3">
                  <c:v>0.1</c:v>
                </c:pt>
                <c:pt idx="4">
                  <c:v>0.08</c:v>
                </c:pt>
                <c:pt idx="5">
                  <c:v>0.1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02360832"/>
        <c:axId val="302370816"/>
      </c:barChart>
      <c:catAx>
        <c:axId val="302360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02370816"/>
        <c:crosses val="autoZero"/>
        <c:auto val="1"/>
        <c:lblAlgn val="ctr"/>
        <c:lblOffset val="50"/>
        <c:noMultiLvlLbl val="0"/>
      </c:catAx>
      <c:valAx>
        <c:axId val="30237081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023608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472534628869375"/>
          <c:w val="0.95571623458150945"/>
          <c:h val="0.647072495872914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3C2-4964-9015-78301C0DAA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0.71</c:v>
                </c:pt>
                <c:pt idx="1">
                  <c:v>0.82</c:v>
                </c:pt>
                <c:pt idx="2">
                  <c:v>0.63</c:v>
                </c:pt>
                <c:pt idx="3">
                  <c:v>0.75</c:v>
                </c:pt>
                <c:pt idx="4">
                  <c:v>0.69</c:v>
                </c:pt>
                <c:pt idx="5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3C2-4964-9015-78301C0DAAD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3C2-4964-9015-78301C0DAAD3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3C2-4964-9015-78301C0DAAD3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3C2-4964-9015-78301C0DAAD3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3C2-4964-9015-78301C0DAA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0.63</c:v>
                </c:pt>
                <c:pt idx="1">
                  <c:v>0.81</c:v>
                </c:pt>
                <c:pt idx="2">
                  <c:v>0.69</c:v>
                </c:pt>
                <c:pt idx="3">
                  <c:v>0.7</c:v>
                </c:pt>
                <c:pt idx="4">
                  <c:v>0.71</c:v>
                </c:pt>
                <c:pt idx="5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3C2-4964-9015-78301C0DAAD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C3C2-4964-9015-78301C0DAAD3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C3C2-4964-9015-78301C0DAAD3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C3C2-4964-9015-78301C0DAAD3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C3C2-4964-9015-78301C0DAA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0.81</c:v>
                </c:pt>
                <c:pt idx="1">
                  <c:v>0.76</c:v>
                </c:pt>
                <c:pt idx="2">
                  <c:v>0.74</c:v>
                </c:pt>
                <c:pt idx="3">
                  <c:v>0.69</c:v>
                </c:pt>
                <c:pt idx="4">
                  <c:v>0.66</c:v>
                </c:pt>
                <c:pt idx="5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C3C2-4964-9015-78301C0DAAD3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C3C2-4964-9015-78301C0DAAD3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C3C2-4964-9015-78301C0DAA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0.79</c:v>
                </c:pt>
                <c:pt idx="1">
                  <c:v>0.79</c:v>
                </c:pt>
                <c:pt idx="2">
                  <c:v>0.72</c:v>
                </c:pt>
                <c:pt idx="3">
                  <c:v>0.62</c:v>
                </c:pt>
                <c:pt idx="4">
                  <c:v>0.73</c:v>
                </c:pt>
                <c:pt idx="5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C3C2-4964-9015-78301C0DAAD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C3C2-4964-9015-78301C0DAA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0.69</c:v>
                </c:pt>
                <c:pt idx="1">
                  <c:v>0.73</c:v>
                </c:pt>
                <c:pt idx="2">
                  <c:v>0.76</c:v>
                </c:pt>
                <c:pt idx="3">
                  <c:v>0.71</c:v>
                </c:pt>
                <c:pt idx="4">
                  <c:v>0.65</c:v>
                </c:pt>
                <c:pt idx="5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61428352"/>
        <c:axId val="261429888"/>
      </c:barChart>
      <c:catAx>
        <c:axId val="261428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1429888"/>
        <c:crosses val="autoZero"/>
        <c:auto val="1"/>
        <c:lblAlgn val="ctr"/>
        <c:lblOffset val="100"/>
        <c:noMultiLvlLbl val="0"/>
      </c:catAx>
      <c:valAx>
        <c:axId val="261429888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14283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4.8361276487260609E-2"/>
          <c:w val="0.92474201417656265"/>
          <c:h val="0.856588235242469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1056879-BE81-4362-A289-BA87621005C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D032FA-1216-4ED6-B593-3C51D888D6F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1D96A6-168B-4497-86A7-D63C237C977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6BCB1D2-6781-424D-AAF6-3C76951FF0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0.61599999999999999</c:v>
                </c:pt>
                <c:pt idx="1">
                  <c:v>0.17799999999999999</c:v>
                </c:pt>
                <c:pt idx="2">
                  <c:v>0.125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C96AAB-A558-45E0-AE1F-583E95ABA3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A972147-8D3F-46E9-BDC5-397901AAF24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D8040D-A0B8-4591-A930-7346D5A2EC2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0A333-130D-498F-8A1C-9ED139E729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0.59699999999999998</c:v>
                </c:pt>
                <c:pt idx="1">
                  <c:v>0.19</c:v>
                </c:pt>
                <c:pt idx="2">
                  <c:v>0.161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1B38335-4C71-410E-96A8-476A1025445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928E3F2-D927-4438-A436-606210E72A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6916886-33F5-4087-9444-802A2619AC6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60703C5-F841-4B34-8047-6F0C0D9E45B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0.52500000000000002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64FCF0-8149-40E5-B4E2-E6A0B2424A5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5C70D67-3FDA-44FD-8C73-DBED6A11CA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B9D98E7-E7A4-4206-B84D-42DAA1FBFAD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5CDC473-78AF-48D1-843B-932AC038135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0.51</c:v>
                </c:pt>
                <c:pt idx="1">
                  <c:v>0.27900000000000003</c:v>
                </c:pt>
                <c:pt idx="2">
                  <c:v>0.13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1F4BF56-562F-4464-9DFE-F2487071A65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37670E8-8E0D-49A1-9F8D-FDF60C65F2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632210-F914-4F1F-81D0-419210E30EA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038FD54-9250-47A6-9D3B-9F52DCE537B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0.54700000000000004</c:v>
                </c:pt>
                <c:pt idx="1">
                  <c:v>0.249</c:v>
                </c:pt>
                <c:pt idx="2">
                  <c:v>0.10299999999999999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5543424"/>
        <c:axId val="135553408"/>
      </c:barChart>
      <c:catAx>
        <c:axId val="135543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553408"/>
        <c:crosses val="autoZero"/>
        <c:auto val="1"/>
        <c:lblAlgn val="ctr"/>
        <c:lblOffset val="100"/>
        <c:noMultiLvlLbl val="0"/>
      </c:catAx>
      <c:valAx>
        <c:axId val="135553408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5434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A-4227-BB95-34D840289248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E8424D"/>
                  </a:gs>
                  <a:gs pos="100000">
                    <a:srgbClr val="E41E2B"/>
                  </a:gs>
                </a:gsLst>
                <a:lin ang="5400000" scaled="1"/>
              </a:gra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3A-4227-BB95-34D840289248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3A-4227-BB95-34D84028924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0.72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3A-4227-BB95-34D840289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3A-4A73-B6D6-059C8EA9B747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3FA3C0"/>
                  </a:gs>
                  <a:gs pos="100000">
                    <a:srgbClr val="33849B"/>
                  </a:gs>
                </a:gsLst>
                <a:lin ang="0" scaled="0"/>
              </a:gra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E3A-4A73-B6D6-059C8EA9B747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3A-4A73-B6D6-059C8EA9B74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0.81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3A-4A73-B6D6-059C8EA9B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07-42AD-BD99-3D738A996F51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FFD54F"/>
                  </a:gs>
                  <a:gs pos="100000">
                    <a:srgbClr val="FFC000"/>
                  </a:gs>
                </a:gsLst>
                <a:lin ang="0" scaled="0"/>
              </a:gradFill>
              <a:ln w="19050">
                <a:noFill/>
              </a:ln>
              <a:effectLst>
                <a:outerShdw blurRad="50800" algn="ctr" rotWithShape="0">
                  <a:schemeClr val="bg1">
                    <a:lumMod val="50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07-42AD-BD99-3D738A996F51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7-42AD-BD99-3D738A996F51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0.6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07-42AD-BD99-3D738A996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F4-4C9C-AB86-517DA2063152}"/>
              </c:ext>
            </c:extLst>
          </c:dPt>
          <c:dPt>
            <c:idx val="1"/>
            <c:bubble3D val="0"/>
            <c:spPr>
              <a:solidFill>
                <a:srgbClr val="00E568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50000"/>
                    <a:lumOff val="50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F4-4C9C-AB86-517DA2063152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F4-4C9C-AB86-517DA2063152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0.71</c:v>
                </c:pt>
                <c:pt idx="2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F4-4C9C-AB86-517DA2063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A-4227-BB95-34D840289248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7030A0">
                      <a:lumMod val="84000"/>
                      <a:lumOff val="16000"/>
                    </a:srgbClr>
                  </a:gs>
                  <a:gs pos="0">
                    <a:srgbClr val="7030A0"/>
                  </a:gs>
                  <a:gs pos="100000">
                    <a:srgbClr val="7030A0"/>
                  </a:gs>
                </a:gsLst>
                <a:lin ang="5400000" scaled="1"/>
              </a:gra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3A-4227-BB95-34D840289248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3A-4227-BB95-34D84028924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0.72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3A-4227-BB95-34D840289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962719673086065E-2"/>
          <c:y val="6.5368674169379276E-2"/>
          <c:w val="0.96360386373040041"/>
          <c:h val="0.79239188814618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F0D-421A-9E2F-E509F111265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193C016-625E-4DC6-A884-44E72B2389E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80FDF72-A611-4013-BE95-B82ED7DDB26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F0D-421A-9E2F-E509F1112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0.47</c:v>
                </c:pt>
                <c:pt idx="1">
                  <c:v>0.04</c:v>
                </c:pt>
                <c:pt idx="2">
                  <c:v>0.26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0.03</c:v>
                </c:pt>
                <c:pt idx="6">
                  <c:v>0.02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9ED7410-5B4A-4D10-8447-CCF309CA50D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F66-4CAA-B821-2F7449868F8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83CAE24-0F6C-43B5-BFF7-218573C838D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F66-4CAA-B821-2F7449868F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0.52</c:v>
                </c:pt>
                <c:pt idx="1">
                  <c:v>0.03</c:v>
                </c:pt>
                <c:pt idx="2">
                  <c:v>0.21</c:v>
                </c:pt>
                <c:pt idx="3">
                  <c:v>0.12</c:v>
                </c:pt>
                <c:pt idx="4">
                  <c:v>0.05</c:v>
                </c:pt>
                <c:pt idx="5">
                  <c:v>0.03</c:v>
                </c:pt>
                <c:pt idx="6">
                  <c:v>0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0F7EB2-7860-49CB-86F6-64E70A89696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F66-4CAA-B821-2F7449868F8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527F165-BDFA-425C-AAA8-519D012EDAF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F66-4CAA-B821-2F7449868F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0.49</c:v>
                </c:pt>
                <c:pt idx="1">
                  <c:v>0.05</c:v>
                </c:pt>
                <c:pt idx="2">
                  <c:v>0.28000000000000003</c:v>
                </c:pt>
                <c:pt idx="3">
                  <c:v>0.1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0.03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498-4893-BDE5-53D99C2C1DB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498-4893-BDE5-53D99C2C1DB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498-4893-BDE5-53D99C2C1DB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F498-4893-BDE5-53D99C2C1DB1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F498-4893-BDE5-53D99C2C1DB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D5F3FF-FBD9-4D5F-BA07-B1E477B39B6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42652FF-54F7-49E4-A867-E6A5C0C65B4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498-4893-BDE5-53D99C2C1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0.56999999999999995</c:v>
                </c:pt>
                <c:pt idx="1">
                  <c:v>0.04</c:v>
                </c:pt>
                <c:pt idx="2">
                  <c:v>0.2</c:v>
                </c:pt>
                <c:pt idx="3">
                  <c:v>0.05</c:v>
                </c:pt>
                <c:pt idx="4">
                  <c:v>7.0000000000000007E-2</c:v>
                </c:pt>
                <c:pt idx="5">
                  <c:v>0.03</c:v>
                </c:pt>
                <c:pt idx="6">
                  <c:v>0.01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6944E86-5574-4EC8-8D98-52D1257EF67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7F66-4CAA-B821-2F7449868F8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30B16B-A4B8-470D-9696-35EA39A0FA5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7F66-4CAA-B821-2F7449868F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0.52</c:v>
                </c:pt>
                <c:pt idx="1">
                  <c:v>0</c:v>
                </c:pt>
                <c:pt idx="2">
                  <c:v>0.22</c:v>
                </c:pt>
                <c:pt idx="3">
                  <c:v>0.13</c:v>
                </c:pt>
                <c:pt idx="4">
                  <c:v>0.05</c:v>
                </c:pt>
                <c:pt idx="5">
                  <c:v>0.04</c:v>
                </c:pt>
                <c:pt idx="6">
                  <c:v>0.02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03928064"/>
        <c:axId val="303929600"/>
      </c:barChart>
      <c:catAx>
        <c:axId val="303928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03929600"/>
        <c:crosses val="autoZero"/>
        <c:auto val="1"/>
        <c:lblAlgn val="ctr"/>
        <c:lblOffset val="50"/>
        <c:noMultiLvlLbl val="0"/>
      </c:catAx>
      <c:valAx>
        <c:axId val="303929600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039280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0C3-44FB-ABB6-D7AB3D5B6BB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0C3-44FB-ABB6-D7AB3D5B6B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00B05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0C3-44FB-ABB6-D7AB3D5B6BB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0C3-44FB-ABB6-D7AB3D5B6BB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0C3-44FB-ABB6-D7AB3D5B6B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0C3-44FB-ABB6-D7AB3D5B6BB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0C3-44FB-ABB6-D7AB3D5B6B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9811328"/>
        <c:axId val="249901056"/>
      </c:barChart>
      <c:catAx>
        <c:axId val="249811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9901056"/>
        <c:crosses val="autoZero"/>
        <c:auto val="1"/>
        <c:lblAlgn val="ctr"/>
        <c:lblOffset val="50"/>
        <c:noMultiLvlLbl val="0"/>
      </c:catAx>
      <c:valAx>
        <c:axId val="24990105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9811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A58-4673-9D27-482363F293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A58-4673-9D27-482363F2930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A58-4673-9D27-482363F2930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A58-4673-9D27-482363F29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58-4673-9D27-482363F293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BD6-41B1-AFC3-9AB75021626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BD6-41B1-AFC3-9AB7502162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00B05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58-4673-9D27-482363F293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BD6-41B1-AFC3-9AB75021626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BD6-41B1-AFC3-9AB75021626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BD6-41B1-AFC3-9AB7502162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A58-4673-9D27-482363F293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4A58-4673-9D27-482363F293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4A58-4673-9D27-482363F2930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A58-4673-9D27-482363F2930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A58-4673-9D27-482363F29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58-4673-9D27-482363F293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BD6-41B1-AFC3-9AB75021626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BD6-41B1-AFC3-9AB7502162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A58-4673-9D27-482363F29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61607808"/>
        <c:axId val="261610880"/>
      </c:barChart>
      <c:catAx>
        <c:axId val="261607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1610880"/>
        <c:crosses val="autoZero"/>
        <c:auto val="1"/>
        <c:lblAlgn val="ctr"/>
        <c:lblOffset val="50"/>
        <c:noMultiLvlLbl val="0"/>
      </c:catAx>
      <c:valAx>
        <c:axId val="26161088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16078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175597931083448"/>
          <c:w val="0.963236419000572"/>
          <c:h val="0.652541490702527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FA3-4E99-A929-3786544C4A1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FA3-4E99-A929-3786544C4A1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FA3-4E99-A929-3786544C4A1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FA3-4E99-A929-3786544C4A1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FA3-4E99-A929-3786544C4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FA3-4E99-A929-3786544C4A1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FA3-4E99-A929-3786544C4A1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FA3-4E99-A929-3786544C4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0FA3-4E99-A929-3786544C4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FA3-4E99-A929-3786544C4A1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0FA3-4E99-A929-3786544C4A1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FA3-4E99-A929-3786544C4A1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0FA3-4E99-A929-3786544C4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03548672"/>
        <c:axId val="303574016"/>
      </c:barChart>
      <c:catAx>
        <c:axId val="303548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03574016"/>
        <c:crosses val="autoZero"/>
        <c:auto val="1"/>
        <c:lblAlgn val="ctr"/>
        <c:lblOffset val="50"/>
        <c:noMultiLvlLbl val="0"/>
      </c:catAx>
      <c:valAx>
        <c:axId val="303574016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035486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1941217560034387"/>
          <c:w val="0.9558082188026511"/>
          <c:h val="0.64689049451228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0.22800000000000001</c:v>
                </c:pt>
                <c:pt idx="1">
                  <c:v>0.19500000000000001</c:v>
                </c:pt>
                <c:pt idx="2">
                  <c:v>0.129</c:v>
                </c:pt>
                <c:pt idx="3">
                  <c:v>0.11599999999999999</c:v>
                </c:pt>
                <c:pt idx="4">
                  <c:v>6.5000000000000002E-2</c:v>
                </c:pt>
                <c:pt idx="5">
                  <c:v>7.4999999999999997E-2</c:v>
                </c:pt>
                <c:pt idx="6">
                  <c:v>0.08</c:v>
                </c:pt>
                <c:pt idx="7">
                  <c:v>6.5000000000000002E-2</c:v>
                </c:pt>
                <c:pt idx="8">
                  <c:v>5.3999999999999999E-2</c:v>
                </c:pt>
                <c:pt idx="9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15C-4D96-A17C-85299E0F283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15C-4D96-A17C-85299E0F283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15C-4D96-A17C-85299E0F2839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15C-4D96-A17C-85299E0F28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0.23</c:v>
                </c:pt>
                <c:pt idx="1">
                  <c:v>0.22</c:v>
                </c:pt>
                <c:pt idx="2">
                  <c:v>9.9999999999999992E-2</c:v>
                </c:pt>
                <c:pt idx="3">
                  <c:v>9.2999999999999999E-2</c:v>
                </c:pt>
                <c:pt idx="4">
                  <c:v>5.9000000000000004E-2</c:v>
                </c:pt>
                <c:pt idx="5">
                  <c:v>6.0000000000000005E-2</c:v>
                </c:pt>
                <c:pt idx="6">
                  <c:v>6.0000000000000005E-2</c:v>
                </c:pt>
                <c:pt idx="7">
                  <c:v>7.8E-2</c:v>
                </c:pt>
                <c:pt idx="8">
                  <c:v>7.0999999999999994E-2</c:v>
                </c:pt>
                <c:pt idx="9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15C-4D96-A17C-85299E0F283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15C-4D96-A17C-85299E0F283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15C-4D96-A17C-85299E0F283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15C-4D96-A17C-85299E0F2839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15C-4D96-A17C-85299E0F28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0.30099999999999999</c:v>
                </c:pt>
                <c:pt idx="1">
                  <c:v>0.19</c:v>
                </c:pt>
                <c:pt idx="2">
                  <c:v>0.122</c:v>
                </c:pt>
                <c:pt idx="3">
                  <c:v>8.7999999999999995E-2</c:v>
                </c:pt>
                <c:pt idx="4">
                  <c:v>6.2E-2</c:v>
                </c:pt>
                <c:pt idx="5">
                  <c:v>5.6000000000000001E-2</c:v>
                </c:pt>
                <c:pt idx="6">
                  <c:v>5.3999999999999999E-2</c:v>
                </c:pt>
                <c:pt idx="7">
                  <c:v>6.0000000000000005E-2</c:v>
                </c:pt>
                <c:pt idx="8">
                  <c:v>6.2E-2</c:v>
                </c:pt>
                <c:pt idx="9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15C-4D96-A17C-85299E0F28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0.27700000000000002</c:v>
                </c:pt>
                <c:pt idx="1">
                  <c:v>0.21000000000000002</c:v>
                </c:pt>
                <c:pt idx="2">
                  <c:v>7.0999999999999994E-2</c:v>
                </c:pt>
                <c:pt idx="3">
                  <c:v>7.9000000000000001E-2</c:v>
                </c:pt>
                <c:pt idx="4">
                  <c:v>5.8000000000000003E-2</c:v>
                </c:pt>
                <c:pt idx="5">
                  <c:v>8.4999999999999992E-2</c:v>
                </c:pt>
                <c:pt idx="6">
                  <c:v>7.1999999999999995E-2</c:v>
                </c:pt>
                <c:pt idx="7">
                  <c:v>8.0999999999999989E-2</c:v>
                </c:pt>
                <c:pt idx="8">
                  <c:v>0.09</c:v>
                </c:pt>
                <c:pt idx="9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F15C-4D96-A17C-85299E0F283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15C-4D96-A17C-85299E0F283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F15C-4D96-A17C-85299E0F28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0.23</c:v>
                </c:pt>
                <c:pt idx="1">
                  <c:v>0.23</c:v>
                </c:pt>
                <c:pt idx="2">
                  <c:v>0.105</c:v>
                </c:pt>
                <c:pt idx="3">
                  <c:v>9.2999999999999999E-2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5.2000000000000005E-2</c:v>
                </c:pt>
                <c:pt idx="7">
                  <c:v>0.05</c:v>
                </c:pt>
                <c:pt idx="8">
                  <c:v>6.0000000000000005E-2</c:v>
                </c:pt>
                <c:pt idx="9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04118784"/>
        <c:axId val="304169728"/>
      </c:barChart>
      <c:catAx>
        <c:axId val="304118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04169728"/>
        <c:crosses val="autoZero"/>
        <c:auto val="1"/>
        <c:lblAlgn val="ctr"/>
        <c:lblOffset val="50"/>
        <c:noMultiLvlLbl val="0"/>
      </c:catAx>
      <c:valAx>
        <c:axId val="304169728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041187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905046119286021"/>
          <c:w val="0.92474201417656265"/>
          <c:h val="0.63524694864628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05D95CC-BE8B-45AF-AE08-22D530FE1D6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29E8CEC-FFA1-4A75-81FE-054B90C86F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0.05</c:v>
                </c:pt>
                <c:pt idx="1">
                  <c:v>0.11</c:v>
                </c:pt>
                <c:pt idx="2">
                  <c:v>0.17</c:v>
                </c:pt>
                <c:pt idx="3">
                  <c:v>0.27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B64AE00-EC35-4073-9F9A-0DEE7276132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8FA523-5B24-4FD2-861B-CDF9BE502FC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0.05</c:v>
                </c:pt>
                <c:pt idx="1">
                  <c:v>0.12</c:v>
                </c:pt>
                <c:pt idx="2">
                  <c:v>0.19</c:v>
                </c:pt>
                <c:pt idx="3">
                  <c:v>0.26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10E12DE-3162-481D-978B-5794C3E078A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88F156-5B7B-47C8-8863-9FFADC668C0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0.05</c:v>
                </c:pt>
                <c:pt idx="1">
                  <c:v>0.12</c:v>
                </c:pt>
                <c:pt idx="2">
                  <c:v>0.18</c:v>
                </c:pt>
                <c:pt idx="3">
                  <c:v>0.27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18A0537-A668-4FA1-80AB-3EE57717C5B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CBA44E-917B-458E-B3DD-337E96DE39A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0.06</c:v>
                </c:pt>
                <c:pt idx="1">
                  <c:v>0.11</c:v>
                </c:pt>
                <c:pt idx="2">
                  <c:v>0.19</c:v>
                </c:pt>
                <c:pt idx="3">
                  <c:v>0.26</c:v>
                </c:pt>
                <c:pt idx="4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F13BA9-0525-4DFE-AA23-8710DD46807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3A17C4-8765-423B-848B-573C892BFE9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0.06</c:v>
                </c:pt>
                <c:pt idx="1">
                  <c:v>0.12</c:v>
                </c:pt>
                <c:pt idx="2">
                  <c:v>0.18</c:v>
                </c:pt>
                <c:pt idx="3">
                  <c:v>0.15</c:v>
                </c:pt>
                <c:pt idx="4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5659904"/>
        <c:axId val="135661440"/>
      </c:barChart>
      <c:catAx>
        <c:axId val="135659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661440"/>
        <c:crosses val="autoZero"/>
        <c:auto val="1"/>
        <c:lblAlgn val="ctr"/>
        <c:lblOffset val="50"/>
        <c:noMultiLvlLbl val="0"/>
      </c:catAx>
      <c:valAx>
        <c:axId val="135661440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6599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2480317587050005"/>
          <c:w val="0.963236419000572"/>
          <c:h val="0.643076185100982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0.29099999999999998</c:v>
                </c:pt>
                <c:pt idx="1">
                  <c:v>0.28499999999999998</c:v>
                </c:pt>
                <c:pt idx="2">
                  <c:v>0.185</c:v>
                </c:pt>
                <c:pt idx="3">
                  <c:v>0.17699999999999999</c:v>
                </c:pt>
                <c:pt idx="4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A74-4CD1-A444-361305B99AA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A74-4CD1-A444-361305B99AA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A74-4CD1-A444-361305B99A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0.27600000000000002</c:v>
                </c:pt>
                <c:pt idx="1">
                  <c:v>0.311</c:v>
                </c:pt>
                <c:pt idx="2">
                  <c:v>0.22</c:v>
                </c:pt>
                <c:pt idx="3">
                  <c:v>0.152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A74-4CD1-A444-361305B99AA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A74-4CD1-A444-361305B99AA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A74-4CD1-A444-361305B99A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0.26900000000000002</c:v>
                </c:pt>
                <c:pt idx="1">
                  <c:v>0.29199999999999998</c:v>
                </c:pt>
                <c:pt idx="2">
                  <c:v>0.191</c:v>
                </c:pt>
                <c:pt idx="3">
                  <c:v>0.17799999999999999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5999-424D-AFA6-A97E14171044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0.25</c:v>
                </c:pt>
                <c:pt idx="1">
                  <c:v>0.28999999999999998</c:v>
                </c:pt>
                <c:pt idx="2">
                  <c:v>0.17699999999999999</c:v>
                </c:pt>
                <c:pt idx="3">
                  <c:v>0.188</c:v>
                </c:pt>
                <c:pt idx="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A74-4CD1-A444-361305B99AA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A74-4CD1-A444-361305B99A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0.27200000000000002</c:v>
                </c:pt>
                <c:pt idx="1">
                  <c:v>0.32</c:v>
                </c:pt>
                <c:pt idx="2">
                  <c:v>0.22</c:v>
                </c:pt>
                <c:pt idx="3">
                  <c:v>0.11700000000000001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2022912"/>
        <c:axId val="312024448"/>
      </c:barChart>
      <c:catAx>
        <c:axId val="312022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2024448"/>
        <c:crosses val="autoZero"/>
        <c:auto val="1"/>
        <c:lblAlgn val="ctr"/>
        <c:lblOffset val="50"/>
        <c:noMultiLvlLbl val="0"/>
      </c:catAx>
      <c:valAx>
        <c:axId val="312024448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20229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826604208973388E-2"/>
          <c:y val="0.11883343061020843"/>
          <c:w val="0.96216713017951505"/>
          <c:h val="0.64167556503519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1FF-4A1A-9678-75554A0442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1FF-4A1A-9678-75554A04425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1FF-4A1A-9678-75554A0442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0.61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1FF-4A1A-9678-75554A0442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2151424"/>
        <c:axId val="312173696"/>
      </c:barChart>
      <c:catAx>
        <c:axId val="312151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2173696"/>
        <c:crosses val="autoZero"/>
        <c:auto val="1"/>
        <c:lblAlgn val="ctr"/>
        <c:lblOffset val="50"/>
        <c:noMultiLvlLbl val="0"/>
      </c:catAx>
      <c:valAx>
        <c:axId val="312173696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21514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0.218</c:v>
                </c:pt>
                <c:pt idx="2">
                  <c:v>0.185</c:v>
                </c:pt>
                <c:pt idx="3">
                  <c:v>0.185</c:v>
                </c:pt>
                <c:pt idx="4">
                  <c:v>0.11899999999999999</c:v>
                </c:pt>
                <c:pt idx="5">
                  <c:v>0.11899999999999999</c:v>
                </c:pt>
                <c:pt idx="6">
                  <c:v>0.106</c:v>
                </c:pt>
                <c:pt idx="7">
                  <c:v>0.106</c:v>
                </c:pt>
                <c:pt idx="8">
                  <c:v>8.3000000000000004E-2</c:v>
                </c:pt>
                <c:pt idx="9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AB5-4D40-9F6B-1C82A4EFB80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AB5-4D40-9F6B-1C82A4EFB80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AB5-4D40-9F6B-1C82A4EFB8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0.21</c:v>
                </c:pt>
                <c:pt idx="3">
                  <c:v>0.21</c:v>
                </c:pt>
                <c:pt idx="4">
                  <c:v>0.09</c:v>
                </c:pt>
                <c:pt idx="5">
                  <c:v>0.09</c:v>
                </c:pt>
                <c:pt idx="6">
                  <c:v>8.3000000000000004E-2</c:v>
                </c:pt>
                <c:pt idx="7">
                  <c:v>8.3000000000000004E-2</c:v>
                </c:pt>
                <c:pt idx="8">
                  <c:v>0.11899999999999999</c:v>
                </c:pt>
                <c:pt idx="9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AB5-4D40-9F6B-1C82A4EFB80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AB5-4D40-9F6B-1C82A4EFB8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0.29099999999999998</c:v>
                </c:pt>
                <c:pt idx="2">
                  <c:v>0.18</c:v>
                </c:pt>
                <c:pt idx="3">
                  <c:v>0.18</c:v>
                </c:pt>
                <c:pt idx="4">
                  <c:v>0.112</c:v>
                </c:pt>
                <c:pt idx="5">
                  <c:v>0.112</c:v>
                </c:pt>
                <c:pt idx="6">
                  <c:v>7.8E-2</c:v>
                </c:pt>
                <c:pt idx="7">
                  <c:v>7.8E-2</c:v>
                </c:pt>
                <c:pt idx="8">
                  <c:v>9.5000000000000001E-2</c:v>
                </c:pt>
                <c:pt idx="9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0.26700000000000002</c:v>
                </c:pt>
                <c:pt idx="2">
                  <c:v>0.2</c:v>
                </c:pt>
                <c:pt idx="3">
                  <c:v>0.2</c:v>
                </c:pt>
                <c:pt idx="4">
                  <c:v>6.0999999999999999E-2</c:v>
                </c:pt>
                <c:pt idx="5">
                  <c:v>6.0999999999999999E-2</c:v>
                </c:pt>
                <c:pt idx="6">
                  <c:v>6.9000000000000006E-2</c:v>
                </c:pt>
                <c:pt idx="7">
                  <c:v>6.9000000000000006E-2</c:v>
                </c:pt>
                <c:pt idx="8">
                  <c:v>6.7000000000000004E-2</c:v>
                </c:pt>
                <c:pt idx="9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AB5-4D40-9F6B-1C82A4EFB80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AB5-4D40-9F6B-1C82A4EFB80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AB5-4D40-9F6B-1C82A4EFB8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0.22</c:v>
                </c:pt>
                <c:pt idx="3">
                  <c:v>0.22</c:v>
                </c:pt>
                <c:pt idx="4">
                  <c:v>9.5000000000000001E-2</c:v>
                </c:pt>
                <c:pt idx="5">
                  <c:v>9.5000000000000001E-2</c:v>
                </c:pt>
                <c:pt idx="6">
                  <c:v>8.3000000000000004E-2</c:v>
                </c:pt>
                <c:pt idx="7">
                  <c:v>8.3000000000000004E-2</c:v>
                </c:pt>
                <c:pt idx="8">
                  <c:v>0.08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2113408"/>
        <c:axId val="312119296"/>
      </c:barChart>
      <c:catAx>
        <c:axId val="312113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2119296"/>
        <c:crosses val="autoZero"/>
        <c:auto val="1"/>
        <c:lblAlgn val="ctr"/>
        <c:lblOffset val="50"/>
        <c:noMultiLvlLbl val="0"/>
      </c:catAx>
      <c:valAx>
        <c:axId val="31211929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2113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69D-4BFB-A2A6-66B4F345656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9D-4BFB-A2A6-66B4F34565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69D-4BFB-A2A6-66B4F345656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69D-4BFB-A2A6-66B4F34565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69D-4BFB-A2A6-66B4F345656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69D-4BFB-A2A6-66B4F34565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2293248"/>
        <c:axId val="312294784"/>
      </c:barChart>
      <c:catAx>
        <c:axId val="312293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2294784"/>
        <c:crosses val="autoZero"/>
        <c:auto val="1"/>
        <c:lblAlgn val="ctr"/>
        <c:lblOffset val="50"/>
        <c:noMultiLvlLbl val="0"/>
      </c:catAx>
      <c:valAx>
        <c:axId val="312294784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22932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24E-4D67-9937-B0B4E441BAC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24E-4D67-9937-B0B4E441BA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24E-4D67-9937-B0B4E441BAC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24E-4D67-9937-B0B4E441BA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24E-4D67-9937-B0B4E441BAC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24E-4D67-9937-B0B4E441BA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3034240"/>
        <c:axId val="313035776"/>
      </c:barChart>
      <c:catAx>
        <c:axId val="313034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3035776"/>
        <c:crosses val="autoZero"/>
        <c:auto val="1"/>
        <c:lblAlgn val="ctr"/>
        <c:lblOffset val="50"/>
        <c:noMultiLvlLbl val="0"/>
      </c:catAx>
      <c:valAx>
        <c:axId val="31303577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30342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7.0000000000000007E-2</c:v>
                </c:pt>
                <c:pt idx="5">
                  <c:v>6.5000000000000002E-2</c:v>
                </c:pt>
                <c:pt idx="6">
                  <c:v>5.5E-2</c:v>
                </c:pt>
                <c:pt idx="7">
                  <c:v>5.5E-2</c:v>
                </c:pt>
                <c:pt idx="8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0.05</c:v>
                </c:pt>
                <c:pt idx="5">
                  <c:v>0.05</c:v>
                </c:pt>
                <c:pt idx="6">
                  <c:v>4.9000000000000002E-2</c:v>
                </c:pt>
                <c:pt idx="7">
                  <c:v>6.8000000000000005E-2</c:v>
                </c:pt>
                <c:pt idx="8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4.3999999999999997E-2</c:v>
                </c:pt>
                <c:pt idx="5">
                  <c:v>4.5999999999999999E-2</c:v>
                </c:pt>
                <c:pt idx="6">
                  <c:v>5.1999999999999998E-2</c:v>
                </c:pt>
                <c:pt idx="7">
                  <c:v>0.05</c:v>
                </c:pt>
                <c:pt idx="8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6.2E-2</c:v>
                </c:pt>
                <c:pt idx="5">
                  <c:v>7.4999999999999997E-2</c:v>
                </c:pt>
                <c:pt idx="6">
                  <c:v>4.8000000000000001E-2</c:v>
                </c:pt>
                <c:pt idx="7">
                  <c:v>7.0999999999999994E-2</c:v>
                </c:pt>
                <c:pt idx="8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4.2000000000000003E-2</c:v>
                </c:pt>
                <c:pt idx="5">
                  <c:v>0.09</c:v>
                </c:pt>
                <c:pt idx="6">
                  <c:v>0.08</c:v>
                </c:pt>
                <c:pt idx="7">
                  <c:v>0.04</c:v>
                </c:pt>
                <c:pt idx="8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2769920"/>
        <c:axId val="312808576"/>
      </c:barChart>
      <c:catAx>
        <c:axId val="31276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2808576"/>
        <c:crosses val="autoZero"/>
        <c:auto val="1"/>
        <c:lblAlgn val="ctr"/>
        <c:lblOffset val="50"/>
        <c:noMultiLvlLbl val="0"/>
      </c:catAx>
      <c:valAx>
        <c:axId val="31280857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27699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1880899725491605"/>
          <c:w val="0.92474201417656265"/>
          <c:h val="0.64740752355534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0.62</c:v>
                </c:pt>
                <c:pt idx="1">
                  <c:v>0.32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00B-468D-9DC6-990DF7C2E02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00B-468D-9DC6-990DF7C2E0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0.53</c:v>
                </c:pt>
                <c:pt idx="1">
                  <c:v>0.36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00B-468D-9DC6-990DF7C2E02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00B-468D-9DC6-990DF7C2E0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0.69</c:v>
                </c:pt>
                <c:pt idx="1">
                  <c:v>0.23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0.57999999999999996</c:v>
                </c:pt>
                <c:pt idx="1">
                  <c:v>0.31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00B-468D-9DC6-990DF7C2E02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00B-468D-9DC6-990DF7C2E0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0.65</c:v>
                </c:pt>
                <c:pt idx="1">
                  <c:v>0.23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2877440"/>
        <c:axId val="312878976"/>
      </c:barChart>
      <c:catAx>
        <c:axId val="312877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2878976"/>
        <c:crosses val="autoZero"/>
        <c:auto val="1"/>
        <c:lblAlgn val="ctr"/>
        <c:lblOffset val="20"/>
        <c:noMultiLvlLbl val="0"/>
      </c:catAx>
      <c:valAx>
        <c:axId val="312878976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28774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468142879E-2"/>
          <c:y val="0.11880899725491605"/>
          <c:w val="0.95064717135141918"/>
          <c:h val="0.64740752355534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2C9-49DA-951C-DB81C00CC7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2C9-49DA-951C-DB81C00CC7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2C9-49DA-951C-DB81C00CC7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2C9-49DA-951C-DB81C00CC7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2C9-49DA-951C-DB81C00CC7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2C9-49DA-951C-DB81C00CC7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3375360"/>
        <c:axId val="313377152"/>
      </c:barChart>
      <c:catAx>
        <c:axId val="313375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3377152"/>
        <c:crosses val="autoZero"/>
        <c:auto val="1"/>
        <c:lblAlgn val="ctr"/>
        <c:lblOffset val="20"/>
        <c:noMultiLvlLbl val="0"/>
      </c:catAx>
      <c:valAx>
        <c:axId val="31337715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33753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2109329913773295"/>
          <c:w val="0.97693307209260383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B81-4393-A045-3185EBDA5C1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B69E904-DBE9-4444-B6FD-538CA8D8A9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156698C-9DF2-4527-AD46-C0D356DEA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B81-4393-A045-3185EBDA5C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0.32</c:v>
                </c:pt>
                <c:pt idx="1">
                  <c:v>0.16</c:v>
                </c:pt>
                <c:pt idx="2">
                  <c:v>0.114</c:v>
                </c:pt>
                <c:pt idx="3">
                  <c:v>0.11</c:v>
                </c:pt>
                <c:pt idx="4">
                  <c:v>0.10199999999999999</c:v>
                </c:pt>
                <c:pt idx="5">
                  <c:v>9.8000000000000004E-2</c:v>
                </c:pt>
                <c:pt idx="6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7844156-EF15-40C4-96DB-C1F1E1AD0FD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F63-4A65-9FEA-8DE563DEAD7D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675CFCE-4D47-4D54-A81E-63EDDD58FB8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F63-4A65-9FEA-8DE563DEAD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0.376</c:v>
                </c:pt>
                <c:pt idx="1">
                  <c:v>0.129</c:v>
                </c:pt>
                <c:pt idx="2">
                  <c:v>8.7999999999999995E-2</c:v>
                </c:pt>
                <c:pt idx="3">
                  <c:v>0.14099999999999999</c:v>
                </c:pt>
                <c:pt idx="4">
                  <c:v>0.124</c:v>
                </c:pt>
                <c:pt idx="5">
                  <c:v>0.08</c:v>
                </c:pt>
                <c:pt idx="6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C21D996-0994-4695-80BA-2853DBF9814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F63-4A65-9FEA-8DE563DEAD7D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7089624-5F9B-4426-843D-DAB9B71F60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F63-4A65-9FEA-8DE563DEAD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0.43099999999999999</c:v>
                </c:pt>
                <c:pt idx="1">
                  <c:v>0.13800000000000001</c:v>
                </c:pt>
                <c:pt idx="2">
                  <c:v>8.8999999999999996E-2</c:v>
                </c:pt>
                <c:pt idx="3">
                  <c:v>0.13500000000000001</c:v>
                </c:pt>
                <c:pt idx="4">
                  <c:v>7.9000000000000001E-2</c:v>
                </c:pt>
                <c:pt idx="5">
                  <c:v>6.4000000000000001E-2</c:v>
                </c:pt>
                <c:pt idx="6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708-4117-8386-1414E00222D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708-4117-8386-1414E00222D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708-4117-8386-1414E00222DA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708-4117-8386-1414E00222DA}"/>
              </c:ext>
            </c:extLst>
          </c:dPt>
          <c:dPt>
            <c:idx val="6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708-4117-8386-1414E00222D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BF6936D-CD64-42F7-9F86-FA54C61DA26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5DE2FBD-076B-45E1-8A90-485F86EEE85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708-4117-8386-1414E00222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0.35499999999999998</c:v>
                </c:pt>
                <c:pt idx="1">
                  <c:v>0.10100000000000001</c:v>
                </c:pt>
                <c:pt idx="2">
                  <c:v>7.0999999999999994E-2</c:v>
                </c:pt>
                <c:pt idx="3">
                  <c:v>0.13</c:v>
                </c:pt>
                <c:pt idx="4">
                  <c:v>0.19</c:v>
                </c:pt>
                <c:pt idx="5">
                  <c:v>7.1999999999999995E-2</c:v>
                </c:pt>
                <c:pt idx="6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74972C5-848A-4E30-ADB8-7798CE4E20D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1F63-4A65-9FEA-8DE563DEAD7D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11CD08-FDC4-4561-9379-7689833DCC8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1F63-4A65-9FEA-8DE563DEAD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0.38700000000000001</c:v>
                </c:pt>
                <c:pt idx="1">
                  <c:v>0.109</c:v>
                </c:pt>
                <c:pt idx="2">
                  <c:v>0.10100000000000001</c:v>
                </c:pt>
                <c:pt idx="3">
                  <c:v>0.14099999999999999</c:v>
                </c:pt>
                <c:pt idx="4">
                  <c:v>0.111</c:v>
                </c:pt>
                <c:pt idx="5">
                  <c:v>6.3E-2</c:v>
                </c:pt>
                <c:pt idx="6">
                  <c:v>8.7999999999999995E-2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3201792"/>
        <c:axId val="313203328"/>
      </c:barChart>
      <c:catAx>
        <c:axId val="313201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3203328"/>
        <c:crosses val="autoZero"/>
        <c:auto val="1"/>
        <c:lblAlgn val="ctr"/>
        <c:lblOffset val="50"/>
        <c:noMultiLvlLbl val="0"/>
      </c:catAx>
      <c:valAx>
        <c:axId val="313203328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32017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880899725491605"/>
          <c:w val="0.96494537673873626"/>
          <c:h val="0.64740752355534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893-4A40-9FEC-EE025D7F4EC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893-4A40-9FEC-EE025D7F4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893-4A40-9FEC-EE025D7F4EC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893-4A40-9FEC-EE025D7F4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893-4A40-9FEC-EE025D7F4EC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893-4A40-9FEC-EE025D7F4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0.51</c:v>
                </c:pt>
                <c:pt idx="1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3315712"/>
        <c:axId val="313317248"/>
      </c:barChart>
      <c:catAx>
        <c:axId val="3133157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3317248"/>
        <c:crosses val="autoZero"/>
        <c:auto val="1"/>
        <c:lblAlgn val="ctr"/>
        <c:lblOffset val="50"/>
        <c:noMultiLvlLbl val="0"/>
      </c:catAx>
      <c:valAx>
        <c:axId val="313317248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33157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109329913773295"/>
          <c:w val="0.92474201417656265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CB7E092-8653-41FF-B9BE-C36AAD126E3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E91AEE-B8F8-4864-97F9-FBDCD6579C1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0.28299999999999997</c:v>
                </c:pt>
                <c:pt idx="1">
                  <c:v>0.23</c:v>
                </c:pt>
                <c:pt idx="2">
                  <c:v>0.17</c:v>
                </c:pt>
                <c:pt idx="3">
                  <c:v>0.26700000000000002</c:v>
                </c:pt>
                <c:pt idx="4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E1B96F-A91F-4CC2-BDD0-2AD6B1772AE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3D1479-4B38-4097-818B-942777967AC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0.26800000000000002</c:v>
                </c:pt>
                <c:pt idx="1">
                  <c:v>0.23</c:v>
                </c:pt>
                <c:pt idx="2">
                  <c:v>0.188</c:v>
                </c:pt>
                <c:pt idx="3">
                  <c:v>0.25800000000000001</c:v>
                </c:pt>
                <c:pt idx="4">
                  <c:v>5.3999999999999999E-2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EAF4E6-CA25-4530-A593-7ABD57D683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E5E3E6-27CA-40CA-A7B2-D5C183181B1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0.21</c:v>
                </c:pt>
                <c:pt idx="2">
                  <c:v>0.21</c:v>
                </c:pt>
                <c:pt idx="3">
                  <c:v>0.27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29B7B42-603F-4F8E-8E57-09EE60943BB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6B3D54-A9E2-49AB-8912-CEA3CEF82E3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0.24</c:v>
                </c:pt>
                <c:pt idx="1">
                  <c:v>0.24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EEB36B9-1FCD-4AC2-A109-EA086E7E56B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068EE5-64F1-46DE-9DCD-E51A11CA863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0.28999999999999998</c:v>
                </c:pt>
                <c:pt idx="1">
                  <c:v>0.17</c:v>
                </c:pt>
                <c:pt idx="2">
                  <c:v>0.24</c:v>
                </c:pt>
                <c:pt idx="3">
                  <c:v>0.23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5874432"/>
        <c:axId val="135875968"/>
      </c:barChart>
      <c:catAx>
        <c:axId val="135874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875968"/>
        <c:crosses val="autoZero"/>
        <c:auto val="1"/>
        <c:lblAlgn val="ctr"/>
        <c:lblOffset val="50"/>
        <c:noMultiLvlLbl val="0"/>
      </c:catAx>
      <c:valAx>
        <c:axId val="135875968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8744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109329913773295"/>
          <c:w val="0.95249018347493342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810-4AE1-8F78-6545259F8B92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0.2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0.02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810-4AE1-8F78-6545259F8B9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810-4AE1-8F78-6545259F8B92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810-4AE1-8F78-6545259F8B92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810-4AE1-8F78-6545259F8B92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810-4AE1-8F78-6545259F8B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0.21</c:v>
                </c:pt>
                <c:pt idx="1">
                  <c:v>0.15</c:v>
                </c:pt>
                <c:pt idx="2">
                  <c:v>0.11</c:v>
                </c:pt>
                <c:pt idx="3">
                  <c:v>0.1</c:v>
                </c:pt>
                <c:pt idx="4">
                  <c:v>0.09</c:v>
                </c:pt>
                <c:pt idx="5">
                  <c:v>0.08</c:v>
                </c:pt>
                <c:pt idx="6">
                  <c:v>0.1</c:v>
                </c:pt>
                <c:pt idx="7">
                  <c:v>0.05</c:v>
                </c:pt>
                <c:pt idx="8">
                  <c:v>0.05</c:v>
                </c:pt>
                <c:pt idx="9">
                  <c:v>0.02</c:v>
                </c:pt>
                <c:pt idx="10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810-4AE1-8F78-6545259F8B9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810-4AE1-8F78-6545259F8B92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9810-4AE1-8F78-6545259F8B92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810-4AE1-8F78-6545259F8B92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9810-4AE1-8F78-6545259F8B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0.23</c:v>
                </c:pt>
                <c:pt idx="1">
                  <c:v>0.15</c:v>
                </c:pt>
                <c:pt idx="2">
                  <c:v>0.12</c:v>
                </c:pt>
                <c:pt idx="3">
                  <c:v>0.09</c:v>
                </c:pt>
                <c:pt idx="4">
                  <c:v>0.08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0.03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0.21</c:v>
                </c:pt>
                <c:pt idx="1">
                  <c:v>0.18</c:v>
                </c:pt>
                <c:pt idx="2">
                  <c:v>0.14000000000000001</c:v>
                </c:pt>
                <c:pt idx="3">
                  <c:v>0.09</c:v>
                </c:pt>
                <c:pt idx="4">
                  <c:v>0.1</c:v>
                </c:pt>
                <c:pt idx="5">
                  <c:v>7.0000000000000007E-2</c:v>
                </c:pt>
                <c:pt idx="6">
                  <c:v>0.09</c:v>
                </c:pt>
                <c:pt idx="7">
                  <c:v>0.05</c:v>
                </c:pt>
                <c:pt idx="8">
                  <c:v>0.04</c:v>
                </c:pt>
                <c:pt idx="9">
                  <c:v>0.02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810-4AE1-8F78-6545259F8B9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9810-4AE1-8F78-6545259F8B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0.19</c:v>
                </c:pt>
                <c:pt idx="1">
                  <c:v>0.17</c:v>
                </c:pt>
                <c:pt idx="2">
                  <c:v>0.11</c:v>
                </c:pt>
                <c:pt idx="3">
                  <c:v>0.1</c:v>
                </c:pt>
                <c:pt idx="4">
                  <c:v>0.09</c:v>
                </c:pt>
                <c:pt idx="5">
                  <c:v>0.11</c:v>
                </c:pt>
                <c:pt idx="6">
                  <c:v>0.08</c:v>
                </c:pt>
                <c:pt idx="7">
                  <c:v>0.06</c:v>
                </c:pt>
                <c:pt idx="8">
                  <c:v>0.05</c:v>
                </c:pt>
                <c:pt idx="9">
                  <c:v>0.03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3476992"/>
        <c:axId val="313478528"/>
      </c:barChart>
      <c:catAx>
        <c:axId val="313476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3478528"/>
        <c:crosses val="autoZero"/>
        <c:auto val="1"/>
        <c:lblAlgn val="ctr"/>
        <c:lblOffset val="100"/>
        <c:noMultiLvlLbl val="0"/>
      </c:catAx>
      <c:valAx>
        <c:axId val="313478528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34769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8.1334012935883021E-2"/>
          <c:w val="0.963236419000572"/>
          <c:h val="0.74129007311586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334-4BE4-98A9-6484C59C1190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334-4BE4-98A9-6484C59C11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0.29099999999999998</c:v>
                </c:pt>
                <c:pt idx="1">
                  <c:v>0.23400000000000001</c:v>
                </c:pt>
                <c:pt idx="2">
                  <c:v>0.219</c:v>
                </c:pt>
                <c:pt idx="3">
                  <c:v>0.156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E6B-483A-8E12-A2C343584FA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E6B-483A-8E12-A2C343584F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0.28899999999999998</c:v>
                </c:pt>
                <c:pt idx="1">
                  <c:v>0.19400000000000001</c:v>
                </c:pt>
                <c:pt idx="2">
                  <c:v>0.223</c:v>
                </c:pt>
                <c:pt idx="3">
                  <c:v>0.17199999999999999</c:v>
                </c:pt>
                <c:pt idx="4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E6B-483A-8E12-A2C343584FA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E6B-483A-8E12-A2C343584F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0.25</c:v>
                </c:pt>
                <c:pt idx="1">
                  <c:v>0.216</c:v>
                </c:pt>
                <c:pt idx="2">
                  <c:v>0.218</c:v>
                </c:pt>
                <c:pt idx="3">
                  <c:v>0.182</c:v>
                </c:pt>
                <c:pt idx="4">
                  <c:v>0.13400000000000001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C334-4BE4-98A9-6484C59C1190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334-4BE4-98A9-6484C59C11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0.27</c:v>
                </c:pt>
                <c:pt idx="1">
                  <c:v>0.21</c:v>
                </c:pt>
                <c:pt idx="2">
                  <c:v>0.21</c:v>
                </c:pt>
                <c:pt idx="3">
                  <c:v>0.17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E6B-483A-8E12-A2C343584FA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E6B-483A-8E12-A2C343584F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0.26</c:v>
                </c:pt>
                <c:pt idx="1">
                  <c:v>0.22</c:v>
                </c:pt>
                <c:pt idx="2">
                  <c:v>0.22</c:v>
                </c:pt>
                <c:pt idx="3">
                  <c:v>0.15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3679872"/>
        <c:axId val="313681408"/>
      </c:barChart>
      <c:catAx>
        <c:axId val="313679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3681408"/>
        <c:crosses val="autoZero"/>
        <c:auto val="1"/>
        <c:lblAlgn val="ctr"/>
        <c:lblOffset val="50"/>
        <c:noMultiLvlLbl val="0"/>
      </c:catAx>
      <c:valAx>
        <c:axId val="313681408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36798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580312488770854"/>
          <c:w val="0.96494537673873626"/>
          <c:h val="0.64349841948062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0.28999999999999998</c:v>
                </c:pt>
                <c:pt idx="2">
                  <c:v>0.22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8DD-4606-84FD-6E58DA734D3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8DD-4606-84FD-6E58DA734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0.41</c:v>
                </c:pt>
                <c:pt idx="1">
                  <c:v>0.28000000000000003</c:v>
                </c:pt>
                <c:pt idx="2">
                  <c:v>0.22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8DD-4606-84FD-6E58DA734D3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8DD-4606-84FD-6E58DA734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0.39</c:v>
                </c:pt>
                <c:pt idx="1">
                  <c:v>0.27</c:v>
                </c:pt>
                <c:pt idx="2">
                  <c:v>0.28999999999999998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0.4</c:v>
                </c:pt>
                <c:pt idx="1">
                  <c:v>0.26</c:v>
                </c:pt>
                <c:pt idx="2">
                  <c:v>0.27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8DD-4606-84FD-6E58DA734D3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8DD-4606-84FD-6E58DA734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0.42</c:v>
                </c:pt>
                <c:pt idx="1">
                  <c:v>0.27</c:v>
                </c:pt>
                <c:pt idx="2">
                  <c:v>0.22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4175488"/>
        <c:axId val="314177024"/>
      </c:barChart>
      <c:catAx>
        <c:axId val="314175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4177024"/>
        <c:crosses val="autoZero"/>
        <c:auto val="1"/>
        <c:lblAlgn val="ctr"/>
        <c:lblOffset val="50"/>
        <c:noMultiLvlLbl val="0"/>
      </c:catAx>
      <c:valAx>
        <c:axId val="314177024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41754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109329913773295"/>
          <c:w val="0.95249018347493342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F1C-4FD8-8707-8B1386B84F58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F1C-4FD8-8707-8B1386B84F5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F1C-4FD8-8707-8B1386B84F5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F1C-4FD8-8707-8B1386B84F58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F1C-4FD8-8707-8B1386B84F58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F1C-4FD8-8707-8B1386B84F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F1C-4FD8-8707-8B1386B84F5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F1C-4FD8-8707-8B1386B84F5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BF1C-4FD8-8707-8B1386B84F58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BF1C-4FD8-8707-8B1386B84F58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BF1C-4FD8-8707-8B1386B84F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BF1C-4FD8-8707-8B1386B84F5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BF1C-4FD8-8707-8B1386B84F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4041856"/>
        <c:axId val="314043392"/>
      </c:barChart>
      <c:catAx>
        <c:axId val="314041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4043392"/>
        <c:crosses val="autoZero"/>
        <c:auto val="1"/>
        <c:lblAlgn val="ctr"/>
        <c:lblOffset val="100"/>
        <c:noMultiLvlLbl val="0"/>
      </c:catAx>
      <c:valAx>
        <c:axId val="314043392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40418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468142879E-2"/>
          <c:y val="0.11880899725491605"/>
          <c:w val="0.95064717135141918"/>
          <c:h val="0.64049309155687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C57-4A3B-A63F-30956355C44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C57-4A3B-A63F-30956355C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C57-4A3B-A63F-30956355C44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C57-4A3B-A63F-30956355C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C57-4A3B-A63F-30956355C44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C57-4A3B-A63F-30956355C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4568064"/>
        <c:axId val="314446976"/>
      </c:barChart>
      <c:catAx>
        <c:axId val="314568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4446976"/>
        <c:crosses val="autoZero"/>
        <c:auto val="1"/>
        <c:lblAlgn val="ctr"/>
        <c:lblOffset val="20"/>
        <c:noMultiLvlLbl val="0"/>
      </c:catAx>
      <c:valAx>
        <c:axId val="314446976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45680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468142879E-2"/>
          <c:y val="0.11613904650527186"/>
          <c:w val="0.95064717135141918"/>
          <c:h val="0.64209157756849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1E0-4C65-AA89-F1A738883F0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1E0-4C65-AA89-F1A738883F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1E0-4C65-AA89-F1A738883F0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1E0-4C65-AA89-F1A738883F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1E0-4C65-AA89-F1A738883F0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1E0-4C65-AA89-F1A738883F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4615680"/>
        <c:axId val="314617216"/>
      </c:barChart>
      <c:catAx>
        <c:axId val="314615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4617216"/>
        <c:crosses val="autoZero"/>
        <c:auto val="1"/>
        <c:lblAlgn val="ctr"/>
        <c:lblOffset val="20"/>
        <c:noMultiLvlLbl val="0"/>
      </c:catAx>
      <c:valAx>
        <c:axId val="314617216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46156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109329913773295"/>
          <c:w val="0.96494537673873626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1C4-4DFE-BCAA-15D5797C307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1C4-4DFE-BCAA-15D5797C30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1C4-4DFE-BCAA-15D5797C307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1C4-4DFE-BCAA-15D5797C30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1C4-4DFE-BCAA-15D5797C307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1C4-4DFE-BCAA-15D5797C30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4273152"/>
        <c:axId val="314291328"/>
      </c:barChart>
      <c:catAx>
        <c:axId val="31427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4291328"/>
        <c:crosses val="autoZero"/>
        <c:auto val="1"/>
        <c:lblAlgn val="ctr"/>
        <c:lblOffset val="50"/>
        <c:noMultiLvlLbl val="0"/>
      </c:catAx>
      <c:valAx>
        <c:axId val="314291328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4273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880899725491605"/>
          <c:w val="0.96494537673873626"/>
          <c:h val="0.64740752355534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15F-44B6-9D59-891F72E4E6C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15F-44B6-9D59-891F72E4E6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15F-44B6-9D59-891F72E4E6C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15F-44B6-9D59-891F72E4E6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15F-44B6-9D59-891F72E4E6C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15F-44B6-9D59-891F72E4E6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2588544"/>
        <c:axId val="312598528"/>
      </c:barChart>
      <c:catAx>
        <c:axId val="312588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2598528"/>
        <c:crosses val="autoZero"/>
        <c:auto val="1"/>
        <c:lblAlgn val="ctr"/>
        <c:lblOffset val="50"/>
        <c:noMultiLvlLbl val="0"/>
      </c:catAx>
      <c:valAx>
        <c:axId val="312598528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25885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940651189464967E-2"/>
          <c:y val="0.12109329913773295"/>
          <c:w val="0.96606596025558478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25E-4D84-893A-217BB45CAEC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FC5BCC-68A5-41D8-A852-652C12D2E83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50B8FC8-B0AA-49C2-8E12-2DE3A9A76D1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25E-4D84-893A-217BB45CAE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0.26</c:v>
                </c:pt>
                <c:pt idx="1">
                  <c:v>0.19</c:v>
                </c:pt>
                <c:pt idx="2">
                  <c:v>0.17</c:v>
                </c:pt>
                <c:pt idx="3">
                  <c:v>0.14000000000000001</c:v>
                </c:pt>
                <c:pt idx="4">
                  <c:v>0.14000000000000001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F2B893-FFC5-4246-8261-40EA55ADE9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4DE-44A4-A3B9-9EC8116A7D08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E66E363-3189-4B6F-AC55-AA622B20ACC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4DE-44A4-A3B9-9EC8116A7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0.23</c:v>
                </c:pt>
                <c:pt idx="1">
                  <c:v>0.19</c:v>
                </c:pt>
                <c:pt idx="2">
                  <c:v>0.19</c:v>
                </c:pt>
                <c:pt idx="3">
                  <c:v>0.15</c:v>
                </c:pt>
                <c:pt idx="4">
                  <c:v>0.13</c:v>
                </c:pt>
                <c:pt idx="5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D45F58-4AD0-456E-8ECD-A3B576F290E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4DE-44A4-A3B9-9EC8116A7D08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BB404DC-E83E-4BAC-B9F2-7BBD87D0755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4DE-44A4-A3B9-9EC8116A7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0.22700000000000001</c:v>
                </c:pt>
                <c:pt idx="1">
                  <c:v>0.221</c:v>
                </c:pt>
                <c:pt idx="2">
                  <c:v>0.16</c:v>
                </c:pt>
                <c:pt idx="3">
                  <c:v>0.14199999999999999</c:v>
                </c:pt>
                <c:pt idx="4">
                  <c:v>0.16</c:v>
                </c:pt>
                <c:pt idx="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25E-4D84-893A-217BB45CAEC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22982B2-ED95-4692-97C0-1B493DC81FE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8E0178-B4D5-4255-A0FD-2863C8AB04B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25E-4D84-893A-217BB45CAE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0.24</c:v>
                </c:pt>
                <c:pt idx="1">
                  <c:v>0.17</c:v>
                </c:pt>
                <c:pt idx="2">
                  <c:v>0.152</c:v>
                </c:pt>
                <c:pt idx="3">
                  <c:v>0.14799999999999999</c:v>
                </c:pt>
                <c:pt idx="4">
                  <c:v>0.18</c:v>
                </c:pt>
                <c:pt idx="5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93EAEC2-0147-4BD6-8DCF-FD26643F943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4DE-44A4-A3B9-9EC8116A7D08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F3696D-6680-480D-BA4C-EAAF813FBDF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4DE-44A4-A3B9-9EC8116A7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0.26</c:v>
                </c:pt>
                <c:pt idx="1">
                  <c:v>0.16</c:v>
                </c:pt>
                <c:pt idx="2">
                  <c:v>0.17</c:v>
                </c:pt>
                <c:pt idx="3">
                  <c:v>0.16</c:v>
                </c:pt>
                <c:pt idx="4">
                  <c:v>0.15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4916864"/>
        <c:axId val="314918400"/>
      </c:barChart>
      <c:catAx>
        <c:axId val="314916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4918400"/>
        <c:crosses val="autoZero"/>
        <c:auto val="1"/>
        <c:lblAlgn val="ctr"/>
        <c:lblOffset val="50"/>
        <c:noMultiLvlLbl val="0"/>
      </c:catAx>
      <c:valAx>
        <c:axId val="314918400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49168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252-4CA1-A559-3C90E52FEE4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252-4CA1-A559-3C90E52FEE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252-4CA1-A559-3C90E52FEE4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252-4CA1-A559-3C90E52FEE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252-4CA1-A559-3C90E52FEE4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252-4CA1-A559-3C90E52FEE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4733696"/>
        <c:axId val="314735232"/>
      </c:barChart>
      <c:catAx>
        <c:axId val="314733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4735232"/>
        <c:crosses val="autoZero"/>
        <c:auto val="1"/>
        <c:lblAlgn val="ctr"/>
        <c:lblOffset val="50"/>
        <c:noMultiLvlLbl val="0"/>
      </c:catAx>
      <c:valAx>
        <c:axId val="314735232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47336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648821875104424"/>
          <c:w val="0.92474201417656265"/>
          <c:h val="0.63931021027203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E8B1FD-DCCB-4B0E-8568-99E9D9CEA8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217C28C-BA59-4DAC-861D-A05EF10A92F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DD7831-BC4A-47DF-87DA-5E99FFF1677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1C-4A2D-A025-FD3098E10C9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8F44EC-0AB2-4A03-8E52-EE9CB0EA26C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1CDB4E-390F-4B38-ACB2-DBAE482F99E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41C-4A2D-A025-FD3098E10C9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69D54DC-1A2F-42A1-9B77-F22DA9B2E6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CBCBEA-BCC9-400A-9935-AC7E5A2241B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8700D8-A693-42B7-BDD0-D5F4CDAEDF6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5EEF09C-7E90-418C-B096-1E9D85A96E0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41C-4A2D-A025-FD3098E10C9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4784B0B-7AC3-4939-B78F-6DAE0DA9928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5933312"/>
        <c:axId val="135947392"/>
      </c:barChart>
      <c:catAx>
        <c:axId val="135933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947392"/>
        <c:crosses val="autoZero"/>
        <c:auto val="1"/>
        <c:lblAlgn val="ctr"/>
        <c:lblOffset val="20"/>
        <c:noMultiLvlLbl val="0"/>
      </c:catAx>
      <c:valAx>
        <c:axId val="13594739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9333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78-4936-9A51-4A9B7F5D070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B78-4936-9A51-4A9B7F5D07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B78-4936-9A51-4A9B7F5D070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B78-4936-9A51-4A9B7F5D070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B78-4936-9A51-4A9B7F5D070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B78-4936-9A51-4A9B7F5D07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B78-4936-9A51-4A9B7F5D070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B78-4936-9A51-4A9B7F5D07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4886016"/>
        <c:axId val="314887552"/>
      </c:barChart>
      <c:catAx>
        <c:axId val="314886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4887552"/>
        <c:crosses val="autoZero"/>
        <c:auto val="1"/>
        <c:lblAlgn val="ctr"/>
        <c:lblOffset val="50"/>
        <c:noMultiLvlLbl val="0"/>
      </c:catAx>
      <c:valAx>
        <c:axId val="314887552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48860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76B-478B-812D-359890A46FB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76B-478B-812D-359890A46FB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76B-478B-812D-359890A46FB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76B-478B-812D-359890A46FB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76B-478B-812D-359890A46F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76B-478B-812D-359890A46FB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76B-478B-812D-359890A46FB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76B-478B-812D-359890A46FB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D915611-7DB3-4380-9FFD-2696FBBEA7A9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4757-43FD-87EF-887F7CE71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67DFAD8-100C-4A25-9158-35495C6824D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6FD84F-6167-4428-8D1E-D63BD9F9C10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6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F063CB-2D87-4C6B-9250-917BE3AAFC8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447E-4E81-BE4D-24D30CA45E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ECCA64-F3A4-41F3-9426-61B0982E0A1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447E-4E81-BE4D-24D30CA45E8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0ED0816-092E-466D-8964-44B5EB7099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447E-4E81-BE4D-24D30CA45E8E}"/>
                </c:ext>
              </c:extLst>
            </c:dLbl>
            <c:dLbl>
              <c:idx val="8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018617-D799-4ADB-940C-A86032FB92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447E-4E81-BE4D-24D30CA45E8E}"/>
                </c:ext>
              </c:extLst>
            </c:dLbl>
            <c:dLbl>
              <c:idx val="9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3904FDA-1C54-4AF0-9EE4-347CB35637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447E-4E81-BE4D-24D30CA45E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5312768"/>
        <c:axId val="315322752"/>
      </c:barChart>
      <c:catAx>
        <c:axId val="315312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5322752"/>
        <c:crosses val="autoZero"/>
        <c:auto val="1"/>
        <c:lblAlgn val="ctr"/>
        <c:lblOffset val="50"/>
        <c:noMultiLvlLbl val="0"/>
      </c:catAx>
      <c:valAx>
        <c:axId val="315322752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53127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72D-46DF-9CCC-8FAF05CF0DF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72D-46DF-9CCC-8FAF05CF0DF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72D-46DF-9CCC-8FAF05CF0DF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72D-46DF-9CCC-8FAF05CF0DF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72D-46DF-9CCC-8FAF05CF0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72D-46DF-9CCC-8FAF05CF0DF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72D-46DF-9CCC-8FAF05CF0DF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72D-46DF-9CCC-8FAF05CF0DF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72D-46DF-9CCC-8FAF05CF0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72D-46DF-9CCC-8FAF05CF0DF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972D-46DF-9CCC-8FAF05CF0DF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72D-46DF-9CCC-8FAF05CF0DF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972D-46DF-9CCC-8FAF05CF0DF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72D-46DF-9CCC-8FAF05CF0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5163392"/>
        <c:axId val="315164928"/>
      </c:barChart>
      <c:catAx>
        <c:axId val="31516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5164928"/>
        <c:crosses val="autoZero"/>
        <c:auto val="1"/>
        <c:lblAlgn val="ctr"/>
        <c:lblOffset val="50"/>
        <c:noMultiLvlLbl val="0"/>
      </c:catAx>
      <c:valAx>
        <c:axId val="315164928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51633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3A2-49A7-AD8E-62CBDD0AB02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3A2-49A7-AD8E-62CBDD0AB02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3A2-49A7-AD8E-62CBDD0AB02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3A2-49A7-AD8E-62CBDD0AB02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3A2-49A7-AD8E-62CBDD0AB0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3A2-49A7-AD8E-62CBDD0AB02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3A2-49A7-AD8E-62CBDD0AB02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3A2-49A7-AD8E-62CBDD0AB02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3A2-49A7-AD8E-62CBDD0AB0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B3A2-49A7-AD8E-62CBDD0AB02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B3A2-49A7-AD8E-62CBDD0AB02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B3A2-49A7-AD8E-62CBDD0AB02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B3A2-49A7-AD8E-62CBDD0AB02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B3A2-49A7-AD8E-62CBDD0AB0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5476608"/>
        <c:axId val="315494784"/>
      </c:barChart>
      <c:catAx>
        <c:axId val="315476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5494784"/>
        <c:crosses val="autoZero"/>
        <c:auto val="1"/>
        <c:lblAlgn val="ctr"/>
        <c:lblOffset val="50"/>
        <c:noMultiLvlLbl val="0"/>
      </c:catAx>
      <c:valAx>
        <c:axId val="315494784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54766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153-433E-85F7-D1EA8999B74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153-433E-85F7-D1EA8999B74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153-433E-85F7-D1EA8999B74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153-433E-85F7-D1EA8999B74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153-433E-85F7-D1EA8999B7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153-433E-85F7-D1EA8999B74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153-433E-85F7-D1EA8999B74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153-433E-85F7-D1EA8999B74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153-433E-85F7-D1EA8999B7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153-433E-85F7-D1EA8999B74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A153-433E-85F7-D1EA8999B74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A153-433E-85F7-D1EA8999B74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A153-433E-85F7-D1EA8999B74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A153-433E-85F7-D1EA8999B7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5982592"/>
        <c:axId val="315984128"/>
      </c:barChart>
      <c:catAx>
        <c:axId val="315982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5984128"/>
        <c:crosses val="autoZero"/>
        <c:auto val="1"/>
        <c:lblAlgn val="ctr"/>
        <c:lblOffset val="50"/>
        <c:noMultiLvlLbl val="0"/>
      </c:catAx>
      <c:valAx>
        <c:axId val="315984128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59825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075-429A-ADA0-E9AD951C7D9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075-429A-ADA0-E9AD951C7D9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075-429A-ADA0-E9AD951C7D9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075-429A-ADA0-E9AD951C7D9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075-429A-ADA0-E9AD951C7D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075-429A-ADA0-E9AD951C7D9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075-429A-ADA0-E9AD951C7D9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075-429A-ADA0-E9AD951C7D9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075-429A-ADA0-E9AD951C7D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075-429A-ADA0-E9AD951C7D9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075-429A-ADA0-E9AD951C7D9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8075-429A-ADA0-E9AD951C7D9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8075-429A-ADA0-E9AD951C7D9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8075-429A-ADA0-E9AD951C7D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6115584"/>
        <c:axId val="316141952"/>
      </c:barChart>
      <c:catAx>
        <c:axId val="316115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6141952"/>
        <c:crosses val="autoZero"/>
        <c:auto val="1"/>
        <c:lblAlgn val="ctr"/>
        <c:lblOffset val="50"/>
        <c:noMultiLvlLbl val="0"/>
      </c:catAx>
      <c:valAx>
        <c:axId val="316141952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61155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880899725491605"/>
          <c:w val="0.96494537673873626"/>
          <c:h val="0.64049309155687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D76-488D-95DE-7462BBC6184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D76-488D-95DE-7462BBC618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D76-488D-95DE-7462BBC6184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D76-488D-95DE-7462BBC618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D76-488D-95DE-7462BBC6184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D76-488D-95DE-7462BBC618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879936"/>
        <c:axId val="247894016"/>
      </c:barChart>
      <c:catAx>
        <c:axId val="247879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894016"/>
        <c:crosses val="autoZero"/>
        <c:auto val="1"/>
        <c:lblAlgn val="ctr"/>
        <c:lblOffset val="50"/>
        <c:noMultiLvlLbl val="0"/>
      </c:catAx>
      <c:valAx>
        <c:axId val="247894016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8799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109329913773295"/>
          <c:w val="0.96713957615335111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0.18</c:v>
                </c:pt>
                <c:pt idx="1">
                  <c:v>0.14000000000000001</c:v>
                </c:pt>
                <c:pt idx="2">
                  <c:v>0.13</c:v>
                </c:pt>
                <c:pt idx="3">
                  <c:v>0.12</c:v>
                </c:pt>
                <c:pt idx="4">
                  <c:v>0.11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74B-4237-BB3B-DFC70DCF2D0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74B-4237-BB3B-DFC70DCF2D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0.16</c:v>
                </c:pt>
                <c:pt idx="1">
                  <c:v>0.14000000000000001</c:v>
                </c:pt>
                <c:pt idx="2">
                  <c:v>0.19</c:v>
                </c:pt>
                <c:pt idx="3">
                  <c:v>0.11</c:v>
                </c:pt>
                <c:pt idx="4">
                  <c:v>0.11</c:v>
                </c:pt>
                <c:pt idx="5">
                  <c:v>0.1</c:v>
                </c:pt>
                <c:pt idx="6">
                  <c:v>7.0999999999999994E-2</c:v>
                </c:pt>
                <c:pt idx="7">
                  <c:v>6.9000000000000006E-2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74B-4237-BB3B-DFC70DCF2D0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74B-4237-BB3B-DFC70DCF2D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0.17</c:v>
                </c:pt>
                <c:pt idx="1">
                  <c:v>0.13700000000000001</c:v>
                </c:pt>
                <c:pt idx="2">
                  <c:v>0.16</c:v>
                </c:pt>
                <c:pt idx="3">
                  <c:v>0.14199999999999999</c:v>
                </c:pt>
                <c:pt idx="4">
                  <c:v>0.121</c:v>
                </c:pt>
                <c:pt idx="5">
                  <c:v>9.9000000000000005E-2</c:v>
                </c:pt>
                <c:pt idx="6">
                  <c:v>8.1000000000000003E-2</c:v>
                </c:pt>
                <c:pt idx="7">
                  <c:v>6.4000000000000001E-2</c:v>
                </c:pt>
                <c:pt idx="8">
                  <c:v>0.02</c:v>
                </c:pt>
                <c:pt idx="9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0.16</c:v>
                </c:pt>
                <c:pt idx="1">
                  <c:v>0.121</c:v>
                </c:pt>
                <c:pt idx="2">
                  <c:v>0.14099999999999999</c:v>
                </c:pt>
                <c:pt idx="3">
                  <c:v>0.11</c:v>
                </c:pt>
                <c:pt idx="4">
                  <c:v>0.12</c:v>
                </c:pt>
                <c:pt idx="5">
                  <c:v>9.2999999999999999E-2</c:v>
                </c:pt>
                <c:pt idx="6">
                  <c:v>0.1</c:v>
                </c:pt>
                <c:pt idx="7">
                  <c:v>7.0000000000000007E-2</c:v>
                </c:pt>
                <c:pt idx="8">
                  <c:v>4.4999999999999998E-2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74B-4237-BB3B-DFC70DCF2D0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74B-4237-BB3B-DFC70DCF2D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0.15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0.11</c:v>
                </c:pt>
                <c:pt idx="5">
                  <c:v>0.09</c:v>
                </c:pt>
                <c:pt idx="6">
                  <c:v>9.9000000000000005E-2</c:v>
                </c:pt>
                <c:pt idx="7">
                  <c:v>8.2000000000000003E-2</c:v>
                </c:pt>
                <c:pt idx="8">
                  <c:v>3.9E-2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8049664"/>
        <c:axId val="248051200"/>
      </c:barChart>
      <c:catAx>
        <c:axId val="24804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8051200"/>
        <c:crosses val="autoZero"/>
        <c:auto val="1"/>
        <c:lblAlgn val="ctr"/>
        <c:lblOffset val="50"/>
        <c:noMultiLvlLbl val="0"/>
      </c:catAx>
      <c:valAx>
        <c:axId val="248051200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80496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669363143138549E-3"/>
          <c:y val="0.12648821875104424"/>
          <c:w val="0.92474195927034331"/>
          <c:h val="0.63246534720702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108982-8DD1-4052-BDC9-FEFFD818365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299680-8666-480F-9E76-13959629009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0.42</c:v>
                </c:pt>
                <c:pt idx="1">
                  <c:v>0.08</c:v>
                </c:pt>
                <c:pt idx="2">
                  <c:v>0.39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F6435D-801E-44ED-9EA5-0627AF4458B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FF98917-BE2F-40F1-9F5A-20D2127AF7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</c:v>
                </c:pt>
                <c:pt idx="1">
                  <c:v>0.08</c:v>
                </c:pt>
                <c:pt idx="2">
                  <c:v>0.4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29A0397-978F-4CE8-887B-C277A17F1C7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02C6716-A689-4715-AA1A-3E98E0C7D6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</c:v>
                </c:pt>
                <c:pt idx="1">
                  <c:v>0.12</c:v>
                </c:pt>
                <c:pt idx="2">
                  <c:v>0.37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E568"/>
                  </a:gs>
                  <a:gs pos="100000">
                    <a:srgbClr val="00B050"/>
                  </a:gs>
                </a:gsLst>
                <a:lin ang="5400000" scaled="1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EE-4E13-87E0-F04CDF787986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E568"/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EEE-4E13-87E0-F04CDF78798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120E8CB-5272-498D-A43F-307D5A53AC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5F91BA-87F9-4C0E-832A-1A430BE50D9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0.44</c:v>
                </c:pt>
                <c:pt idx="1">
                  <c:v>7.0000000000000007E-2</c:v>
                </c:pt>
                <c:pt idx="2">
                  <c:v>0.36</c:v>
                </c:pt>
                <c:pt idx="3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AAE13C-11F9-4328-8774-A63358FCB23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D998A8-6EC3-4ACB-AC20-F30A981C6DD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0.41</c:v>
                </c:pt>
                <c:pt idx="1">
                  <c:v>0.08</c:v>
                </c:pt>
                <c:pt idx="2">
                  <c:v>0.38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36351104"/>
        <c:axId val="136365184"/>
      </c:barChart>
      <c:catAx>
        <c:axId val="136351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6365184"/>
        <c:crosses val="autoZero"/>
        <c:auto val="1"/>
        <c:lblAlgn val="ctr"/>
        <c:lblOffset val="20"/>
        <c:noMultiLvlLbl val="0"/>
      </c:catAx>
      <c:valAx>
        <c:axId val="136365184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63511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EFA39-3E36-4400-A799-1B4F79DEC1B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A9C0-8D56-4279-9FF5-CD4924E624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34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73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1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5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60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6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63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93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0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692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74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40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56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71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95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3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69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87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65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1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87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9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03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78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859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45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38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20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27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46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8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52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515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74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888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344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81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3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73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695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184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0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688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571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218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9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7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8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5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6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Classified - Confidential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/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32" name="TPandFilters"/>
          <p:cNvSpPr txBox="1"/>
          <p:nvPr userDrawn="1"/>
        </p:nvSpPr>
        <p:spPr>
          <a:xfrm>
            <a:off x="646524" y="6334489"/>
            <a:ext cx="436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DINE</a:t>
            </a:r>
            <a:r>
              <a:rPr lang="en-IN" sz="800" baseline="-250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360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- Time Period: Aug 2016 3MMT; Base: Total Visits; % Visits</a:t>
            </a:r>
            <a:endParaRPr lang="en-US" sz="800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Filters: None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atTestAgainst"/>
          <p:cNvSpPr txBox="1"/>
          <p:nvPr userDrawn="1"/>
        </p:nvSpPr>
        <p:spPr>
          <a:xfrm>
            <a:off x="7063326" y="6333770"/>
            <a:ext cx="272816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sp>
        <p:nvSpPr>
          <p:cNvPr id="36" name="Text Placeholder 6"/>
          <p:cNvSpPr txBox="1">
            <a:spLocks/>
          </p:cNvSpPr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8" name="Text Placeholder 6"/>
          <p:cNvSpPr txBox="1">
            <a:spLocks/>
          </p:cNvSpPr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0" name="benchmark"/>
          <p:cNvSpPr txBox="1">
            <a:spLocks/>
          </p:cNvSpPr>
          <p:nvPr userDrawn="1"/>
        </p:nvSpPr>
        <p:spPr>
          <a:xfrm>
            <a:off x="7142609" y="6503098"/>
            <a:ext cx="2202169" cy="17706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- Midscale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075436" y="6518942"/>
            <a:ext cx="118872" cy="118872"/>
          </a:xfrm>
          <a:prstGeom prst="ellipse">
            <a:avLst/>
          </a:prstGeom>
          <a:solidFill>
            <a:srgbClr val="3B3B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752419A-0E0A-4BF9-A43C-7BA0A03705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  <p:graphicFrame>
        <p:nvGraphicFramePr>
          <p:cNvPr id="22" name="TableLegends">
            <a:extLst>
              <a:ext uri="{FF2B5EF4-FFF2-40B4-BE49-F238E27FC236}">
                <a16:creationId xmlns:a16="http://schemas.microsoft.com/office/drawing/2014/main" id="{EDEA7D1A-65CB-4E01-9F17-499FE56720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5323063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/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atTestAgainst"/>
          <p:cNvSpPr txBox="1"/>
          <p:nvPr userDrawn="1"/>
        </p:nvSpPr>
        <p:spPr>
          <a:xfrm>
            <a:off x="7063326" y="6333770"/>
            <a:ext cx="272816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sp>
        <p:nvSpPr>
          <p:cNvPr id="36" name="Text Placeholder 6"/>
          <p:cNvSpPr txBox="1">
            <a:spLocks/>
          </p:cNvSpPr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b="0" i="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8" name="Text Placeholder 6"/>
          <p:cNvSpPr txBox="1">
            <a:spLocks/>
          </p:cNvSpPr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b="0" i="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0" name="benchmark"/>
          <p:cNvSpPr txBox="1">
            <a:spLocks/>
          </p:cNvSpPr>
          <p:nvPr userDrawn="1"/>
        </p:nvSpPr>
        <p:spPr>
          <a:xfrm>
            <a:off x="7142609" y="6503098"/>
            <a:ext cx="1971350" cy="16994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- Midscale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075436" y="6518942"/>
            <a:ext cx="118872" cy="118872"/>
          </a:xfrm>
          <a:prstGeom prst="ellipse">
            <a:avLst/>
          </a:prstGeom>
          <a:solidFill>
            <a:srgbClr val="3B3B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b="0" i="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PandFilters"/>
          <p:cNvSpPr txBox="1"/>
          <p:nvPr userDrawn="1"/>
        </p:nvSpPr>
        <p:spPr>
          <a:xfrm>
            <a:off x="646524" y="6334489"/>
            <a:ext cx="436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DINE</a:t>
            </a:r>
            <a:r>
              <a:rPr lang="en-IN" sz="800" baseline="-250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360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- Time Period: Aug 2016 3MMT; Base: Total Visits; % Visits</a:t>
            </a:r>
            <a:endParaRPr lang="en-US" sz="800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Filters: None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52419A-0E0A-4BF9-A43C-7BA0A03705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  <p:graphicFrame>
        <p:nvGraphicFramePr>
          <p:cNvPr id="32" name="TableLegends">
            <a:extLst>
              <a:ext uri="{FF2B5EF4-FFF2-40B4-BE49-F238E27FC236}">
                <a16:creationId xmlns:a16="http://schemas.microsoft.com/office/drawing/2014/main" id="{3C7843C9-4DC2-46AA-9753-3B32C003F07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5323063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  <a:effectLst/>
        </p:spPr>
      </p:pic>
      <p:sp>
        <p:nvSpPr>
          <p:cNvPr id="14" name="Rectangle 13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  <a:effectLst/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effectLst/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effectLst/>
                <a:latin typeface="Arial (Body)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Selections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Classified -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60" y="902989"/>
            <a:ext cx="6087341" cy="5514558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722"/>
            <a:ext cx="6121400" cy="5517795"/>
          </a:xfrm>
          <a:prstGeom prst="rect">
            <a:avLst/>
          </a:prstGeom>
          <a:effectLst/>
        </p:spPr>
      </p:pic>
      <p:sp>
        <p:nvSpPr>
          <p:cNvPr id="13" name="Rectangle 12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</a:defRPr>
            </a:lvl1pPr>
            <a:lvl2pPr>
              <a:defRPr sz="2000">
                <a:solidFill>
                  <a:schemeClr val="bg1"/>
                </a:solidFill>
                <a:effectLst/>
              </a:defRPr>
            </a:lvl2pPr>
            <a:lvl3pPr>
              <a:defRPr sz="2000">
                <a:solidFill>
                  <a:schemeClr val="bg1"/>
                </a:solidFill>
                <a:effectLst/>
              </a:defRPr>
            </a:lvl3pPr>
            <a:lvl4pPr>
              <a:defRPr sz="2000">
                <a:solidFill>
                  <a:schemeClr val="bg1"/>
                </a:solidFill>
                <a:effectLst/>
              </a:defRPr>
            </a:lvl4pPr>
            <a:lvl5pPr>
              <a:defRPr sz="2000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62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23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24.xml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chart" Target="../charts/chart25.xml"/><Relationship Id="rId9" Type="http://schemas.openxmlformats.org/officeDocument/2006/relationships/chart" Target="../charts/chart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openxmlformats.org/officeDocument/2006/relationships/chart" Target="../charts/char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hart" Target="../charts/chart30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hart" Target="../charts/chart32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33.xm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hart" Target="../charts/chart34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hart" Target="../charts/char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6.xml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hart" Target="../charts/chart37.xm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hart" Target="../charts/chart3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hart" Target="../charts/chart39.xm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4.xml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5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chart" Target="../charts/chart4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hart" Target="../charts/chart47.xm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hart" Target="../charts/chart53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chart" Target="../charts/chart5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hart" Target="../charts/chart51.xml"/><Relationship Id="rId5" Type="http://schemas.openxmlformats.org/officeDocument/2006/relationships/image" Target="../media/image9.png"/><Relationship Id="rId10" Type="http://schemas.openxmlformats.org/officeDocument/2006/relationships/image" Target="../media/image57.png"/><Relationship Id="rId4" Type="http://schemas.openxmlformats.org/officeDocument/2006/relationships/chart" Target="../charts/chart49.xml"/><Relationship Id="rId9" Type="http://schemas.openxmlformats.org/officeDocument/2006/relationships/chart" Target="../charts/chart50.xml"/><Relationship Id="rId14" Type="http://schemas.openxmlformats.org/officeDocument/2006/relationships/chart" Target="../charts/chart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5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6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microsoft.com/office/2007/relationships/hdphoto" Target="../media/hdphoto2.wdp"/><Relationship Id="rId5" Type="http://schemas.openxmlformats.org/officeDocument/2006/relationships/chart" Target="../charts/chart3.xml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chart" Target="../charts/chart2.xml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7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9.xml"/><Relationship Id="rId3" Type="http://schemas.openxmlformats.org/officeDocument/2006/relationships/image" Target="../media/image59.png"/><Relationship Id="rId7" Type="http://schemas.openxmlformats.org/officeDocument/2006/relationships/chart" Target="../charts/chart5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hart" Target="../charts/chart60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1.png"/><Relationship Id="rId4" Type="http://schemas.openxmlformats.org/officeDocument/2006/relationships/chart" Target="../charts/chart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5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chart" Target="../charts/chart66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chart" Target="../charts/chart68.xml"/><Relationship Id="rId5" Type="http://schemas.openxmlformats.org/officeDocument/2006/relationships/image" Target="../media/image9.png"/><Relationship Id="rId10" Type="http://schemas.openxmlformats.org/officeDocument/2006/relationships/chart" Target="../charts/chart67.xml"/><Relationship Id="rId4" Type="http://schemas.openxmlformats.org/officeDocument/2006/relationships/image" Target="../media/image8.png"/><Relationship Id="rId9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hart" Target="../charts/chart69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hart" Target="../charts/chart7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4.wdp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hart" Target="../charts/chart7.xml"/><Relationship Id="rId5" Type="http://schemas.openxmlformats.org/officeDocument/2006/relationships/image" Target="../media/image16.png"/><Relationship Id="rId10" Type="http://schemas.openxmlformats.org/officeDocument/2006/relationships/chart" Target="../charts/chart6.xml"/><Relationship Id="rId4" Type="http://schemas.openxmlformats.org/officeDocument/2006/relationships/image" Target="../media/image8.png"/><Relationship Id="rId9" Type="http://schemas.openxmlformats.org/officeDocument/2006/relationships/chart" Target="../charts/char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2.xml"/><Relationship Id="rId3" Type="http://schemas.openxmlformats.org/officeDocument/2006/relationships/image" Target="../media/image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chart" Target="../charts/chart7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74.xml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6.xml"/><Relationship Id="rId5" Type="http://schemas.openxmlformats.org/officeDocument/2006/relationships/image" Target="../media/image8.png"/><Relationship Id="rId10" Type="http://schemas.openxmlformats.org/officeDocument/2006/relationships/image" Target="../media/image74.png"/><Relationship Id="rId4" Type="http://schemas.openxmlformats.org/officeDocument/2006/relationships/chart" Target="../charts/chart75.xml"/><Relationship Id="rId9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8.xml"/><Relationship Id="rId3" Type="http://schemas.openxmlformats.org/officeDocument/2006/relationships/image" Target="../media/image8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5.png"/><Relationship Id="rId4" Type="http://schemas.openxmlformats.org/officeDocument/2006/relationships/chart" Target="../charts/chart7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0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8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chart" Target="../charts/chart9.xml"/><Relationship Id="rId9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5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7.xml"/><Relationship Id="rId3" Type="http://schemas.openxmlformats.org/officeDocument/2006/relationships/image" Target="../media/image84.png"/><Relationship Id="rId7" Type="http://schemas.openxmlformats.org/officeDocument/2006/relationships/chart" Target="../charts/chart86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hart" Target="../charts/chart1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hart" Target="../charts/chart12.xml"/><Relationship Id="rId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345912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Franklin Gothic Book" panose="020B0503020102020204" pitchFamily="34" charset="0"/>
                <a:cs typeface="Arial" panose="020B0604020202020204" pitchFamily="34" charset="0"/>
              </a:rPr>
              <a:t>DINE</a:t>
            </a:r>
            <a:r>
              <a:rPr lang="en-US" sz="4000" baseline="-25000" dirty="0"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- P2P Report</a:t>
            </a:r>
          </a:p>
        </p:txBody>
      </p:sp>
      <p:sp>
        <p:nvSpPr>
          <p:cNvPr id="9" name="Filter_Timeperiod"/>
          <p:cNvSpPr>
            <a:spLocks noGrp="1"/>
          </p:cNvSpPr>
          <p:nvPr>
            <p:ph type="title"/>
          </p:nvPr>
        </p:nvSpPr>
        <p:spPr>
          <a:xfrm>
            <a:off x="733889" y="4612599"/>
            <a:ext cx="10998678" cy="1362075"/>
          </a:xfrm>
          <a:effectLst/>
        </p:spPr>
        <p:txBody>
          <a:bodyPr>
            <a:normAutofit/>
          </a:bodyPr>
          <a:lstStyle/>
          <a:p>
            <a: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Base – Total Visits, Filters – None </a:t>
            </a:r>
            <a:b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Aug</a:t>
            </a:r>
            <a: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16 3MMT</a:t>
            </a:r>
          </a:p>
        </p:txBody>
      </p:sp>
      <p:sp>
        <p:nvSpPr>
          <p:cNvPr id="10" name="Brands"/>
          <p:cNvSpPr>
            <a:spLocks noGrp="1"/>
          </p:cNvSpPr>
          <p:nvPr>
            <p:ph type="body" idx="1"/>
          </p:nvPr>
        </p:nvSpPr>
        <p:spPr>
          <a:xfrm>
            <a:off x="733889" y="3126507"/>
            <a:ext cx="10998678" cy="1500187"/>
          </a:xfrm>
          <a:effectLst/>
        </p:spPr>
        <p:txBody>
          <a:bodyPr>
            <a:normAutofit/>
          </a:bodyPr>
          <a:lstStyle/>
          <a:p>
            <a:r>
              <a:rPr lang="en-US" sz="4000" dirty="0"/>
              <a:t>Midscale, Fast Food/Fast Casual Hamburger, Casual Dining, Fine Dining, Pizza</a:t>
            </a:r>
            <a:endParaRPr lang="en-US" sz="4000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19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3"/>
            <a:ext cx="5324666" cy="207455"/>
          </a:xfrm>
          <a:prstGeom prst="rect">
            <a:avLst/>
          </a:prstGeom>
        </p:spPr>
      </p:pic>
      <p:graphicFrame>
        <p:nvGraphicFramePr>
          <p:cNvPr id="35" name="Food_&amp;_Beverage_Consum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694685"/>
              </p:ext>
            </p:extLst>
          </p:nvPr>
        </p:nvGraphicFramePr>
        <p:xfrm>
          <a:off x="238125" y="1304925"/>
          <a:ext cx="590109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Meal_Type"/>
          <p:cNvSpPr txBox="1"/>
          <p:nvPr/>
        </p:nvSpPr>
        <p:spPr>
          <a:xfrm>
            <a:off x="6716486" y="764116"/>
            <a:ext cx="218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Meal Type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78" y="699616"/>
            <a:ext cx="421974" cy="4041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4" name="Food_&amp;_Beverage_Consumed"/>
          <p:cNvSpPr txBox="1"/>
          <p:nvPr/>
        </p:nvSpPr>
        <p:spPr>
          <a:xfrm>
            <a:off x="776629" y="764112"/>
            <a:ext cx="315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Type of Visit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65152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0" y="692019"/>
            <a:ext cx="450144" cy="43109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65" y="5380903"/>
            <a:ext cx="5324666" cy="20745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Meal_Typ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863798"/>
              </p:ext>
            </p:extLst>
          </p:nvPr>
        </p:nvGraphicFramePr>
        <p:xfrm>
          <a:off x="6193970" y="1346870"/>
          <a:ext cx="5978979" cy="453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9" name="Food_&amp;_Beverage_Consumed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Involve Both Food And Beverage Consumption.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Meal_Typ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Visits To Midscale Are For Breakfast.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0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4080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60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MacroMealMission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422175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7" y="5051668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ervice_Mod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Macro Meal Missions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3" y="747139"/>
            <a:ext cx="391838" cy="3752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/>
          <p:nvPr/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MacroMealMissions_ReadAsText"/>
          <p:cNvSpPr txBox="1"/>
          <p:nvPr/>
        </p:nvSpPr>
        <p:spPr>
          <a:xfrm>
            <a:off x="664145" y="1070813"/>
            <a:ext cx="518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31% Of Visits To Midscale Are ‘Quick Breakfast’.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  <a:p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9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/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0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MicroMealMissionsLevel1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849515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7" y="5051668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ervice_Mod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Micro Meal Missions Level 1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3" y="747139"/>
            <a:ext cx="391838" cy="3752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/>
          <p:nvPr/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MicroMealMissionsLevel1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31% Of Visits To Midscale Are ‘Coffee Shop Bfast’.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9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/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57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MicroMealMissionsLevel2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151467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7" y="5051668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ervice_Mod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Micro Meal Missions Level 2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3" y="747139"/>
            <a:ext cx="391838" cy="3752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/>
          <p:nvPr/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MicroMealMissionsLevel2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31% Of Visits To Midscale Are ‘</a:t>
            </a:r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Bfast:Baked Goods From Store</a:t>
            </a:r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’.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9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/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62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Number_Of_Companion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162383"/>
              </p:ext>
            </p:extLst>
          </p:nvPr>
        </p:nvGraphicFramePr>
        <p:xfrm>
          <a:off x="250647" y="1286257"/>
          <a:ext cx="11829184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1" name="Companion_Detail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024361"/>
              </p:ext>
            </p:extLst>
          </p:nvPr>
        </p:nvGraphicFramePr>
        <p:xfrm>
          <a:off x="47091" y="4184650"/>
          <a:ext cx="11979853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3" name="Picture 10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7" y="2688789"/>
            <a:ext cx="11412000" cy="252000"/>
          </a:xfrm>
          <a:prstGeom prst="rect">
            <a:avLst/>
          </a:prstGeom>
        </p:spPr>
      </p:pic>
      <p:sp>
        <p:nvSpPr>
          <p:cNvPr id="107" name="Companion_Detail_ReadAsText"/>
          <p:cNvSpPr txBox="1"/>
          <p:nvPr/>
        </p:nvSpPr>
        <p:spPr>
          <a:xfrm>
            <a:off x="662543" y="3653590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38% Of Visits To Midscale Are With Spouse.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703144" y="526702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712958" y="554662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1973983" y="532402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0" y="5364275"/>
            <a:ext cx="11464418" cy="25200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11740376" y="3828293"/>
            <a:ext cx="207297" cy="0"/>
          </a:xfrm>
          <a:prstGeom prst="line">
            <a:avLst/>
          </a:prstGeom>
          <a:ln w="50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14959" y="5324026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773" y="549582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32770" y="36648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53176"/>
            <a:ext cx="12192000" cy="222397"/>
          </a:xfrm>
          <a:prstGeom prst="rect">
            <a:avLst/>
          </a:prstGeom>
        </p:spPr>
      </p:pic>
      <p:sp>
        <p:nvSpPr>
          <p:cNvPr id="79" name="Number_Of_Companions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Number Of Companions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1696400" y="36424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4" y="705321"/>
            <a:ext cx="394707" cy="38008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01" name="Companion_Detail"/>
          <p:cNvSpPr txBox="1"/>
          <p:nvPr/>
        </p:nvSpPr>
        <p:spPr>
          <a:xfrm>
            <a:off x="799200" y="33292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Companion Detail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6" y="3314201"/>
            <a:ext cx="345308" cy="33251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9425" y="3994234"/>
            <a:ext cx="4858115" cy="17247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48299" y="3994234"/>
            <a:ext cx="6480176" cy="17164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11741397" y="3983810"/>
            <a:ext cx="180000" cy="180000"/>
            <a:chOff x="11577895" y="3882683"/>
            <a:chExt cx="356330" cy="35633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5163769" y="3983810"/>
            <a:ext cx="180000" cy="180000"/>
            <a:chOff x="11577895" y="3882683"/>
            <a:chExt cx="356330" cy="35633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>
            <a:grpSpLocks noChangeAspect="1"/>
          </p:cNvGrpSpPr>
          <p:nvPr/>
        </p:nvGrpSpPr>
        <p:grpSpPr>
          <a:xfrm flipH="1">
            <a:off x="5460915" y="3983810"/>
            <a:ext cx="180000" cy="180000"/>
            <a:chOff x="11577895" y="3882683"/>
            <a:chExt cx="356330" cy="35633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>
            <a:grpSpLocks noChangeAspect="1"/>
          </p:cNvGrpSpPr>
          <p:nvPr/>
        </p:nvGrpSpPr>
        <p:grpSpPr>
          <a:xfrm rot="16200000" flipH="1" flipV="1">
            <a:off x="5163769" y="5526058"/>
            <a:ext cx="180000" cy="180000"/>
            <a:chOff x="11577895" y="3882683"/>
            <a:chExt cx="356330" cy="35633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 rot="16200000" flipH="1">
            <a:off x="498852" y="5526058"/>
            <a:ext cx="180000" cy="180000"/>
            <a:chOff x="11577895" y="3882683"/>
            <a:chExt cx="356330" cy="3563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>
            <a:grpSpLocks noChangeAspect="1"/>
          </p:cNvGrpSpPr>
          <p:nvPr/>
        </p:nvGrpSpPr>
        <p:grpSpPr>
          <a:xfrm rot="16200000" flipH="1">
            <a:off x="5460915" y="5526058"/>
            <a:ext cx="180000" cy="180000"/>
            <a:chOff x="11577895" y="3882683"/>
            <a:chExt cx="356330" cy="35633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>
            <a:grpSpLocks noChangeAspect="1"/>
          </p:cNvGrpSpPr>
          <p:nvPr/>
        </p:nvGrpSpPr>
        <p:grpSpPr>
          <a:xfrm rot="16200000" flipH="1" flipV="1">
            <a:off x="11741598" y="5526058"/>
            <a:ext cx="180000" cy="180000"/>
            <a:chOff x="11577895" y="3882683"/>
            <a:chExt cx="356330" cy="35633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2565294" y="3833248"/>
            <a:ext cx="1010530" cy="367691"/>
            <a:chOff x="4066551" y="3833248"/>
            <a:chExt cx="1010530" cy="367691"/>
          </a:xfrm>
        </p:grpSpPr>
        <p:sp>
          <p:nvSpPr>
            <p:cNvPr id="123" name="Rectangle 122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134332" y="3833248"/>
            <a:ext cx="1010531" cy="367692"/>
            <a:chOff x="9799364" y="3833248"/>
            <a:chExt cx="1010531" cy="367692"/>
          </a:xfrm>
        </p:grpSpPr>
        <p:sp>
          <p:nvSpPr>
            <p:cNvPr id="126" name="Rectangle 125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NON-FAMILY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Group 127"/>
          <p:cNvGrpSpPr>
            <a:grpSpLocks noChangeAspect="1"/>
          </p:cNvGrpSpPr>
          <p:nvPr/>
        </p:nvGrpSpPr>
        <p:grpSpPr>
          <a:xfrm flipH="1">
            <a:off x="498852" y="3983810"/>
            <a:ext cx="180000" cy="180000"/>
            <a:chOff x="11577895" y="3882683"/>
            <a:chExt cx="356330" cy="35633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Number_Of_Companions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10% Of Visits To Midscale Are Made With No One Else.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4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Pre-Visit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8" y="2696014"/>
            <a:ext cx="10692000" cy="252000"/>
          </a:xfrm>
          <a:prstGeom prst="rect">
            <a:avLst/>
          </a:prstGeom>
        </p:spPr>
      </p:pic>
      <p:graphicFrame>
        <p:nvGraphicFramePr>
          <p:cNvPr id="73" name="When_Plann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405455"/>
              </p:ext>
            </p:extLst>
          </p:nvPr>
        </p:nvGraphicFramePr>
        <p:xfrm>
          <a:off x="238124" y="1286257"/>
          <a:ext cx="11859691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26" name="When_Planned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lanning Type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Decision_Location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Decision Location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8" y="3460333"/>
            <a:ext cx="298045" cy="298045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5" y="790254"/>
            <a:ext cx="310331" cy="29804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77078" y="4125440"/>
            <a:ext cx="2808022" cy="1593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96688" y="4125440"/>
            <a:ext cx="8512111" cy="15852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11740422" y="4128194"/>
            <a:ext cx="180000" cy="180000"/>
            <a:chOff x="11577895" y="3882683"/>
            <a:chExt cx="356330" cy="35633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3116597" y="4128194"/>
            <a:ext cx="180000" cy="180000"/>
            <a:chOff x="11577895" y="3882683"/>
            <a:chExt cx="356330" cy="3563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>
            <a:grpSpLocks noChangeAspect="1"/>
          </p:cNvGrpSpPr>
          <p:nvPr/>
        </p:nvGrpSpPr>
        <p:grpSpPr>
          <a:xfrm flipH="1">
            <a:off x="3386453" y="4128194"/>
            <a:ext cx="180000" cy="180000"/>
            <a:chOff x="11577895" y="3882683"/>
            <a:chExt cx="356330" cy="35633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>
            <a:grpSpLocks noChangeAspect="1"/>
          </p:cNvGrpSpPr>
          <p:nvPr/>
        </p:nvGrpSpPr>
        <p:grpSpPr>
          <a:xfrm rot="16200000" flipH="1" flipV="1">
            <a:off x="3116597" y="5526058"/>
            <a:ext cx="180000" cy="180000"/>
            <a:chOff x="11577895" y="3882683"/>
            <a:chExt cx="356330" cy="35633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 rot="16200000" flipH="1">
            <a:off x="473128" y="5526058"/>
            <a:ext cx="180000" cy="180000"/>
            <a:chOff x="11577895" y="3882683"/>
            <a:chExt cx="356330" cy="35633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>
            <a:grpSpLocks noChangeAspect="1"/>
          </p:cNvGrpSpPr>
          <p:nvPr/>
        </p:nvGrpSpPr>
        <p:grpSpPr>
          <a:xfrm rot="16200000" flipH="1">
            <a:off x="3386453" y="5526058"/>
            <a:ext cx="180000" cy="180000"/>
            <a:chOff x="11577895" y="3882683"/>
            <a:chExt cx="356330" cy="35633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>
            <a:grpSpLocks noChangeAspect="1"/>
          </p:cNvGrpSpPr>
          <p:nvPr/>
        </p:nvGrpSpPr>
        <p:grpSpPr>
          <a:xfrm rot="16200000" flipH="1" flipV="1">
            <a:off x="11740422" y="5526058"/>
            <a:ext cx="180000" cy="180000"/>
            <a:chOff x="11577895" y="3882683"/>
            <a:chExt cx="356330" cy="35633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473467" y="3941536"/>
            <a:ext cx="1010530" cy="367691"/>
            <a:chOff x="4066551" y="3833248"/>
            <a:chExt cx="1010530" cy="367691"/>
          </a:xfrm>
        </p:grpSpPr>
        <p:sp>
          <p:nvSpPr>
            <p:cNvPr id="87" name="Rectangle 86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AT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960622" y="3941536"/>
            <a:ext cx="1487565" cy="367692"/>
            <a:chOff x="9799364" y="3833248"/>
            <a:chExt cx="1010531" cy="367692"/>
          </a:xfrm>
        </p:grpSpPr>
        <p:sp>
          <p:nvSpPr>
            <p:cNvPr id="90" name="Rectangle 89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AWAY FROM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 flipH="1">
            <a:off x="473128" y="4128194"/>
            <a:ext cx="180000" cy="180000"/>
            <a:chOff x="11577895" y="3882683"/>
            <a:chExt cx="356330" cy="35633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1" y="5394278"/>
            <a:ext cx="10656000" cy="252000"/>
          </a:xfrm>
          <a:prstGeom prst="rect">
            <a:avLst/>
          </a:prstGeom>
        </p:spPr>
      </p:pic>
      <p:sp>
        <p:nvSpPr>
          <p:cNvPr id="99" name="When_Planned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Visits To Midscale Are Decided Completely Spur Of The Moment.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0" name="Decision_Location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Are Planned At Home.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58" name="Decision_Loc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811566"/>
              </p:ext>
            </p:extLst>
          </p:nvPr>
        </p:nvGraphicFramePr>
        <p:xfrm>
          <a:off x="218203" y="4308193"/>
          <a:ext cx="11879613" cy="1533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95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6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480159" y="1462281"/>
            <a:ext cx="5654627" cy="15840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277660" y="1461601"/>
            <a:ext cx="5650815" cy="15763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4" name="Group 143"/>
          <p:cNvGrpSpPr>
            <a:grpSpLocks noChangeAspect="1"/>
          </p:cNvGrpSpPr>
          <p:nvPr/>
        </p:nvGrpSpPr>
        <p:grpSpPr>
          <a:xfrm>
            <a:off x="11759510" y="1455503"/>
            <a:ext cx="180000" cy="180000"/>
            <a:chOff x="11577895" y="3882683"/>
            <a:chExt cx="356330" cy="356330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5957612" y="1455503"/>
            <a:ext cx="180000" cy="180000"/>
            <a:chOff x="11577895" y="3882683"/>
            <a:chExt cx="356330" cy="35633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 flipH="1">
            <a:off x="6282056" y="1455503"/>
            <a:ext cx="180000" cy="180000"/>
            <a:chOff x="11577895" y="3882683"/>
            <a:chExt cx="356330" cy="356330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>
            <a:grpSpLocks noChangeAspect="1"/>
          </p:cNvGrpSpPr>
          <p:nvPr/>
        </p:nvGrpSpPr>
        <p:grpSpPr>
          <a:xfrm rot="16200000" flipH="1" flipV="1">
            <a:off x="5957612" y="2853367"/>
            <a:ext cx="180000" cy="180000"/>
            <a:chOff x="11577895" y="3882683"/>
            <a:chExt cx="356330" cy="35633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>
            <a:grpSpLocks noChangeAspect="1"/>
          </p:cNvGrpSpPr>
          <p:nvPr/>
        </p:nvGrpSpPr>
        <p:grpSpPr>
          <a:xfrm rot="16200000" flipH="1">
            <a:off x="475400" y="2853367"/>
            <a:ext cx="180000" cy="180000"/>
            <a:chOff x="11577895" y="3882683"/>
            <a:chExt cx="356330" cy="356330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>
            <a:grpSpLocks noChangeAspect="1"/>
          </p:cNvGrpSpPr>
          <p:nvPr/>
        </p:nvGrpSpPr>
        <p:grpSpPr>
          <a:xfrm rot="16200000" flipH="1">
            <a:off x="6282056" y="2853367"/>
            <a:ext cx="180000" cy="180000"/>
            <a:chOff x="11577895" y="3882683"/>
            <a:chExt cx="356330" cy="356330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>
            <a:grpSpLocks noChangeAspect="1"/>
          </p:cNvGrpSpPr>
          <p:nvPr/>
        </p:nvGrpSpPr>
        <p:grpSpPr>
          <a:xfrm rot="16200000" flipH="1" flipV="1">
            <a:off x="11759510" y="2853367"/>
            <a:ext cx="180000" cy="180000"/>
            <a:chOff x="11577895" y="3882683"/>
            <a:chExt cx="356330" cy="356330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813227" y="1256813"/>
            <a:ext cx="1010530" cy="367691"/>
            <a:chOff x="4066551" y="3833248"/>
            <a:chExt cx="1010530" cy="367691"/>
          </a:xfrm>
        </p:grpSpPr>
        <p:sp>
          <p:nvSpPr>
            <p:cNvPr id="166" name="Rectangle 165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655218" y="1256813"/>
            <a:ext cx="1010531" cy="367692"/>
            <a:chOff x="9799364" y="3833248"/>
            <a:chExt cx="1010531" cy="367692"/>
          </a:xfrm>
        </p:grpSpPr>
        <p:sp>
          <p:nvSpPr>
            <p:cNvPr id="169" name="Rectangle 168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NON-FAMILY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1" name="Group 170"/>
          <p:cNvGrpSpPr>
            <a:grpSpLocks noChangeAspect="1"/>
          </p:cNvGrpSpPr>
          <p:nvPr/>
        </p:nvGrpSpPr>
        <p:grpSpPr>
          <a:xfrm flipH="1">
            <a:off x="475400" y="1455503"/>
            <a:ext cx="180000" cy="180000"/>
            <a:chOff x="11577895" y="3882683"/>
            <a:chExt cx="356330" cy="356330"/>
          </a:xfrm>
        </p:grpSpPr>
        <p:cxnSp>
          <p:nvCxnSpPr>
            <p:cNvPr id="172" name="Straight Connector 17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105" name="Main_Decision_Maker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Main Decision Maker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2" y="3434235"/>
            <a:ext cx="387959" cy="3726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13" name="Decision_Makers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Decision Makers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4" y="760717"/>
            <a:ext cx="316568" cy="304034"/>
          </a:xfrm>
          <a:prstGeom prst="rect">
            <a:avLst/>
          </a:prstGeom>
        </p:spPr>
      </p:pic>
      <p:pic>
        <p:nvPicPr>
          <p:cNvPr id="116" name="Picture 11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3" y="2700760"/>
            <a:ext cx="10656000" cy="252000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86650" y="4110619"/>
            <a:ext cx="5645864" cy="1608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75388" y="4110217"/>
            <a:ext cx="5653087" cy="16004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11757238" y="4128194"/>
            <a:ext cx="180000" cy="180000"/>
            <a:chOff x="11577895" y="3882683"/>
            <a:chExt cx="356330" cy="3563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5955340" y="4116162"/>
            <a:ext cx="180000" cy="180000"/>
            <a:chOff x="11577895" y="3882683"/>
            <a:chExt cx="356330" cy="35633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>
            <a:grpSpLocks noChangeAspect="1"/>
          </p:cNvGrpSpPr>
          <p:nvPr/>
        </p:nvGrpSpPr>
        <p:grpSpPr>
          <a:xfrm flipH="1">
            <a:off x="6279784" y="4128194"/>
            <a:ext cx="180000" cy="180000"/>
            <a:chOff x="11577895" y="3882683"/>
            <a:chExt cx="356330" cy="35633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 rot="16200000" flipH="1" flipV="1">
            <a:off x="5955340" y="5526058"/>
            <a:ext cx="180000" cy="180000"/>
            <a:chOff x="11577895" y="3882683"/>
            <a:chExt cx="356330" cy="35633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>
            <a:grpSpLocks noChangeAspect="1"/>
          </p:cNvGrpSpPr>
          <p:nvPr/>
        </p:nvGrpSpPr>
        <p:grpSpPr>
          <a:xfrm rot="16200000" flipH="1">
            <a:off x="499630" y="5526058"/>
            <a:ext cx="180000" cy="180000"/>
            <a:chOff x="11577895" y="3882683"/>
            <a:chExt cx="356330" cy="35633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>
            <a:grpSpLocks noChangeAspect="1"/>
          </p:cNvGrpSpPr>
          <p:nvPr/>
        </p:nvGrpSpPr>
        <p:grpSpPr>
          <a:xfrm rot="16200000" flipH="1">
            <a:off x="6279784" y="5526058"/>
            <a:ext cx="180000" cy="180000"/>
            <a:chOff x="11577895" y="3882683"/>
            <a:chExt cx="356330" cy="356330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>
            <a:grpSpLocks noChangeAspect="1"/>
          </p:cNvGrpSpPr>
          <p:nvPr/>
        </p:nvGrpSpPr>
        <p:grpSpPr>
          <a:xfrm rot="16200000" flipH="1" flipV="1">
            <a:off x="11757238" y="5526058"/>
            <a:ext cx="180000" cy="180000"/>
            <a:chOff x="11577895" y="3882683"/>
            <a:chExt cx="356330" cy="356330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810955" y="3917472"/>
            <a:ext cx="1010530" cy="367691"/>
            <a:chOff x="4066551" y="3833248"/>
            <a:chExt cx="1010530" cy="367691"/>
          </a:xfrm>
        </p:grpSpPr>
        <p:sp>
          <p:nvSpPr>
            <p:cNvPr id="134" name="Rectangle 13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652946" y="3929504"/>
            <a:ext cx="1010531" cy="367692"/>
            <a:chOff x="9799364" y="3833248"/>
            <a:chExt cx="1010531" cy="367692"/>
          </a:xfrm>
        </p:grpSpPr>
        <p:sp>
          <p:nvSpPr>
            <p:cNvPr id="137" name="Rectangle 136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NON-FAMILY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9" name="Group 138"/>
          <p:cNvGrpSpPr>
            <a:grpSpLocks noChangeAspect="1"/>
          </p:cNvGrpSpPr>
          <p:nvPr/>
        </p:nvGrpSpPr>
        <p:grpSpPr>
          <a:xfrm flipH="1">
            <a:off x="499630" y="4116162"/>
            <a:ext cx="180000" cy="180000"/>
            <a:chOff x="11577895" y="3882683"/>
            <a:chExt cx="356330" cy="35633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1" y="5394278"/>
            <a:ext cx="10656000" cy="252000"/>
          </a:xfrm>
          <a:prstGeom prst="rect">
            <a:avLst/>
          </a:prstGeom>
        </p:spPr>
      </p:pic>
      <p:sp>
        <p:nvSpPr>
          <p:cNvPr id="93" name="Main_Decision_Maker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23% Of Visits To Midscale Have Main Decision Maker - Myself.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7" name="Decision_Makers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23% Of Visits To Midscale Involve Decision Maker - Myself.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98" name="Main_Decision_Mak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15267"/>
              </p:ext>
            </p:extLst>
          </p:nvPr>
        </p:nvGraphicFramePr>
        <p:xfrm>
          <a:off x="202668" y="1304925"/>
          <a:ext cx="11859691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0" name="Decision_Maker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917263"/>
              </p:ext>
            </p:extLst>
          </p:nvPr>
        </p:nvGraphicFramePr>
        <p:xfrm>
          <a:off x="218203" y="3953257"/>
          <a:ext cx="11879613" cy="188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90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9" y="742218"/>
            <a:ext cx="372822" cy="35806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81" name="Pre-Visit_Origin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Pre-Visit Origin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16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1004" y="1460144"/>
            <a:ext cx="2322654" cy="3959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19400" y="1460145"/>
            <a:ext cx="9089400" cy="39594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2597179" y="1459071"/>
            <a:ext cx="180000" cy="180000"/>
            <a:chOff x="11577895" y="3882683"/>
            <a:chExt cx="356330" cy="35633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 flipH="1">
            <a:off x="2826893" y="1459067"/>
            <a:ext cx="180000" cy="180000"/>
            <a:chOff x="11577895" y="3882683"/>
            <a:chExt cx="356330" cy="35633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 rot="16200000" flipH="1" flipV="1">
            <a:off x="2597179" y="5232995"/>
            <a:ext cx="180000" cy="180000"/>
            <a:chOff x="11577895" y="3882683"/>
            <a:chExt cx="356330" cy="35633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 rot="16200000" flipH="1">
            <a:off x="482024" y="5232995"/>
            <a:ext cx="180000" cy="180000"/>
            <a:chOff x="11577895" y="3882683"/>
            <a:chExt cx="356330" cy="35633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 rot="16200000" flipH="1">
            <a:off x="2826893" y="5232995"/>
            <a:ext cx="180000" cy="180000"/>
            <a:chOff x="11577895" y="3882683"/>
            <a:chExt cx="356330" cy="35633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185925" y="1317503"/>
            <a:ext cx="1010530" cy="367691"/>
            <a:chOff x="4066551" y="3833248"/>
            <a:chExt cx="1010530" cy="367691"/>
          </a:xfrm>
        </p:grpSpPr>
        <p:sp>
          <p:nvSpPr>
            <p:cNvPr id="74" name="Rectangle 7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AT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 flipH="1">
            <a:off x="482024" y="1459071"/>
            <a:ext cx="180000" cy="180000"/>
            <a:chOff x="11577895" y="3882683"/>
            <a:chExt cx="356330" cy="35633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1730662" y="1459066"/>
            <a:ext cx="180000" cy="180000"/>
            <a:chOff x="11577895" y="3882683"/>
            <a:chExt cx="356330" cy="35633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462789" y="1308504"/>
            <a:ext cx="1460293" cy="367692"/>
            <a:chOff x="9799364" y="3833248"/>
            <a:chExt cx="1010531" cy="367692"/>
          </a:xfrm>
        </p:grpSpPr>
        <p:sp>
          <p:nvSpPr>
            <p:cNvPr id="106" name="Rectangle 105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AWAY FROM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pic>
        <p:nvPicPr>
          <p:cNvPr id="95" name="Picture 9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7" y="5030807"/>
            <a:ext cx="10978888" cy="252000"/>
          </a:xfrm>
          <a:prstGeom prst="rect">
            <a:avLst/>
          </a:prstGeom>
        </p:spPr>
      </p:pic>
      <p:grpSp>
        <p:nvGrpSpPr>
          <p:cNvPr id="108" name="Group 107"/>
          <p:cNvGrpSpPr>
            <a:grpSpLocks noChangeAspect="1"/>
          </p:cNvGrpSpPr>
          <p:nvPr/>
        </p:nvGrpSpPr>
        <p:grpSpPr>
          <a:xfrm rot="16200000" flipH="1" flipV="1">
            <a:off x="11744310" y="5232992"/>
            <a:ext cx="180000" cy="180000"/>
            <a:chOff x="11577895" y="3882683"/>
            <a:chExt cx="356330" cy="35633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Pre-Visit_Origin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47% Of Visits To Midscale Have Origin - Home.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99" name="Pre-Visit_Origi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341779"/>
              </p:ext>
            </p:extLst>
          </p:nvPr>
        </p:nvGraphicFramePr>
        <p:xfrm>
          <a:off x="218203" y="1639066"/>
          <a:ext cx="11879613" cy="3914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1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91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Mode_Of_Transport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640430"/>
              </p:ext>
            </p:extLst>
          </p:nvPr>
        </p:nvGraphicFramePr>
        <p:xfrm>
          <a:off x="90820" y="3953257"/>
          <a:ext cx="12010360" cy="188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2" name="Picture 6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5" y="5410396"/>
            <a:ext cx="11342711" cy="229158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Mode_Of_Transportation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Mode Of Transportation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" y="3408640"/>
            <a:ext cx="332716" cy="31954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stance_Travelled_–_Averag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Distance Travelled – Average</a:t>
            </a:r>
          </a:p>
        </p:txBody>
      </p:sp>
      <p:sp>
        <p:nvSpPr>
          <p:cNvPr id="32" name="Distance_Travelled_–_Detailed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Distance Travelled – Detailed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9" y="719307"/>
            <a:ext cx="391839" cy="376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47" y="752174"/>
            <a:ext cx="391839" cy="376326"/>
          </a:xfrm>
          <a:prstGeom prst="rect">
            <a:avLst/>
          </a:prstGeom>
        </p:spPr>
      </p:pic>
      <p:pic>
        <p:nvPicPr>
          <p:cNvPr id="59" name="Picture 5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Distance_Travelled_–_Detail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584572"/>
              </p:ext>
            </p:extLst>
          </p:nvPr>
        </p:nvGraphicFramePr>
        <p:xfrm>
          <a:off x="6244401" y="1286257"/>
          <a:ext cx="5882986" cy="192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0" name="Distance_Travelled_–_Averag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Average Distance Travelled For Midscale In Total Visits - 1.9 Miles.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3" name="Distance_Travelled_–_Detailed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21% Of Visits To Midscale Were Main Destinations/On The Way.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5" name="Mode_Of_Transportation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83% Of Visits To Midscale Are Made In Personal Vehicles.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90" name="Distance_Stragt_1"/>
          <p:cNvCxnSpPr/>
          <p:nvPr/>
        </p:nvCxnSpPr>
        <p:spPr>
          <a:xfrm>
            <a:off x="1503816" y="1290535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Distance_Stragt_2"/>
          <p:cNvCxnSpPr/>
          <p:nvPr/>
        </p:nvCxnSpPr>
        <p:spPr>
          <a:xfrm>
            <a:off x="2655944" y="1290535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Distance_Stragt_3"/>
          <p:cNvCxnSpPr/>
          <p:nvPr/>
        </p:nvCxnSpPr>
        <p:spPr>
          <a:xfrm>
            <a:off x="3808072" y="1290535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Distance_Stragt_4"/>
          <p:cNvCxnSpPr/>
          <p:nvPr/>
        </p:nvCxnSpPr>
        <p:spPr>
          <a:xfrm>
            <a:off x="4943872" y="1290535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_1">
            <a:extLst>
              <a:ext uri="{FF2B5EF4-FFF2-40B4-BE49-F238E27FC236}">
                <a16:creationId xmlns:a16="http://schemas.microsoft.com/office/drawing/2014/main" id="{EE90728E-C4F5-4F1B-8D41-94E3BBD2CFC3}"/>
              </a:ext>
            </a:extLst>
          </p:cNvPr>
          <p:cNvGrpSpPr/>
          <p:nvPr/>
        </p:nvGrpSpPr>
        <p:grpSpPr>
          <a:xfrm>
            <a:off x="295807" y="1433929"/>
            <a:ext cx="1220426" cy="1729641"/>
            <a:chOff x="295807" y="1433929"/>
            <a:chExt cx="1220426" cy="1729641"/>
          </a:xfrm>
        </p:grpSpPr>
        <p:sp>
          <p:nvSpPr>
            <p:cNvPr id="68" name="Distance_OuterRect_1">
              <a:extLst>
                <a:ext uri="{FF2B5EF4-FFF2-40B4-BE49-F238E27FC236}">
                  <a16:creationId xmlns:a16="http://schemas.microsoft.com/office/drawing/2014/main" id="{6E2528FE-40C7-4909-948B-EEAD5C3D0DD4}"/>
                </a:ext>
              </a:extLst>
            </p:cNvPr>
            <p:cNvSpPr/>
            <p:nvPr/>
          </p:nvSpPr>
          <p:spPr>
            <a:xfrm rot="18900000">
              <a:off x="608561" y="1433929"/>
              <a:ext cx="580291" cy="58029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Distance_Rect_top_1">
              <a:extLst>
                <a:ext uri="{FF2B5EF4-FFF2-40B4-BE49-F238E27FC236}">
                  <a16:creationId xmlns:a16="http://schemas.microsoft.com/office/drawing/2014/main" id="{142CAB50-E54A-4034-BCE0-6F3FCEBCB5D4}"/>
                </a:ext>
              </a:extLst>
            </p:cNvPr>
            <p:cNvSpPr/>
            <p:nvPr/>
          </p:nvSpPr>
          <p:spPr>
            <a:xfrm rot="18900000">
              <a:off x="705598" y="1530961"/>
              <a:ext cx="386230" cy="386230"/>
            </a:xfrm>
            <a:prstGeom prst="rect">
              <a:avLst/>
            </a:prstGeom>
            <a:solidFill>
              <a:srgbClr val="F4F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Distance_Contr_1">
              <a:extLst>
                <a:ext uri="{FF2B5EF4-FFF2-40B4-BE49-F238E27FC236}">
                  <a16:creationId xmlns:a16="http://schemas.microsoft.com/office/drawing/2014/main" id="{1FABDA68-FBE2-4204-8C84-FF0C973775FD}"/>
                </a:ext>
              </a:extLst>
            </p:cNvPr>
            <p:cNvCxnSpPr>
              <a:cxnSpLocks/>
            </p:cNvCxnSpPr>
            <p:nvPr/>
          </p:nvCxnSpPr>
          <p:spPr>
            <a:xfrm>
              <a:off x="896363" y="2117090"/>
              <a:ext cx="0" cy="81915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Distance_Strait_1">
              <a:extLst>
                <a:ext uri="{FF2B5EF4-FFF2-40B4-BE49-F238E27FC236}">
                  <a16:creationId xmlns:a16="http://schemas.microsoft.com/office/drawing/2014/main" id="{4A2E136F-5B76-4D18-9688-DD33EDE54E27}"/>
                </a:ext>
              </a:extLst>
            </p:cNvPr>
            <p:cNvCxnSpPr>
              <a:cxnSpLocks/>
            </p:cNvCxnSpPr>
            <p:nvPr/>
          </p:nvCxnSpPr>
          <p:spPr>
            <a:xfrm>
              <a:off x="896363" y="2630180"/>
              <a:ext cx="0" cy="533390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istance_Miles_Box_1">
              <a:extLst>
                <a:ext uri="{FF2B5EF4-FFF2-40B4-BE49-F238E27FC236}">
                  <a16:creationId xmlns:a16="http://schemas.microsoft.com/office/drawing/2014/main" id="{1D465C1D-AEA7-4696-80B9-1F0FEAF1C1B3}"/>
                </a:ext>
              </a:extLst>
            </p:cNvPr>
            <p:cNvSpPr/>
            <p:nvPr/>
          </p:nvSpPr>
          <p:spPr>
            <a:xfrm>
              <a:off x="495300" y="2208530"/>
              <a:ext cx="822959" cy="422910"/>
            </a:xfrm>
            <a:prstGeom prst="roundRect">
              <a:avLst>
                <a:gd name="adj" fmla="val 7143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Distance_Rect_1">
              <a:extLst>
                <a:ext uri="{FF2B5EF4-FFF2-40B4-BE49-F238E27FC236}">
                  <a16:creationId xmlns:a16="http://schemas.microsoft.com/office/drawing/2014/main" id="{C04A2DC7-F65E-4BA9-90E2-FABD633A0645}"/>
                </a:ext>
              </a:extLst>
            </p:cNvPr>
            <p:cNvSpPr/>
            <p:nvPr/>
          </p:nvSpPr>
          <p:spPr>
            <a:xfrm>
              <a:off x="382390" y="1530203"/>
              <a:ext cx="1034506" cy="3356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0000F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1.9</a:t>
              </a:r>
            </a:p>
          </p:txBody>
        </p:sp>
        <p:sp>
          <p:nvSpPr>
            <p:cNvPr id="122" name="Distance_Miles_1">
              <a:extLst>
                <a:ext uri="{FF2B5EF4-FFF2-40B4-BE49-F238E27FC236}">
                  <a16:creationId xmlns:a16="http://schemas.microsoft.com/office/drawing/2014/main" id="{B9BBC8FF-28AD-445F-AFB6-FCD9A103A70B}"/>
                </a:ext>
              </a:extLst>
            </p:cNvPr>
            <p:cNvSpPr/>
            <p:nvPr/>
          </p:nvSpPr>
          <p:spPr>
            <a:xfrm>
              <a:off x="295807" y="2243653"/>
              <a:ext cx="1220426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83"/>
              <a:r>
                <a:rPr lang="en-US" sz="16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MILES</a:t>
              </a:r>
            </a:p>
          </p:txBody>
        </p:sp>
      </p:grpSp>
      <p:grpSp>
        <p:nvGrpSpPr>
          <p:cNvPr id="6" name="Group_2">
            <a:extLst>
              <a:ext uri="{FF2B5EF4-FFF2-40B4-BE49-F238E27FC236}">
                <a16:creationId xmlns:a16="http://schemas.microsoft.com/office/drawing/2014/main" id="{F8590AC0-17F5-4945-B633-053B0CA1061B}"/>
              </a:ext>
            </a:extLst>
          </p:cNvPr>
          <p:cNvGrpSpPr/>
          <p:nvPr/>
        </p:nvGrpSpPr>
        <p:grpSpPr>
          <a:xfrm>
            <a:off x="1490410" y="1433929"/>
            <a:ext cx="1220426" cy="1729641"/>
            <a:chOff x="1490410" y="1433929"/>
            <a:chExt cx="1220426" cy="1729641"/>
          </a:xfrm>
        </p:grpSpPr>
        <p:cxnSp>
          <p:nvCxnSpPr>
            <p:cNvPr id="107" name="Distance_Contr_2">
              <a:extLst>
                <a:ext uri="{FF2B5EF4-FFF2-40B4-BE49-F238E27FC236}">
                  <a16:creationId xmlns:a16="http://schemas.microsoft.com/office/drawing/2014/main" id="{9619A673-5C0F-4AE7-A243-88A85C91112F}"/>
                </a:ext>
              </a:extLst>
            </p:cNvPr>
            <p:cNvCxnSpPr>
              <a:cxnSpLocks/>
            </p:cNvCxnSpPr>
            <p:nvPr/>
          </p:nvCxnSpPr>
          <p:spPr>
            <a:xfrm>
              <a:off x="2104575" y="2117090"/>
              <a:ext cx="0" cy="81915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Distance_Strait_2">
              <a:extLst>
                <a:ext uri="{FF2B5EF4-FFF2-40B4-BE49-F238E27FC236}">
                  <a16:creationId xmlns:a16="http://schemas.microsoft.com/office/drawing/2014/main" id="{55AD6E22-27E0-4534-B868-E0B7E1102D22}"/>
                </a:ext>
              </a:extLst>
            </p:cNvPr>
            <p:cNvCxnSpPr>
              <a:cxnSpLocks/>
            </p:cNvCxnSpPr>
            <p:nvPr/>
          </p:nvCxnSpPr>
          <p:spPr>
            <a:xfrm>
              <a:off x="2104575" y="2630180"/>
              <a:ext cx="0" cy="533390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Distance_Miles_Box_2">
              <a:extLst>
                <a:ext uri="{FF2B5EF4-FFF2-40B4-BE49-F238E27FC236}">
                  <a16:creationId xmlns:a16="http://schemas.microsoft.com/office/drawing/2014/main" id="{D61FA286-972D-40E6-AE66-AD27A18E7EF0}"/>
                </a:ext>
              </a:extLst>
            </p:cNvPr>
            <p:cNvSpPr/>
            <p:nvPr/>
          </p:nvSpPr>
          <p:spPr>
            <a:xfrm>
              <a:off x="1703512" y="2208530"/>
              <a:ext cx="822959" cy="422910"/>
            </a:xfrm>
            <a:prstGeom prst="roundRect">
              <a:avLst>
                <a:gd name="adj" fmla="val 7143"/>
              </a:avLst>
            </a:prstGeom>
            <a:solidFill>
              <a:srgbClr val="478DA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Distance_Miles_2">
              <a:extLst>
                <a:ext uri="{FF2B5EF4-FFF2-40B4-BE49-F238E27FC236}">
                  <a16:creationId xmlns:a16="http://schemas.microsoft.com/office/drawing/2014/main" id="{BD3B2301-2513-4182-BFFA-FBE06647F016}"/>
                </a:ext>
              </a:extLst>
            </p:cNvPr>
            <p:cNvSpPr/>
            <p:nvPr/>
          </p:nvSpPr>
          <p:spPr>
            <a:xfrm>
              <a:off x="1490410" y="2243653"/>
              <a:ext cx="1220426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83"/>
              <a:r>
                <a:rPr lang="en-IN" sz="16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MILES</a:t>
              </a:r>
              <a:endParaRPr lang="en-US" sz="16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Distance_OuterRect_2">
              <a:extLst>
                <a:ext uri="{FF2B5EF4-FFF2-40B4-BE49-F238E27FC236}">
                  <a16:creationId xmlns:a16="http://schemas.microsoft.com/office/drawing/2014/main" id="{08C0E8BE-AE0E-445B-95AC-2823B0D40BC1}"/>
                </a:ext>
              </a:extLst>
            </p:cNvPr>
            <p:cNvSpPr/>
            <p:nvPr/>
          </p:nvSpPr>
          <p:spPr>
            <a:xfrm rot="18900000">
              <a:off x="1816773" y="1433929"/>
              <a:ext cx="580291" cy="580291"/>
            </a:xfrm>
            <a:prstGeom prst="rect">
              <a:avLst/>
            </a:prstGeom>
            <a:solidFill>
              <a:srgbClr val="478DA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Distance_Rect_top_2">
              <a:extLst>
                <a:ext uri="{FF2B5EF4-FFF2-40B4-BE49-F238E27FC236}">
                  <a16:creationId xmlns:a16="http://schemas.microsoft.com/office/drawing/2014/main" id="{5C4F9F9D-2150-4266-B142-116C52F68C54}"/>
                </a:ext>
              </a:extLst>
            </p:cNvPr>
            <p:cNvSpPr/>
            <p:nvPr/>
          </p:nvSpPr>
          <p:spPr>
            <a:xfrm rot="18900000">
              <a:off x="1896597" y="1528863"/>
              <a:ext cx="386230" cy="386230"/>
            </a:xfrm>
            <a:prstGeom prst="rect">
              <a:avLst/>
            </a:prstGeom>
            <a:solidFill>
              <a:srgbClr val="F4F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Distance_Rect_2">
              <a:extLst>
                <a:ext uri="{FF2B5EF4-FFF2-40B4-BE49-F238E27FC236}">
                  <a16:creationId xmlns:a16="http://schemas.microsoft.com/office/drawing/2014/main" id="{AA5D5B6D-8680-4055-8B63-557DC4CB41F9}"/>
                </a:ext>
              </a:extLst>
            </p:cNvPr>
            <p:cNvSpPr/>
            <p:nvPr/>
          </p:nvSpPr>
          <p:spPr>
            <a:xfrm>
              <a:off x="1565452" y="1528106"/>
              <a:ext cx="1034505" cy="3356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FF000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1.2</a:t>
              </a:r>
            </a:p>
          </p:txBody>
        </p:sp>
      </p:grpSp>
      <p:grpSp>
        <p:nvGrpSpPr>
          <p:cNvPr id="9" name="Group_3">
            <a:extLst>
              <a:ext uri="{FF2B5EF4-FFF2-40B4-BE49-F238E27FC236}">
                <a16:creationId xmlns:a16="http://schemas.microsoft.com/office/drawing/2014/main" id="{EC0F2EAB-6FB5-481B-8DC4-619A3B2DA8E2}"/>
              </a:ext>
            </a:extLst>
          </p:cNvPr>
          <p:cNvGrpSpPr/>
          <p:nvPr/>
        </p:nvGrpSpPr>
        <p:grpSpPr>
          <a:xfrm>
            <a:off x="2634374" y="1433929"/>
            <a:ext cx="1220426" cy="1729641"/>
            <a:chOff x="2634374" y="1433929"/>
            <a:chExt cx="1220426" cy="1729641"/>
          </a:xfrm>
        </p:grpSpPr>
        <p:sp>
          <p:nvSpPr>
            <p:cNvPr id="94" name="Distance_Rect_top_3">
              <a:extLst>
                <a:ext uri="{FF2B5EF4-FFF2-40B4-BE49-F238E27FC236}">
                  <a16:creationId xmlns:a16="http://schemas.microsoft.com/office/drawing/2014/main" id="{B69D77FE-6697-4859-A024-874624FF4370}"/>
                </a:ext>
              </a:extLst>
            </p:cNvPr>
            <p:cNvSpPr/>
            <p:nvPr/>
          </p:nvSpPr>
          <p:spPr>
            <a:xfrm rot="18900000">
              <a:off x="3065932" y="1530960"/>
              <a:ext cx="386230" cy="386230"/>
            </a:xfrm>
            <a:prstGeom prst="rect">
              <a:avLst/>
            </a:prstGeom>
            <a:solidFill>
              <a:srgbClr val="F4F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9" name="Distance_Contr_3">
              <a:extLst>
                <a:ext uri="{FF2B5EF4-FFF2-40B4-BE49-F238E27FC236}">
                  <a16:creationId xmlns:a16="http://schemas.microsoft.com/office/drawing/2014/main" id="{10598E68-4348-454E-B641-2CE649B21C26}"/>
                </a:ext>
              </a:extLst>
            </p:cNvPr>
            <p:cNvCxnSpPr>
              <a:cxnSpLocks/>
            </p:cNvCxnSpPr>
            <p:nvPr/>
          </p:nvCxnSpPr>
          <p:spPr>
            <a:xfrm>
              <a:off x="3256703" y="2117090"/>
              <a:ext cx="0" cy="81915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Distance_Strait_3">
              <a:extLst>
                <a:ext uri="{FF2B5EF4-FFF2-40B4-BE49-F238E27FC236}">
                  <a16:creationId xmlns:a16="http://schemas.microsoft.com/office/drawing/2014/main" id="{8B890EEF-499A-4062-8B6C-28CE2838D140}"/>
                </a:ext>
              </a:extLst>
            </p:cNvPr>
            <p:cNvCxnSpPr>
              <a:cxnSpLocks/>
            </p:cNvCxnSpPr>
            <p:nvPr/>
          </p:nvCxnSpPr>
          <p:spPr>
            <a:xfrm>
              <a:off x="3256703" y="2630180"/>
              <a:ext cx="0" cy="533390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Distance_Miles_Box_3">
              <a:extLst>
                <a:ext uri="{FF2B5EF4-FFF2-40B4-BE49-F238E27FC236}">
                  <a16:creationId xmlns:a16="http://schemas.microsoft.com/office/drawing/2014/main" id="{14398220-FBF3-46EB-8017-D41DFDA7D138}"/>
                </a:ext>
              </a:extLst>
            </p:cNvPr>
            <p:cNvSpPr/>
            <p:nvPr/>
          </p:nvSpPr>
          <p:spPr>
            <a:xfrm>
              <a:off x="2855640" y="2208530"/>
              <a:ext cx="822959" cy="422910"/>
            </a:xfrm>
            <a:prstGeom prst="roundRect">
              <a:avLst>
                <a:gd name="adj" fmla="val 7143"/>
              </a:avLst>
            </a:prstGeom>
            <a:solidFill>
              <a:srgbClr val="F8B73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Distance_Miles_3">
              <a:extLst>
                <a:ext uri="{FF2B5EF4-FFF2-40B4-BE49-F238E27FC236}">
                  <a16:creationId xmlns:a16="http://schemas.microsoft.com/office/drawing/2014/main" id="{709D17CB-C5D2-4F78-B3EB-EA6F0B33E9F1}"/>
                </a:ext>
              </a:extLst>
            </p:cNvPr>
            <p:cNvSpPr/>
            <p:nvPr/>
          </p:nvSpPr>
          <p:spPr>
            <a:xfrm>
              <a:off x="2634374" y="2243653"/>
              <a:ext cx="1220426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83"/>
              <a:r>
                <a:rPr lang="en-IN" sz="16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MILES</a:t>
              </a:r>
              <a:endParaRPr lang="en-US" sz="16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Distance_OuterRect_3">
              <a:extLst>
                <a:ext uri="{FF2B5EF4-FFF2-40B4-BE49-F238E27FC236}">
                  <a16:creationId xmlns:a16="http://schemas.microsoft.com/office/drawing/2014/main" id="{E20E3BC0-6AC0-406A-B4C4-B6F3888CBDE6}"/>
                </a:ext>
              </a:extLst>
            </p:cNvPr>
            <p:cNvSpPr/>
            <p:nvPr/>
          </p:nvSpPr>
          <p:spPr>
            <a:xfrm rot="18900000">
              <a:off x="2968901" y="1433929"/>
              <a:ext cx="580291" cy="580291"/>
            </a:xfrm>
            <a:prstGeom prst="rect">
              <a:avLst/>
            </a:prstGeom>
            <a:solidFill>
              <a:srgbClr val="F8B73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Distance_Rect_top_3">
              <a:extLst>
                <a:ext uri="{FF2B5EF4-FFF2-40B4-BE49-F238E27FC236}">
                  <a16:creationId xmlns:a16="http://schemas.microsoft.com/office/drawing/2014/main" id="{7153FA5B-A605-4A95-AFDB-76A30865FA53}"/>
                </a:ext>
              </a:extLst>
            </p:cNvPr>
            <p:cNvSpPr/>
            <p:nvPr/>
          </p:nvSpPr>
          <p:spPr>
            <a:xfrm rot="18900000">
              <a:off x="3048725" y="1528863"/>
              <a:ext cx="386230" cy="386230"/>
            </a:xfrm>
            <a:prstGeom prst="rect">
              <a:avLst/>
            </a:prstGeom>
            <a:solidFill>
              <a:srgbClr val="F4F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Distance_Rect_3">
              <a:extLst>
                <a:ext uri="{FF2B5EF4-FFF2-40B4-BE49-F238E27FC236}">
                  <a16:creationId xmlns:a16="http://schemas.microsoft.com/office/drawing/2014/main" id="{A5B48F97-35BF-455B-A686-9F90357BDBEF}"/>
                </a:ext>
              </a:extLst>
            </p:cNvPr>
            <p:cNvSpPr/>
            <p:nvPr/>
          </p:nvSpPr>
          <p:spPr>
            <a:xfrm>
              <a:off x="2709416" y="1528106"/>
              <a:ext cx="1034506" cy="3356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FF000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1.3</a:t>
              </a:r>
            </a:p>
          </p:txBody>
        </p:sp>
      </p:grpSp>
      <p:grpSp>
        <p:nvGrpSpPr>
          <p:cNvPr id="8" name="Group_4">
            <a:extLst>
              <a:ext uri="{FF2B5EF4-FFF2-40B4-BE49-F238E27FC236}">
                <a16:creationId xmlns:a16="http://schemas.microsoft.com/office/drawing/2014/main" id="{B34F9C0E-6BB2-4036-97F5-E450C799682E}"/>
              </a:ext>
            </a:extLst>
          </p:cNvPr>
          <p:cNvGrpSpPr/>
          <p:nvPr/>
        </p:nvGrpSpPr>
        <p:grpSpPr>
          <a:xfrm>
            <a:off x="3778338" y="1433929"/>
            <a:ext cx="1220426" cy="1729641"/>
            <a:chOff x="3778338" y="1433929"/>
            <a:chExt cx="1220426" cy="1729641"/>
          </a:xfrm>
        </p:grpSpPr>
        <p:sp>
          <p:nvSpPr>
            <p:cNvPr id="84" name="Distance_Rect_top_4">
              <a:extLst>
                <a:ext uri="{FF2B5EF4-FFF2-40B4-BE49-F238E27FC236}">
                  <a16:creationId xmlns:a16="http://schemas.microsoft.com/office/drawing/2014/main" id="{F1CECDA0-C62B-44BE-BB8F-39D65C205A15}"/>
                </a:ext>
              </a:extLst>
            </p:cNvPr>
            <p:cNvSpPr/>
            <p:nvPr/>
          </p:nvSpPr>
          <p:spPr>
            <a:xfrm rot="18900000">
              <a:off x="4210440" y="1530960"/>
              <a:ext cx="386230" cy="386230"/>
            </a:xfrm>
            <a:prstGeom prst="rect">
              <a:avLst/>
            </a:prstGeom>
            <a:solidFill>
              <a:srgbClr val="F4F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5" name="Distance_Contr_4">
              <a:extLst>
                <a:ext uri="{FF2B5EF4-FFF2-40B4-BE49-F238E27FC236}">
                  <a16:creationId xmlns:a16="http://schemas.microsoft.com/office/drawing/2014/main" id="{8BAFBC5A-77C4-4DB4-8A29-C47AF7CF2007}"/>
                </a:ext>
              </a:extLst>
            </p:cNvPr>
            <p:cNvCxnSpPr>
              <a:cxnSpLocks/>
            </p:cNvCxnSpPr>
            <p:nvPr/>
          </p:nvCxnSpPr>
          <p:spPr>
            <a:xfrm>
              <a:off x="4401211" y="2117090"/>
              <a:ext cx="0" cy="81915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Distance_Strait_4">
              <a:extLst>
                <a:ext uri="{FF2B5EF4-FFF2-40B4-BE49-F238E27FC236}">
                  <a16:creationId xmlns:a16="http://schemas.microsoft.com/office/drawing/2014/main" id="{8DDCCE49-8076-45A7-80AF-1ACB7FA0A335}"/>
                </a:ext>
              </a:extLst>
            </p:cNvPr>
            <p:cNvCxnSpPr>
              <a:cxnSpLocks/>
            </p:cNvCxnSpPr>
            <p:nvPr/>
          </p:nvCxnSpPr>
          <p:spPr>
            <a:xfrm>
              <a:off x="4401211" y="2630180"/>
              <a:ext cx="0" cy="533390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istance_Miles_Box_4">
              <a:extLst>
                <a:ext uri="{FF2B5EF4-FFF2-40B4-BE49-F238E27FC236}">
                  <a16:creationId xmlns:a16="http://schemas.microsoft.com/office/drawing/2014/main" id="{4C77A867-81A3-41F5-AECE-D210145687CD}"/>
                </a:ext>
              </a:extLst>
            </p:cNvPr>
            <p:cNvSpPr/>
            <p:nvPr/>
          </p:nvSpPr>
          <p:spPr>
            <a:xfrm>
              <a:off x="4000148" y="2208530"/>
              <a:ext cx="822959" cy="422910"/>
            </a:xfrm>
            <a:prstGeom prst="roundRect">
              <a:avLst>
                <a:gd name="adj" fmla="val 7143"/>
              </a:avLst>
            </a:prstGeom>
            <a:solidFill>
              <a:srgbClr val="37B55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Distance_Miles_4">
              <a:extLst>
                <a:ext uri="{FF2B5EF4-FFF2-40B4-BE49-F238E27FC236}">
                  <a16:creationId xmlns:a16="http://schemas.microsoft.com/office/drawing/2014/main" id="{758D92A9-029B-4446-B2A0-AD41F32FBA99}"/>
                </a:ext>
              </a:extLst>
            </p:cNvPr>
            <p:cNvSpPr/>
            <p:nvPr/>
          </p:nvSpPr>
          <p:spPr>
            <a:xfrm>
              <a:off x="3778338" y="2243653"/>
              <a:ext cx="1220426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83"/>
              <a:r>
                <a:rPr lang="en-IN" sz="16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MILES</a:t>
              </a:r>
              <a:endParaRPr lang="en-US" sz="16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Distance_OuterRect_4">
              <a:extLst>
                <a:ext uri="{FF2B5EF4-FFF2-40B4-BE49-F238E27FC236}">
                  <a16:creationId xmlns:a16="http://schemas.microsoft.com/office/drawing/2014/main" id="{7C9C0380-A364-4138-BBA1-1B6864340C7B}"/>
                </a:ext>
              </a:extLst>
            </p:cNvPr>
            <p:cNvSpPr/>
            <p:nvPr/>
          </p:nvSpPr>
          <p:spPr>
            <a:xfrm rot="18900000">
              <a:off x="4113409" y="1433929"/>
              <a:ext cx="580291" cy="580291"/>
            </a:xfrm>
            <a:prstGeom prst="rect">
              <a:avLst/>
            </a:prstGeom>
            <a:solidFill>
              <a:srgbClr val="37B5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Distance_Rect_top_4">
              <a:extLst>
                <a:ext uri="{FF2B5EF4-FFF2-40B4-BE49-F238E27FC236}">
                  <a16:creationId xmlns:a16="http://schemas.microsoft.com/office/drawing/2014/main" id="{E0D33296-27BB-4FFB-BC50-C8EE92DD196C}"/>
                </a:ext>
              </a:extLst>
            </p:cNvPr>
            <p:cNvSpPr/>
            <p:nvPr/>
          </p:nvSpPr>
          <p:spPr>
            <a:xfrm rot="18900000">
              <a:off x="4193233" y="1528863"/>
              <a:ext cx="386230" cy="386230"/>
            </a:xfrm>
            <a:prstGeom prst="rect">
              <a:avLst/>
            </a:prstGeom>
            <a:solidFill>
              <a:srgbClr val="F4F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Distance_Rect_4">
              <a:extLst>
                <a:ext uri="{FF2B5EF4-FFF2-40B4-BE49-F238E27FC236}">
                  <a16:creationId xmlns:a16="http://schemas.microsoft.com/office/drawing/2014/main" id="{47CCB402-35A8-4177-BCAD-5B412E103522}"/>
                </a:ext>
              </a:extLst>
            </p:cNvPr>
            <p:cNvSpPr/>
            <p:nvPr/>
          </p:nvSpPr>
          <p:spPr>
            <a:xfrm>
              <a:off x="3866632" y="1528106"/>
              <a:ext cx="1034506" cy="3356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80808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1.5</a:t>
              </a:r>
            </a:p>
          </p:txBody>
        </p:sp>
      </p:grpSp>
      <p:grpSp>
        <p:nvGrpSpPr>
          <p:cNvPr id="7" name="Group_5">
            <a:extLst>
              <a:ext uri="{FF2B5EF4-FFF2-40B4-BE49-F238E27FC236}">
                <a16:creationId xmlns:a16="http://schemas.microsoft.com/office/drawing/2014/main" id="{761990F3-A458-48EB-84AA-ECDCF3E2D4F2}"/>
              </a:ext>
            </a:extLst>
          </p:cNvPr>
          <p:cNvGrpSpPr/>
          <p:nvPr/>
        </p:nvGrpSpPr>
        <p:grpSpPr>
          <a:xfrm>
            <a:off x="4964871" y="1433929"/>
            <a:ext cx="1220426" cy="1729641"/>
            <a:chOff x="4964871" y="1433929"/>
            <a:chExt cx="1220426" cy="1729641"/>
          </a:xfrm>
        </p:grpSpPr>
        <p:sp>
          <p:nvSpPr>
            <p:cNvPr id="80" name="Distance_Rect_top_5">
              <a:extLst>
                <a:ext uri="{FF2B5EF4-FFF2-40B4-BE49-F238E27FC236}">
                  <a16:creationId xmlns:a16="http://schemas.microsoft.com/office/drawing/2014/main" id="{721E1155-3E7E-44B1-8E43-ED62AE106A0E}"/>
                </a:ext>
              </a:extLst>
            </p:cNvPr>
            <p:cNvSpPr/>
            <p:nvPr/>
          </p:nvSpPr>
          <p:spPr>
            <a:xfrm rot="18900000">
              <a:off x="5370199" y="1530961"/>
              <a:ext cx="386230" cy="386230"/>
            </a:xfrm>
            <a:prstGeom prst="rect">
              <a:avLst/>
            </a:prstGeom>
            <a:solidFill>
              <a:srgbClr val="F4F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1" name="Distance_Contr_5">
              <a:extLst>
                <a:ext uri="{FF2B5EF4-FFF2-40B4-BE49-F238E27FC236}">
                  <a16:creationId xmlns:a16="http://schemas.microsoft.com/office/drawing/2014/main" id="{814D5503-3D4C-4609-98E9-8479502910DF}"/>
                </a:ext>
              </a:extLst>
            </p:cNvPr>
            <p:cNvCxnSpPr>
              <a:cxnSpLocks/>
            </p:cNvCxnSpPr>
            <p:nvPr/>
          </p:nvCxnSpPr>
          <p:spPr>
            <a:xfrm>
              <a:off x="5560959" y="2117090"/>
              <a:ext cx="0" cy="81915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Distance_Strait_5">
              <a:extLst>
                <a:ext uri="{FF2B5EF4-FFF2-40B4-BE49-F238E27FC236}">
                  <a16:creationId xmlns:a16="http://schemas.microsoft.com/office/drawing/2014/main" id="{43EB7335-3A5A-4093-9411-3941843F0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60959" y="2630180"/>
              <a:ext cx="0" cy="533390"/>
            </a:xfrm>
            <a:prstGeom prst="line">
              <a:avLst/>
            </a:prstGeom>
            <a:ln w="57150">
              <a:solidFill>
                <a:srgbClr val="4F4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istance_Miles_Box_5">
              <a:extLst>
                <a:ext uri="{FF2B5EF4-FFF2-40B4-BE49-F238E27FC236}">
                  <a16:creationId xmlns:a16="http://schemas.microsoft.com/office/drawing/2014/main" id="{FD360B95-135B-4D7F-8CD7-62DFC069BEF5}"/>
                </a:ext>
              </a:extLst>
            </p:cNvPr>
            <p:cNvSpPr/>
            <p:nvPr/>
          </p:nvSpPr>
          <p:spPr>
            <a:xfrm>
              <a:off x="5159896" y="2208530"/>
              <a:ext cx="822959" cy="422910"/>
            </a:xfrm>
            <a:prstGeom prst="roundRect">
              <a:avLst>
                <a:gd name="adj" fmla="val 7143"/>
              </a:avLst>
            </a:prstGeom>
            <a:solidFill>
              <a:srgbClr val="77479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Distance_Miles_5">
              <a:extLst>
                <a:ext uri="{FF2B5EF4-FFF2-40B4-BE49-F238E27FC236}">
                  <a16:creationId xmlns:a16="http://schemas.microsoft.com/office/drawing/2014/main" id="{C373C6FA-070B-47F3-8B9D-816BB7EBF9EA}"/>
                </a:ext>
              </a:extLst>
            </p:cNvPr>
            <p:cNvSpPr/>
            <p:nvPr/>
          </p:nvSpPr>
          <p:spPr>
            <a:xfrm>
              <a:off x="4964871" y="2243653"/>
              <a:ext cx="1220426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83"/>
              <a:r>
                <a:rPr lang="en-IN" sz="16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MILES</a:t>
              </a:r>
              <a:endParaRPr lang="en-US" sz="16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Distance_OuterRect_5">
              <a:extLst>
                <a:ext uri="{FF2B5EF4-FFF2-40B4-BE49-F238E27FC236}">
                  <a16:creationId xmlns:a16="http://schemas.microsoft.com/office/drawing/2014/main" id="{E9F6680D-00A2-46B0-A011-AEB4A111D1A1}"/>
                </a:ext>
              </a:extLst>
            </p:cNvPr>
            <p:cNvSpPr/>
            <p:nvPr/>
          </p:nvSpPr>
          <p:spPr>
            <a:xfrm rot="18900000">
              <a:off x="5273161" y="1433929"/>
              <a:ext cx="580291" cy="580291"/>
            </a:xfrm>
            <a:prstGeom prst="rect">
              <a:avLst/>
            </a:prstGeom>
            <a:solidFill>
              <a:srgbClr val="7747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Distance_Rect_top_5">
              <a:extLst>
                <a:ext uri="{FF2B5EF4-FFF2-40B4-BE49-F238E27FC236}">
                  <a16:creationId xmlns:a16="http://schemas.microsoft.com/office/drawing/2014/main" id="{0AAC0069-B4A4-47A2-BE51-09DF22D45D43}"/>
                </a:ext>
              </a:extLst>
            </p:cNvPr>
            <p:cNvSpPr/>
            <p:nvPr/>
          </p:nvSpPr>
          <p:spPr>
            <a:xfrm rot="18900000">
              <a:off x="5352984" y="1528864"/>
              <a:ext cx="386230" cy="386230"/>
            </a:xfrm>
            <a:prstGeom prst="rect">
              <a:avLst/>
            </a:prstGeom>
            <a:solidFill>
              <a:srgbClr val="F4F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Distance_Rect_5">
              <a:extLst>
                <a:ext uri="{FF2B5EF4-FFF2-40B4-BE49-F238E27FC236}">
                  <a16:creationId xmlns:a16="http://schemas.microsoft.com/office/drawing/2014/main" id="{8C7FDB23-7E77-474D-8166-0C6CDD95D4DB}"/>
                </a:ext>
              </a:extLst>
            </p:cNvPr>
            <p:cNvSpPr/>
            <p:nvPr/>
          </p:nvSpPr>
          <p:spPr>
            <a:xfrm>
              <a:off x="5031552" y="1528106"/>
              <a:ext cx="1034506" cy="3356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80808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3.9</a:t>
              </a:r>
            </a:p>
          </p:txBody>
        </p:sp>
      </p:grpSp>
      <p:graphicFrame>
        <p:nvGraphicFramePr>
          <p:cNvPr id="7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0285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1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</a:t>
            </a:r>
            <a:r>
              <a:rPr lang="en-US" sz="4000" b="1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Arial (Body)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DINE</a:t>
            </a:r>
            <a:r>
              <a:rPr lang="en-US" sz="2400" baseline="-250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360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P2P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423333" y="317794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endParaRPr lang="en-US" sz="24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Visit Demographics (Pg. 3-6)</a:t>
            </a:r>
          </a:p>
        </p:txBody>
      </p:sp>
      <p:sp>
        <p:nvSpPr>
          <p:cNvPr id="8" name="New shape"/>
          <p:cNvSpPr/>
          <p:nvPr/>
        </p:nvSpPr>
        <p:spPr>
          <a:xfrm>
            <a:off x="394252" y="1913669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Occasion Context (Pg. 7-14)</a:t>
            </a:r>
          </a:p>
        </p:txBody>
      </p:sp>
      <p:sp>
        <p:nvSpPr>
          <p:cNvPr id="9" name="New shape"/>
          <p:cNvSpPr/>
          <p:nvPr/>
        </p:nvSpPr>
        <p:spPr>
          <a:xfrm>
            <a:off x="394252" y="2331525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Pre-Visit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15-25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New shape"/>
          <p:cNvSpPr/>
          <p:nvPr/>
        </p:nvSpPr>
        <p:spPr>
          <a:xfrm>
            <a:off x="394252" y="2749381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In-Establishment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26-30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394252" y="3167237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Summary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31-36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394252" y="3585094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Beverage Detail (Pg. 37-45)</a:t>
            </a:r>
          </a:p>
        </p:txBody>
      </p:sp>
      <p:sp>
        <p:nvSpPr>
          <p:cNvPr id="15" name="New shape"/>
          <p:cNvSpPr/>
          <p:nvPr/>
        </p:nvSpPr>
        <p:spPr>
          <a:xfrm>
            <a:off x="381000" y="404653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Appendix (Pg. 46-60)</a:t>
            </a:r>
          </a:p>
        </p:txBody>
      </p:sp>
    </p:spTree>
    <p:extLst>
      <p:ext uri="{BB962C8B-B14F-4D97-AF65-F5344CB8AC3E}">
        <p14:creationId xmlns:p14="http://schemas.microsoft.com/office/powerpoint/2010/main" val="2847503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rip_Purpos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425099"/>
              </p:ext>
            </p:extLst>
          </p:nvPr>
        </p:nvGraphicFramePr>
        <p:xfrm>
          <a:off x="181537" y="1286257"/>
          <a:ext cx="11877053" cy="185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Trip_Activiti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481429"/>
              </p:ext>
            </p:extLst>
          </p:nvPr>
        </p:nvGraphicFramePr>
        <p:xfrm>
          <a:off x="175999" y="3966906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5" y="5378400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8" y="2705827"/>
            <a:ext cx="11275236" cy="2520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rip_Purpos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Purpose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rip_Activities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Activities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3" y="3310815"/>
            <a:ext cx="494351" cy="494351"/>
          </a:xfrm>
          <a:prstGeom prst="rect">
            <a:avLst/>
          </a:prstGeom>
        </p:spPr>
      </p:pic>
      <p:sp>
        <p:nvSpPr>
          <p:cNvPr id="37" name="Trip_Purpos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63% Of Visits To Midscale Are Primarily To Visit Establishment.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" name="Trip_Activities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Visits To Midscale Include Trip Activity – Commuted To Or From Work/ School.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3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04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ccasion_Motivation_Segmentation"/>
          <p:cNvSpPr txBox="1"/>
          <p:nvPr/>
        </p:nvSpPr>
        <p:spPr>
          <a:xfrm>
            <a:off x="797718" y="764116"/>
            <a:ext cx="971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Occasion Motivation Segmentation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  <p:graphicFrame>
        <p:nvGraphicFramePr>
          <p:cNvPr id="16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69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Primy_Occsn_Motivt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708884"/>
              </p:ext>
            </p:extLst>
          </p:nvPr>
        </p:nvGraphicFramePr>
        <p:xfrm>
          <a:off x="238124" y="1272607"/>
          <a:ext cx="11859691" cy="2158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Primy_Occsn_Motivtn"/>
          <p:cNvSpPr txBox="1"/>
          <p:nvPr/>
        </p:nvSpPr>
        <p:spPr>
          <a:xfrm>
            <a:off x="786981" y="764116"/>
            <a:ext cx="10450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Primary Occasion Motivation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Occsn_Motivn"/>
          <p:cNvSpPr txBox="1"/>
          <p:nvPr/>
        </p:nvSpPr>
        <p:spPr>
          <a:xfrm>
            <a:off x="799200" y="3430800"/>
            <a:ext cx="10646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Occasion Motivations – Total Mentions (Top 10 For Midscale)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52632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681763"/>
            <a:ext cx="10728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8" y="633008"/>
            <a:ext cx="595040" cy="5950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1" y="3363144"/>
            <a:ext cx="462992" cy="462992"/>
          </a:xfrm>
          <a:prstGeom prst="rect">
            <a:avLst/>
          </a:prstGeom>
        </p:spPr>
      </p:pic>
      <p:graphicFrame>
        <p:nvGraphicFramePr>
          <p:cNvPr id="186" name="Occsn_Motiv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165876"/>
              </p:ext>
            </p:extLst>
          </p:nvPr>
        </p:nvGraphicFramePr>
        <p:xfrm>
          <a:off x="250168" y="3953257"/>
          <a:ext cx="11798397" cy="223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2" name="Primy_Occsn_Motivtn_ReadAsText"/>
          <p:cNvSpPr txBox="1"/>
          <p:nvPr/>
        </p:nvSpPr>
        <p:spPr>
          <a:xfrm>
            <a:off x="664145" y="1070813"/>
            <a:ext cx="10573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For Primary Occasion Motivation - “I Didn’t Want To Cook.”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Occsn_Motivn_ReadAsText"/>
          <p:cNvSpPr txBox="1"/>
          <p:nvPr/>
        </p:nvSpPr>
        <p:spPr>
          <a:xfrm>
            <a:off x="662543" y="3737814"/>
            <a:ext cx="11032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For Occasion Motivations – ‘I Didn’t Want To Cook.”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3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4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stabli_Movtn_Seg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Motivation Segmentation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  <p:graphicFrame>
        <p:nvGraphicFramePr>
          <p:cNvPr id="16" name="Establi_Movtn_Seg_Chart">
            <a:extLst>
              <a:ext uri="{FF2B5EF4-FFF2-40B4-BE49-F238E27FC236}">
                <a16:creationId xmlns:a16="http://schemas.microsoft.com/office/drawing/2014/main" id="{3B80EC9D-4330-4A17-B730-82786DE67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204093"/>
              </p:ext>
            </p:extLst>
          </p:nvPr>
        </p:nvGraphicFramePr>
        <p:xfrm>
          <a:off x="176402" y="1318992"/>
          <a:ext cx="11877053" cy="457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Establi_Movtn_ReadAsText">
            <a:extLst>
              <a:ext uri="{FF2B5EF4-FFF2-40B4-BE49-F238E27FC236}">
                <a16:creationId xmlns:a16="http://schemas.microsoft.com/office/drawing/2014/main" id="{DB4895F6-5FDA-4486-B1D9-3DD6C235B53E}"/>
              </a:ext>
            </a:extLst>
          </p:cNvPr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Have Food Consumed - Pizza.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5749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833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Prm_Es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818041"/>
              </p:ext>
            </p:extLst>
          </p:nvPr>
        </p:nvGraphicFramePr>
        <p:xfrm>
          <a:off x="238124" y="1286257"/>
          <a:ext cx="11859691" cy="1968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Prm_Est_Mot"/>
          <p:cNvSpPr txBox="1"/>
          <p:nvPr/>
        </p:nvSpPr>
        <p:spPr>
          <a:xfrm>
            <a:off x="786981" y="764116"/>
            <a:ext cx="10658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Primary Establishment Motivation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Est_Motivation_Total"/>
          <p:cNvSpPr txBox="1"/>
          <p:nvPr/>
        </p:nvSpPr>
        <p:spPr>
          <a:xfrm>
            <a:off x="799200" y="3430800"/>
            <a:ext cx="10646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Motivations – Total Mentions (Top 10 For Midscale)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5926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681763"/>
            <a:ext cx="10728000" cy="25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" y="680001"/>
            <a:ext cx="426194" cy="4104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" y="3437530"/>
            <a:ext cx="360105" cy="360105"/>
          </a:xfrm>
          <a:prstGeom prst="rect">
            <a:avLst/>
          </a:prstGeom>
        </p:spPr>
      </p:pic>
      <p:graphicFrame>
        <p:nvGraphicFramePr>
          <p:cNvPr id="186" name="Est_Motiv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282721"/>
              </p:ext>
            </p:extLst>
          </p:nvPr>
        </p:nvGraphicFramePr>
        <p:xfrm>
          <a:off x="87456" y="3953258"/>
          <a:ext cx="12010360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Prm_Est_ReadAsText"/>
          <p:cNvSpPr txBox="1"/>
          <p:nvPr/>
        </p:nvSpPr>
        <p:spPr>
          <a:xfrm>
            <a:off x="664144" y="1070813"/>
            <a:ext cx="11031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For Primary Establishment Motivation – “That Is Always Clean”.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Est_Motiv_ReadAsText"/>
          <p:cNvSpPr txBox="1"/>
          <p:nvPr/>
        </p:nvSpPr>
        <p:spPr>
          <a:xfrm>
            <a:off x="662543" y="3737814"/>
            <a:ext cx="11033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For Establishment Motivation – “That Is Always Clean.”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0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92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Prm_Moo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838140"/>
              </p:ext>
            </p:extLst>
          </p:nvPr>
        </p:nvGraphicFramePr>
        <p:xfrm>
          <a:off x="238124" y="1299905"/>
          <a:ext cx="11859691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709059"/>
            <a:ext cx="10728000" cy="2520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Prm_Mood"/>
          <p:cNvSpPr txBox="1"/>
          <p:nvPr/>
        </p:nvSpPr>
        <p:spPr>
          <a:xfrm>
            <a:off x="786981" y="764116"/>
            <a:ext cx="1043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Primary Mood Upon Arrival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Mood_Arrv"/>
          <p:cNvSpPr txBox="1"/>
          <p:nvPr/>
        </p:nvSpPr>
        <p:spPr>
          <a:xfrm>
            <a:off x="799199" y="3430800"/>
            <a:ext cx="951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Mood Upon Arrival – Total Mentions (Top 10 For Midscale)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" y="680001"/>
            <a:ext cx="426194" cy="4104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7" y="3432436"/>
            <a:ext cx="695875" cy="325263"/>
          </a:xfrm>
          <a:prstGeom prst="rect">
            <a:avLst/>
          </a:prstGeom>
        </p:spPr>
      </p:pic>
      <p:graphicFrame>
        <p:nvGraphicFramePr>
          <p:cNvPr id="186" name="Mood_Arrv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447359"/>
              </p:ext>
            </p:extLst>
          </p:nvPr>
        </p:nvGraphicFramePr>
        <p:xfrm>
          <a:off x="87456" y="3953258"/>
          <a:ext cx="12010360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Prm_Mood_ReadAsText"/>
          <p:cNvSpPr txBox="1"/>
          <p:nvPr/>
        </p:nvSpPr>
        <p:spPr>
          <a:xfrm>
            <a:off x="664145" y="1070813"/>
            <a:ext cx="11031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Involve Primary Mood Upon Arrival - Relaxed.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Mood_Arrv_ReadAsText"/>
          <p:cNvSpPr txBox="1"/>
          <p:nvPr/>
        </p:nvSpPr>
        <p:spPr>
          <a:xfrm>
            <a:off x="662543" y="3737814"/>
            <a:ext cx="11033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Involve Mood Upon Arrival - Relaxed.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0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498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d_Beverage"/>
          <p:cNvSpPr txBox="1"/>
          <p:nvPr/>
        </p:nvSpPr>
        <p:spPr>
          <a:xfrm>
            <a:off x="786981" y="764116"/>
            <a:ext cx="666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Food Vs Beverage As Driver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" y="681128"/>
            <a:ext cx="426194" cy="4081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426" y="1462074"/>
            <a:ext cx="4513159" cy="4024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4805000" y="1463356"/>
            <a:ext cx="180000" cy="180000"/>
            <a:chOff x="11577895" y="3882683"/>
            <a:chExt cx="356330" cy="35633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 rot="16200000" flipH="1" flipV="1">
            <a:off x="4805000" y="5312474"/>
            <a:ext cx="180000" cy="180000"/>
            <a:chOff x="11577895" y="3882683"/>
            <a:chExt cx="356330" cy="35633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 rot="16200000" flipH="1">
            <a:off x="482024" y="5312474"/>
            <a:ext cx="180000" cy="180000"/>
            <a:chOff x="11577895" y="3882683"/>
            <a:chExt cx="356330" cy="35633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686474" y="1280844"/>
            <a:ext cx="1987935" cy="367691"/>
            <a:chOff x="4066551" y="3833248"/>
            <a:chExt cx="1010530" cy="367691"/>
          </a:xfrm>
        </p:grpSpPr>
        <p:sp>
          <p:nvSpPr>
            <p:cNvPr id="30" name="Rectangle 29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PRIMARILY FOOD DRIVEN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 flipH="1">
            <a:off x="482024" y="1463356"/>
            <a:ext cx="180000" cy="180000"/>
            <a:chOff x="11577895" y="3882683"/>
            <a:chExt cx="356330" cy="35633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109615" y="1462072"/>
            <a:ext cx="2259416" cy="4024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 rot="16200000" flipH="1">
            <a:off x="5118612" y="5312474"/>
            <a:ext cx="180000" cy="180000"/>
            <a:chOff x="11577895" y="3882683"/>
            <a:chExt cx="356330" cy="35633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 flipH="1">
            <a:off x="5105165" y="1463356"/>
            <a:ext cx="180000" cy="180000"/>
            <a:chOff x="11577895" y="3882683"/>
            <a:chExt cx="356330" cy="35633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683550" y="1268146"/>
            <a:ext cx="1010530" cy="367691"/>
            <a:chOff x="4066551" y="3833248"/>
            <a:chExt cx="1010530" cy="367691"/>
          </a:xfrm>
        </p:grpSpPr>
        <p:sp>
          <p:nvSpPr>
            <p:cNvPr id="43" name="Rectangle 42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NEUTRAL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464425" y="1461422"/>
            <a:ext cx="4506323" cy="40249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11802791" y="1451324"/>
            <a:ext cx="180000" cy="180000"/>
            <a:chOff x="11577895" y="3882683"/>
            <a:chExt cx="356330" cy="35633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 flipH="1">
            <a:off x="7467738" y="1451323"/>
            <a:ext cx="180000" cy="180000"/>
            <a:chOff x="11577895" y="3882683"/>
            <a:chExt cx="356330" cy="35633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7184533" y="1463355"/>
            <a:ext cx="180000" cy="180000"/>
            <a:chOff x="11577895" y="3882683"/>
            <a:chExt cx="356330" cy="35633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>
            <a:grpSpLocks noChangeAspect="1"/>
          </p:cNvGrpSpPr>
          <p:nvPr/>
        </p:nvGrpSpPr>
        <p:grpSpPr>
          <a:xfrm rot="16200000" flipH="1" flipV="1">
            <a:off x="7184533" y="5312473"/>
            <a:ext cx="180000" cy="180000"/>
            <a:chOff x="11577895" y="3882683"/>
            <a:chExt cx="356330" cy="35633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 rot="16200000" flipH="1" flipV="1">
            <a:off x="11802791" y="5312474"/>
            <a:ext cx="180000" cy="180000"/>
            <a:chOff x="11577895" y="3882683"/>
            <a:chExt cx="356330" cy="35633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 rot="16200000" flipH="1">
            <a:off x="7467738" y="5311823"/>
            <a:ext cx="180000" cy="180000"/>
            <a:chOff x="11577895" y="3882683"/>
            <a:chExt cx="356330" cy="35633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42919" y="1268146"/>
            <a:ext cx="2184585" cy="367691"/>
            <a:chOff x="4066551" y="3833248"/>
            <a:chExt cx="1010530" cy="367691"/>
          </a:xfrm>
        </p:grpSpPr>
        <p:sp>
          <p:nvSpPr>
            <p:cNvPr id="65" name="Rectangle 64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PRIMARILY BEVERAGE DRIVEN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pic>
        <p:nvPicPr>
          <p:cNvPr id="67" name="Picture 6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2" y="5049244"/>
            <a:ext cx="11426204" cy="252000"/>
          </a:xfrm>
          <a:prstGeom prst="rect">
            <a:avLst/>
          </a:prstGeom>
        </p:spPr>
      </p:pic>
      <p:cxnSp>
        <p:nvCxnSpPr>
          <p:cNvPr id="69" name="Straight Connector 68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ood_Bev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53% Of Visits To Midscale Are Driven By “Food Was Much More Important.”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8" name="Food_Bev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007615"/>
              </p:ext>
            </p:extLst>
          </p:nvPr>
        </p:nvGraphicFramePr>
        <p:xfrm>
          <a:off x="93674" y="1631322"/>
          <a:ext cx="12010360" cy="392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1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836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035489" cy="2674386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</a:t>
            </a:r>
          </a:p>
          <a:p>
            <a:pPr lvl="0"/>
            <a:r>
              <a:rPr lang="en-US" sz="4000" dirty="0">
                <a:latin typeface="Franklin Gothic Book" panose="020B0503020102020204" pitchFamily="34" charset="0"/>
              </a:rPr>
              <a:t>In-Establishment</a:t>
            </a:r>
            <a:endParaRPr lang="en-US" sz="4000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22992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981" y="764116"/>
            <a:ext cx="666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Order Method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69" name="Straight Connector 6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4" y="710776"/>
            <a:ext cx="439106" cy="42284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9426" y="1480206"/>
            <a:ext cx="7547745" cy="41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0" name="Group 99"/>
          <p:cNvGrpSpPr>
            <a:grpSpLocks noChangeAspect="1"/>
          </p:cNvGrpSpPr>
          <p:nvPr/>
        </p:nvGrpSpPr>
        <p:grpSpPr>
          <a:xfrm>
            <a:off x="7859571" y="1484358"/>
            <a:ext cx="180000" cy="180000"/>
            <a:chOff x="11577895" y="3882683"/>
            <a:chExt cx="356330" cy="356330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>
            <a:grpSpLocks noChangeAspect="1"/>
          </p:cNvGrpSpPr>
          <p:nvPr/>
        </p:nvGrpSpPr>
        <p:grpSpPr>
          <a:xfrm rot="16200000" flipH="1" flipV="1">
            <a:off x="7859571" y="5498771"/>
            <a:ext cx="180000" cy="180000"/>
            <a:chOff x="11577895" y="3882683"/>
            <a:chExt cx="356330" cy="35633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>
            <a:grpSpLocks noChangeAspect="1"/>
          </p:cNvGrpSpPr>
          <p:nvPr/>
        </p:nvGrpSpPr>
        <p:grpSpPr>
          <a:xfrm rot="16200000" flipH="1">
            <a:off x="482024" y="5498771"/>
            <a:ext cx="180000" cy="180000"/>
            <a:chOff x="11577895" y="3882683"/>
            <a:chExt cx="356330" cy="356330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3560637" y="1277782"/>
            <a:ext cx="1010530" cy="367691"/>
            <a:chOff x="4066551" y="3833248"/>
            <a:chExt cx="1010530" cy="367691"/>
          </a:xfrm>
        </p:grpSpPr>
        <p:sp>
          <p:nvSpPr>
            <p:cNvPr id="110" name="Rectangle 109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OFFLINE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 flipH="1">
            <a:off x="482024" y="1484358"/>
            <a:ext cx="180000" cy="180000"/>
            <a:chOff x="11577895" y="3882683"/>
            <a:chExt cx="356330" cy="35633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>
          <a:xfrm>
            <a:off x="8112125" y="1480206"/>
            <a:ext cx="2808288" cy="41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6" name="Group 115"/>
          <p:cNvGrpSpPr>
            <a:grpSpLocks noChangeAspect="1"/>
          </p:cNvGrpSpPr>
          <p:nvPr/>
        </p:nvGrpSpPr>
        <p:grpSpPr>
          <a:xfrm rot="16200000" flipH="1">
            <a:off x="8109975" y="5498771"/>
            <a:ext cx="180000" cy="180000"/>
            <a:chOff x="11577895" y="3882683"/>
            <a:chExt cx="356330" cy="356330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 flipH="1">
            <a:off x="8109975" y="1484358"/>
            <a:ext cx="180000" cy="180000"/>
            <a:chOff x="11577895" y="3882683"/>
            <a:chExt cx="356330" cy="356330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9022502" y="1277116"/>
            <a:ext cx="1010530" cy="367691"/>
            <a:chOff x="4066551" y="3833248"/>
            <a:chExt cx="1010530" cy="367691"/>
          </a:xfrm>
        </p:grpSpPr>
        <p:sp>
          <p:nvSpPr>
            <p:cNvPr id="129" name="Rectangle 128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ONLINE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11021273" y="1493978"/>
            <a:ext cx="949475" cy="41834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2" name="Group 121"/>
          <p:cNvGrpSpPr>
            <a:grpSpLocks noChangeAspect="1"/>
          </p:cNvGrpSpPr>
          <p:nvPr/>
        </p:nvGrpSpPr>
        <p:grpSpPr>
          <a:xfrm>
            <a:off x="11802791" y="1484358"/>
            <a:ext cx="180000" cy="180000"/>
            <a:chOff x="11577895" y="3882683"/>
            <a:chExt cx="356330" cy="35633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 rot="16200000" flipH="1">
            <a:off x="11028363" y="5498770"/>
            <a:ext cx="180000" cy="180000"/>
            <a:chOff x="11577895" y="3882683"/>
            <a:chExt cx="356330" cy="356330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>
            <a:grpSpLocks noChangeAspect="1"/>
          </p:cNvGrpSpPr>
          <p:nvPr/>
        </p:nvGrpSpPr>
        <p:grpSpPr>
          <a:xfrm flipH="1">
            <a:off x="11028363" y="1484357"/>
            <a:ext cx="180000" cy="180000"/>
            <a:chOff x="11577895" y="3882683"/>
            <a:chExt cx="356330" cy="35633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>
            <a:grpSpLocks noChangeAspect="1"/>
          </p:cNvGrpSpPr>
          <p:nvPr/>
        </p:nvGrpSpPr>
        <p:grpSpPr>
          <a:xfrm>
            <a:off x="10748833" y="1484357"/>
            <a:ext cx="180000" cy="180000"/>
            <a:chOff x="11577895" y="3882683"/>
            <a:chExt cx="356330" cy="356330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>
            <a:grpSpLocks noChangeAspect="1"/>
          </p:cNvGrpSpPr>
          <p:nvPr/>
        </p:nvGrpSpPr>
        <p:grpSpPr>
          <a:xfrm rot="16200000" flipH="1" flipV="1">
            <a:off x="10748833" y="5498770"/>
            <a:ext cx="180000" cy="180000"/>
            <a:chOff x="11577895" y="3882683"/>
            <a:chExt cx="356330" cy="356330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>
            <a:grpSpLocks noChangeAspect="1"/>
          </p:cNvGrpSpPr>
          <p:nvPr/>
        </p:nvGrpSpPr>
        <p:grpSpPr>
          <a:xfrm rot="16200000" flipH="1" flipV="1">
            <a:off x="11802791" y="5498771"/>
            <a:ext cx="180000" cy="180000"/>
            <a:chOff x="11577895" y="3882683"/>
            <a:chExt cx="356330" cy="35633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/>
          <p:cNvSpPr/>
          <p:nvPr/>
        </p:nvSpPr>
        <p:spPr>
          <a:xfrm>
            <a:off x="11178491" y="1295156"/>
            <a:ext cx="648000" cy="3219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OTHER</a:t>
            </a:r>
            <a:endParaRPr lang="en-IN" sz="1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178491" y="1574886"/>
            <a:ext cx="648000" cy="45266"/>
          </a:xfrm>
          <a:prstGeom prst="rect">
            <a:avLst/>
          </a:prstGeom>
          <a:solidFill>
            <a:srgbClr val="E84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72" name="Picture 7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7" y="5049235"/>
            <a:ext cx="11313073" cy="252000"/>
          </a:xfrm>
          <a:prstGeom prst="rect">
            <a:avLst/>
          </a:prstGeom>
        </p:spPr>
      </p:pic>
      <p:sp>
        <p:nvSpPr>
          <p:cNvPr id="71" name="Order_ReadAsText"/>
          <p:cNvSpPr txBox="1"/>
          <p:nvPr/>
        </p:nvSpPr>
        <p:spPr>
          <a:xfrm>
            <a:off x="664145" y="1070813"/>
            <a:ext cx="5447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Visits To Midscale Involve Order Method – At The Restaurant From A Server Or Store Employee.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88" name="Ord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238824"/>
              </p:ext>
            </p:extLst>
          </p:nvPr>
        </p:nvGraphicFramePr>
        <p:xfrm>
          <a:off x="269004" y="1617128"/>
          <a:ext cx="11832176" cy="3935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210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Food_Consum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479466"/>
              </p:ext>
            </p:extLst>
          </p:nvPr>
        </p:nvGraphicFramePr>
        <p:xfrm>
          <a:off x="176402" y="1318992"/>
          <a:ext cx="11877053" cy="457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ood_Consumed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Food Consumed Detail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8" y="679479"/>
            <a:ext cx="439106" cy="420519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46715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ood_Consume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Have Food Consumed - Pizza.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2829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78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    </a:t>
            </a:r>
          </a:p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Visit Demographics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071732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734400" y="376560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Consumption On Visit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1" y="719843"/>
            <a:ext cx="389685" cy="3752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Barriers Of Beverage Consumption</a:t>
            </a:r>
            <a:endParaRPr lang="en-IN" sz="1600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3" y="3431564"/>
            <a:ext cx="340913" cy="328286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2" y="5412940"/>
            <a:ext cx="10728000" cy="252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Barrier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647640"/>
              </p:ext>
            </p:extLst>
          </p:nvPr>
        </p:nvGraphicFramePr>
        <p:xfrm>
          <a:off x="243984" y="3953259"/>
          <a:ext cx="11859691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9" name="Beverage_Rd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Include Beverage Consumption.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Barriers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31% Of Visits To Midscale Have Beverage Consumption Barrier – “Out Of The Beverage I Wanted”.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93" name="Distance_Stragt_1"/>
          <p:cNvCxnSpPr/>
          <p:nvPr/>
        </p:nvCxnSpPr>
        <p:spPr>
          <a:xfrm>
            <a:off x="3412648" y="1437090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Distance_Stragt_2"/>
          <p:cNvCxnSpPr/>
          <p:nvPr/>
        </p:nvCxnSpPr>
        <p:spPr>
          <a:xfrm>
            <a:off x="5159896" y="1437090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istance_Stragt_3"/>
          <p:cNvCxnSpPr/>
          <p:nvPr/>
        </p:nvCxnSpPr>
        <p:spPr>
          <a:xfrm>
            <a:off x="6960096" y="1437090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Distance_Stragt_4"/>
          <p:cNvCxnSpPr/>
          <p:nvPr/>
        </p:nvCxnSpPr>
        <p:spPr>
          <a:xfrm>
            <a:off x="8688288" y="1486077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Can_1">
            <a:extLst>
              <a:ext uri="{FF2B5EF4-FFF2-40B4-BE49-F238E27FC236}">
                <a16:creationId xmlns:a16="http://schemas.microsoft.com/office/drawing/2014/main" id="{24E1A9E8-7579-4BC2-A2E9-95015F98A2A3}"/>
              </a:ext>
            </a:extLst>
          </p:cNvPr>
          <p:cNvGrpSpPr/>
          <p:nvPr/>
        </p:nvGrpSpPr>
        <p:grpSpPr>
          <a:xfrm>
            <a:off x="1984243" y="1436370"/>
            <a:ext cx="1110014" cy="1543050"/>
            <a:chOff x="1984243" y="1436370"/>
            <a:chExt cx="1110014" cy="1543050"/>
          </a:xfrm>
        </p:grpSpPr>
        <p:sp>
          <p:nvSpPr>
            <p:cNvPr id="44" name="Trapezoid_1">
              <a:extLst>
                <a:ext uri="{FF2B5EF4-FFF2-40B4-BE49-F238E27FC236}">
                  <a16:creationId xmlns:a16="http://schemas.microsoft.com/office/drawing/2014/main" id="{B704895F-69BF-4418-9580-6A01C0E5B810}"/>
                </a:ext>
              </a:extLst>
            </p:cNvPr>
            <p:cNvSpPr/>
            <p:nvPr/>
          </p:nvSpPr>
          <p:spPr>
            <a:xfrm rot="10800000">
              <a:off x="2209388" y="1940814"/>
              <a:ext cx="646938" cy="1038606"/>
            </a:xfrm>
            <a:prstGeom prst="trapezoid">
              <a:avLst>
                <a:gd name="adj" fmla="val 14519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F4B70110-C83F-430D-B0B8-0EE01F0B4CAE}"/>
                </a:ext>
              </a:extLst>
            </p:cNvPr>
            <p:cNvSpPr/>
            <p:nvPr/>
          </p:nvSpPr>
          <p:spPr>
            <a:xfrm rot="10800000">
              <a:off x="2229200" y="2160271"/>
              <a:ext cx="607695" cy="394334"/>
            </a:xfrm>
            <a:prstGeom prst="trapezoid">
              <a:avLst>
                <a:gd name="adj" fmla="val 88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6E292E06-42AF-4605-8521-F4E4ADD16F43}"/>
                </a:ext>
              </a:extLst>
            </p:cNvPr>
            <p:cNvSpPr/>
            <p:nvPr/>
          </p:nvSpPr>
          <p:spPr>
            <a:xfrm>
              <a:off x="2137761" y="1855470"/>
              <a:ext cx="773430" cy="8382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95724493-FAE0-46A6-9D5D-27FAF7B6F3FC}"/>
                </a:ext>
              </a:extLst>
            </p:cNvPr>
            <p:cNvSpPr/>
            <p:nvPr/>
          </p:nvSpPr>
          <p:spPr>
            <a:xfrm>
              <a:off x="2328261" y="1791866"/>
              <a:ext cx="384810" cy="6360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02605CD1-7643-4A0F-9BB4-0B6715ADD340}"/>
                </a:ext>
              </a:extLst>
            </p:cNvPr>
            <p:cNvSpPr/>
            <p:nvPr/>
          </p:nvSpPr>
          <p:spPr>
            <a:xfrm>
              <a:off x="2507331" y="1436370"/>
              <a:ext cx="190500" cy="354330"/>
            </a:xfrm>
            <a:prstGeom prst="parallelogram">
              <a:avLst>
                <a:gd name="adj" fmla="val 752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7B84E1-3C68-43E4-A09C-6B0835C62974}"/>
                </a:ext>
              </a:extLst>
            </p:cNvPr>
            <p:cNvCxnSpPr>
              <a:cxnSpLocks/>
            </p:cNvCxnSpPr>
            <p:nvPr/>
          </p:nvCxnSpPr>
          <p:spPr>
            <a:xfrm>
              <a:off x="2215866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1D9667-4226-4954-AE96-2B7FAB677E6C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89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3AEACC-CDB5-4624-BB67-AF364E747C1C}"/>
                </a:ext>
              </a:extLst>
            </p:cNvPr>
            <p:cNvCxnSpPr>
              <a:cxnSpLocks/>
            </p:cNvCxnSpPr>
            <p:nvPr/>
          </p:nvCxnSpPr>
          <p:spPr>
            <a:xfrm>
              <a:off x="2369712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7B2768-4B42-44A6-997F-E0DFC08B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446635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C12278-4827-4547-BCEB-72E11C85C1C1}"/>
                </a:ext>
              </a:extLst>
            </p:cNvPr>
            <p:cNvCxnSpPr>
              <a:cxnSpLocks/>
            </p:cNvCxnSpPr>
            <p:nvPr/>
          </p:nvCxnSpPr>
          <p:spPr>
            <a:xfrm>
              <a:off x="2523558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E86D89-6052-4D88-92C2-A75988DCB250}"/>
                </a:ext>
              </a:extLst>
            </p:cNvPr>
            <p:cNvCxnSpPr>
              <a:cxnSpLocks/>
            </p:cNvCxnSpPr>
            <p:nvPr/>
          </p:nvCxnSpPr>
          <p:spPr>
            <a:xfrm>
              <a:off x="2600481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1FE9B2-D467-47A9-A508-B8A524748A7B}"/>
                </a:ext>
              </a:extLst>
            </p:cNvPr>
            <p:cNvCxnSpPr>
              <a:cxnSpLocks/>
            </p:cNvCxnSpPr>
            <p:nvPr/>
          </p:nvCxnSpPr>
          <p:spPr>
            <a:xfrm>
              <a:off x="2677404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06035E-769B-4C59-8A5B-A01C726F8358}"/>
                </a:ext>
              </a:extLst>
            </p:cNvPr>
            <p:cNvCxnSpPr>
              <a:cxnSpLocks/>
            </p:cNvCxnSpPr>
            <p:nvPr/>
          </p:nvCxnSpPr>
          <p:spPr>
            <a:xfrm>
              <a:off x="2754327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D3E9365-90F7-41E5-A5FC-F8113FB234D5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51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mg_text_1">
              <a:extLst>
                <a:ext uri="{FF2B5EF4-FFF2-40B4-BE49-F238E27FC236}">
                  <a16:creationId xmlns:a16="http://schemas.microsoft.com/office/drawing/2014/main" id="{BC9D53AE-0FD4-42C7-95E7-D6C800220B6B}"/>
                </a:ext>
              </a:extLst>
            </p:cNvPr>
            <p:cNvSpPr/>
            <p:nvPr/>
          </p:nvSpPr>
          <p:spPr>
            <a:xfrm>
              <a:off x="1984243" y="2223540"/>
              <a:ext cx="1110014" cy="2292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0000F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91%</a:t>
              </a:r>
            </a:p>
          </p:txBody>
        </p:sp>
      </p:grpSp>
      <p:grpSp>
        <p:nvGrpSpPr>
          <p:cNvPr id="68" name="Can_2">
            <a:extLst>
              <a:ext uri="{FF2B5EF4-FFF2-40B4-BE49-F238E27FC236}">
                <a16:creationId xmlns:a16="http://schemas.microsoft.com/office/drawing/2014/main" id="{FDB86F46-9048-4A83-BF4E-BA0F4905C5F8}"/>
              </a:ext>
            </a:extLst>
          </p:cNvPr>
          <p:cNvGrpSpPr/>
          <p:nvPr/>
        </p:nvGrpSpPr>
        <p:grpSpPr>
          <a:xfrm>
            <a:off x="3719736" y="1436370"/>
            <a:ext cx="1110014" cy="1543050"/>
            <a:chOff x="3719736" y="1436370"/>
            <a:chExt cx="1110014" cy="1543050"/>
          </a:xfrm>
        </p:grpSpPr>
        <p:sp>
          <p:nvSpPr>
            <p:cNvPr id="69" name="Trapezoid_2">
              <a:extLst>
                <a:ext uri="{FF2B5EF4-FFF2-40B4-BE49-F238E27FC236}">
                  <a16:creationId xmlns:a16="http://schemas.microsoft.com/office/drawing/2014/main" id="{EC64C23D-703F-4A70-BDC2-2ABDFC31E6C6}"/>
                </a:ext>
              </a:extLst>
            </p:cNvPr>
            <p:cNvSpPr/>
            <p:nvPr/>
          </p:nvSpPr>
          <p:spPr>
            <a:xfrm rot="10800000">
              <a:off x="3944881" y="1940814"/>
              <a:ext cx="646938" cy="1038606"/>
            </a:xfrm>
            <a:prstGeom prst="trapezoid">
              <a:avLst>
                <a:gd name="adj" fmla="val 14519"/>
              </a:avLst>
            </a:prstGeom>
            <a:solidFill>
              <a:srgbClr val="2A87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A4420ED9-B953-4D09-9658-4E691757314B}"/>
                </a:ext>
              </a:extLst>
            </p:cNvPr>
            <p:cNvSpPr/>
            <p:nvPr/>
          </p:nvSpPr>
          <p:spPr>
            <a:xfrm rot="10800000">
              <a:off x="3964693" y="2160271"/>
              <a:ext cx="607695" cy="394334"/>
            </a:xfrm>
            <a:prstGeom prst="trapezoid">
              <a:avLst>
                <a:gd name="adj" fmla="val 88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E1376ABB-4EDD-4FDF-AF6B-593BD3B29A36}"/>
                </a:ext>
              </a:extLst>
            </p:cNvPr>
            <p:cNvSpPr/>
            <p:nvPr/>
          </p:nvSpPr>
          <p:spPr>
            <a:xfrm>
              <a:off x="3873254" y="1855470"/>
              <a:ext cx="773430" cy="8382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Trapezoid 73">
              <a:extLst>
                <a:ext uri="{FF2B5EF4-FFF2-40B4-BE49-F238E27FC236}">
                  <a16:creationId xmlns:a16="http://schemas.microsoft.com/office/drawing/2014/main" id="{054C7740-1732-4721-BB14-7525BF480830}"/>
                </a:ext>
              </a:extLst>
            </p:cNvPr>
            <p:cNvSpPr/>
            <p:nvPr/>
          </p:nvSpPr>
          <p:spPr>
            <a:xfrm>
              <a:off x="4063754" y="1791866"/>
              <a:ext cx="384810" cy="6360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74401920-06F0-4A68-9F5D-BB642D308346}"/>
                </a:ext>
              </a:extLst>
            </p:cNvPr>
            <p:cNvSpPr/>
            <p:nvPr/>
          </p:nvSpPr>
          <p:spPr>
            <a:xfrm>
              <a:off x="4242824" y="1436370"/>
              <a:ext cx="190500" cy="354330"/>
            </a:xfrm>
            <a:prstGeom prst="parallelogram">
              <a:avLst>
                <a:gd name="adj" fmla="val 752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FB97DF-52F2-4707-BDC4-BDA155B28659}"/>
                </a:ext>
              </a:extLst>
            </p:cNvPr>
            <p:cNvCxnSpPr>
              <a:cxnSpLocks/>
            </p:cNvCxnSpPr>
            <p:nvPr/>
          </p:nvCxnSpPr>
          <p:spPr>
            <a:xfrm>
              <a:off x="3951359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9318A33-0FC8-4128-A5CA-0B91438A3756}"/>
                </a:ext>
              </a:extLst>
            </p:cNvPr>
            <p:cNvCxnSpPr>
              <a:cxnSpLocks/>
            </p:cNvCxnSpPr>
            <p:nvPr/>
          </p:nvCxnSpPr>
          <p:spPr>
            <a:xfrm>
              <a:off x="4028282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A132DBB-DDF1-4FB4-A7C8-0EB0C36D99E1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05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C7E8E85-943F-4A99-98FE-BE0AB2E9DE65}"/>
                </a:ext>
              </a:extLst>
            </p:cNvPr>
            <p:cNvCxnSpPr>
              <a:cxnSpLocks/>
            </p:cNvCxnSpPr>
            <p:nvPr/>
          </p:nvCxnSpPr>
          <p:spPr>
            <a:xfrm>
              <a:off x="4182128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C3CFA3-21F3-47C8-B06B-5C10C054463A}"/>
                </a:ext>
              </a:extLst>
            </p:cNvPr>
            <p:cNvCxnSpPr>
              <a:cxnSpLocks/>
            </p:cNvCxnSpPr>
            <p:nvPr/>
          </p:nvCxnSpPr>
          <p:spPr>
            <a:xfrm>
              <a:off x="4259051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40213A9-3A44-43A8-B51F-5EBC9F567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35974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7B3452B-B31B-4725-BFD5-833D882DC315}"/>
                </a:ext>
              </a:extLst>
            </p:cNvPr>
            <p:cNvCxnSpPr>
              <a:cxnSpLocks/>
            </p:cNvCxnSpPr>
            <p:nvPr/>
          </p:nvCxnSpPr>
          <p:spPr>
            <a:xfrm>
              <a:off x="4412897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2583F2F-BA79-4CDA-9F10-72D2BF34C7FD}"/>
                </a:ext>
              </a:extLst>
            </p:cNvPr>
            <p:cNvCxnSpPr>
              <a:cxnSpLocks/>
            </p:cNvCxnSpPr>
            <p:nvPr/>
          </p:nvCxnSpPr>
          <p:spPr>
            <a:xfrm>
              <a:off x="4489820" y="1875609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092680-E222-472A-9FE8-A3EEEA1C6560}"/>
                </a:ext>
              </a:extLst>
            </p:cNvPr>
            <p:cNvCxnSpPr>
              <a:cxnSpLocks/>
            </p:cNvCxnSpPr>
            <p:nvPr/>
          </p:nvCxnSpPr>
          <p:spPr>
            <a:xfrm>
              <a:off x="4566744" y="1875609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img_text_2">
              <a:extLst>
                <a:ext uri="{FF2B5EF4-FFF2-40B4-BE49-F238E27FC236}">
                  <a16:creationId xmlns:a16="http://schemas.microsoft.com/office/drawing/2014/main" id="{FF8E18FE-04FA-4A2E-B95C-E27F4F45D328}"/>
                </a:ext>
              </a:extLst>
            </p:cNvPr>
            <p:cNvSpPr/>
            <p:nvPr/>
          </p:nvSpPr>
          <p:spPr>
            <a:xfrm>
              <a:off x="3719736" y="2186677"/>
              <a:ext cx="1110014" cy="3356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00800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97%</a:t>
              </a:r>
            </a:p>
          </p:txBody>
        </p:sp>
      </p:grpSp>
      <p:grpSp>
        <p:nvGrpSpPr>
          <p:cNvPr id="102" name="Can_3">
            <a:extLst>
              <a:ext uri="{FF2B5EF4-FFF2-40B4-BE49-F238E27FC236}">
                <a16:creationId xmlns:a16="http://schemas.microsoft.com/office/drawing/2014/main" id="{91EBE280-A34C-4166-BF96-8A494E16F787}"/>
              </a:ext>
            </a:extLst>
          </p:cNvPr>
          <p:cNvGrpSpPr/>
          <p:nvPr/>
        </p:nvGrpSpPr>
        <p:grpSpPr>
          <a:xfrm>
            <a:off x="5447928" y="1436370"/>
            <a:ext cx="1110014" cy="1543050"/>
            <a:chOff x="5447928" y="1436370"/>
            <a:chExt cx="1110014" cy="1543050"/>
          </a:xfrm>
        </p:grpSpPr>
        <p:sp>
          <p:nvSpPr>
            <p:cNvPr id="103" name="Trapezoid_3">
              <a:extLst>
                <a:ext uri="{FF2B5EF4-FFF2-40B4-BE49-F238E27FC236}">
                  <a16:creationId xmlns:a16="http://schemas.microsoft.com/office/drawing/2014/main" id="{0EFEDAF1-93EC-477E-B97B-58ACA15C1F2A}"/>
                </a:ext>
              </a:extLst>
            </p:cNvPr>
            <p:cNvSpPr/>
            <p:nvPr/>
          </p:nvSpPr>
          <p:spPr>
            <a:xfrm rot="10800000">
              <a:off x="5673073" y="1940814"/>
              <a:ext cx="646938" cy="1038606"/>
            </a:xfrm>
            <a:prstGeom prst="trapezoid">
              <a:avLst>
                <a:gd name="adj" fmla="val 14519"/>
              </a:avLst>
            </a:prstGeom>
            <a:solidFill>
              <a:srgbClr val="F8B3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54018142-21FA-4E17-A411-630CB294DC6D}"/>
                </a:ext>
              </a:extLst>
            </p:cNvPr>
            <p:cNvSpPr/>
            <p:nvPr/>
          </p:nvSpPr>
          <p:spPr>
            <a:xfrm rot="10800000">
              <a:off x="5692885" y="2160271"/>
              <a:ext cx="607695" cy="394334"/>
            </a:xfrm>
            <a:prstGeom prst="trapezoid">
              <a:avLst>
                <a:gd name="adj" fmla="val 88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10723324-FF34-48C1-906B-CA0479A3976C}"/>
                </a:ext>
              </a:extLst>
            </p:cNvPr>
            <p:cNvSpPr/>
            <p:nvPr/>
          </p:nvSpPr>
          <p:spPr>
            <a:xfrm>
              <a:off x="5601446" y="1855470"/>
              <a:ext cx="773430" cy="8382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B90528BE-C887-4178-BD12-39EB2C5C7944}"/>
                </a:ext>
              </a:extLst>
            </p:cNvPr>
            <p:cNvSpPr/>
            <p:nvPr/>
          </p:nvSpPr>
          <p:spPr>
            <a:xfrm>
              <a:off x="5791946" y="1791866"/>
              <a:ext cx="384810" cy="6360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AA79A36B-4FB3-424E-BB1D-BB9458327FFD}"/>
                </a:ext>
              </a:extLst>
            </p:cNvPr>
            <p:cNvSpPr/>
            <p:nvPr/>
          </p:nvSpPr>
          <p:spPr>
            <a:xfrm>
              <a:off x="5971016" y="1436370"/>
              <a:ext cx="190500" cy="354330"/>
            </a:xfrm>
            <a:prstGeom prst="parallelogram">
              <a:avLst>
                <a:gd name="adj" fmla="val 752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5D9EDF0-D0E3-4198-9F7D-C63588F23CE1}"/>
                </a:ext>
              </a:extLst>
            </p:cNvPr>
            <p:cNvCxnSpPr>
              <a:cxnSpLocks/>
            </p:cNvCxnSpPr>
            <p:nvPr/>
          </p:nvCxnSpPr>
          <p:spPr>
            <a:xfrm>
              <a:off x="5679551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C5B23B6-6535-40F4-8966-1207B6F8E157}"/>
                </a:ext>
              </a:extLst>
            </p:cNvPr>
            <p:cNvCxnSpPr>
              <a:cxnSpLocks/>
            </p:cNvCxnSpPr>
            <p:nvPr/>
          </p:nvCxnSpPr>
          <p:spPr>
            <a:xfrm>
              <a:off x="5756474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6EBB0D4-D2F8-40D6-B29B-21196D6DF0AD}"/>
                </a:ext>
              </a:extLst>
            </p:cNvPr>
            <p:cNvCxnSpPr>
              <a:cxnSpLocks/>
            </p:cNvCxnSpPr>
            <p:nvPr/>
          </p:nvCxnSpPr>
          <p:spPr>
            <a:xfrm>
              <a:off x="5833397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0FE70FD-9151-4F42-A23A-E0B754198A72}"/>
                </a:ext>
              </a:extLst>
            </p:cNvPr>
            <p:cNvCxnSpPr>
              <a:cxnSpLocks/>
            </p:cNvCxnSpPr>
            <p:nvPr/>
          </p:nvCxnSpPr>
          <p:spPr>
            <a:xfrm>
              <a:off x="5910320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A37573D-3C2A-4379-9842-7C31A5B00A7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43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2645819-C435-4081-AD9B-4F4CA99776DE}"/>
                </a:ext>
              </a:extLst>
            </p:cNvPr>
            <p:cNvCxnSpPr>
              <a:cxnSpLocks/>
            </p:cNvCxnSpPr>
            <p:nvPr/>
          </p:nvCxnSpPr>
          <p:spPr>
            <a:xfrm>
              <a:off x="6064166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AFFBC-2E56-404D-A398-7A2BA988AAEE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89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E70F47F-8148-4ACB-B030-20B3C2160A6D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12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E16E1F2-3ADA-4A9C-933C-5F8D6EBBFFB9}"/>
                </a:ext>
              </a:extLst>
            </p:cNvPr>
            <p:cNvCxnSpPr>
              <a:cxnSpLocks/>
            </p:cNvCxnSpPr>
            <p:nvPr/>
          </p:nvCxnSpPr>
          <p:spPr>
            <a:xfrm>
              <a:off x="6294936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img_text_3">
              <a:extLst>
                <a:ext uri="{FF2B5EF4-FFF2-40B4-BE49-F238E27FC236}">
                  <a16:creationId xmlns:a16="http://schemas.microsoft.com/office/drawing/2014/main" id="{75E0981E-3207-4C89-9EA7-6F135A4C225C}"/>
                </a:ext>
              </a:extLst>
            </p:cNvPr>
            <p:cNvSpPr/>
            <p:nvPr/>
          </p:nvSpPr>
          <p:spPr>
            <a:xfrm>
              <a:off x="5447928" y="2170348"/>
              <a:ext cx="1110014" cy="3356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00800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98%</a:t>
              </a:r>
            </a:p>
          </p:txBody>
        </p:sp>
      </p:grpSp>
      <p:grpSp>
        <p:nvGrpSpPr>
          <p:cNvPr id="118" name="Can_4">
            <a:extLst>
              <a:ext uri="{FF2B5EF4-FFF2-40B4-BE49-F238E27FC236}">
                <a16:creationId xmlns:a16="http://schemas.microsoft.com/office/drawing/2014/main" id="{79C2DBC4-544E-4807-A32E-210EF91B7AC3}"/>
              </a:ext>
            </a:extLst>
          </p:cNvPr>
          <p:cNvGrpSpPr/>
          <p:nvPr/>
        </p:nvGrpSpPr>
        <p:grpSpPr>
          <a:xfrm>
            <a:off x="7248128" y="1436370"/>
            <a:ext cx="1110014" cy="1543050"/>
            <a:chOff x="7248128" y="1436370"/>
            <a:chExt cx="1110014" cy="1543050"/>
          </a:xfrm>
        </p:grpSpPr>
        <p:sp>
          <p:nvSpPr>
            <p:cNvPr id="119" name="Trapezoid_4">
              <a:extLst>
                <a:ext uri="{FF2B5EF4-FFF2-40B4-BE49-F238E27FC236}">
                  <a16:creationId xmlns:a16="http://schemas.microsoft.com/office/drawing/2014/main" id="{1B035831-E8AD-4435-B81E-387449363791}"/>
                </a:ext>
              </a:extLst>
            </p:cNvPr>
            <p:cNvSpPr/>
            <p:nvPr/>
          </p:nvSpPr>
          <p:spPr>
            <a:xfrm rot="10800000">
              <a:off x="7473273" y="1940814"/>
              <a:ext cx="646938" cy="1038606"/>
            </a:xfrm>
            <a:prstGeom prst="trapezoid">
              <a:avLst>
                <a:gd name="adj" fmla="val 14519"/>
              </a:avLst>
            </a:prstGeom>
            <a:solidFill>
              <a:srgbClr val="1DB1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C45C738A-012B-43B9-BDC5-05458B946DE0}"/>
                </a:ext>
              </a:extLst>
            </p:cNvPr>
            <p:cNvSpPr/>
            <p:nvPr/>
          </p:nvSpPr>
          <p:spPr>
            <a:xfrm rot="10800000">
              <a:off x="7493085" y="2160271"/>
              <a:ext cx="607695" cy="394334"/>
            </a:xfrm>
            <a:prstGeom prst="trapezoid">
              <a:avLst>
                <a:gd name="adj" fmla="val 88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Trapezoid 120">
              <a:extLst>
                <a:ext uri="{FF2B5EF4-FFF2-40B4-BE49-F238E27FC236}">
                  <a16:creationId xmlns:a16="http://schemas.microsoft.com/office/drawing/2014/main" id="{852B0C27-DEC1-4316-AB6B-EDB9FFA8DE92}"/>
                </a:ext>
              </a:extLst>
            </p:cNvPr>
            <p:cNvSpPr/>
            <p:nvPr/>
          </p:nvSpPr>
          <p:spPr>
            <a:xfrm>
              <a:off x="7401646" y="1855470"/>
              <a:ext cx="773430" cy="8382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49ACCDBD-0BC0-4665-8F29-4858C3929733}"/>
                </a:ext>
              </a:extLst>
            </p:cNvPr>
            <p:cNvSpPr/>
            <p:nvPr/>
          </p:nvSpPr>
          <p:spPr>
            <a:xfrm>
              <a:off x="7592146" y="1791866"/>
              <a:ext cx="384810" cy="6360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51060DEF-9275-4BF2-9358-ABBDB8F89366}"/>
                </a:ext>
              </a:extLst>
            </p:cNvPr>
            <p:cNvSpPr/>
            <p:nvPr/>
          </p:nvSpPr>
          <p:spPr>
            <a:xfrm>
              <a:off x="7771216" y="1436370"/>
              <a:ext cx="190500" cy="354330"/>
            </a:xfrm>
            <a:prstGeom prst="parallelogram">
              <a:avLst>
                <a:gd name="adj" fmla="val 752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30C4E02-91F3-4B2C-9382-4D78AC14F017}"/>
                </a:ext>
              </a:extLst>
            </p:cNvPr>
            <p:cNvCxnSpPr>
              <a:cxnSpLocks/>
            </p:cNvCxnSpPr>
            <p:nvPr/>
          </p:nvCxnSpPr>
          <p:spPr>
            <a:xfrm>
              <a:off x="7479751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85FA51B-EF18-447C-BE70-60F42556AE50}"/>
                </a:ext>
              </a:extLst>
            </p:cNvPr>
            <p:cNvCxnSpPr>
              <a:cxnSpLocks/>
            </p:cNvCxnSpPr>
            <p:nvPr/>
          </p:nvCxnSpPr>
          <p:spPr>
            <a:xfrm>
              <a:off x="7556674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88982BF-1C55-41B2-A65B-A0893488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633597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F19839-0805-4136-ABA1-6964EF344F25}"/>
                </a:ext>
              </a:extLst>
            </p:cNvPr>
            <p:cNvCxnSpPr>
              <a:cxnSpLocks/>
            </p:cNvCxnSpPr>
            <p:nvPr/>
          </p:nvCxnSpPr>
          <p:spPr>
            <a:xfrm>
              <a:off x="7710520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D134E10-F860-4125-AEB6-DC92C8B42C32}"/>
                </a:ext>
              </a:extLst>
            </p:cNvPr>
            <p:cNvCxnSpPr>
              <a:cxnSpLocks/>
            </p:cNvCxnSpPr>
            <p:nvPr/>
          </p:nvCxnSpPr>
          <p:spPr>
            <a:xfrm>
              <a:off x="7787443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123AA2-139B-4B36-AC7D-941B80A189E7}"/>
                </a:ext>
              </a:extLst>
            </p:cNvPr>
            <p:cNvCxnSpPr>
              <a:cxnSpLocks/>
            </p:cNvCxnSpPr>
            <p:nvPr/>
          </p:nvCxnSpPr>
          <p:spPr>
            <a:xfrm>
              <a:off x="7864366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17C32C6-0B52-4600-87CB-9166E06BAB93}"/>
                </a:ext>
              </a:extLst>
            </p:cNvPr>
            <p:cNvCxnSpPr>
              <a:cxnSpLocks/>
            </p:cNvCxnSpPr>
            <p:nvPr/>
          </p:nvCxnSpPr>
          <p:spPr>
            <a:xfrm>
              <a:off x="7941289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C2EEDE2-9A2C-40F1-8270-DE79388D1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18212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7AF3C23-D663-4295-9E81-EE205CD041A3}"/>
                </a:ext>
              </a:extLst>
            </p:cNvPr>
            <p:cNvCxnSpPr>
              <a:cxnSpLocks/>
            </p:cNvCxnSpPr>
            <p:nvPr/>
          </p:nvCxnSpPr>
          <p:spPr>
            <a:xfrm>
              <a:off x="8095136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mg_text_4">
              <a:extLst>
                <a:ext uri="{FF2B5EF4-FFF2-40B4-BE49-F238E27FC236}">
                  <a16:creationId xmlns:a16="http://schemas.microsoft.com/office/drawing/2014/main" id="{33D1E4D2-CF41-4F29-8C1D-68995AE2BBCE}"/>
                </a:ext>
              </a:extLst>
            </p:cNvPr>
            <p:cNvSpPr/>
            <p:nvPr/>
          </p:nvSpPr>
          <p:spPr>
            <a:xfrm>
              <a:off x="7248128" y="2170348"/>
              <a:ext cx="1110014" cy="3356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80808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92%</a:t>
              </a:r>
            </a:p>
          </p:txBody>
        </p:sp>
      </p:grpSp>
      <p:grpSp>
        <p:nvGrpSpPr>
          <p:cNvPr id="134" name="Can_5">
            <a:extLst>
              <a:ext uri="{FF2B5EF4-FFF2-40B4-BE49-F238E27FC236}">
                <a16:creationId xmlns:a16="http://schemas.microsoft.com/office/drawing/2014/main" id="{A1E09503-BC72-43C6-99AB-3929AF89677B}"/>
              </a:ext>
            </a:extLst>
          </p:cNvPr>
          <p:cNvGrpSpPr/>
          <p:nvPr/>
        </p:nvGrpSpPr>
        <p:grpSpPr>
          <a:xfrm>
            <a:off x="9048328" y="1436370"/>
            <a:ext cx="1110014" cy="1543050"/>
            <a:chOff x="9048328" y="1436370"/>
            <a:chExt cx="1110014" cy="1543050"/>
          </a:xfrm>
        </p:grpSpPr>
        <p:sp>
          <p:nvSpPr>
            <p:cNvPr id="135" name="Trapezoid_5">
              <a:extLst>
                <a:ext uri="{FF2B5EF4-FFF2-40B4-BE49-F238E27FC236}">
                  <a16:creationId xmlns:a16="http://schemas.microsoft.com/office/drawing/2014/main" id="{53D8376B-5589-4EC2-8FB2-15C0F97BD990}"/>
                </a:ext>
              </a:extLst>
            </p:cNvPr>
            <p:cNvSpPr/>
            <p:nvPr/>
          </p:nvSpPr>
          <p:spPr>
            <a:xfrm rot="10800000">
              <a:off x="9273473" y="1940814"/>
              <a:ext cx="646938" cy="1038606"/>
            </a:xfrm>
            <a:prstGeom prst="trapezoid">
              <a:avLst>
                <a:gd name="adj" fmla="val 14519"/>
              </a:avLst>
            </a:prstGeom>
            <a:solidFill>
              <a:srgbClr val="61359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6" name="Trapezoid 135">
              <a:extLst>
                <a:ext uri="{FF2B5EF4-FFF2-40B4-BE49-F238E27FC236}">
                  <a16:creationId xmlns:a16="http://schemas.microsoft.com/office/drawing/2014/main" id="{4771BFBB-6D1A-4A37-8286-1398BC66D85B}"/>
                </a:ext>
              </a:extLst>
            </p:cNvPr>
            <p:cNvSpPr/>
            <p:nvPr/>
          </p:nvSpPr>
          <p:spPr>
            <a:xfrm rot="10800000">
              <a:off x="9293285" y="2160271"/>
              <a:ext cx="607695" cy="394334"/>
            </a:xfrm>
            <a:prstGeom prst="trapezoid">
              <a:avLst>
                <a:gd name="adj" fmla="val 88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Trapezoid 136">
              <a:extLst>
                <a:ext uri="{FF2B5EF4-FFF2-40B4-BE49-F238E27FC236}">
                  <a16:creationId xmlns:a16="http://schemas.microsoft.com/office/drawing/2014/main" id="{071F9885-E111-487E-9374-9A1A98EDDE0E}"/>
                </a:ext>
              </a:extLst>
            </p:cNvPr>
            <p:cNvSpPr/>
            <p:nvPr/>
          </p:nvSpPr>
          <p:spPr>
            <a:xfrm>
              <a:off x="9201846" y="1855470"/>
              <a:ext cx="773430" cy="8382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Trapezoid 137">
              <a:extLst>
                <a:ext uri="{FF2B5EF4-FFF2-40B4-BE49-F238E27FC236}">
                  <a16:creationId xmlns:a16="http://schemas.microsoft.com/office/drawing/2014/main" id="{ABECAB1E-0C93-4FA7-A24F-8C835B8F38A7}"/>
                </a:ext>
              </a:extLst>
            </p:cNvPr>
            <p:cNvSpPr/>
            <p:nvPr/>
          </p:nvSpPr>
          <p:spPr>
            <a:xfrm>
              <a:off x="9392346" y="1791866"/>
              <a:ext cx="384810" cy="6360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81AD2B5E-3E77-43FE-8265-15F287C78E0E}"/>
                </a:ext>
              </a:extLst>
            </p:cNvPr>
            <p:cNvSpPr/>
            <p:nvPr/>
          </p:nvSpPr>
          <p:spPr>
            <a:xfrm>
              <a:off x="9571416" y="1436370"/>
              <a:ext cx="190500" cy="354330"/>
            </a:xfrm>
            <a:prstGeom prst="parallelogram">
              <a:avLst>
                <a:gd name="adj" fmla="val 752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C55C5C4-8FEF-4F91-9200-68789C965812}"/>
                </a:ext>
              </a:extLst>
            </p:cNvPr>
            <p:cNvCxnSpPr>
              <a:cxnSpLocks/>
            </p:cNvCxnSpPr>
            <p:nvPr/>
          </p:nvCxnSpPr>
          <p:spPr>
            <a:xfrm>
              <a:off x="9279951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5687E73-6270-494B-A060-A9D608E484A8}"/>
                </a:ext>
              </a:extLst>
            </p:cNvPr>
            <p:cNvCxnSpPr>
              <a:cxnSpLocks/>
            </p:cNvCxnSpPr>
            <p:nvPr/>
          </p:nvCxnSpPr>
          <p:spPr>
            <a:xfrm>
              <a:off x="9356874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FFC255A-C2E5-4062-BA3F-8023B1015547}"/>
                </a:ext>
              </a:extLst>
            </p:cNvPr>
            <p:cNvCxnSpPr>
              <a:cxnSpLocks/>
            </p:cNvCxnSpPr>
            <p:nvPr/>
          </p:nvCxnSpPr>
          <p:spPr>
            <a:xfrm>
              <a:off x="9433797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9A6728D-C609-443B-B63B-473BD20F9D36}"/>
                </a:ext>
              </a:extLst>
            </p:cNvPr>
            <p:cNvCxnSpPr>
              <a:cxnSpLocks/>
            </p:cNvCxnSpPr>
            <p:nvPr/>
          </p:nvCxnSpPr>
          <p:spPr>
            <a:xfrm>
              <a:off x="9510720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7F53630-F5FD-4503-9AEF-12462D26FE65}"/>
                </a:ext>
              </a:extLst>
            </p:cNvPr>
            <p:cNvCxnSpPr>
              <a:cxnSpLocks/>
            </p:cNvCxnSpPr>
            <p:nvPr/>
          </p:nvCxnSpPr>
          <p:spPr>
            <a:xfrm>
              <a:off x="9587643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3D9358C-8762-42EC-AA71-4B170389AAFD}"/>
                </a:ext>
              </a:extLst>
            </p:cNvPr>
            <p:cNvCxnSpPr>
              <a:cxnSpLocks/>
            </p:cNvCxnSpPr>
            <p:nvPr/>
          </p:nvCxnSpPr>
          <p:spPr>
            <a:xfrm>
              <a:off x="9664566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1BEB4F-A231-4DB0-A045-AB313310AA0B}"/>
                </a:ext>
              </a:extLst>
            </p:cNvPr>
            <p:cNvCxnSpPr>
              <a:cxnSpLocks/>
            </p:cNvCxnSpPr>
            <p:nvPr/>
          </p:nvCxnSpPr>
          <p:spPr>
            <a:xfrm>
              <a:off x="9741489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1C2D9E2-EA64-4A0D-A9C3-D75A13911AB5}"/>
                </a:ext>
              </a:extLst>
            </p:cNvPr>
            <p:cNvCxnSpPr>
              <a:cxnSpLocks/>
            </p:cNvCxnSpPr>
            <p:nvPr/>
          </p:nvCxnSpPr>
          <p:spPr>
            <a:xfrm>
              <a:off x="9818412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8161289-05A7-4BBF-BEA6-81A47AC84059}"/>
                </a:ext>
              </a:extLst>
            </p:cNvPr>
            <p:cNvCxnSpPr>
              <a:cxnSpLocks/>
            </p:cNvCxnSpPr>
            <p:nvPr/>
          </p:nvCxnSpPr>
          <p:spPr>
            <a:xfrm>
              <a:off x="9895336" y="1859280"/>
              <a:ext cx="0" cy="36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img_text_5">
              <a:extLst>
                <a:ext uri="{FF2B5EF4-FFF2-40B4-BE49-F238E27FC236}">
                  <a16:creationId xmlns:a16="http://schemas.microsoft.com/office/drawing/2014/main" id="{9472BFB6-5A8A-41EE-BCC9-24B4D5F88739}"/>
                </a:ext>
              </a:extLst>
            </p:cNvPr>
            <p:cNvSpPr/>
            <p:nvPr/>
          </p:nvSpPr>
          <p:spPr>
            <a:xfrm>
              <a:off x="9048328" y="2170348"/>
              <a:ext cx="1110014" cy="3356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srgbClr val="80808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95%</a:t>
              </a:r>
            </a:p>
          </p:txBody>
        </p:sp>
      </p:grpSp>
      <p:graphicFrame>
        <p:nvGraphicFramePr>
          <p:cNvPr id="150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392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508" y="764116"/>
            <a:ext cx="810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Consumption Location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1" y="701262"/>
            <a:ext cx="421974" cy="40634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pic>
        <p:nvPicPr>
          <p:cNvPr id="44" name="Picture 4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8" name="Consump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258316"/>
              </p:ext>
            </p:extLst>
          </p:nvPr>
        </p:nvGraphicFramePr>
        <p:xfrm>
          <a:off x="238124" y="1304925"/>
          <a:ext cx="11934826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Consumption_Rd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Involve Consumption Location – At This Outlet.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9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24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</a:t>
            </a:r>
          </a:p>
          <a:p>
            <a:pPr lvl="0"/>
            <a:r>
              <a:rPr lang="en-US" sz="4000" dirty="0">
                <a:latin typeface="Franklin Gothic Book" panose="020B0503020102020204" pitchFamily="34" charset="0"/>
              </a:rPr>
              <a:t>Trip Summary</a:t>
            </a:r>
            <a:endParaRPr lang="en-US" sz="4000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7733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392038"/>
            <a:ext cx="11412000" cy="252000"/>
          </a:xfrm>
          <a:prstGeom prst="rect">
            <a:avLst/>
          </a:prstGeom>
        </p:spPr>
      </p:pic>
      <p:graphicFrame>
        <p:nvGraphicFramePr>
          <p:cNvPr id="73" name="Time_Spen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505997"/>
              </p:ext>
            </p:extLst>
          </p:nvPr>
        </p:nvGraphicFramePr>
        <p:xfrm>
          <a:off x="238125" y="3953258"/>
          <a:ext cx="11829184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277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Average Time Spent In Outlet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2" y="718969"/>
            <a:ext cx="394706" cy="3800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Time Spent In Outlet – Detail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3" y="3446373"/>
            <a:ext cx="338502" cy="325964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Visit Summary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effectLst/>
              </a:rPr>
              <a:t>33</a:t>
            </a:fld>
            <a:endParaRPr lang="en-US" dirty="0">
              <a:effectLst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75" name="AvgTim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Read As: Average Time Spent For Visits To Midscale Is 31 Minutes.</a:t>
            </a:r>
          </a:p>
        </p:txBody>
      </p:sp>
      <p:sp>
        <p:nvSpPr>
          <p:cNvPr id="77" name="Time_Spent_Rd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Read As: 10% Of Visits To Midscale Have Time Spent In Outlet Detail – 5 Minutes Or Less.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54" name="Group_1">
            <a:extLst>
              <a:ext uri="{FF2B5EF4-FFF2-40B4-BE49-F238E27FC236}">
                <a16:creationId xmlns:a16="http://schemas.microsoft.com/office/drawing/2014/main" id="{C9AB7815-1DBF-46F1-A687-5C33EFF19970}"/>
              </a:ext>
            </a:extLst>
          </p:cNvPr>
          <p:cNvGrpSpPr/>
          <p:nvPr/>
        </p:nvGrpSpPr>
        <p:grpSpPr>
          <a:xfrm>
            <a:off x="685800" y="1460891"/>
            <a:ext cx="1664892" cy="1472691"/>
            <a:chOff x="685800" y="1460891"/>
            <a:chExt cx="1664892" cy="1472691"/>
          </a:xfrm>
        </p:grpSpPr>
        <p:sp>
          <p:nvSpPr>
            <p:cNvPr id="55" name="Time_Rect_1">
              <a:extLst>
                <a:ext uri="{FF2B5EF4-FFF2-40B4-BE49-F238E27FC236}">
                  <a16:creationId xmlns:a16="http://schemas.microsoft.com/office/drawing/2014/main" id="{A3EEB688-A2B9-4FF7-9ABC-CFED05D4715E}"/>
                </a:ext>
              </a:extLst>
            </p:cNvPr>
            <p:cNvSpPr/>
            <p:nvPr/>
          </p:nvSpPr>
          <p:spPr>
            <a:xfrm>
              <a:off x="914400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ime_RectOut_1">
              <a:extLst>
                <a:ext uri="{FF2B5EF4-FFF2-40B4-BE49-F238E27FC236}">
                  <a16:creationId xmlns:a16="http://schemas.microsoft.com/office/drawing/2014/main" id="{1A9E471B-A0CB-4AE3-B7F6-75AA28A0CB99}"/>
                </a:ext>
              </a:extLst>
            </p:cNvPr>
            <p:cNvSpPr/>
            <p:nvPr/>
          </p:nvSpPr>
          <p:spPr>
            <a:xfrm>
              <a:off x="685800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ime_RectInn_1">
              <a:extLst>
                <a:ext uri="{FF2B5EF4-FFF2-40B4-BE49-F238E27FC236}">
                  <a16:creationId xmlns:a16="http://schemas.microsoft.com/office/drawing/2014/main" id="{76107789-7D69-4432-970B-EC1F61BEC0F7}"/>
                </a:ext>
              </a:extLst>
            </p:cNvPr>
            <p:cNvSpPr/>
            <p:nvPr/>
          </p:nvSpPr>
          <p:spPr>
            <a:xfrm>
              <a:off x="791630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ime_Rect_2">
              <a:extLst>
                <a:ext uri="{FF2B5EF4-FFF2-40B4-BE49-F238E27FC236}">
                  <a16:creationId xmlns:a16="http://schemas.microsoft.com/office/drawing/2014/main" id="{A4B60B9E-BC9E-4AF0-AC31-90783EEBD6A3}"/>
                </a:ext>
              </a:extLst>
            </p:cNvPr>
            <p:cNvSpPr/>
            <p:nvPr/>
          </p:nvSpPr>
          <p:spPr>
            <a:xfrm>
              <a:off x="2067336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ime_Oval_1">
              <a:extLst>
                <a:ext uri="{FF2B5EF4-FFF2-40B4-BE49-F238E27FC236}">
                  <a16:creationId xmlns:a16="http://schemas.microsoft.com/office/drawing/2014/main" id="{7156768E-CD08-4438-A138-53AEB715B37B}"/>
                </a:ext>
              </a:extLst>
            </p:cNvPr>
            <p:cNvSpPr/>
            <p:nvPr/>
          </p:nvSpPr>
          <p:spPr>
            <a:xfrm>
              <a:off x="1459523" y="2329961"/>
              <a:ext cx="184639" cy="1055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ime_Value_1">
              <a:extLst>
                <a:ext uri="{FF2B5EF4-FFF2-40B4-BE49-F238E27FC236}">
                  <a16:creationId xmlns:a16="http://schemas.microsoft.com/office/drawing/2014/main" id="{1D9E668A-45F6-4ACE-B250-B4DB55E0606A}"/>
                </a:ext>
              </a:extLst>
            </p:cNvPr>
            <p:cNvSpPr/>
            <p:nvPr/>
          </p:nvSpPr>
          <p:spPr>
            <a:xfrm>
              <a:off x="860971" y="1614543"/>
              <a:ext cx="129004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0000FF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00:18</a:t>
              </a:r>
            </a:p>
          </p:txBody>
        </p:sp>
        <p:sp>
          <p:nvSpPr>
            <p:cNvPr id="61" name="Time_Minlabel_1">
              <a:extLst>
                <a:ext uri="{FF2B5EF4-FFF2-40B4-BE49-F238E27FC236}">
                  <a16:creationId xmlns:a16="http://schemas.microsoft.com/office/drawing/2014/main" id="{C986D2BE-E767-4924-89FF-6F75C0542B47}"/>
                </a:ext>
              </a:extLst>
            </p:cNvPr>
            <p:cNvSpPr/>
            <p:nvPr/>
          </p:nvSpPr>
          <p:spPr>
            <a:xfrm>
              <a:off x="1049992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ime_TopRect_1">
              <a:extLst>
                <a:ext uri="{FF2B5EF4-FFF2-40B4-BE49-F238E27FC236}">
                  <a16:creationId xmlns:a16="http://schemas.microsoft.com/office/drawing/2014/main" id="{0C720B62-2C71-4441-9706-8415657BEEBC}"/>
                </a:ext>
              </a:extLst>
            </p:cNvPr>
            <p:cNvSpPr/>
            <p:nvPr/>
          </p:nvSpPr>
          <p:spPr>
            <a:xfrm>
              <a:off x="112033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4" name="Group_2">
            <a:extLst>
              <a:ext uri="{FF2B5EF4-FFF2-40B4-BE49-F238E27FC236}">
                <a16:creationId xmlns:a16="http://schemas.microsoft.com/office/drawing/2014/main" id="{9E8EC41E-A6CE-42E9-ACB2-EDF6E1B9C71A}"/>
              </a:ext>
            </a:extLst>
          </p:cNvPr>
          <p:cNvGrpSpPr/>
          <p:nvPr/>
        </p:nvGrpSpPr>
        <p:grpSpPr>
          <a:xfrm>
            <a:off x="2927648" y="1460891"/>
            <a:ext cx="1664892" cy="1472691"/>
            <a:chOff x="2927648" y="1460891"/>
            <a:chExt cx="1664892" cy="1472691"/>
          </a:xfrm>
        </p:grpSpPr>
        <p:sp>
          <p:nvSpPr>
            <p:cNvPr id="65" name="Time_Rect_2_1">
              <a:extLst>
                <a:ext uri="{FF2B5EF4-FFF2-40B4-BE49-F238E27FC236}">
                  <a16:creationId xmlns:a16="http://schemas.microsoft.com/office/drawing/2014/main" id="{88DA5A31-9EDD-435F-B7DB-3576CBF2F179}"/>
                </a:ext>
              </a:extLst>
            </p:cNvPr>
            <p:cNvSpPr/>
            <p:nvPr/>
          </p:nvSpPr>
          <p:spPr>
            <a:xfrm>
              <a:off x="3156248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ime_RectOut_2">
              <a:extLst>
                <a:ext uri="{FF2B5EF4-FFF2-40B4-BE49-F238E27FC236}">
                  <a16:creationId xmlns:a16="http://schemas.microsoft.com/office/drawing/2014/main" id="{4FE64EDE-164E-4E88-A45D-0CFE95330A80}"/>
                </a:ext>
              </a:extLst>
            </p:cNvPr>
            <p:cNvSpPr/>
            <p:nvPr/>
          </p:nvSpPr>
          <p:spPr>
            <a:xfrm>
              <a:off x="2927648" y="1512276"/>
              <a:ext cx="1664892" cy="984738"/>
            </a:xfrm>
            <a:prstGeom prst="roundRect">
              <a:avLst>
                <a:gd name="adj" fmla="val 6575"/>
              </a:avLst>
            </a:prstGeom>
            <a:solidFill>
              <a:srgbClr val="2A879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ime_RectInn_2">
              <a:extLst>
                <a:ext uri="{FF2B5EF4-FFF2-40B4-BE49-F238E27FC236}">
                  <a16:creationId xmlns:a16="http://schemas.microsoft.com/office/drawing/2014/main" id="{763514B1-8B9E-447F-A543-BFBFF912ADE6}"/>
                </a:ext>
              </a:extLst>
            </p:cNvPr>
            <p:cNvSpPr/>
            <p:nvPr/>
          </p:nvSpPr>
          <p:spPr>
            <a:xfrm>
              <a:off x="3033478" y="1605632"/>
              <a:ext cx="1453232" cy="674560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ime_Rect_2_2">
              <a:extLst>
                <a:ext uri="{FF2B5EF4-FFF2-40B4-BE49-F238E27FC236}">
                  <a16:creationId xmlns:a16="http://schemas.microsoft.com/office/drawing/2014/main" id="{52DBF706-C401-4E3E-B599-2B09A26CEC5B}"/>
                </a:ext>
              </a:extLst>
            </p:cNvPr>
            <p:cNvSpPr/>
            <p:nvPr/>
          </p:nvSpPr>
          <p:spPr>
            <a:xfrm>
              <a:off x="4309184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ime_Oval_2">
              <a:extLst>
                <a:ext uri="{FF2B5EF4-FFF2-40B4-BE49-F238E27FC236}">
                  <a16:creationId xmlns:a16="http://schemas.microsoft.com/office/drawing/2014/main" id="{89491F9C-B314-41F2-8534-9EF8AE0EE2AE}"/>
                </a:ext>
              </a:extLst>
            </p:cNvPr>
            <p:cNvSpPr/>
            <p:nvPr/>
          </p:nvSpPr>
          <p:spPr>
            <a:xfrm>
              <a:off x="3701371" y="2329961"/>
              <a:ext cx="184639" cy="105508"/>
            </a:xfrm>
            <a:prstGeom prst="ellipse">
              <a:avLst/>
            </a:prstGeom>
            <a:solidFill>
              <a:srgbClr val="39ABB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ime_Value_2">
              <a:extLst>
                <a:ext uri="{FF2B5EF4-FFF2-40B4-BE49-F238E27FC236}">
                  <a16:creationId xmlns:a16="http://schemas.microsoft.com/office/drawing/2014/main" id="{4106E7DC-23B9-42CA-A3CA-610097EB194E}"/>
                </a:ext>
              </a:extLst>
            </p:cNvPr>
            <p:cNvSpPr/>
            <p:nvPr/>
          </p:nvSpPr>
          <p:spPr>
            <a:xfrm>
              <a:off x="3102819" y="1614543"/>
              <a:ext cx="129004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FF0000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00:02</a:t>
              </a:r>
            </a:p>
          </p:txBody>
        </p:sp>
        <p:sp>
          <p:nvSpPr>
            <p:cNvPr id="72" name="Time_Minlabel_2">
              <a:extLst>
                <a:ext uri="{FF2B5EF4-FFF2-40B4-BE49-F238E27FC236}">
                  <a16:creationId xmlns:a16="http://schemas.microsoft.com/office/drawing/2014/main" id="{8B511CEF-6F3D-4D08-B445-7737DE23E5FE}"/>
                </a:ext>
              </a:extLst>
            </p:cNvPr>
            <p:cNvSpPr/>
            <p:nvPr/>
          </p:nvSpPr>
          <p:spPr>
            <a:xfrm>
              <a:off x="3291840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ime_TopRect_2">
              <a:extLst>
                <a:ext uri="{FF2B5EF4-FFF2-40B4-BE49-F238E27FC236}">
                  <a16:creationId xmlns:a16="http://schemas.microsoft.com/office/drawing/2014/main" id="{F9DB95B3-8DB8-4855-A3DD-0F0C94E62FBF}"/>
                </a:ext>
              </a:extLst>
            </p:cNvPr>
            <p:cNvSpPr/>
            <p:nvPr/>
          </p:nvSpPr>
          <p:spPr>
            <a:xfrm>
              <a:off x="335969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_3">
            <a:extLst>
              <a:ext uri="{FF2B5EF4-FFF2-40B4-BE49-F238E27FC236}">
                <a16:creationId xmlns:a16="http://schemas.microsoft.com/office/drawing/2014/main" id="{2E1444D7-8007-4EAF-9DBF-1BB18483D0F1}"/>
              </a:ext>
            </a:extLst>
          </p:cNvPr>
          <p:cNvGrpSpPr/>
          <p:nvPr/>
        </p:nvGrpSpPr>
        <p:grpSpPr>
          <a:xfrm>
            <a:off x="5303912" y="1460891"/>
            <a:ext cx="1664892" cy="1472691"/>
            <a:chOff x="5303912" y="1460891"/>
            <a:chExt cx="1664892" cy="1472691"/>
          </a:xfrm>
        </p:grpSpPr>
        <p:sp>
          <p:nvSpPr>
            <p:cNvPr id="79" name="Time_Rect_3_1">
              <a:extLst>
                <a:ext uri="{FF2B5EF4-FFF2-40B4-BE49-F238E27FC236}">
                  <a16:creationId xmlns:a16="http://schemas.microsoft.com/office/drawing/2014/main" id="{1E06804A-4301-4264-9D52-D553FFD1819C}"/>
                </a:ext>
              </a:extLst>
            </p:cNvPr>
            <p:cNvSpPr/>
            <p:nvPr/>
          </p:nvSpPr>
          <p:spPr>
            <a:xfrm>
              <a:off x="5532512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Time_RectOut_3">
              <a:extLst>
                <a:ext uri="{FF2B5EF4-FFF2-40B4-BE49-F238E27FC236}">
                  <a16:creationId xmlns:a16="http://schemas.microsoft.com/office/drawing/2014/main" id="{A62F68F9-20EE-4C00-911A-BE7A7FA30C4C}"/>
                </a:ext>
              </a:extLst>
            </p:cNvPr>
            <p:cNvSpPr/>
            <p:nvPr/>
          </p:nvSpPr>
          <p:spPr>
            <a:xfrm>
              <a:off x="5303912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F8B31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Time_RectInn_3">
              <a:extLst>
                <a:ext uri="{FF2B5EF4-FFF2-40B4-BE49-F238E27FC236}">
                  <a16:creationId xmlns:a16="http://schemas.microsoft.com/office/drawing/2014/main" id="{964B0D9E-2BE6-45E5-9F3D-7A6D37CE42D8}"/>
                </a:ext>
              </a:extLst>
            </p:cNvPr>
            <p:cNvSpPr/>
            <p:nvPr/>
          </p:nvSpPr>
          <p:spPr>
            <a:xfrm>
              <a:off x="5409742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ime_Rect_3_2">
              <a:extLst>
                <a:ext uri="{FF2B5EF4-FFF2-40B4-BE49-F238E27FC236}">
                  <a16:creationId xmlns:a16="http://schemas.microsoft.com/office/drawing/2014/main" id="{E3E9E654-6DE6-4D1E-B4D7-CF133164C725}"/>
                </a:ext>
              </a:extLst>
            </p:cNvPr>
            <p:cNvSpPr/>
            <p:nvPr/>
          </p:nvSpPr>
          <p:spPr>
            <a:xfrm>
              <a:off x="6685448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Time_Oval_3">
              <a:extLst>
                <a:ext uri="{FF2B5EF4-FFF2-40B4-BE49-F238E27FC236}">
                  <a16:creationId xmlns:a16="http://schemas.microsoft.com/office/drawing/2014/main" id="{3A369741-90F2-4F5E-9D3C-5647470927D6}"/>
                </a:ext>
              </a:extLst>
            </p:cNvPr>
            <p:cNvSpPr/>
            <p:nvPr/>
          </p:nvSpPr>
          <p:spPr>
            <a:xfrm>
              <a:off x="6077635" y="2329961"/>
              <a:ext cx="184639" cy="105508"/>
            </a:xfrm>
            <a:prstGeom prst="ellipse">
              <a:avLst/>
            </a:prstGeom>
            <a:solidFill>
              <a:srgbClr val="FEC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ime_Value_3">
              <a:extLst>
                <a:ext uri="{FF2B5EF4-FFF2-40B4-BE49-F238E27FC236}">
                  <a16:creationId xmlns:a16="http://schemas.microsoft.com/office/drawing/2014/main" id="{C9741628-803A-45E4-8E6F-D80AF64759A6}"/>
                </a:ext>
              </a:extLst>
            </p:cNvPr>
            <p:cNvSpPr/>
            <p:nvPr/>
          </p:nvSpPr>
          <p:spPr>
            <a:xfrm>
              <a:off x="5479083" y="1614543"/>
              <a:ext cx="129004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FF0000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00:05</a:t>
              </a:r>
            </a:p>
          </p:txBody>
        </p:sp>
        <p:sp>
          <p:nvSpPr>
            <p:cNvPr id="86" name="Time_Minlabel_3">
              <a:extLst>
                <a:ext uri="{FF2B5EF4-FFF2-40B4-BE49-F238E27FC236}">
                  <a16:creationId xmlns:a16="http://schemas.microsoft.com/office/drawing/2014/main" id="{9CBB2CDF-E8ED-476D-829E-57D1A1E7E99C}"/>
                </a:ext>
              </a:extLst>
            </p:cNvPr>
            <p:cNvSpPr/>
            <p:nvPr/>
          </p:nvSpPr>
          <p:spPr>
            <a:xfrm>
              <a:off x="5668104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ime_TopRect_3">
              <a:extLst>
                <a:ext uri="{FF2B5EF4-FFF2-40B4-BE49-F238E27FC236}">
                  <a16:creationId xmlns:a16="http://schemas.microsoft.com/office/drawing/2014/main" id="{0564F7D1-12E4-4A29-AC9D-50BEE154F288}"/>
                </a:ext>
              </a:extLst>
            </p:cNvPr>
            <p:cNvSpPr/>
            <p:nvPr/>
          </p:nvSpPr>
          <p:spPr>
            <a:xfrm>
              <a:off x="5735960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8" name="Group_4">
            <a:extLst>
              <a:ext uri="{FF2B5EF4-FFF2-40B4-BE49-F238E27FC236}">
                <a16:creationId xmlns:a16="http://schemas.microsoft.com/office/drawing/2014/main" id="{1EAD418F-ABAE-4BDA-9DEB-84D6B1949A60}"/>
              </a:ext>
            </a:extLst>
          </p:cNvPr>
          <p:cNvGrpSpPr/>
          <p:nvPr/>
        </p:nvGrpSpPr>
        <p:grpSpPr>
          <a:xfrm>
            <a:off x="7608168" y="1460891"/>
            <a:ext cx="1664892" cy="1472691"/>
            <a:chOff x="7608168" y="1460891"/>
            <a:chExt cx="1664892" cy="1472691"/>
          </a:xfrm>
        </p:grpSpPr>
        <p:sp>
          <p:nvSpPr>
            <p:cNvPr id="89" name="Time_Rect_4_1">
              <a:extLst>
                <a:ext uri="{FF2B5EF4-FFF2-40B4-BE49-F238E27FC236}">
                  <a16:creationId xmlns:a16="http://schemas.microsoft.com/office/drawing/2014/main" id="{2B9F347B-031F-47A2-B876-504B87F87493}"/>
                </a:ext>
              </a:extLst>
            </p:cNvPr>
            <p:cNvSpPr/>
            <p:nvPr/>
          </p:nvSpPr>
          <p:spPr>
            <a:xfrm>
              <a:off x="7836768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Time_RectOut_4">
              <a:extLst>
                <a:ext uri="{FF2B5EF4-FFF2-40B4-BE49-F238E27FC236}">
                  <a16:creationId xmlns:a16="http://schemas.microsoft.com/office/drawing/2014/main" id="{25FD0C64-5247-423C-8F0C-0DE4CD415420}"/>
                </a:ext>
              </a:extLst>
            </p:cNvPr>
            <p:cNvSpPr/>
            <p:nvPr/>
          </p:nvSpPr>
          <p:spPr>
            <a:xfrm>
              <a:off x="7608168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1DB1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Time_RectInn_4">
              <a:extLst>
                <a:ext uri="{FF2B5EF4-FFF2-40B4-BE49-F238E27FC236}">
                  <a16:creationId xmlns:a16="http://schemas.microsoft.com/office/drawing/2014/main" id="{371B9229-674D-4205-BE57-5D21B27E922E}"/>
                </a:ext>
              </a:extLst>
            </p:cNvPr>
            <p:cNvSpPr/>
            <p:nvPr/>
          </p:nvSpPr>
          <p:spPr>
            <a:xfrm>
              <a:off x="7713998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Time_Rect_4_2">
              <a:extLst>
                <a:ext uri="{FF2B5EF4-FFF2-40B4-BE49-F238E27FC236}">
                  <a16:creationId xmlns:a16="http://schemas.microsoft.com/office/drawing/2014/main" id="{2970F011-EBCB-4073-9A72-53876958D207}"/>
                </a:ext>
              </a:extLst>
            </p:cNvPr>
            <p:cNvSpPr/>
            <p:nvPr/>
          </p:nvSpPr>
          <p:spPr>
            <a:xfrm>
              <a:off x="8989704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Time_Oval_4">
              <a:extLst>
                <a:ext uri="{FF2B5EF4-FFF2-40B4-BE49-F238E27FC236}">
                  <a16:creationId xmlns:a16="http://schemas.microsoft.com/office/drawing/2014/main" id="{5EBDF0D8-5E74-44B4-A68C-D38ECAD85A91}"/>
                </a:ext>
              </a:extLst>
            </p:cNvPr>
            <p:cNvSpPr/>
            <p:nvPr/>
          </p:nvSpPr>
          <p:spPr>
            <a:xfrm>
              <a:off x="8381891" y="2329961"/>
              <a:ext cx="184639" cy="105508"/>
            </a:xfrm>
            <a:prstGeom prst="ellipse">
              <a:avLst/>
            </a:prstGeom>
            <a:solidFill>
              <a:srgbClr val="69C0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ime_Value_4">
              <a:extLst>
                <a:ext uri="{FF2B5EF4-FFF2-40B4-BE49-F238E27FC236}">
                  <a16:creationId xmlns:a16="http://schemas.microsoft.com/office/drawing/2014/main" id="{C52C83B7-4468-4C90-B630-C1389A901698}"/>
                </a:ext>
              </a:extLst>
            </p:cNvPr>
            <p:cNvSpPr/>
            <p:nvPr/>
          </p:nvSpPr>
          <p:spPr>
            <a:xfrm>
              <a:off x="7783339" y="1614543"/>
              <a:ext cx="129004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808080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00:02</a:t>
              </a:r>
            </a:p>
          </p:txBody>
        </p:sp>
        <p:sp>
          <p:nvSpPr>
            <p:cNvPr id="95" name="Time_Minlabel_4">
              <a:extLst>
                <a:ext uri="{FF2B5EF4-FFF2-40B4-BE49-F238E27FC236}">
                  <a16:creationId xmlns:a16="http://schemas.microsoft.com/office/drawing/2014/main" id="{9CFABC3A-B608-4786-8576-215015D11721}"/>
                </a:ext>
              </a:extLst>
            </p:cNvPr>
            <p:cNvSpPr/>
            <p:nvPr/>
          </p:nvSpPr>
          <p:spPr>
            <a:xfrm>
              <a:off x="7972360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ime_TopRect_4">
              <a:extLst>
                <a:ext uri="{FF2B5EF4-FFF2-40B4-BE49-F238E27FC236}">
                  <a16:creationId xmlns:a16="http://schemas.microsoft.com/office/drawing/2014/main" id="{F1AA948E-4624-4A82-A671-50932DCF4894}"/>
                </a:ext>
              </a:extLst>
            </p:cNvPr>
            <p:cNvSpPr/>
            <p:nvPr/>
          </p:nvSpPr>
          <p:spPr>
            <a:xfrm>
              <a:off x="804021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7" name="Group_5">
            <a:extLst>
              <a:ext uri="{FF2B5EF4-FFF2-40B4-BE49-F238E27FC236}">
                <a16:creationId xmlns:a16="http://schemas.microsoft.com/office/drawing/2014/main" id="{84BEE1C3-3D6C-4D72-8EBD-DC70549166C0}"/>
              </a:ext>
            </a:extLst>
          </p:cNvPr>
          <p:cNvGrpSpPr/>
          <p:nvPr/>
        </p:nvGrpSpPr>
        <p:grpSpPr>
          <a:xfrm>
            <a:off x="9912424" y="1460891"/>
            <a:ext cx="1664892" cy="1472691"/>
            <a:chOff x="9912424" y="1460891"/>
            <a:chExt cx="1664892" cy="1472691"/>
          </a:xfrm>
        </p:grpSpPr>
        <p:sp>
          <p:nvSpPr>
            <p:cNvPr id="98" name="Time_RectOut_5">
              <a:extLst>
                <a:ext uri="{FF2B5EF4-FFF2-40B4-BE49-F238E27FC236}">
                  <a16:creationId xmlns:a16="http://schemas.microsoft.com/office/drawing/2014/main" id="{6CF61B4A-2C25-4F85-92A8-2F7742206730}"/>
                </a:ext>
              </a:extLst>
            </p:cNvPr>
            <p:cNvSpPr/>
            <p:nvPr/>
          </p:nvSpPr>
          <p:spPr>
            <a:xfrm>
              <a:off x="9912424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6F399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Time_Rect_5_1">
              <a:extLst>
                <a:ext uri="{FF2B5EF4-FFF2-40B4-BE49-F238E27FC236}">
                  <a16:creationId xmlns:a16="http://schemas.microsoft.com/office/drawing/2014/main" id="{925B7B9F-3F44-4D9B-B656-7494D34B6F38}"/>
                </a:ext>
              </a:extLst>
            </p:cNvPr>
            <p:cNvSpPr/>
            <p:nvPr/>
          </p:nvSpPr>
          <p:spPr>
            <a:xfrm>
              <a:off x="10141024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ime_RectInn_5">
              <a:extLst>
                <a:ext uri="{FF2B5EF4-FFF2-40B4-BE49-F238E27FC236}">
                  <a16:creationId xmlns:a16="http://schemas.microsoft.com/office/drawing/2014/main" id="{D3A26F1B-CF74-4B61-A44E-046A7179E3C9}"/>
                </a:ext>
              </a:extLst>
            </p:cNvPr>
            <p:cNvSpPr/>
            <p:nvPr/>
          </p:nvSpPr>
          <p:spPr>
            <a:xfrm>
              <a:off x="10018254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Time_Rect_5_2">
              <a:extLst>
                <a:ext uri="{FF2B5EF4-FFF2-40B4-BE49-F238E27FC236}">
                  <a16:creationId xmlns:a16="http://schemas.microsoft.com/office/drawing/2014/main" id="{0D093E6A-4CAE-42BF-9F40-B37B030EA952}"/>
                </a:ext>
              </a:extLst>
            </p:cNvPr>
            <p:cNvSpPr/>
            <p:nvPr/>
          </p:nvSpPr>
          <p:spPr>
            <a:xfrm>
              <a:off x="11293960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ime_Oval_5">
              <a:extLst>
                <a:ext uri="{FF2B5EF4-FFF2-40B4-BE49-F238E27FC236}">
                  <a16:creationId xmlns:a16="http://schemas.microsoft.com/office/drawing/2014/main" id="{21072025-52AE-4BB0-87A8-969D7838C4E9}"/>
                </a:ext>
              </a:extLst>
            </p:cNvPr>
            <p:cNvSpPr/>
            <p:nvPr/>
          </p:nvSpPr>
          <p:spPr>
            <a:xfrm>
              <a:off x="10686147" y="2329961"/>
              <a:ext cx="184639" cy="105508"/>
            </a:xfrm>
            <a:prstGeom prst="ellipse">
              <a:avLst/>
            </a:prstGeom>
            <a:solidFill>
              <a:srgbClr val="8C62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Time_Value_5">
              <a:extLst>
                <a:ext uri="{FF2B5EF4-FFF2-40B4-BE49-F238E27FC236}">
                  <a16:creationId xmlns:a16="http://schemas.microsoft.com/office/drawing/2014/main" id="{43840753-C336-41C9-905E-88688FF01510}"/>
                </a:ext>
              </a:extLst>
            </p:cNvPr>
            <p:cNvSpPr/>
            <p:nvPr/>
          </p:nvSpPr>
          <p:spPr>
            <a:xfrm>
              <a:off x="10087595" y="1614543"/>
              <a:ext cx="129004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808080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00:40</a:t>
              </a:r>
            </a:p>
          </p:txBody>
        </p:sp>
        <p:sp>
          <p:nvSpPr>
            <p:cNvPr id="104" name="Time_Minlabel_5">
              <a:extLst>
                <a:ext uri="{FF2B5EF4-FFF2-40B4-BE49-F238E27FC236}">
                  <a16:creationId xmlns:a16="http://schemas.microsoft.com/office/drawing/2014/main" id="{3F5CABE2-D48A-4A47-AC25-6FCF0E6E316A}"/>
                </a:ext>
              </a:extLst>
            </p:cNvPr>
            <p:cNvSpPr/>
            <p:nvPr/>
          </p:nvSpPr>
          <p:spPr>
            <a:xfrm>
              <a:off x="10276616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ime_TopRect_5">
              <a:extLst>
                <a:ext uri="{FF2B5EF4-FFF2-40B4-BE49-F238E27FC236}">
                  <a16:creationId xmlns:a16="http://schemas.microsoft.com/office/drawing/2014/main" id="{E2D49290-7BCD-4ED5-80C4-2F2D8EF191B8}"/>
                </a:ext>
              </a:extLst>
            </p:cNvPr>
            <p:cNvSpPr/>
            <p:nvPr/>
          </p:nvSpPr>
          <p:spPr>
            <a:xfrm>
              <a:off x="10344472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09C79B-AE7A-41E6-97CE-BE668825C801}"/>
              </a:ext>
            </a:extLst>
          </p:cNvPr>
          <p:cNvCxnSpPr/>
          <p:nvPr/>
        </p:nvCxnSpPr>
        <p:spPr>
          <a:xfrm>
            <a:off x="741534" y="1099057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0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Expenditure_De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69711"/>
              </p:ext>
            </p:extLst>
          </p:nvPr>
        </p:nvGraphicFramePr>
        <p:xfrm>
          <a:off x="238125" y="3982398"/>
          <a:ext cx="11829184" cy="187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277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Expenditur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Expenditure – Average Per Diner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Expenditure_Det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Expenditure – Detail</a:t>
            </a:r>
          </a:p>
        </p:txBody>
      </p:sp>
      <p:pic>
        <p:nvPicPr>
          <p:cNvPr id="76" name="Picture 7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405688"/>
            <a:ext cx="11412000" cy="25200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8" y="3356992"/>
            <a:ext cx="411232" cy="396000"/>
          </a:xfrm>
          <a:prstGeom prst="rect">
            <a:avLst/>
          </a:prstGeom>
        </p:spPr>
      </p:pic>
      <p:sp>
        <p:nvSpPr>
          <p:cNvPr id="40" name="Expenditure_ReadAsText"/>
          <p:cNvSpPr txBox="1"/>
          <p:nvPr/>
        </p:nvSpPr>
        <p:spPr>
          <a:xfrm>
            <a:off x="664145" y="1070813"/>
            <a:ext cx="7417537" cy="21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Average Per Diner Expenditure for Visits To Midscale Is $21.32.</a:t>
            </a:r>
          </a:p>
        </p:txBody>
      </p:sp>
      <p:sp>
        <p:nvSpPr>
          <p:cNvPr id="45" name="Expenditure_Det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10% Of Visits To Midscale Involve Expenditure Detail - $5.00 Or Less.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2" y="774745"/>
            <a:ext cx="330944" cy="330944"/>
          </a:xfrm>
          <a:prstGeom prst="rect">
            <a:avLst/>
          </a:prstGeom>
        </p:spPr>
      </p:pic>
      <p:grpSp>
        <p:nvGrpSpPr>
          <p:cNvPr id="39" name="Group_1">
            <a:extLst>
              <a:ext uri="{FF2B5EF4-FFF2-40B4-BE49-F238E27FC236}">
                <a16:creationId xmlns:a16="http://schemas.microsoft.com/office/drawing/2014/main" id="{A0AA8533-0738-450F-83D8-488B28338580}"/>
              </a:ext>
            </a:extLst>
          </p:cNvPr>
          <p:cNvGrpSpPr/>
          <p:nvPr/>
        </p:nvGrpSpPr>
        <p:grpSpPr>
          <a:xfrm>
            <a:off x="734452" y="1632990"/>
            <a:ext cx="1808086" cy="902906"/>
            <a:chOff x="734452" y="1632990"/>
            <a:chExt cx="1808086" cy="902906"/>
          </a:xfrm>
        </p:grpSpPr>
        <p:sp>
          <p:nvSpPr>
            <p:cNvPr id="42" name="Rect_Out_1">
              <a:extLst>
                <a:ext uri="{FF2B5EF4-FFF2-40B4-BE49-F238E27FC236}">
                  <a16:creationId xmlns:a16="http://schemas.microsoft.com/office/drawing/2014/main" id="{C8FDA824-62C0-4AF0-A24D-637FB234BCF6}"/>
                </a:ext>
              </a:extLst>
            </p:cNvPr>
            <p:cNvSpPr/>
            <p:nvPr/>
          </p:nvSpPr>
          <p:spPr>
            <a:xfrm>
              <a:off x="734452" y="1632990"/>
              <a:ext cx="1808086" cy="902906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Plaque 43">
              <a:extLst>
                <a:ext uri="{FF2B5EF4-FFF2-40B4-BE49-F238E27FC236}">
                  <a16:creationId xmlns:a16="http://schemas.microsoft.com/office/drawing/2014/main" id="{63730CAC-B1B7-4C32-9D57-3B5C1A1E6608}"/>
                </a:ext>
              </a:extLst>
            </p:cNvPr>
            <p:cNvSpPr/>
            <p:nvPr/>
          </p:nvSpPr>
          <p:spPr>
            <a:xfrm>
              <a:off x="735338" y="1634096"/>
              <a:ext cx="1807200" cy="901800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_Inn_1">
              <a:extLst>
                <a:ext uri="{FF2B5EF4-FFF2-40B4-BE49-F238E27FC236}">
                  <a16:creationId xmlns:a16="http://schemas.microsoft.com/office/drawing/2014/main" id="{290CB4BB-375D-4AD8-8198-0202EA09AFE0}"/>
                </a:ext>
              </a:extLst>
            </p:cNvPr>
            <p:cNvSpPr/>
            <p:nvPr/>
          </p:nvSpPr>
          <p:spPr>
            <a:xfrm>
              <a:off x="836241" y="1723268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8D7FD2-D95D-488D-92F9-D2F1A77F2C51}"/>
                </a:ext>
              </a:extLst>
            </p:cNvPr>
            <p:cNvSpPr/>
            <p:nvPr/>
          </p:nvSpPr>
          <p:spPr>
            <a:xfrm>
              <a:off x="1393399" y="1675082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val_1">
              <a:extLst>
                <a:ext uri="{FF2B5EF4-FFF2-40B4-BE49-F238E27FC236}">
                  <a16:creationId xmlns:a16="http://schemas.microsoft.com/office/drawing/2014/main" id="{95ABAB5C-1D80-4F34-9767-208F4ACF4680}"/>
                </a:ext>
              </a:extLst>
            </p:cNvPr>
            <p:cNvSpPr/>
            <p:nvPr/>
          </p:nvSpPr>
          <p:spPr>
            <a:xfrm>
              <a:off x="836241" y="1855310"/>
              <a:ext cx="1612545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solidFill>
                    <a:srgbClr val="0000F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$8.23</a:t>
              </a:r>
            </a:p>
          </p:txBody>
        </p:sp>
      </p:grpSp>
      <p:grpSp>
        <p:nvGrpSpPr>
          <p:cNvPr id="52" name="Group_3">
            <a:extLst>
              <a:ext uri="{FF2B5EF4-FFF2-40B4-BE49-F238E27FC236}">
                <a16:creationId xmlns:a16="http://schemas.microsoft.com/office/drawing/2014/main" id="{CBBB2F92-AFCE-4FFC-A83F-249FA8801A7D}"/>
              </a:ext>
            </a:extLst>
          </p:cNvPr>
          <p:cNvGrpSpPr/>
          <p:nvPr/>
        </p:nvGrpSpPr>
        <p:grpSpPr>
          <a:xfrm>
            <a:off x="5179826" y="1629835"/>
            <a:ext cx="1808986" cy="908507"/>
            <a:chOff x="5179826" y="1629835"/>
            <a:chExt cx="1808986" cy="908507"/>
          </a:xfrm>
        </p:grpSpPr>
        <p:sp>
          <p:nvSpPr>
            <p:cNvPr id="53" name="Rect_Out_3">
              <a:extLst>
                <a:ext uri="{FF2B5EF4-FFF2-40B4-BE49-F238E27FC236}">
                  <a16:creationId xmlns:a16="http://schemas.microsoft.com/office/drawing/2014/main" id="{CC8FC8F0-AC41-4CE0-84EB-3BC54440D4AA}"/>
                </a:ext>
              </a:extLst>
            </p:cNvPr>
            <p:cNvSpPr/>
            <p:nvPr/>
          </p:nvSpPr>
          <p:spPr>
            <a:xfrm>
              <a:off x="5180726" y="1632734"/>
              <a:ext cx="1808086" cy="905608"/>
            </a:xfrm>
            <a:prstGeom prst="rect">
              <a:avLst/>
            </a:prstGeom>
            <a:solidFill>
              <a:srgbClr val="F2B40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Plaque 54">
              <a:extLst>
                <a:ext uri="{FF2B5EF4-FFF2-40B4-BE49-F238E27FC236}">
                  <a16:creationId xmlns:a16="http://schemas.microsoft.com/office/drawing/2014/main" id="{A47225B6-8340-4C0D-B6C2-05DC96279EBE}"/>
                </a:ext>
              </a:extLst>
            </p:cNvPr>
            <p:cNvSpPr/>
            <p:nvPr/>
          </p:nvSpPr>
          <p:spPr>
            <a:xfrm>
              <a:off x="5179826" y="1629835"/>
              <a:ext cx="1807200" cy="906061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_Inn_3">
              <a:extLst>
                <a:ext uri="{FF2B5EF4-FFF2-40B4-BE49-F238E27FC236}">
                  <a16:creationId xmlns:a16="http://schemas.microsoft.com/office/drawing/2014/main" id="{44C89FD4-DEDB-4100-843B-F505AAFA8D74}"/>
                </a:ext>
              </a:extLst>
            </p:cNvPr>
            <p:cNvSpPr/>
            <p:nvPr/>
          </p:nvSpPr>
          <p:spPr>
            <a:xfrm>
              <a:off x="5282515" y="1723012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F2B4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DE0DC4-9512-4166-A7C5-B65C096220BC}"/>
                </a:ext>
              </a:extLst>
            </p:cNvPr>
            <p:cNvSpPr/>
            <p:nvPr/>
          </p:nvSpPr>
          <p:spPr>
            <a:xfrm>
              <a:off x="5839673" y="1674826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val_3">
              <a:extLst>
                <a:ext uri="{FF2B5EF4-FFF2-40B4-BE49-F238E27FC236}">
                  <a16:creationId xmlns:a16="http://schemas.microsoft.com/office/drawing/2014/main" id="{563EB025-0E67-4EF4-8292-A9619011092C}"/>
                </a:ext>
              </a:extLst>
            </p:cNvPr>
            <p:cNvSpPr/>
            <p:nvPr/>
          </p:nvSpPr>
          <p:spPr>
            <a:xfrm>
              <a:off x="5280729" y="1855054"/>
              <a:ext cx="161433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solidFill>
                    <a:srgbClr val="FF000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$5.15</a:t>
              </a:r>
            </a:p>
          </p:txBody>
        </p:sp>
      </p:grpSp>
      <p:grpSp>
        <p:nvGrpSpPr>
          <p:cNvPr id="59" name="Group_2">
            <a:extLst>
              <a:ext uri="{FF2B5EF4-FFF2-40B4-BE49-F238E27FC236}">
                <a16:creationId xmlns:a16="http://schemas.microsoft.com/office/drawing/2014/main" id="{536585DA-0063-4262-A1B9-5E54854DE4F4}"/>
              </a:ext>
            </a:extLst>
          </p:cNvPr>
          <p:cNvGrpSpPr/>
          <p:nvPr/>
        </p:nvGrpSpPr>
        <p:grpSpPr>
          <a:xfrm>
            <a:off x="2956689" y="1631142"/>
            <a:ext cx="1808986" cy="907200"/>
            <a:chOff x="2956689" y="1631142"/>
            <a:chExt cx="1808986" cy="907200"/>
          </a:xfrm>
        </p:grpSpPr>
        <p:sp>
          <p:nvSpPr>
            <p:cNvPr id="60" name="Rect_Out_2">
              <a:extLst>
                <a:ext uri="{FF2B5EF4-FFF2-40B4-BE49-F238E27FC236}">
                  <a16:creationId xmlns:a16="http://schemas.microsoft.com/office/drawing/2014/main" id="{F8400436-A62A-4EE3-9308-837C16EF7C73}"/>
                </a:ext>
              </a:extLst>
            </p:cNvPr>
            <p:cNvSpPr/>
            <p:nvPr/>
          </p:nvSpPr>
          <p:spPr>
            <a:xfrm>
              <a:off x="2957589" y="1631142"/>
              <a:ext cx="1808086" cy="905608"/>
            </a:xfrm>
            <a:prstGeom prst="rect">
              <a:avLst/>
            </a:prstGeom>
            <a:solidFill>
              <a:srgbClr val="31859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633CC3-DBF4-439C-8F7A-A161ADDE9736}"/>
                </a:ext>
              </a:extLst>
            </p:cNvPr>
            <p:cNvSpPr/>
            <p:nvPr/>
          </p:nvSpPr>
          <p:spPr>
            <a:xfrm>
              <a:off x="3616536" y="1673234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Plaque 61">
              <a:extLst>
                <a:ext uri="{FF2B5EF4-FFF2-40B4-BE49-F238E27FC236}">
                  <a16:creationId xmlns:a16="http://schemas.microsoft.com/office/drawing/2014/main" id="{BE1CEC97-F2AD-4E90-8436-AE9643235CC6}"/>
                </a:ext>
              </a:extLst>
            </p:cNvPr>
            <p:cNvSpPr/>
            <p:nvPr/>
          </p:nvSpPr>
          <p:spPr>
            <a:xfrm>
              <a:off x="2956689" y="1631142"/>
              <a:ext cx="1808986" cy="907200"/>
            </a:xfrm>
            <a:prstGeom prst="plaqu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_Inn_2">
              <a:extLst>
                <a:ext uri="{FF2B5EF4-FFF2-40B4-BE49-F238E27FC236}">
                  <a16:creationId xmlns:a16="http://schemas.microsoft.com/office/drawing/2014/main" id="{553D5E29-9C78-48FD-9403-9E6532AB4473}"/>
                </a:ext>
              </a:extLst>
            </p:cNvPr>
            <p:cNvSpPr/>
            <p:nvPr/>
          </p:nvSpPr>
          <p:spPr>
            <a:xfrm>
              <a:off x="3059378" y="1721420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98CE4B-47C4-45B5-B3C1-DBD5ACDF739D}"/>
                </a:ext>
              </a:extLst>
            </p:cNvPr>
            <p:cNvSpPr/>
            <p:nvPr/>
          </p:nvSpPr>
          <p:spPr>
            <a:xfrm>
              <a:off x="3631804" y="1680021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val_2">
              <a:extLst>
                <a:ext uri="{FF2B5EF4-FFF2-40B4-BE49-F238E27FC236}">
                  <a16:creationId xmlns:a16="http://schemas.microsoft.com/office/drawing/2014/main" id="{FDD3D0A2-2136-456B-A059-59D2EF517083}"/>
                </a:ext>
              </a:extLst>
            </p:cNvPr>
            <p:cNvSpPr/>
            <p:nvPr/>
          </p:nvSpPr>
          <p:spPr>
            <a:xfrm>
              <a:off x="3057592" y="1853462"/>
              <a:ext cx="161433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solidFill>
                    <a:srgbClr val="FF000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$3.77</a:t>
              </a:r>
            </a:p>
          </p:txBody>
        </p:sp>
      </p:grpSp>
      <p:grpSp>
        <p:nvGrpSpPr>
          <p:cNvPr id="67" name="Group_4">
            <a:extLst>
              <a:ext uri="{FF2B5EF4-FFF2-40B4-BE49-F238E27FC236}">
                <a16:creationId xmlns:a16="http://schemas.microsoft.com/office/drawing/2014/main" id="{C89BE675-E55C-4756-BD6F-12667B2D3E30}"/>
              </a:ext>
            </a:extLst>
          </p:cNvPr>
          <p:cNvGrpSpPr/>
          <p:nvPr/>
        </p:nvGrpSpPr>
        <p:grpSpPr>
          <a:xfrm>
            <a:off x="7402963" y="1630288"/>
            <a:ext cx="1808086" cy="908908"/>
            <a:chOff x="7402963" y="1630288"/>
            <a:chExt cx="1808086" cy="908908"/>
          </a:xfrm>
        </p:grpSpPr>
        <p:sp>
          <p:nvSpPr>
            <p:cNvPr id="68" name="Rect_Out_4">
              <a:extLst>
                <a:ext uri="{FF2B5EF4-FFF2-40B4-BE49-F238E27FC236}">
                  <a16:creationId xmlns:a16="http://schemas.microsoft.com/office/drawing/2014/main" id="{B8DA2496-A601-4BE1-BB66-C98AC0C5DEF3}"/>
                </a:ext>
              </a:extLst>
            </p:cNvPr>
            <p:cNvSpPr/>
            <p:nvPr/>
          </p:nvSpPr>
          <p:spPr>
            <a:xfrm>
              <a:off x="7402963" y="1630288"/>
              <a:ext cx="1808086" cy="9056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Plaque 68">
              <a:extLst>
                <a:ext uri="{FF2B5EF4-FFF2-40B4-BE49-F238E27FC236}">
                  <a16:creationId xmlns:a16="http://schemas.microsoft.com/office/drawing/2014/main" id="{95CC9701-196C-4BF1-A4F4-3B612589D2AA}"/>
                </a:ext>
              </a:extLst>
            </p:cNvPr>
            <p:cNvSpPr/>
            <p:nvPr/>
          </p:nvSpPr>
          <p:spPr>
            <a:xfrm>
              <a:off x="7402963" y="1631996"/>
              <a:ext cx="1807200" cy="907200"/>
            </a:xfrm>
            <a:prstGeom prst="plaqu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_Inn_4">
              <a:extLst>
                <a:ext uri="{FF2B5EF4-FFF2-40B4-BE49-F238E27FC236}">
                  <a16:creationId xmlns:a16="http://schemas.microsoft.com/office/drawing/2014/main" id="{482D13E4-F675-4BAE-951E-E40B2FBFAD04}"/>
                </a:ext>
              </a:extLst>
            </p:cNvPr>
            <p:cNvSpPr/>
            <p:nvPr/>
          </p:nvSpPr>
          <p:spPr>
            <a:xfrm>
              <a:off x="7504752" y="1711041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231CF3-9269-4D19-8D17-D4C56715AD7C}"/>
                </a:ext>
              </a:extLst>
            </p:cNvPr>
            <p:cNvSpPr/>
            <p:nvPr/>
          </p:nvSpPr>
          <p:spPr>
            <a:xfrm>
              <a:off x="8061910" y="1662855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val_4">
              <a:extLst>
                <a:ext uri="{FF2B5EF4-FFF2-40B4-BE49-F238E27FC236}">
                  <a16:creationId xmlns:a16="http://schemas.microsoft.com/office/drawing/2014/main" id="{1959C0AB-B8CA-4EA9-8210-445CE9BC474B}"/>
                </a:ext>
              </a:extLst>
            </p:cNvPr>
            <p:cNvSpPr/>
            <p:nvPr/>
          </p:nvSpPr>
          <p:spPr>
            <a:xfrm>
              <a:off x="7504752" y="1843083"/>
              <a:ext cx="1634403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solidFill>
                    <a:srgbClr val="80808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$4.80</a:t>
              </a:r>
            </a:p>
          </p:txBody>
        </p:sp>
      </p:grpSp>
      <p:grpSp>
        <p:nvGrpSpPr>
          <p:cNvPr id="74" name="Group_5">
            <a:extLst>
              <a:ext uri="{FF2B5EF4-FFF2-40B4-BE49-F238E27FC236}">
                <a16:creationId xmlns:a16="http://schemas.microsoft.com/office/drawing/2014/main" id="{FDC86E0B-34E9-424C-8194-4BF9266C9C9A}"/>
              </a:ext>
            </a:extLst>
          </p:cNvPr>
          <p:cNvGrpSpPr/>
          <p:nvPr/>
        </p:nvGrpSpPr>
        <p:grpSpPr>
          <a:xfrm>
            <a:off x="9633097" y="1631142"/>
            <a:ext cx="1808086" cy="907200"/>
            <a:chOff x="9633097" y="1631142"/>
            <a:chExt cx="1808086" cy="907200"/>
          </a:xfrm>
        </p:grpSpPr>
        <p:sp>
          <p:nvSpPr>
            <p:cNvPr id="75" name="Rect_Out_5">
              <a:extLst>
                <a:ext uri="{FF2B5EF4-FFF2-40B4-BE49-F238E27FC236}">
                  <a16:creationId xmlns:a16="http://schemas.microsoft.com/office/drawing/2014/main" id="{35DC2373-21AF-494B-BE36-38DB2A43A48F}"/>
                </a:ext>
              </a:extLst>
            </p:cNvPr>
            <p:cNvSpPr/>
            <p:nvPr/>
          </p:nvSpPr>
          <p:spPr>
            <a:xfrm>
              <a:off x="9633097" y="1631142"/>
              <a:ext cx="1808086" cy="905608"/>
            </a:xfrm>
            <a:prstGeom prst="rect">
              <a:avLst/>
            </a:prstGeom>
            <a:solidFill>
              <a:srgbClr val="7A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Plaque 76">
              <a:extLst>
                <a:ext uri="{FF2B5EF4-FFF2-40B4-BE49-F238E27FC236}">
                  <a16:creationId xmlns:a16="http://schemas.microsoft.com/office/drawing/2014/main" id="{0B18AD5A-EA6B-40D3-A435-93F8A3ED38E3}"/>
                </a:ext>
              </a:extLst>
            </p:cNvPr>
            <p:cNvSpPr/>
            <p:nvPr/>
          </p:nvSpPr>
          <p:spPr>
            <a:xfrm>
              <a:off x="9633097" y="1631142"/>
              <a:ext cx="1808086" cy="907200"/>
            </a:xfrm>
            <a:prstGeom prst="plaqu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_Inn_5">
              <a:extLst>
                <a:ext uri="{FF2B5EF4-FFF2-40B4-BE49-F238E27FC236}">
                  <a16:creationId xmlns:a16="http://schemas.microsoft.com/office/drawing/2014/main" id="{6A79A0C2-1F52-43E1-BEC2-945D55880AC7}"/>
                </a:ext>
              </a:extLst>
            </p:cNvPr>
            <p:cNvSpPr/>
            <p:nvPr/>
          </p:nvSpPr>
          <p:spPr>
            <a:xfrm>
              <a:off x="9734886" y="1721420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7A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5CAF87-A137-4796-91AF-8F7DA34BF8D0}"/>
                </a:ext>
              </a:extLst>
            </p:cNvPr>
            <p:cNvSpPr/>
            <p:nvPr/>
          </p:nvSpPr>
          <p:spPr>
            <a:xfrm>
              <a:off x="10292044" y="1673234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val_5">
              <a:extLst>
                <a:ext uri="{FF2B5EF4-FFF2-40B4-BE49-F238E27FC236}">
                  <a16:creationId xmlns:a16="http://schemas.microsoft.com/office/drawing/2014/main" id="{6CC8B4DB-BBE9-42DE-AB37-C5033C3D7C5D}"/>
                </a:ext>
              </a:extLst>
            </p:cNvPr>
            <p:cNvSpPr/>
            <p:nvPr/>
          </p:nvSpPr>
          <p:spPr>
            <a:xfrm>
              <a:off x="9734886" y="1853462"/>
              <a:ext cx="1612545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solidFill>
                    <a:srgbClr val="808080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$12.96</a:t>
              </a:r>
            </a:p>
          </p:txBody>
        </p:sp>
      </p:grpSp>
      <p:graphicFrame>
        <p:nvGraphicFramePr>
          <p:cNvPr id="81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8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Paymen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318237"/>
              </p:ext>
            </p:extLst>
          </p:nvPr>
        </p:nvGraphicFramePr>
        <p:xfrm>
          <a:off x="238125" y="1304925"/>
          <a:ext cx="11829184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9" name="Picture 8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1" y="5046136"/>
            <a:ext cx="11412000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Payment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Payment Method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5" y="677555"/>
            <a:ext cx="470780" cy="453343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sp>
        <p:nvSpPr>
          <p:cNvPr id="21" name="Payment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26% Of Visits To Midscale Involve Payment Method –Credit/Debit Card.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348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0" y="5407136"/>
            <a:ext cx="11412000" cy="252000"/>
          </a:xfrm>
          <a:prstGeom prst="rect">
            <a:avLst/>
          </a:prstGeom>
        </p:spPr>
      </p:pic>
      <p:graphicFrame>
        <p:nvGraphicFramePr>
          <p:cNvPr id="186" name="Detail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08396"/>
              </p:ext>
            </p:extLst>
          </p:nvPr>
        </p:nvGraphicFramePr>
        <p:xfrm>
          <a:off x="87456" y="3953258"/>
          <a:ext cx="119798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4400" y="3770756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60489"/>
            <a:ext cx="12192000" cy="222397"/>
          </a:xfrm>
          <a:prstGeom prst="rect">
            <a:avLst/>
          </a:prstGeom>
        </p:spPr>
      </p:pic>
      <p:sp>
        <p:nvSpPr>
          <p:cNvPr id="26" name="Overall_Satisfaction"/>
          <p:cNvSpPr txBox="1"/>
          <p:nvPr/>
        </p:nvSpPr>
        <p:spPr>
          <a:xfrm>
            <a:off x="797719" y="764116"/>
            <a:ext cx="490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Overall Satisfaction – Top 2 Box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8302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6" y="678025"/>
            <a:ext cx="394707" cy="3800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803144" y="3435102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Detailed Satisfaction – Top 2 Box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7" y="3421758"/>
            <a:ext cx="370214" cy="356502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pic>
        <p:nvPicPr>
          <p:cNvPr id="205" name="Picture 20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2716085"/>
            <a:ext cx="11412000" cy="252000"/>
          </a:xfrm>
          <a:prstGeom prst="rect">
            <a:avLst/>
          </a:prstGeom>
        </p:spPr>
      </p:pic>
      <p:sp>
        <p:nvSpPr>
          <p:cNvPr id="42" name="Overall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72% Is The Overall Satisfaction (Top 2 Box) For Midscale.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Detailed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71% Is The Detailed Satisfaction – Top 2 Box. For Food For Total Visits To Midscale.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7" name="donut_1"/>
          <p:cNvGrpSpPr/>
          <p:nvPr/>
        </p:nvGrpSpPr>
        <p:grpSpPr>
          <a:xfrm>
            <a:off x="662543" y="1515177"/>
            <a:ext cx="2350478" cy="2324922"/>
            <a:chOff x="662543" y="1515177"/>
            <a:chExt cx="2350478" cy="2324922"/>
          </a:xfrm>
        </p:grpSpPr>
        <p:graphicFrame>
          <p:nvGraphicFramePr>
            <p:cNvPr id="191" name="donut_chart"/>
            <p:cNvGraphicFramePr/>
            <p:nvPr>
              <p:extLst>
                <p:ext uri="{D42A27DB-BD31-4B8C-83A1-F6EECF244321}">
                  <p14:modId xmlns:p14="http://schemas.microsoft.com/office/powerpoint/2010/main" val="1853979032"/>
                </p:ext>
              </p:extLst>
            </p:nvPr>
          </p:nvGraphicFramePr>
          <p:xfrm>
            <a:off x="662543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192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51" y="2671550"/>
              <a:ext cx="635187" cy="70863"/>
            </a:xfrm>
            <a:prstGeom prst="rect">
              <a:avLst/>
            </a:prstGeom>
          </p:spPr>
        </p:pic>
        <p:sp>
          <p:nvSpPr>
            <p:cNvPr id="2" name="data_val"/>
            <p:cNvSpPr txBox="1"/>
            <p:nvPr/>
          </p:nvSpPr>
          <p:spPr>
            <a:xfrm>
              <a:off x="1537137" y="232224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72%</a:t>
              </a:r>
              <a:endParaRPr lang="en-US" dirty="0"/>
            </a:p>
          </p:txBody>
        </p:sp>
      </p:grpSp>
      <p:grpSp>
        <p:nvGrpSpPr>
          <p:cNvPr id="10" name="donut_2"/>
          <p:cNvGrpSpPr/>
          <p:nvPr/>
        </p:nvGrpSpPr>
        <p:grpSpPr>
          <a:xfrm>
            <a:off x="2858121" y="1515177"/>
            <a:ext cx="2350478" cy="2324922"/>
            <a:chOff x="2858121" y="1515177"/>
            <a:chExt cx="2350478" cy="2324922"/>
          </a:xfrm>
        </p:grpSpPr>
        <p:graphicFrame>
          <p:nvGraphicFramePr>
            <p:cNvPr id="194" name="donut_chart"/>
            <p:cNvGraphicFramePr/>
            <p:nvPr>
              <p:extLst>
                <p:ext uri="{D42A27DB-BD31-4B8C-83A1-F6EECF244321}">
                  <p14:modId xmlns:p14="http://schemas.microsoft.com/office/powerpoint/2010/main" val="605615400"/>
                </p:ext>
              </p:extLst>
            </p:nvPr>
          </p:nvGraphicFramePr>
          <p:xfrm>
            <a:off x="2858121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pic>
          <p:nvPicPr>
            <p:cNvPr id="195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766" y="2671550"/>
              <a:ext cx="635187" cy="70863"/>
            </a:xfrm>
            <a:prstGeom prst="rect">
              <a:avLst/>
            </a:prstGeom>
          </p:spPr>
        </p:pic>
        <p:sp>
          <p:nvSpPr>
            <p:cNvPr id="9" name="data_val"/>
            <p:cNvSpPr txBox="1"/>
            <p:nvPr/>
          </p:nvSpPr>
          <p:spPr>
            <a:xfrm>
              <a:off x="3741452" y="232224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10%</a:t>
              </a:r>
              <a:endParaRPr lang="en-US" dirty="0"/>
            </a:p>
          </p:txBody>
        </p:sp>
      </p:grpSp>
      <p:grpSp>
        <p:nvGrpSpPr>
          <p:cNvPr id="11" name="donut_3"/>
          <p:cNvGrpSpPr/>
          <p:nvPr/>
        </p:nvGrpSpPr>
        <p:grpSpPr>
          <a:xfrm>
            <a:off x="5039099" y="1515177"/>
            <a:ext cx="2350478" cy="2324922"/>
            <a:chOff x="5039099" y="1515177"/>
            <a:chExt cx="2350478" cy="2324922"/>
          </a:xfrm>
        </p:grpSpPr>
        <p:graphicFrame>
          <p:nvGraphicFramePr>
            <p:cNvPr id="197" name="donut_chart"/>
            <p:cNvGraphicFramePr/>
            <p:nvPr>
              <p:extLst>
                <p:ext uri="{D42A27DB-BD31-4B8C-83A1-F6EECF244321}">
                  <p14:modId xmlns:p14="http://schemas.microsoft.com/office/powerpoint/2010/main" val="4159812072"/>
                </p:ext>
              </p:extLst>
            </p:nvPr>
          </p:nvGraphicFramePr>
          <p:xfrm>
            <a:off x="5039099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pic>
          <p:nvPicPr>
            <p:cNvPr id="198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143" y="2671550"/>
              <a:ext cx="635187" cy="70863"/>
            </a:xfrm>
            <a:prstGeom prst="rect">
              <a:avLst/>
            </a:prstGeom>
          </p:spPr>
        </p:pic>
        <p:sp>
          <p:nvSpPr>
            <p:cNvPr id="45" name="data_val"/>
            <p:cNvSpPr txBox="1"/>
            <p:nvPr/>
          </p:nvSpPr>
          <p:spPr>
            <a:xfrm>
              <a:off x="5918053" y="2305143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10%</a:t>
              </a:r>
              <a:endParaRPr lang="en-US" dirty="0"/>
            </a:p>
          </p:txBody>
        </p:sp>
      </p:grpSp>
      <p:grpSp>
        <p:nvGrpSpPr>
          <p:cNvPr id="12" name="donut_4"/>
          <p:cNvGrpSpPr/>
          <p:nvPr/>
        </p:nvGrpSpPr>
        <p:grpSpPr>
          <a:xfrm>
            <a:off x="7266458" y="1515177"/>
            <a:ext cx="2350478" cy="2324922"/>
            <a:chOff x="7266458" y="1515177"/>
            <a:chExt cx="2350478" cy="2324922"/>
          </a:xfrm>
        </p:grpSpPr>
        <p:graphicFrame>
          <p:nvGraphicFramePr>
            <p:cNvPr id="200" name="donut_chart"/>
            <p:cNvGraphicFramePr/>
            <p:nvPr>
              <p:extLst>
                <p:ext uri="{D42A27DB-BD31-4B8C-83A1-F6EECF244321}">
                  <p14:modId xmlns:p14="http://schemas.microsoft.com/office/powerpoint/2010/main" val="40740819"/>
                </p:ext>
              </p:extLst>
            </p:nvPr>
          </p:nvGraphicFramePr>
          <p:xfrm>
            <a:off x="7266458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pic>
          <p:nvPicPr>
            <p:cNvPr id="201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067" y="2671550"/>
              <a:ext cx="635187" cy="70863"/>
            </a:xfrm>
            <a:prstGeom prst="rect">
              <a:avLst/>
            </a:prstGeom>
          </p:spPr>
        </p:pic>
        <p:sp>
          <p:nvSpPr>
            <p:cNvPr id="48" name="data_val"/>
            <p:cNvSpPr txBox="1"/>
            <p:nvPr/>
          </p:nvSpPr>
          <p:spPr>
            <a:xfrm>
              <a:off x="8129753" y="230221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10%</a:t>
              </a:r>
              <a:endParaRPr lang="en-US" dirty="0"/>
            </a:p>
          </p:txBody>
        </p:sp>
      </p:grpSp>
      <p:grpSp>
        <p:nvGrpSpPr>
          <p:cNvPr id="14" name="donut_5"/>
          <p:cNvGrpSpPr/>
          <p:nvPr/>
        </p:nvGrpSpPr>
        <p:grpSpPr>
          <a:xfrm>
            <a:off x="9494153" y="1517677"/>
            <a:ext cx="2350478" cy="2324922"/>
            <a:chOff x="9494153" y="1517677"/>
            <a:chExt cx="2350478" cy="2324922"/>
          </a:xfrm>
        </p:grpSpPr>
        <p:graphicFrame>
          <p:nvGraphicFramePr>
            <p:cNvPr id="55" name="donut_chart"/>
            <p:cNvGraphicFramePr/>
            <p:nvPr>
              <p:extLst>
                <p:ext uri="{D42A27DB-BD31-4B8C-83A1-F6EECF244321}">
                  <p14:modId xmlns:p14="http://schemas.microsoft.com/office/powerpoint/2010/main" val="1574469732"/>
                </p:ext>
              </p:extLst>
            </p:nvPr>
          </p:nvGraphicFramePr>
          <p:xfrm>
            <a:off x="9494153" y="15176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pic>
          <p:nvPicPr>
            <p:cNvPr id="56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3061" y="2674050"/>
              <a:ext cx="635187" cy="70863"/>
            </a:xfrm>
            <a:prstGeom prst="rect">
              <a:avLst/>
            </a:prstGeom>
          </p:spPr>
        </p:pic>
        <p:sp>
          <p:nvSpPr>
            <p:cNvPr id="50" name="data_val"/>
            <p:cNvSpPr txBox="1"/>
            <p:nvPr/>
          </p:nvSpPr>
          <p:spPr>
            <a:xfrm>
              <a:off x="10375909" y="230221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10%</a:t>
              </a:r>
              <a:endParaRPr lang="en-US" dirty="0"/>
            </a:p>
          </p:txBody>
        </p:sp>
      </p:grpSp>
      <p:graphicFrame>
        <p:nvGraphicFramePr>
          <p:cNvPr id="51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56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42510" y="1841112"/>
            <a:ext cx="9209581" cy="39821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Destination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Destination After Trip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6" y="675883"/>
            <a:ext cx="466119" cy="448855"/>
          </a:xfrm>
          <a:prstGeom prst="rect">
            <a:avLst/>
          </a:prstGeom>
          <a:noFill/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81029" y="5425625"/>
            <a:ext cx="197" cy="28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5950" y="1842448"/>
            <a:ext cx="2673964" cy="39808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2597842" y="1841113"/>
            <a:ext cx="180000" cy="180000"/>
            <a:chOff x="11577895" y="3882683"/>
            <a:chExt cx="356330" cy="35633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 flipH="1">
            <a:off x="2834831" y="1841109"/>
            <a:ext cx="180000" cy="180000"/>
            <a:chOff x="11577895" y="3882683"/>
            <a:chExt cx="356330" cy="35633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 rot="16200000" flipH="1" flipV="1">
            <a:off x="2597842" y="5637583"/>
            <a:ext cx="180000" cy="180000"/>
            <a:chOff x="11577895" y="3882683"/>
            <a:chExt cx="356330" cy="35633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>
            <a:grpSpLocks noChangeAspect="1"/>
          </p:cNvGrpSpPr>
          <p:nvPr/>
        </p:nvGrpSpPr>
        <p:grpSpPr>
          <a:xfrm rot="16200000" flipH="1">
            <a:off x="107274" y="5637583"/>
            <a:ext cx="180000" cy="180000"/>
            <a:chOff x="11577895" y="3882683"/>
            <a:chExt cx="356330" cy="35633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>
            <a:grpSpLocks noChangeAspect="1"/>
          </p:cNvGrpSpPr>
          <p:nvPr/>
        </p:nvGrpSpPr>
        <p:grpSpPr>
          <a:xfrm rot="16200000" flipH="1">
            <a:off x="2834831" y="5637582"/>
            <a:ext cx="180000" cy="180000"/>
            <a:chOff x="11577895" y="3882683"/>
            <a:chExt cx="356330" cy="35633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932198" y="1658601"/>
            <a:ext cx="1010530" cy="367691"/>
            <a:chOff x="4066551" y="3833248"/>
            <a:chExt cx="1010530" cy="367691"/>
          </a:xfrm>
        </p:grpSpPr>
        <p:sp>
          <p:nvSpPr>
            <p:cNvPr id="84" name="Rectangle 8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AT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 flipH="1">
            <a:off x="107274" y="1841113"/>
            <a:ext cx="180000" cy="180000"/>
            <a:chOff x="11577895" y="3882683"/>
            <a:chExt cx="356330" cy="3563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1880562" y="1841108"/>
            <a:ext cx="180000" cy="180000"/>
            <a:chOff x="11577895" y="3882683"/>
            <a:chExt cx="356330" cy="35633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6462789" y="1690546"/>
            <a:ext cx="1460293" cy="367692"/>
            <a:chOff x="9799364" y="3833248"/>
            <a:chExt cx="1010531" cy="367692"/>
          </a:xfrm>
        </p:grpSpPr>
        <p:sp>
          <p:nvSpPr>
            <p:cNvPr id="93" name="Rectangle 92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AWAY FROM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 rot="16200000" flipH="1" flipV="1">
            <a:off x="11879220" y="5637579"/>
            <a:ext cx="180000" cy="180000"/>
            <a:chOff x="11577895" y="3882683"/>
            <a:chExt cx="356330" cy="35633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4" y="5053078"/>
            <a:ext cx="11592701" cy="252000"/>
          </a:xfrm>
          <a:prstGeom prst="rect">
            <a:avLst/>
          </a:prstGeom>
        </p:spPr>
      </p:pic>
      <p:sp>
        <p:nvSpPr>
          <p:cNvPr id="64" name="Destination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47% Of Visits To Midscale Have Destination After Trip - Home.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79" name="Destin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377810"/>
              </p:ext>
            </p:extLst>
          </p:nvPr>
        </p:nvGraphicFramePr>
        <p:xfrm>
          <a:off x="221419" y="2021108"/>
          <a:ext cx="11876398" cy="3531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1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3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</a:t>
            </a:r>
          </a:p>
          <a:p>
            <a:pPr lvl="0"/>
            <a:r>
              <a:rPr lang="en-US" sz="4000" dirty="0">
                <a:latin typeface="Franklin Gothic Book" panose="020B0503020102020204" pitchFamily="34" charset="0"/>
              </a:rPr>
              <a:t>Beverage Detail</a:t>
            </a:r>
            <a:endParaRPr lang="en-US" sz="4000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5501617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Beverage_Cat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Categories Consumed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019"/>
            <a:ext cx="466118" cy="448854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5" y="5019182"/>
            <a:ext cx="10656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Beverage_Ca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417808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Beverage_Cat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Beverage Categories Purchased – Regular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9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end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259065"/>
              </p:ext>
            </p:extLst>
          </p:nvPr>
        </p:nvGraphicFramePr>
        <p:xfrm>
          <a:off x="238125" y="1286257"/>
          <a:ext cx="5882986" cy="184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64" name="Picture 6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02437"/>
            <a:ext cx="5364000" cy="208988"/>
          </a:xfrm>
          <a:prstGeom prst="rect">
            <a:avLst/>
          </a:prstGeom>
        </p:spPr>
      </p:pic>
      <p:graphicFrame>
        <p:nvGraphicFramePr>
          <p:cNvPr id="62" name="Race-Ethnicit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473586"/>
              </p:ext>
            </p:extLst>
          </p:nvPr>
        </p:nvGraphicFramePr>
        <p:xfrm>
          <a:off x="238125" y="3953258"/>
          <a:ext cx="5901092" cy="1915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Occup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6732"/>
              </p:ext>
            </p:extLst>
          </p:nvPr>
        </p:nvGraphicFramePr>
        <p:xfrm>
          <a:off x="6229589" y="3953259"/>
          <a:ext cx="5882986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93173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4" name="Straight Connector 73"/>
          <p:cNvCxnSpPr/>
          <p:nvPr/>
        </p:nvCxnSpPr>
        <p:spPr>
          <a:xfrm>
            <a:off x="67788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ace-Ethnicity"/>
          <p:cNvSpPr txBox="1"/>
          <p:nvPr/>
        </p:nvSpPr>
        <p:spPr>
          <a:xfrm>
            <a:off x="799200" y="3430669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Race/ Ethnicity</a:t>
            </a:r>
          </a:p>
        </p:txBody>
      </p:sp>
      <p:pic>
        <p:nvPicPr>
          <p:cNvPr id="27" name="Picture 2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Visit Demographics</a:t>
            </a:r>
          </a:p>
        </p:txBody>
      </p:sp>
      <p:sp>
        <p:nvSpPr>
          <p:cNvPr id="31" name="Gender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Gender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Age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Age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11" y="740457"/>
            <a:ext cx="362211" cy="36221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3" y="818249"/>
            <a:ext cx="402812" cy="372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4" name="Occupation"/>
          <p:cNvSpPr txBox="1"/>
          <p:nvPr/>
        </p:nvSpPr>
        <p:spPr>
          <a:xfrm>
            <a:off x="6850800" y="3430669"/>
            <a:ext cx="52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Occupation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3" y="3379778"/>
            <a:ext cx="310332" cy="377267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44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060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12" y="3338688"/>
            <a:ext cx="414807" cy="414807"/>
          </a:xfrm>
          <a:prstGeom prst="rect">
            <a:avLst/>
          </a:prstGeom>
        </p:spPr>
      </p:pic>
      <p:sp>
        <p:nvSpPr>
          <p:cNvPr id="2" name="Gender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Are By Males.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Ag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5% Of Visits To Midscale Are By 13-17 Year Olds.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Race/Ethinicity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Are By Whites.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Occupation_ReadAsText"/>
          <p:cNvSpPr txBox="1"/>
          <p:nvPr/>
        </p:nvSpPr>
        <p:spPr>
          <a:xfrm>
            <a:off x="6705604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28% Of Visits To Midscale Are By White Collar.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7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05921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71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Motivation Segmentation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15" name="Beverage_Mot_ReadAsText">
            <a:extLst>
              <a:ext uri="{FF2B5EF4-FFF2-40B4-BE49-F238E27FC236}">
                <a16:creationId xmlns:a16="http://schemas.microsoft.com/office/drawing/2014/main" id="{60787C8F-2133-4FFF-B7FE-AF988BDF70D6}"/>
              </a:ext>
            </a:extLst>
          </p:cNvPr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Beverage Categories Purchased – Regular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6" name="Beverage_Mot_Chart">
            <a:extLst>
              <a:ext uri="{FF2B5EF4-FFF2-40B4-BE49-F238E27FC236}">
                <a16:creationId xmlns:a16="http://schemas.microsoft.com/office/drawing/2014/main" id="{9B3D0523-80E8-4A98-8D16-0ED95EB79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20258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55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Primary_Bev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Primary Beverage Motivation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019"/>
            <a:ext cx="466118" cy="448854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40" name="Beverage_Total"/>
          <p:cNvSpPr txBox="1"/>
          <p:nvPr/>
        </p:nvSpPr>
        <p:spPr>
          <a:xfrm>
            <a:off x="797718" y="3361544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Motivations – Total Mentions (Top 10 For Midscale)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3288195"/>
            <a:ext cx="466118" cy="448855"/>
          </a:xfrm>
          <a:prstGeom prst="rect">
            <a:avLst/>
          </a:prstGeom>
          <a:noFill/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733945" y="3726017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8016" y="3711132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01362"/>
            <a:ext cx="11412000" cy="252000"/>
          </a:xfrm>
          <a:prstGeom prst="rect">
            <a:avLst/>
          </a:prstGeom>
        </p:spPr>
      </p:pic>
      <p:graphicFrame>
        <p:nvGraphicFramePr>
          <p:cNvPr id="39" name="Bever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95796"/>
              </p:ext>
            </p:extLst>
          </p:nvPr>
        </p:nvGraphicFramePr>
        <p:xfrm>
          <a:off x="176402" y="3968749"/>
          <a:ext cx="11877053" cy="1873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Primary_Bev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23% Of Visits To Midscale Involve Primary Beverage Motivation – “Quench My Thirst”.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Beverage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Involve Beverage Motivations: Total Mentions – “Quench My Thirst”.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2" name="Primary_Bev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617214"/>
              </p:ext>
            </p:extLst>
          </p:nvPr>
        </p:nvGraphicFramePr>
        <p:xfrm>
          <a:off x="176403" y="1304924"/>
          <a:ext cx="11967972" cy="1836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6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786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Beverage_Org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57554"/>
              </p:ext>
            </p:extLst>
          </p:nvPr>
        </p:nvGraphicFramePr>
        <p:xfrm>
          <a:off x="176402" y="3966906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Bever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53688"/>
              </p:ext>
            </p:extLst>
          </p:nvPr>
        </p:nvGraphicFramePr>
        <p:xfrm>
          <a:off x="157473" y="1286257"/>
          <a:ext cx="11877053" cy="185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Beverage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Origin Nets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0" y="3361544"/>
            <a:ext cx="439105" cy="42284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pic>
        <p:nvPicPr>
          <p:cNvPr id="33" name="Picture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387492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Beverage_Org"/>
          <p:cNvSpPr txBox="1"/>
          <p:nvPr/>
        </p:nvSpPr>
        <p:spPr>
          <a:xfrm>
            <a:off x="797718" y="3361544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Origin (Other Than Outlet)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33945" y="3726017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8" y="2698524"/>
            <a:ext cx="11412000" cy="2520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11698016" y="3711132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5" y="721972"/>
            <a:ext cx="422842" cy="422842"/>
          </a:xfrm>
          <a:prstGeom prst="rect">
            <a:avLst/>
          </a:prstGeom>
          <a:noFill/>
        </p:spPr>
      </p:pic>
      <p:sp>
        <p:nvSpPr>
          <p:cNvPr id="39" name="Beverag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63% Of Visits To Midscale Have Beverage Origin Net – Obtained At The Outlet.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Beverage_Orgn_ReadAsText"/>
          <p:cNvSpPr txBox="1"/>
          <p:nvPr/>
        </p:nvSpPr>
        <p:spPr>
          <a:xfrm>
            <a:off x="939271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Visits To Midscale Have Beverage Origin (Other Than Outlet) - Home.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6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32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otal_SSD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Total SSD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5252"/>
            <a:ext cx="466118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Total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4808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Total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Total SSD Brand – Coca-Cola.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86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gular_SSD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Regular SSD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5252"/>
            <a:ext cx="466118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44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Regular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94133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gular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Regular SSD Brands – Coca-Cola.</a:t>
            </a: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392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Diet_SSD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Diet SSD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5252"/>
            <a:ext cx="466117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45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Diet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67341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Diet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Diet SSD Brands – Diet Coke.</a:t>
            </a: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306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Package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Package Type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019"/>
            <a:ext cx="466117" cy="448854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040639"/>
            <a:ext cx="11412000" cy="252000"/>
          </a:xfrm>
          <a:prstGeom prst="rect">
            <a:avLst/>
          </a:prstGeom>
        </p:spPr>
      </p:pic>
      <p:graphicFrame>
        <p:nvGraphicFramePr>
          <p:cNvPr id="32" name="Pack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058960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Packag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Involve Beverage Package Type – Single Serving Bottle.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72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Arabic Typesetting" panose="03020402040406030203" pitchFamily="66" charset="-78"/>
              </a:rPr>
              <a:t>Appendix</a:t>
            </a:r>
            <a:endParaRPr lang="en-IN" dirty="0">
              <a:latin typeface="Franklin Gothic Book" panose="020B050302010202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290519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Reserv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984596"/>
              </p:ext>
            </p:extLst>
          </p:nvPr>
        </p:nvGraphicFramePr>
        <p:xfrm>
          <a:off x="6244401" y="1304925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3" name="Straight Connector 82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nline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Online Reservation Detail*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5" y="2716086"/>
            <a:ext cx="5324666" cy="20745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Mad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Made Reservation*</a:t>
            </a:r>
          </a:p>
        </p:txBody>
      </p:sp>
      <p:sp>
        <p:nvSpPr>
          <p:cNvPr id="29" name="Reservation"/>
          <p:cNvSpPr txBox="1"/>
          <p:nvPr/>
        </p:nvSpPr>
        <p:spPr>
          <a:xfrm>
            <a:off x="6850800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Reservation Method*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65152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22" y="709090"/>
            <a:ext cx="408586" cy="392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1" y="2729941"/>
            <a:ext cx="5377913" cy="20745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3" y="3472793"/>
            <a:ext cx="310331" cy="29804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54" name="Picture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5390639"/>
            <a:ext cx="10764000" cy="25200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488557" y="6055134"/>
            <a:ext cx="2113931" cy="261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prstClr val="black"/>
                </a:solidFill>
              </a:rPr>
              <a:t>*Applicable only for select channels</a:t>
            </a:r>
            <a:endParaRPr lang="en-IN" sz="10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" y="676451"/>
            <a:ext cx="488841" cy="488841"/>
          </a:xfrm>
          <a:prstGeom prst="rect">
            <a:avLst/>
          </a:prstGeom>
        </p:spPr>
      </p:pic>
      <p:graphicFrame>
        <p:nvGraphicFramePr>
          <p:cNvPr id="84" name="Ma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50928"/>
              </p:ext>
            </p:extLst>
          </p:nvPr>
        </p:nvGraphicFramePr>
        <p:xfrm>
          <a:off x="381739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3" name="Onlin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780282"/>
              </p:ext>
            </p:extLst>
          </p:nvPr>
        </p:nvGraphicFramePr>
        <p:xfrm>
          <a:off x="218203" y="3953258"/>
          <a:ext cx="11710272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7" name="Mad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Reservations Made.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Reservation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Involve Reservation Method – Called Restaurant Directly.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Online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Online Reservation Detail – Restaurant Website.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5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146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nline_U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452029"/>
              </p:ext>
            </p:extLst>
          </p:nvPr>
        </p:nvGraphicFramePr>
        <p:xfrm>
          <a:off x="238124" y="1304925"/>
          <a:ext cx="11859691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Online Reviews Used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Online Review Site Used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695411"/>
            <a:ext cx="10728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3" y="3310815"/>
            <a:ext cx="494351" cy="494351"/>
          </a:xfrm>
          <a:prstGeom prst="rect">
            <a:avLst/>
          </a:prstGeom>
        </p:spPr>
      </p:pic>
      <p:graphicFrame>
        <p:nvGraphicFramePr>
          <p:cNvPr id="186" name="Online_SiteU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629818"/>
              </p:ext>
            </p:extLst>
          </p:nvPr>
        </p:nvGraphicFramePr>
        <p:xfrm>
          <a:off x="87456" y="3953258"/>
          <a:ext cx="12010360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2" name="Online_Used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Used Online Reviews.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Online_SiteUsed_RdAs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Used Online Review Site – Facebook.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4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0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36" y="744663"/>
            <a:ext cx="411520" cy="345677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67788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51860"/>
            <a:ext cx="5445575" cy="2013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Visit Demographics</a:t>
            </a:r>
          </a:p>
        </p:txBody>
      </p:sp>
      <p:sp>
        <p:nvSpPr>
          <p:cNvPr id="31" name="Socioeconomic_Level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Socioeconomic Level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HH_Income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HH Income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8" y="818249"/>
            <a:ext cx="372601" cy="372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4" name="HH_Size"/>
          <p:cNvSpPr txBox="1"/>
          <p:nvPr/>
        </p:nvSpPr>
        <p:spPr>
          <a:xfrm>
            <a:off x="6850800" y="3430669"/>
            <a:ext cx="52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HH Size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86" y="3387850"/>
            <a:ext cx="359926" cy="345677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Socioeconomic_Level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845617"/>
              </p:ext>
            </p:extLst>
          </p:nvPr>
        </p:nvGraphicFramePr>
        <p:xfrm>
          <a:off x="238125" y="1286258"/>
          <a:ext cx="5901092" cy="455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HH_Incom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607081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5" name="HH_Siz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354514"/>
              </p:ext>
            </p:extLst>
          </p:nvPr>
        </p:nvGraphicFramePr>
        <p:xfrm>
          <a:off x="6229589" y="3953259"/>
          <a:ext cx="5882986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Socioeconomic_Level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Are By Single Low Income.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HH_Incom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5% Of Visits To Midscale Are By Less Than $25,00 HH Incomes.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HH_Size_ReadAsText"/>
          <p:cNvSpPr txBox="1"/>
          <p:nvPr/>
        </p:nvSpPr>
        <p:spPr>
          <a:xfrm>
            <a:off x="6705604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28% Of Visits To Midscale Are Taken By 1 Person Household Members.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3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5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8" y="763200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Dine-In: How Food/ Bev Was Received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8" y="720101"/>
            <a:ext cx="439105" cy="4228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056310" y="6046839"/>
            <a:ext cx="1869344" cy="271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prstClr val="black"/>
                </a:solidFill>
              </a:rPr>
              <a:t>* % of Total Visits</a:t>
            </a:r>
            <a:endParaRPr lang="en-IN" sz="1000" dirty="0">
              <a:solidFill>
                <a:prstClr val="black"/>
              </a:solidFill>
            </a:endParaRPr>
          </a:p>
        </p:txBody>
      </p:sp>
      <p:graphicFrame>
        <p:nvGraphicFramePr>
          <p:cNvPr id="62" name="Dine_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4704"/>
              </p:ext>
            </p:extLst>
          </p:nvPr>
        </p:nvGraphicFramePr>
        <p:xfrm>
          <a:off x="7421217" y="1130648"/>
          <a:ext cx="4499959" cy="1617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Dine In*</a:t>
                      </a:r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thers</a:t>
                      </a:r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Midscale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78%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Fast Food/Fast</a:t>
                      </a:r>
                      <a:r>
                        <a:rPr lang="en-US" sz="1200" b="0" i="0" baseline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 Casual Hamburger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23%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77%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Casual Dining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Fine Dining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28%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72%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Pizza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27%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73%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Din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748617"/>
              </p:ext>
            </p:extLst>
          </p:nvPr>
        </p:nvGraphicFramePr>
        <p:xfrm>
          <a:off x="176402" y="2708275"/>
          <a:ext cx="11877053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Dine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Visits To Midscale Received Food – At A Walk-Up Counter.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20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27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86981" y="764116"/>
            <a:ext cx="666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Device Used To Place Order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Website/ App Order Detail</a:t>
            </a:r>
            <a:endParaRPr lang="en-US" sz="1600" b="1" dirty="0">
              <a:solidFill>
                <a:srgbClr val="404040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695411"/>
            <a:ext cx="10728000" cy="252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0" y="707615"/>
            <a:ext cx="439106" cy="420519"/>
          </a:xfrm>
          <a:prstGeom prst="rect">
            <a:avLst/>
          </a:prstGeom>
          <a:noFill/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4" y="3261335"/>
            <a:ext cx="439106" cy="420519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Devic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083534"/>
              </p:ext>
            </p:extLst>
          </p:nvPr>
        </p:nvGraphicFramePr>
        <p:xfrm>
          <a:off x="238124" y="1304925"/>
          <a:ext cx="11859691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6" name="Websit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322167"/>
              </p:ext>
            </p:extLst>
          </p:nvPr>
        </p:nvGraphicFramePr>
        <p:xfrm>
          <a:off x="87456" y="3953258"/>
          <a:ext cx="12010360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9" name="Device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Smartphone Used To Place Order.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Website_Rd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Ordering Website/ App – </a:t>
            </a:r>
            <a:r>
              <a:rPr lang="en-IN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AmazonFresh</a:t>
            </a:r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0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539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Dolla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76891"/>
              </p:ext>
            </p:extLst>
          </p:nvPr>
        </p:nvGraphicFramePr>
        <p:xfrm>
          <a:off x="6215586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6" name="Combo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361919"/>
              </p:ext>
            </p:extLst>
          </p:nvPr>
        </p:nvGraphicFramePr>
        <p:xfrm>
          <a:off x="395186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0" name="Picture 3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0" y="5384612"/>
            <a:ext cx="11275236" cy="252000"/>
          </a:xfrm>
          <a:prstGeom prst="rect">
            <a:avLst/>
          </a:prstGeom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64" y="2685069"/>
            <a:ext cx="5453373" cy="252000"/>
          </a:xfrm>
          <a:prstGeom prst="rect">
            <a:avLst/>
          </a:prstGeom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0" y="2692134"/>
            <a:ext cx="5453373" cy="252000"/>
          </a:xfrm>
          <a:prstGeom prst="rect">
            <a:avLst/>
          </a:prstGeom>
        </p:spPr>
      </p:pic>
      <p:graphicFrame>
        <p:nvGraphicFramePr>
          <p:cNvPr id="66" name="Took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952195"/>
              </p:ext>
            </p:extLst>
          </p:nvPr>
        </p:nvGraphicFramePr>
        <p:xfrm>
          <a:off x="243984" y="3953259"/>
          <a:ext cx="11859691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6" name="Straight Connector 75"/>
          <p:cNvCxnSpPr/>
          <p:nvPr/>
        </p:nvCxnSpPr>
        <p:spPr>
          <a:xfrm>
            <a:off x="73440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Combo Meal (Only For Fast Food/ Fast Casual)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51420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7" y="651504"/>
            <a:ext cx="470780" cy="45085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3231135"/>
            <a:ext cx="11412000" cy="252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850800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Dollar Menu (Only For Fast Food/ Fast Casual)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778800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6964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22" y="656641"/>
            <a:ext cx="408585" cy="391290"/>
          </a:xfrm>
          <a:prstGeom prst="rect">
            <a:avLst/>
          </a:prstGeom>
          <a:noFill/>
        </p:spPr>
      </p:pic>
      <p:cxnSp>
        <p:nvCxnSpPr>
          <p:cNvPr id="73" name="Straight Connector 72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99200" y="3430800"/>
            <a:ext cx="605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Took Advantage Of A Promotion (Only For Midscale/ Casual)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6" y="3406324"/>
            <a:ext cx="338504" cy="3241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Combo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Includes A Combo Meal.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Dollar_RdT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Includes Order From A Dollar Menu.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Took_RdAs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Took Advantage Of A Promotion.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4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149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5" y="2679079"/>
            <a:ext cx="10728000" cy="252000"/>
          </a:xfrm>
          <a:prstGeom prst="rect">
            <a:avLst/>
          </a:prstGeom>
        </p:spPr>
      </p:pic>
      <p:graphicFrame>
        <p:nvGraphicFramePr>
          <p:cNvPr id="58" name="Coupon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939145"/>
              </p:ext>
            </p:extLst>
          </p:nvPr>
        </p:nvGraphicFramePr>
        <p:xfrm>
          <a:off x="243984" y="1304925"/>
          <a:ext cx="11859691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6" name="Straight Connector 75"/>
          <p:cNvCxnSpPr/>
          <p:nvPr/>
        </p:nvCxnSpPr>
        <p:spPr>
          <a:xfrm>
            <a:off x="73277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Coupon Usage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1" y="650259"/>
            <a:ext cx="470780" cy="453343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3231135"/>
            <a:ext cx="11412000" cy="252000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90317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Coupon Usage – Detail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" y="3406489"/>
            <a:ext cx="392989" cy="378436"/>
          </a:xfrm>
          <a:prstGeom prst="rect">
            <a:avLst/>
          </a:prstGeom>
          <a:noFill/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390261"/>
            <a:ext cx="11412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53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9" name="Coupon_De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899349"/>
              </p:ext>
            </p:extLst>
          </p:nvPr>
        </p:nvGraphicFramePr>
        <p:xfrm>
          <a:off x="238125" y="3953259"/>
          <a:ext cx="11829184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sp>
        <p:nvSpPr>
          <p:cNvPr id="30" name="Coupons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Used Coupons.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Coupon_Det_RdAs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26% Of Visits To Midscale Used Coupons Obtained In Outlet.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4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05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TD"/>
          <p:cNvSpPr txBox="1"/>
          <p:nvPr/>
        </p:nvSpPr>
        <p:spPr>
          <a:xfrm>
            <a:off x="797717" y="764116"/>
            <a:ext cx="1054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Coffee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9673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54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RT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721139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RTD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RTD Coffee Brands – </a:t>
            </a:r>
            <a:r>
              <a:rPr lang="en-US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Illy</a:t>
            </a:r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.</a:t>
            </a: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923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TD_Tea"/>
          <p:cNvSpPr txBox="1"/>
          <p:nvPr/>
        </p:nvSpPr>
        <p:spPr>
          <a:xfrm>
            <a:off x="797717" y="764116"/>
            <a:ext cx="10585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Tea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55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RTD_Tea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294671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RTD_Tea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RTD Tea Brands – </a:t>
            </a:r>
            <a:r>
              <a:rPr lang="en-US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AriZona</a:t>
            </a:r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 Tea.</a:t>
            </a: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40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Dairy"/>
          <p:cNvSpPr txBox="1"/>
          <p:nvPr/>
        </p:nvSpPr>
        <p:spPr>
          <a:xfrm>
            <a:off x="797718" y="764116"/>
            <a:ext cx="10188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Dairy Alternative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Dair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29933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Dairy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Dairy Alternative Brands – Blue Diamond Almond Breeze.</a:t>
            </a: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189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Protein"/>
          <p:cNvSpPr txBox="1"/>
          <p:nvPr/>
        </p:nvSpPr>
        <p:spPr>
          <a:xfrm>
            <a:off x="797718" y="764116"/>
            <a:ext cx="105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Protein Drinks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Protei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909925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Protein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Protein Drinks Brands – Core Power.</a:t>
            </a:r>
          </a:p>
        </p:txBody>
      </p:sp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67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TD"/>
          <p:cNvSpPr txBox="1"/>
          <p:nvPr/>
        </p:nvSpPr>
        <p:spPr>
          <a:xfrm>
            <a:off x="797717" y="764116"/>
            <a:ext cx="10572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Smoothies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6" y="705252"/>
            <a:ext cx="466009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TD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RTD Smoothies Brands – </a:t>
            </a:r>
            <a:r>
              <a:rPr lang="en-US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Bolthouse</a:t>
            </a:r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 Farms.</a:t>
            </a:r>
          </a:p>
        </p:txBody>
      </p:sp>
      <p:graphicFrame>
        <p:nvGraphicFramePr>
          <p:cNvPr id="21" name="RTD1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282061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191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range"/>
          <p:cNvSpPr txBox="1"/>
          <p:nvPr/>
        </p:nvSpPr>
        <p:spPr>
          <a:xfrm>
            <a:off x="797717" y="764116"/>
            <a:ext cx="104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Orange Juice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range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100% Orange Juice Brands – Dole.</a:t>
            </a:r>
          </a:p>
        </p:txBody>
      </p:sp>
      <p:graphicFrame>
        <p:nvGraphicFramePr>
          <p:cNvPr id="21" name="Oran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405119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0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Parental_Identific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493055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4" name="Marital_Statu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252760"/>
              </p:ext>
            </p:extLst>
          </p:nvPr>
        </p:nvGraphicFramePr>
        <p:xfrm>
          <a:off x="446736" y="1301585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5" y="2702042"/>
            <a:ext cx="5324666" cy="207455"/>
          </a:xfrm>
          <a:prstGeom prst="rect">
            <a:avLst/>
          </a:prstGeom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9" y="2702645"/>
            <a:ext cx="5377913" cy="207455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Diner_Segment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50985"/>
              </p:ext>
            </p:extLst>
          </p:nvPr>
        </p:nvGraphicFramePr>
        <p:xfrm>
          <a:off x="218203" y="3953258"/>
          <a:ext cx="11710272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1" name="Diner_Segmentation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Diner Segmentation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Marital_Status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29" name="Parental_Identification"/>
          <p:cNvSpPr txBox="1"/>
          <p:nvPr/>
        </p:nvSpPr>
        <p:spPr>
          <a:xfrm>
            <a:off x="6850800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Parental Identification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65152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22" y="709090"/>
            <a:ext cx="408586" cy="392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1" y="691404"/>
            <a:ext cx="450142" cy="4323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Visit Demographics</a:t>
            </a:r>
          </a:p>
        </p:txBody>
      </p:sp>
      <p:pic>
        <p:nvPicPr>
          <p:cNvPr id="54" name="Picture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5390639"/>
            <a:ext cx="10764000" cy="25200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1" y="3352013"/>
            <a:ext cx="463114" cy="463114"/>
          </a:xfrm>
          <a:prstGeom prst="rect">
            <a:avLst/>
          </a:prstGeom>
        </p:spPr>
      </p:pic>
      <p:sp>
        <p:nvSpPr>
          <p:cNvPr id="40" name="Marital_Status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42% Of Visits To Midscale Are Taken By Married.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Parental_Identification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52% Of Visits To Midscale Are By Parents Of Child &lt;18 In HH.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Diner_Segmentation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32% Of Visits To Midscale Are Taken By (Placeholder)</a:t>
            </a:r>
          </a:p>
        </p:txBody>
      </p:sp>
      <p:graphicFrame>
        <p:nvGraphicFramePr>
          <p:cNvPr id="33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37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Lemonade"/>
          <p:cNvSpPr txBox="1"/>
          <p:nvPr/>
        </p:nvSpPr>
        <p:spPr>
          <a:xfrm>
            <a:off x="797717" y="764116"/>
            <a:ext cx="1013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Lemonade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60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Lemonade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Lemonade Brands – Arizona.</a:t>
            </a:r>
          </a:p>
        </p:txBody>
      </p:sp>
      <p:graphicFrame>
        <p:nvGraphicFramePr>
          <p:cNvPr id="21" name="Lemona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5907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342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>
            <a:off x="73440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7" y="764116"/>
            <a:ext cx="1044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Freestyle: Drove Outlet Choice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9" y="706096"/>
            <a:ext cx="470780" cy="45085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3231135"/>
            <a:ext cx="11412000" cy="252000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99200" y="3430800"/>
            <a:ext cx="1043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Freestyle: Flavors Selected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" y="3394632"/>
            <a:ext cx="362920" cy="347558"/>
          </a:xfrm>
          <a:prstGeom prst="rect">
            <a:avLst/>
          </a:prstGeom>
          <a:noFill/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390261"/>
            <a:ext cx="11412000" cy="252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pic>
        <p:nvPicPr>
          <p:cNvPr id="62" name="Picture 6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5" y="2679092"/>
            <a:ext cx="10728000" cy="252000"/>
          </a:xfrm>
          <a:prstGeom prst="rect">
            <a:avLst/>
          </a:prstGeom>
        </p:spPr>
      </p:pic>
      <p:graphicFrame>
        <p:nvGraphicFramePr>
          <p:cNvPr id="58" name="FreeStyle_Drov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665144"/>
              </p:ext>
            </p:extLst>
          </p:nvPr>
        </p:nvGraphicFramePr>
        <p:xfrm>
          <a:off x="243984" y="1304926"/>
          <a:ext cx="11859691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FreeStyle_Flv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927985"/>
              </p:ext>
            </p:extLst>
          </p:nvPr>
        </p:nvGraphicFramePr>
        <p:xfrm>
          <a:off x="238125" y="3953259"/>
          <a:ext cx="11829184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5" name="FreeStyle_Drove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Freestyle Driven Outlet Choice.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" name="FreeStyle_Flvr_RdAs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18% Of Visits To Midscale Have Freestyle: </a:t>
            </a:r>
            <a:r>
              <a:rPr lang="en-IN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Flavors</a:t>
            </a:r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 Selected - Cherry.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61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9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51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Occasion Context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aypar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155293"/>
              </p:ext>
            </p:extLst>
          </p:nvPr>
        </p:nvGraphicFramePr>
        <p:xfrm>
          <a:off x="169330" y="1286257"/>
          <a:ext cx="119284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6" y="2696221"/>
            <a:ext cx="11201062" cy="252000"/>
          </a:xfrm>
          <a:prstGeom prst="rect">
            <a:avLst/>
          </a:prstGeom>
        </p:spPr>
      </p:pic>
      <p:sp>
        <p:nvSpPr>
          <p:cNvPr id="80" name="Day_of_the_Week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16% Of Visits To Midscale Are On Mondays.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8712958" y="56160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4400" y="3770519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26" name="Daypart"/>
          <p:cNvSpPr txBox="1"/>
          <p:nvPr/>
        </p:nvSpPr>
        <p:spPr>
          <a:xfrm>
            <a:off x="797718" y="764116"/>
            <a:ext cx="1092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Daypart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" y="735173"/>
            <a:ext cx="387960" cy="3726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Day_of_the_Week"/>
          <p:cNvSpPr txBox="1"/>
          <p:nvPr/>
        </p:nvSpPr>
        <p:spPr>
          <a:xfrm>
            <a:off x="799200" y="3436642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Day of the Week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7" y="3422236"/>
            <a:ext cx="316569" cy="3040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43" name="Straight Connector 42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696400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700620" y="3897743"/>
            <a:ext cx="207297" cy="0"/>
          </a:xfrm>
          <a:prstGeom prst="line">
            <a:avLst/>
          </a:prstGeom>
          <a:ln w="50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696400" y="376415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720987" y="3994234"/>
            <a:ext cx="3100204" cy="17164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712958" y="56160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314688" y="5624304"/>
            <a:ext cx="197" cy="137160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1700620" y="3897743"/>
            <a:ext cx="207297" cy="0"/>
          </a:xfrm>
          <a:prstGeom prst="line">
            <a:avLst/>
          </a:prstGeom>
          <a:ln w="50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1634406" y="3983810"/>
            <a:ext cx="180000" cy="180000"/>
            <a:chOff x="11577895" y="3882683"/>
            <a:chExt cx="356330" cy="3563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8398297" y="3983810"/>
            <a:ext cx="180000" cy="180000"/>
            <a:chOff x="11577895" y="3882683"/>
            <a:chExt cx="356330" cy="35633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 flipH="1">
            <a:off x="473128" y="3983810"/>
            <a:ext cx="180000" cy="180000"/>
            <a:chOff x="11577895" y="3882683"/>
            <a:chExt cx="356330" cy="35633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>
            <a:grpSpLocks noChangeAspect="1"/>
          </p:cNvGrpSpPr>
          <p:nvPr/>
        </p:nvGrpSpPr>
        <p:grpSpPr>
          <a:xfrm flipH="1">
            <a:off x="8722740" y="3983810"/>
            <a:ext cx="180000" cy="180000"/>
            <a:chOff x="11577895" y="3882683"/>
            <a:chExt cx="356330" cy="35633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>
            <a:grpSpLocks noChangeAspect="1"/>
          </p:cNvGrpSpPr>
          <p:nvPr/>
        </p:nvGrpSpPr>
        <p:grpSpPr>
          <a:xfrm rot="16200000" flipH="1">
            <a:off x="8722740" y="5526058"/>
            <a:ext cx="180000" cy="180000"/>
            <a:chOff x="11577895" y="3882683"/>
            <a:chExt cx="356330" cy="35633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>
            <a:grpSpLocks noChangeAspect="1"/>
          </p:cNvGrpSpPr>
          <p:nvPr/>
        </p:nvGrpSpPr>
        <p:grpSpPr>
          <a:xfrm rot="16200000" flipH="1" flipV="1">
            <a:off x="11634406" y="5526058"/>
            <a:ext cx="180000" cy="180000"/>
            <a:chOff x="11577895" y="3882683"/>
            <a:chExt cx="356330" cy="35633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9799364" y="3833248"/>
            <a:ext cx="1010531" cy="367692"/>
            <a:chOff x="9799364" y="3833248"/>
            <a:chExt cx="1010531" cy="367692"/>
          </a:xfrm>
        </p:grpSpPr>
        <p:sp>
          <p:nvSpPr>
            <p:cNvPr id="117" name="Rectangle 116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WEEKEND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solidFill>
                <a:srgbClr val="E84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9" name="Picture 118"/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100000"/>
                    </a14:imgEffect>
                    <a14:imgEffect>
                      <a14:brightnessContrast bright="33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" y="5408618"/>
            <a:ext cx="11189040" cy="25200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95338" y="3994234"/>
            <a:ext cx="8064000" cy="1724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Daypart_ReadAsText"/>
          <p:cNvSpPr txBox="1"/>
          <p:nvPr/>
        </p:nvSpPr>
        <p:spPr>
          <a:xfrm>
            <a:off x="664145" y="1070813"/>
            <a:ext cx="10003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3% Of Visits To Midscale Are At Very Beginning Of The Day.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066551" y="3833248"/>
            <a:ext cx="1010530" cy="367691"/>
            <a:chOff x="4066551" y="3833248"/>
            <a:chExt cx="1010530" cy="367691"/>
          </a:xfrm>
        </p:grpSpPr>
        <p:sp>
          <p:nvSpPr>
            <p:cNvPr id="114" name="Rectangle 11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WEEKDAYS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 rot="16200000" flipH="1" flipV="1">
            <a:off x="8398297" y="5526058"/>
            <a:ext cx="180000" cy="180000"/>
            <a:chOff x="11577895" y="3882683"/>
            <a:chExt cx="356330" cy="35633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 rot="16200000" flipH="1">
            <a:off x="473128" y="5526058"/>
            <a:ext cx="180000" cy="180000"/>
            <a:chOff x="11577895" y="3882683"/>
            <a:chExt cx="356330" cy="35633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393476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01" y="5373688"/>
            <a:ext cx="10764000" cy="252000"/>
          </a:xfrm>
          <a:prstGeom prst="rect">
            <a:avLst/>
          </a:prstGeom>
        </p:spPr>
      </p:pic>
      <p:graphicFrame>
        <p:nvGraphicFramePr>
          <p:cNvPr id="59" name="Day_of_the_Week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234787"/>
              </p:ext>
            </p:extLst>
          </p:nvPr>
        </p:nvGraphicFramePr>
        <p:xfrm>
          <a:off x="169330" y="4200939"/>
          <a:ext cx="11928486" cy="164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2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91685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6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Service_Mo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818754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7" y="5051668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ervice_Mod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Service Mode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3" y="747139"/>
            <a:ext cx="391838" cy="3752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/>
          <p:nvPr/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Service_Mod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31% Of Visits To Midscale Involve Service By Drive-Thru.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9" name="TableLegends" hidden="1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1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8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4647</Words>
  <Application>Microsoft Office PowerPoint</Application>
  <PresentationFormat>Widescreen</PresentationFormat>
  <Paragraphs>1623</Paragraphs>
  <Slides>61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 (Body)</vt:lpstr>
      <vt:lpstr>Digital-7</vt:lpstr>
      <vt:lpstr>Arial</vt:lpstr>
      <vt:lpstr>Calibri</vt:lpstr>
      <vt:lpstr>Calibri Light</vt:lpstr>
      <vt:lpstr>Franklin Gothic Book</vt:lpstr>
      <vt:lpstr>Office Theme</vt:lpstr>
      <vt:lpstr>Base – Total Visits, Filters – None  Aug 16 3MMT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Wasan, Rahul (KT)</cp:lastModifiedBy>
  <cp:revision>1315</cp:revision>
  <dcterms:created xsi:type="dcterms:W3CDTF">2017-02-17T10:10:41Z</dcterms:created>
  <dcterms:modified xsi:type="dcterms:W3CDTF">2022-07-14T05:45:06Z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a3e0c0a4-91de-419b-8e3e-e6cc3780c1e2</vt:lpwstr>
  </property>
  <property fmtid="{D5CDD505-2E9C-101B-9397-08002B2CF9AE}" pid="4" name="MODFILEGUID">
    <vt:lpwstr>19f61e05-248b-4894-8265-acd022d10bb8</vt:lpwstr>
  </property>
  <property fmtid="{D5CDD505-2E9C-101B-9397-08002B2CF9AE}" pid="5" name="FILEOWNER">
    <vt:lpwstr>AQ</vt:lpwstr>
  </property>
  <property fmtid="{D5CDD505-2E9C-101B-9397-08002B2CF9AE}" pid="6" name="MODFILEOWNER">
    <vt:lpwstr>A24269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O46130-0608</vt:lpwstr>
  </property>
  <property fmtid="{D5CDD505-2E9C-101B-9397-08002B2CF9AE}" pid="10" name="MODMACHINEID">
    <vt:lpwstr>A24269-3720</vt:lpwstr>
  </property>
  <property fmtid="{D5CDD505-2E9C-101B-9397-08002B2CF9AE}" pid="11" name="CURRENTCLASS">
    <vt:lpwstr>Classified - No Category</vt:lpwstr>
  </property>
</Properties>
</file>