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7147664"/>
        <c:axId val="177148048"/>
      </c:barChart>
      <c:catAx>
        <c:axId val="17714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177148048"/>
        <c:crosses val="autoZero"/>
        <c:auto val="0"/>
        <c:lblAlgn val="ctr"/>
        <c:lblOffset val="100"/>
        <c:noMultiLvlLbl val="0"/>
      </c:catAx>
      <c:valAx>
        <c:axId val="177148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714766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7298664"/>
        <c:axId val="177299048"/>
      </c:barChart>
      <c:catAx>
        <c:axId val="177298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177299048"/>
        <c:crosses val="autoZero"/>
        <c:auto val="0"/>
        <c:lblAlgn val="ctr"/>
        <c:lblOffset val="100"/>
        <c:noMultiLvlLbl val="0"/>
      </c:catAx>
      <c:valAx>
        <c:axId val="177299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729866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7648464"/>
        <c:axId val="177651456"/>
      </c:barChart>
      <c:catAx>
        <c:axId val="17764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177651456"/>
        <c:crosses val="autoZero"/>
        <c:auto val="0"/>
        <c:lblAlgn val="ctr"/>
        <c:lblOffset val="100"/>
        <c:noMultiLvlLbl val="0"/>
      </c:catAx>
      <c:valAx>
        <c:axId val="1776514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764846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7712232"/>
        <c:axId val="78756056"/>
      </c:barChart>
      <c:catAx>
        <c:axId val="177712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78756056"/>
        <c:crosses val="autoZero"/>
        <c:auto val="0"/>
        <c:lblAlgn val="ctr"/>
        <c:lblOffset val="100"/>
        <c:noMultiLvlLbl val="0"/>
      </c:catAx>
      <c:valAx>
        <c:axId val="7875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771223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DF40D0D-3078-4919-840F-9A8EF6E2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55B7AD-F64C-43CF-B458-A20DBC894695}"/>
              </a:ext>
            </a:extLst>
          </p:cNvPr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5A89DCB-011C-4FE8-A708-A9BD288D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286EEA2A-1161-47EF-80B7-154F05BC6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9FD15F2-E7DC-4479-BCE5-5A155DA18F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D16FFF2B-B37A-4BC3-897E-987A35C496C3}"/>
              </a:ext>
            </a:extLst>
          </p:cNvPr>
          <p:cNvSpPr txBox="1"/>
          <p:nvPr userDrawn="1"/>
        </p:nvSpPr>
        <p:spPr>
          <a:xfrm>
            <a:off x="658693" y="6596425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7AF4F2E0-D4F2-47C5-A11C-07E181CF4790}"/>
              </a:ext>
            </a:extLst>
          </p:cNvPr>
          <p:cNvSpPr txBox="1"/>
          <p:nvPr userDrawn="1"/>
        </p:nvSpPr>
        <p:spPr>
          <a:xfrm>
            <a:off x="7480900" y="6557101"/>
            <a:ext cx="1119336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7D44E6AF-7BAC-468C-AFA7-2E1B5CE2CBFB}"/>
              </a:ext>
            </a:extLst>
          </p:cNvPr>
          <p:cNvSpPr txBox="1"/>
          <p:nvPr userDrawn="1"/>
        </p:nvSpPr>
        <p:spPr>
          <a:xfrm>
            <a:off x="8645793" y="6557101"/>
            <a:ext cx="1188197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92F3152-D2A5-4D2A-940B-49647F2C4072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8A096C5-5447-487C-BC76-BEA730F95F75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="" xmlns:a16="http://schemas.microsoft.com/office/drawing/2014/main" id="{9847FDDB-3A1B-4B92-B33A-2E13F5331A64}"/>
              </a:ext>
            </a:extLst>
          </p:cNvPr>
          <p:cNvSpPr txBox="1"/>
          <p:nvPr userDrawn="1"/>
        </p:nvSpPr>
        <p:spPr>
          <a:xfrm>
            <a:off x="658693" y="6398804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</a:t>
            </a:r>
            <a:r>
              <a:rPr lang="en-US" dirty="0" smtClean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BF68869B-7C68-4AF8-A6C9-0CCACCF85FC1}"/>
              </a:ext>
            </a:extLst>
          </p:cNvPr>
          <p:cNvCxnSpPr/>
          <p:nvPr userDrawn="1"/>
        </p:nvCxnSpPr>
        <p:spPr>
          <a:xfrm>
            <a:off x="524282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34A2705-30D4-4D6F-9D06-CB5184F3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" y="6395721"/>
            <a:ext cx="376615" cy="4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New shape"/>
          <p:cNvSpPr/>
          <p:nvPr/>
        </p:nvSpPr>
        <p:spPr>
          <a:xfrm>
            <a:off x="1841500" y="12700"/>
            <a:ext cx="8255000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>
              <a:solidFill>
                <a:srgbClr val="E41E2B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1</a:t>
            </a:fld>
            <a:endParaRPr lang="en-US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2" name="time_period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2574288788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298377206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4157684737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532839800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900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4" name="chart_title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</p:spTree>
    <p:extLst>
      <p:ext uri="{BB962C8B-B14F-4D97-AF65-F5344CB8AC3E}">
        <p14:creationId xmlns:p14="http://schemas.microsoft.com/office/powerpoint/2010/main" val="2236036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: 2017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 DINE</a:t>
            </a:r>
          </a:p>
        </p:txBody>
      </p:sp>
      <p:sp>
        <p:nvSpPr>
          <p:cNvPr id="31" name="chart_title"/>
          <p:cNvSpPr txBox="1"/>
          <p:nvPr/>
        </p:nvSpPr>
        <p:spPr>
          <a:xfrm>
            <a:off x="1337568" y="494892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sz="1200" b="1" dirty="0">
                <a:latin typeface="Franklin Gothic Book"/>
              </a:rPr>
              <a:t>Walmart Supercenter
</a:t>
            </a:r>
            <a:r>
              <a:rPr sz="900" b="1" dirty="0">
                <a:latin typeface="Franklin Gothic Book"/>
              </a:rPr>
              <a:t>Primary Establishment Considered
 FREQUENCY : Total Visits |  Measures : Arby's, Auntie Anne's, Baskin-Robbins, </a:t>
            </a:r>
            <a:r>
              <a:rPr sz="900" b="1" dirty="0" err="1">
                <a:latin typeface="Franklin Gothic Book"/>
              </a:rPr>
              <a:t>Blimpie</a:t>
            </a:r>
            <a:r>
              <a:rPr sz="900" b="1" dirty="0">
                <a:latin typeface="Franklin Gothic Book"/>
              </a:rPr>
              <a:t>, Bojangles, </a:t>
            </a:r>
            <a:r>
              <a:rPr sz="900" b="1" dirty="0" err="1">
                <a:latin typeface="Franklin Gothic Book"/>
              </a:rPr>
              <a:t>Braum's</a:t>
            </a:r>
            <a:r>
              <a:rPr sz="900" b="1" dirty="0">
                <a:latin typeface="Franklin Gothic Book"/>
              </a:rPr>
              <a:t> Ice Cream and Dairy, Burger King, Captain D's Seafood Kitchen, Carl's Jr., Checkers</a:t>
            </a: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graphicFrame>
        <p:nvGraphicFramePr>
          <p:cNvPr id="41" name="TableData"/>
          <p:cNvGraphicFramePr>
            <a:graphicFrameLocks noGrp="1"/>
          </p:cNvGraphicFramePr>
          <p:nvPr>
            <p:extLst/>
          </p:nvPr>
        </p:nvGraphicFramePr>
        <p:xfrm>
          <a:off x="321969" y="1152881"/>
          <a:ext cx="11781131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39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1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Total Visits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Clean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Gets My Order Right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Beverages That I Like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Excellent Service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 For Kids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Is Kid-friendly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Good Atmosphere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Get Something Quick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Convenient Way to Pre-order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Was Conveniently Located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Sample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380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284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290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330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267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285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420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Arby's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Auntie Anne's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Baskin-Robbins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Blimpie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Bojangles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Braum's</a:t>
                      </a:r>
                      <a:r>
                        <a:rPr sz="1000" dirty="0"/>
                        <a:t> Ice Cream and Dairy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0.4%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Burger King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Captain D's Seafood Kitchen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Carl's Jr.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Checkers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362</Words>
  <Application>Microsoft Office PowerPoint</Application>
  <PresentationFormat>Widescreen</PresentationFormat>
  <Paragraphs>176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Arial Narrow</vt:lpstr>
      <vt:lpstr>Franklin Gothic Book</vt:lpstr>
      <vt:lpstr>Times New Roman</vt:lpstr>
      <vt:lpstr>1_BUPM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Swarnabha Sarkar</cp:lastModifiedBy>
  <cp:revision>33</cp:revision>
  <dcterms:created xsi:type="dcterms:W3CDTF">2017-03-02T13:10:25Z</dcterms:created>
  <dcterms:modified xsi:type="dcterms:W3CDTF">2018-10-23T10:04:54Z</dcterms:modified>
</cp:coreProperties>
</file>