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9A3-4616-8AD7-E40AC76B63A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5033608"/>
        <c:axId val="175033992"/>
      </c:barChart>
      <c:catAx>
        <c:axId val="175033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175033992"/>
        <c:crosses val="autoZero"/>
        <c:auto val="0"/>
        <c:lblAlgn val="ctr"/>
        <c:lblOffset val="100"/>
        <c:noMultiLvlLbl val="0"/>
      </c:catAx>
      <c:valAx>
        <c:axId val="17503399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Coca-Cola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503360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15F-4E05-B707-CCC6CBD600E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5226752"/>
        <c:axId val="175279936"/>
      </c:barChart>
      <c:catAx>
        <c:axId val="17522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175279936"/>
        <c:crosses val="autoZero"/>
        <c:auto val="0"/>
        <c:lblAlgn val="ctr"/>
        <c:lblOffset val="100"/>
        <c:noMultiLvlLbl val="0"/>
      </c:catAx>
      <c:valAx>
        <c:axId val="1752799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522675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2C4-45CB-BA29-CB26231276B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5428032"/>
        <c:axId val="175432512"/>
      </c:barChart>
      <c:catAx>
        <c:axId val="175428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175432512"/>
        <c:crosses val="autoZero"/>
        <c:auto val="0"/>
        <c:lblAlgn val="ctr"/>
        <c:lblOffset val="100"/>
        <c:noMultiLvlLbl val="0"/>
      </c:catAx>
      <c:valAx>
        <c:axId val="17543251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Diet Coke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542803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90D-448D-A82A-9146300DA6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5499152"/>
        <c:axId val="175499536"/>
      </c:barChart>
      <c:catAx>
        <c:axId val="17549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175499536"/>
        <c:crosses val="autoZero"/>
        <c:auto val="0"/>
        <c:lblAlgn val="ctr"/>
        <c:lblOffset val="100"/>
        <c:noMultiLvlLbl val="0"/>
      </c:catAx>
      <c:valAx>
        <c:axId val="1754995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Diet 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17549915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658693" y="6596425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80900" y="6557101"/>
            <a:ext cx="1119336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45793" y="6557101"/>
            <a:ext cx="1188197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BBCA7F74-C510-4554-948F-C7E5AA6F2366}"/>
              </a:ext>
            </a:extLst>
          </p:cNvPr>
          <p:cNvSpPr txBox="1"/>
          <p:nvPr userDrawn="1"/>
        </p:nvSpPr>
        <p:spPr>
          <a:xfrm>
            <a:off x="658693" y="6398804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Tracker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172BC3C-A6EE-4AC0-89F5-6533B769F059}"/>
              </a:ext>
            </a:extLst>
          </p:cNvPr>
          <p:cNvCxnSpPr/>
          <p:nvPr userDrawn="1"/>
        </p:nvCxnSpPr>
        <p:spPr>
          <a:xfrm>
            <a:off x="524282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354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New shape"/>
          <p:cNvSpPr/>
          <p:nvPr/>
        </p:nvSpPr>
        <p:spPr>
          <a:xfrm>
            <a:off x="125414" y="12700"/>
            <a:ext cx="11926886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>
              <a:solidFill>
                <a:srgbClr val="E41E2B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1</a:t>
            </a:fld>
            <a:endParaRPr lang="en-US">
              <a:effectLst/>
            </a:endParaRPr>
          </a:p>
        </p:txBody>
      </p:sp>
      <p:grpSp>
        <p:nvGrpSpPr>
          <p:cNvPr id="8" name="ArrowGroup"/>
          <p:cNvGrpSpPr/>
          <p:nvPr/>
        </p:nvGrpSpPr>
        <p:grpSpPr>
          <a:xfrm>
            <a:off x="6939891" y="6421629"/>
            <a:ext cx="427435" cy="341611"/>
            <a:chOff x="7839301" y="4298197"/>
            <a:chExt cx="427435" cy="341611"/>
          </a:xfrm>
          <a:noFill/>
          <a:effectLst/>
        </p:grpSpPr>
        <p:sp>
          <p:nvSpPr>
            <p:cNvPr id="9" name="Arc 8"/>
            <p:cNvSpPr/>
            <p:nvPr/>
          </p:nvSpPr>
          <p:spPr>
            <a:xfrm rot="930160">
              <a:off x="7839301" y="4298197"/>
              <a:ext cx="388855" cy="341611"/>
            </a:xfrm>
            <a:prstGeom prst="arc">
              <a:avLst>
                <a:gd name="adj1" fmla="val 17301736"/>
                <a:gd name="adj2" fmla="val 2436191"/>
              </a:avLst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8171649" y="4421477"/>
              <a:ext cx="95087" cy="80014"/>
            </a:xfrm>
            <a:prstGeom prst="triangle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2" name="time_period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_title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3531550291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29419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728490609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1585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1623104031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617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75830602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56641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9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</p:spTree>
    <p:extLst>
      <p:ext uri="{BB962C8B-B14F-4D97-AF65-F5344CB8AC3E}">
        <p14:creationId xmlns:p14="http://schemas.microsoft.com/office/powerpoint/2010/main" val="21032569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: 2017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 DINE</a:t>
            </a:r>
          </a:p>
        </p:txBody>
      </p:sp>
      <p:sp>
        <p:nvSpPr>
          <p:cNvPr id="31" name="chart_title"/>
          <p:cNvSpPr txBox="1"/>
          <p:nvPr/>
        </p:nvSpPr>
        <p:spPr>
          <a:xfrm>
            <a:off x="1337568" y="494892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sz="1200" b="1" dirty="0">
                <a:latin typeface="Franklin Gothic Book"/>
              </a:rPr>
              <a:t>Walmart Supercenter
</a:t>
            </a:r>
            <a:r>
              <a:rPr sz="900" b="1" dirty="0">
                <a:latin typeface="Franklin Gothic Book"/>
              </a:rPr>
              <a:t>Primary Establishment Considered
 FREQUENCY : Total Visits |  Measures : Arby's, Auntie Anne's, Baskin-Robbins, </a:t>
            </a:r>
            <a:r>
              <a:rPr sz="900" b="1" dirty="0" err="1">
                <a:latin typeface="Franklin Gothic Book"/>
              </a:rPr>
              <a:t>Blimpie</a:t>
            </a:r>
            <a:r>
              <a:rPr sz="900" b="1" dirty="0">
                <a:latin typeface="Franklin Gothic Book"/>
              </a:rPr>
              <a:t>, Bojangles, </a:t>
            </a:r>
            <a:r>
              <a:rPr sz="900" b="1" dirty="0" err="1">
                <a:latin typeface="Franklin Gothic Book"/>
              </a:rPr>
              <a:t>Braum's</a:t>
            </a:r>
            <a:r>
              <a:rPr sz="900" b="1" dirty="0">
                <a:latin typeface="Franklin Gothic Book"/>
              </a:rPr>
              <a:t> Ice Cream and Dairy, Burger King, Captain D's Seafood Kitchen, Carl's Jr., Checkers</a:t>
            </a: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graphicFrame>
        <p:nvGraphicFramePr>
          <p:cNvPr id="41" name="TableData"/>
          <p:cNvGraphicFramePr>
            <a:graphicFrameLocks noGrp="1"/>
          </p:cNvGraphicFramePr>
          <p:nvPr>
            <p:extLst/>
          </p:nvPr>
        </p:nvGraphicFramePr>
        <p:xfrm>
          <a:off x="321969" y="1152881"/>
          <a:ext cx="11781131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39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1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Total Visits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Clean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Gets My Order Right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Beverages That I Like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Excellent Service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 For Kids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Is Kid-friendly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Good Atmosphere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Get Something Quick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Convenient Way to Pre-order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Was Conveniently Located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Sample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380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284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290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330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267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285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420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Arby's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Auntie Anne's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Baskin-Robbins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Blimpie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Bojangles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Braum's</a:t>
                      </a:r>
                      <a:r>
                        <a:rPr sz="1000" dirty="0"/>
                        <a:t> Ice Cream and Dairy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0.4%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Burger King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Captain D's Seafood Kitchen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Carl's Jr.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Checkers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382</Words>
  <Application>Microsoft Office PowerPoint</Application>
  <PresentationFormat>Widescreen</PresentationFormat>
  <Paragraphs>184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Arial Narrow</vt:lpstr>
      <vt:lpstr>Franklin Gothic Book</vt:lpstr>
      <vt:lpstr>Times New Roman</vt:lpstr>
      <vt:lpstr>1_BUPM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Swarnabha Sarkar</cp:lastModifiedBy>
  <cp:revision>34</cp:revision>
  <dcterms:created xsi:type="dcterms:W3CDTF">2017-03-02T13:10:25Z</dcterms:created>
  <dcterms:modified xsi:type="dcterms:W3CDTF">2018-10-23T10:03:44Z</dcterms:modified>
</cp:coreProperties>
</file>