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326336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326336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Scientific Programming and Visualisation </a:t>
            </a:r>
            <a:r>
              <a:rPr lang="en"/>
              <a:t>session,</a:t>
            </a:r>
            <a:endParaRPr/>
          </a:p>
          <a:p>
            <a:pPr indent="0" lvl="0" marL="0" rtl="0" algn="l">
              <a:spcBef>
                <a:spcPts val="0"/>
              </a:spcBef>
              <a:spcAft>
                <a:spcPts val="0"/>
              </a:spcAft>
              <a:buNone/>
            </a:pPr>
            <a:r>
              <a:rPr lang="en"/>
              <a:t>where we'll look at two tools that can help us manipulate numerical data and generate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first be looking at how a specialised library called NumPy can help us to perform numerical operations on matrix-based data efficiently and quickly.</a:t>
            </a:r>
            <a:endParaRPr/>
          </a:p>
          <a:p>
            <a:pPr indent="0" lvl="0" marL="0" rtl="0" algn="l">
              <a:spcBef>
                <a:spcPts val="0"/>
              </a:spcBef>
              <a:spcAft>
                <a:spcPts val="0"/>
              </a:spcAft>
              <a:buNone/>
            </a:pPr>
            <a:r>
              <a:rPr lang="en"/>
              <a:t>We'll also be using another library, Matplotlib, to generate graphs that yield insight into this data.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35c6c52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35c6c5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is Python so popular with researchers?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Historically, a software product called MATLAB has proved very popular with researchers.</a:t>
            </a:r>
            <a:endParaRPr/>
          </a:p>
          <a:p>
            <a:pPr indent="-298450" lvl="0" marL="457200" rtl="0" algn="l">
              <a:spcBef>
                <a:spcPts val="0"/>
              </a:spcBef>
              <a:spcAft>
                <a:spcPts val="0"/>
              </a:spcAft>
              <a:buSzPts val="1100"/>
              <a:buChar char="-"/>
            </a:pPr>
            <a:r>
              <a:rPr lang="en"/>
              <a:t>Firstly, it's been around for a long time - it's a very mature piece of software with excellent integration between it's many capabilities, and has excellent documentation</a:t>
            </a:r>
            <a:endParaRPr/>
          </a:p>
          <a:p>
            <a:pPr indent="-298450" lvl="0" marL="457200" rtl="0" algn="l">
              <a:spcBef>
                <a:spcPts val="0"/>
              </a:spcBef>
              <a:spcAft>
                <a:spcPts val="0"/>
              </a:spcAft>
              <a:buSzPts val="1100"/>
              <a:buChar char="-"/>
            </a:pPr>
            <a:r>
              <a:rPr lang="en"/>
              <a:t>Primarily for numerical computing, it support things like numerical matrix analysis and manipulation, plotting of functions and data</a:t>
            </a:r>
            <a:endParaRPr/>
          </a:p>
          <a:p>
            <a:pPr indent="-298450" lvl="0" marL="457200" rtl="0" algn="l">
              <a:spcBef>
                <a:spcPts val="0"/>
              </a:spcBef>
              <a:spcAft>
                <a:spcPts val="0"/>
              </a:spcAft>
              <a:buSzPts val="1100"/>
              <a:buChar char="-"/>
            </a:pPr>
            <a:r>
              <a:rPr lang="en"/>
              <a:t>However, a big drawback is that it's proprietary commercial software, so you need to buy a licence to use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then, a set of three Python packages began surfacing after the turn of the millenium</a:t>
            </a:r>
            <a:endParaRPr/>
          </a:p>
          <a:p>
            <a:pPr indent="-298450" lvl="0" marL="457200" rtl="0" algn="l">
              <a:spcBef>
                <a:spcPts val="0"/>
              </a:spcBef>
              <a:spcAft>
                <a:spcPts val="0"/>
              </a:spcAft>
              <a:buSzPts val="1100"/>
              <a:buChar char="-"/>
            </a:pPr>
            <a:r>
              <a:rPr lang="en"/>
              <a:t>IPython, foundation for the Jupyter Notebook, created in 2001 by Fernando Perez</a:t>
            </a:r>
            <a:endParaRPr/>
          </a:p>
          <a:p>
            <a:pPr indent="-298450" lvl="0" marL="457200" rtl="0" algn="l">
              <a:spcBef>
                <a:spcPts val="0"/>
              </a:spcBef>
              <a:spcAft>
                <a:spcPts val="0"/>
              </a:spcAft>
              <a:buSzPts val="1100"/>
              <a:buChar char="-"/>
            </a:pPr>
            <a:r>
              <a:rPr lang="en"/>
              <a:t>Matplotlib, a library for creating graphical plots, created in 2003 by John D. Hunter</a:t>
            </a:r>
            <a:endParaRPr/>
          </a:p>
          <a:p>
            <a:pPr indent="-298450" lvl="0" marL="457200" rtl="0" algn="l">
              <a:spcBef>
                <a:spcPts val="0"/>
              </a:spcBef>
              <a:spcAft>
                <a:spcPts val="0"/>
              </a:spcAft>
              <a:buSzPts val="1100"/>
              <a:buChar char="-"/>
            </a:pPr>
            <a:r>
              <a:rPr lang="en"/>
              <a:t>And also NumPy, which arrived in 2005. A fast matrix </a:t>
            </a:r>
            <a:r>
              <a:rPr lang="en">
                <a:solidFill>
                  <a:schemeClr val="dk1"/>
                </a:solidFill>
              </a:rPr>
              <a:t>mathematics library, created by Travis Oliphant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these are all open source and free, have been developed and supported for over a decade, function well together, and have been gaining traction with the academic community ever since.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you also get benefits of general Python language - it's flexibility and general purpose nature mean you can make use of features from these packages in larger projects where you need them, and you aren't tied to only the single package, like MATLAB.</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8aada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8aada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NumPy?</a:t>
            </a:r>
            <a:endParaRPr/>
          </a:p>
          <a:p>
            <a:pPr indent="0" lvl="0" marL="0" rtl="0" algn="l">
              <a:spcBef>
                <a:spcPts val="0"/>
              </a:spcBef>
              <a:spcAft>
                <a:spcPts val="0"/>
              </a:spcAft>
              <a:buNone/>
            </a:pPr>
            <a:r>
              <a:rPr lang="en"/>
              <a:t>It stands for Numerical Python, </a:t>
            </a:r>
            <a:endParaRPr/>
          </a:p>
          <a:p>
            <a:pPr indent="0" lvl="0" marL="0" rtl="0" algn="l">
              <a:spcBef>
                <a:spcPts val="0"/>
              </a:spcBef>
              <a:spcAft>
                <a:spcPts val="0"/>
              </a:spcAft>
              <a:buNone/>
            </a:pPr>
            <a:r>
              <a:rPr lang="en"/>
              <a:t>And it's a third party Python library, which means it doesn't come as part of Python as it's normally installed.</a:t>
            </a:r>
            <a:endParaRPr/>
          </a:p>
          <a:p>
            <a:pPr indent="0" lvl="0" marL="0" rtl="0" algn="l">
              <a:spcBef>
                <a:spcPts val="0"/>
              </a:spcBef>
              <a:spcAft>
                <a:spcPts val="0"/>
              </a:spcAft>
              <a:buNone/>
            </a:pPr>
            <a:r>
              <a:rPr lang="en"/>
              <a:t>So we need to install it as a separate Python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core thing NumPy provides you is the ndarray.</a:t>
            </a:r>
            <a:endParaRPr/>
          </a:p>
          <a:p>
            <a:pPr indent="-298450" lvl="0" marL="457200" rtl="0" algn="l">
              <a:spcBef>
                <a:spcPts val="0"/>
              </a:spcBef>
              <a:spcAft>
                <a:spcPts val="0"/>
              </a:spcAft>
              <a:buSzPts val="1100"/>
              <a:buChar char="-"/>
            </a:pPr>
            <a:r>
              <a:rPr lang="en"/>
              <a:t>The ndarray is an array of objects - an array is a data structure which can store a collection of ordered elements of the same type of data</a:t>
            </a:r>
            <a:endParaRPr/>
          </a:p>
          <a:p>
            <a:pPr indent="-298450" lvl="0" marL="457200" rtl="0" algn="l">
              <a:spcBef>
                <a:spcPts val="0"/>
              </a:spcBef>
              <a:spcAft>
                <a:spcPts val="0"/>
              </a:spcAft>
              <a:buSzPts val="1100"/>
              <a:buChar char="-"/>
            </a:pPr>
            <a:r>
              <a:rPr lang="en"/>
              <a:t>So all elements in an array, or ndarray, must be of a single type, so all integers, all floats, text strings, and so on</a:t>
            </a:r>
            <a:endParaRPr/>
          </a:p>
          <a:p>
            <a:pPr indent="-298450" lvl="0" marL="457200" rtl="0" algn="l">
              <a:spcBef>
                <a:spcPts val="0"/>
              </a:spcBef>
              <a:spcAft>
                <a:spcPts val="0"/>
              </a:spcAft>
              <a:buSzPts val="1100"/>
              <a:buChar char="-"/>
            </a:pPr>
            <a:r>
              <a:rPr lang="en"/>
              <a:t>Since ndarrays are of fixed size, unlike Python lists, every time we change the contents of an ndarray we are deleting it and recreating it each time</a:t>
            </a:r>
            <a:endParaRPr/>
          </a:p>
          <a:p>
            <a:pPr indent="-298450" lvl="0" marL="457200" rtl="0" algn="l">
              <a:spcBef>
                <a:spcPts val="0"/>
              </a:spcBef>
              <a:spcAft>
                <a:spcPts val="0"/>
              </a:spcAft>
              <a:buSzPts val="1100"/>
              <a:buChar char="-"/>
            </a:pPr>
            <a:r>
              <a:rPr lang="en"/>
              <a:t>In some respects, they act like Python lists, for example you slice an ndarray in the same way.</a:t>
            </a:r>
            <a:endParaRPr/>
          </a:p>
          <a:p>
            <a:pPr indent="-298450" lvl="0" marL="457200" rtl="0" algn="l">
              <a:spcBef>
                <a:spcPts val="0"/>
              </a:spcBef>
              <a:spcAft>
                <a:spcPts val="0"/>
              </a:spcAft>
              <a:buSzPts val="1100"/>
              <a:buChar char="-"/>
            </a:pPr>
            <a:r>
              <a:rPr lang="en"/>
              <a:t>But in other ways they are very different. But these differences give us some key advantages</a:t>
            </a:r>
            <a:endParaRPr/>
          </a:p>
          <a:p>
            <a:pPr indent="-298450" lvl="0" marL="457200" rtl="0" algn="l">
              <a:spcBef>
                <a:spcPts val="0"/>
              </a:spcBef>
              <a:spcAft>
                <a:spcPts val="0"/>
              </a:spcAft>
              <a:buSzPts val="1100"/>
              <a:buChar char="-"/>
            </a:pPr>
            <a:r>
              <a:rPr lang="en"/>
              <a:t>n</a:t>
            </a:r>
            <a:r>
              <a:rPr lang="en"/>
              <a:t>darrays also come with many support functions and capabilities for performing operations on them at a high-level which is very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also an additional package called SciPy which makes use of NumPy arrays to provide more MATLAB-like functionality</a:t>
            </a:r>
            <a:endParaRPr/>
          </a:p>
          <a:p>
            <a:pPr indent="-298450" lvl="0" marL="457200" rtl="0" algn="l">
              <a:spcBef>
                <a:spcPts val="0"/>
              </a:spcBef>
              <a:spcAft>
                <a:spcPts val="0"/>
              </a:spcAft>
              <a:buSzPts val="1100"/>
              <a:buChar char="-"/>
            </a:pPr>
            <a:r>
              <a:rPr lang="en"/>
              <a:t>Such as linear algebra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a43eb3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a43eb3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 core array object provide by NumPy, in relation to the Python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are the advantages of NumPy arrays?</a:t>
            </a:r>
            <a:endParaRPr/>
          </a:p>
          <a:p>
            <a:pPr indent="0" lvl="0" marL="0" rtl="0" algn="l">
              <a:spcBef>
                <a:spcPts val="0"/>
              </a:spcBef>
              <a:spcAft>
                <a:spcPts val="0"/>
              </a:spcAft>
              <a:buNone/>
            </a:pPr>
            <a:r>
              <a:rPr lang="en"/>
              <a:t>Firstly, they consume significantly less memory than Python lists</a:t>
            </a:r>
            <a:endParaRPr/>
          </a:p>
          <a:p>
            <a:pPr indent="-298450" lvl="0" marL="457200" rtl="0" algn="l">
              <a:spcBef>
                <a:spcPts val="0"/>
              </a:spcBef>
              <a:spcAft>
                <a:spcPts val="0"/>
              </a:spcAft>
              <a:buSzPts val="1100"/>
              <a:buChar char="-"/>
            </a:pPr>
            <a:r>
              <a:rPr lang="en"/>
              <a:t>Because NumPy arrays are of only one type and of fixed size they can be stored in a more densely-packed format which is much more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NumPy arrays are also high performance</a:t>
            </a:r>
            <a:endParaRPr/>
          </a:p>
          <a:p>
            <a:pPr indent="-298450" lvl="0" marL="457200" rtl="0" algn="l">
              <a:spcBef>
                <a:spcPts val="0"/>
              </a:spcBef>
              <a:spcAft>
                <a:spcPts val="0"/>
              </a:spcAft>
              <a:buSzPts val="1100"/>
              <a:buChar char="-"/>
            </a:pPr>
            <a:r>
              <a:rPr lang="en"/>
              <a:t>Tasks executed in NumPy are around 5 to 100 times faster than lists</a:t>
            </a:r>
            <a:endParaRPr/>
          </a:p>
          <a:p>
            <a:pPr indent="-298450" lvl="0" marL="457200" rtl="0" algn="l">
              <a:spcBef>
                <a:spcPts val="0"/>
              </a:spcBef>
              <a:spcAft>
                <a:spcPts val="0"/>
              </a:spcAft>
              <a:buSzPts val="1100"/>
              <a:buChar char="-"/>
            </a:pPr>
            <a:r>
              <a:rPr lang="en"/>
              <a:t>This is because parts requiring fast computation are written in C/C++, and also in part, because of how they're stored in memory, it's more efficient to process them</a:t>
            </a:r>
            <a:endParaRPr/>
          </a:p>
          <a:p>
            <a:pPr indent="-298450" lvl="0" marL="457200" rtl="0" algn="l">
              <a:spcBef>
                <a:spcPts val="0"/>
              </a:spcBef>
              <a:spcAft>
                <a:spcPts val="0"/>
              </a:spcAft>
              <a:buSzPts val="1100"/>
              <a:buChar char="-"/>
            </a:pPr>
            <a:r>
              <a:rPr lang="en"/>
              <a:t>And also, NumPy is optimised to work with the latest CPU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it's important to bear in mind that Python lists still have advantages which may steer you in their direction:</a:t>
            </a:r>
            <a:endParaRPr/>
          </a:p>
          <a:p>
            <a:pPr indent="-298450" lvl="0" marL="457200" rtl="0" algn="l">
              <a:spcBef>
                <a:spcPts val="0"/>
              </a:spcBef>
              <a:spcAft>
                <a:spcPts val="0"/>
              </a:spcAft>
              <a:buSzPts val="1100"/>
              <a:buChar char="-"/>
            </a:pPr>
            <a:r>
              <a:rPr lang="en"/>
              <a:t>They can contain different data types, unlike NumPy, so are far more flexible</a:t>
            </a:r>
            <a:endParaRPr/>
          </a:p>
          <a:p>
            <a:pPr indent="-298450" lvl="0" marL="457200" rtl="0" algn="l">
              <a:spcBef>
                <a:spcPts val="0"/>
              </a:spcBef>
              <a:spcAft>
                <a:spcPts val="0"/>
              </a:spcAft>
              <a:buSzPts val="1100"/>
              <a:buChar char="-"/>
            </a:pPr>
            <a:r>
              <a:rPr lang="en">
                <a:solidFill>
                  <a:schemeClr val="dk1"/>
                </a:solidFill>
              </a:rPr>
              <a:t>They are</a:t>
            </a:r>
            <a:r>
              <a:rPr lang="en">
                <a:solidFill>
                  <a:schemeClr val="dk1"/>
                </a:solidFill>
              </a:rPr>
              <a:t> part of the core library, and don't need to be explicitly declared as a specific type, unlike ndarrays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So in the end, NumPy arrays trade flexibility you have with Python lists for performance, efficiency, and also power - due to how it's designed around the ndarray, you can perform complex and powerful operations on them using very little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don't need the flexibility offered by Python lists, but are doing a lot of intensive operations over single of type data, and value efficiency and performance, use NumPy arrays.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8aada1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8aada1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mathematician Richard Hamming once said, “The purpose of computing is insight, not numbers,” and the best way to develop insight is often to visualize data. Visualization deserves an entire lecture of its own, but we can explore a few features of Python’s matplotlib library here. While there is no official plotting library, matplotlib is the de facto standard.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Matplotlib is very powerful and also comprehensive</a:t>
            </a:r>
            <a:endParaRPr/>
          </a:p>
          <a:p>
            <a:pPr indent="-298450" lvl="0" marL="457200" rtl="0" algn="l">
              <a:spcBef>
                <a:spcPts val="0"/>
              </a:spcBef>
              <a:spcAft>
                <a:spcPts val="0"/>
              </a:spcAft>
              <a:buSzPts val="1100"/>
              <a:buChar char="-"/>
            </a:pPr>
            <a:r>
              <a:rPr lang="en"/>
              <a:t>With it, you can create charts of many types, including basic bar graphs, line or pie charts, histograms, box plots, scatter plots. It also supports 3D graphs, as you can see from the example Rosenbrock function graph on the right</a:t>
            </a:r>
            <a:endParaRPr/>
          </a:p>
          <a:p>
            <a:pPr indent="-298450" lvl="0" marL="457200" rtl="0" algn="l">
              <a:spcBef>
                <a:spcPts val="0"/>
              </a:spcBef>
              <a:spcAft>
                <a:spcPts val="0"/>
              </a:spcAft>
              <a:buSzPts val="1100"/>
              <a:buChar char="-"/>
            </a:pPr>
            <a:r>
              <a:rPr lang="en"/>
              <a:t>It allows for massive customisation of graphs too - you can add or change graph labels, axis limits, colours, background grid, pretty much anything</a:t>
            </a:r>
            <a:endParaRPr/>
          </a:p>
          <a:p>
            <a:pPr indent="-298450" lvl="0" marL="457200" rtl="0" algn="l">
              <a:spcBef>
                <a:spcPts val="0"/>
              </a:spcBef>
              <a:spcAft>
                <a:spcPts val="0"/>
              </a:spcAft>
              <a:buSzPts val="1100"/>
              <a:buChar char="-"/>
            </a:pPr>
            <a:r>
              <a:rPr lang="en"/>
              <a:t>You can also generate publication quality graphs, with some work - see the example Rosenbrock function [a popular test problem for gradient-based optimization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also easy to get started - you can generate a graph of a specific type with a single line.</a:t>
            </a:r>
            <a:endParaRPr/>
          </a:p>
          <a:p>
            <a:pPr indent="-298450" lvl="0" marL="457200" rtl="0" algn="l">
              <a:spcBef>
                <a:spcPts val="0"/>
              </a:spcBef>
              <a:spcAft>
                <a:spcPts val="0"/>
              </a:spcAft>
              <a:buSzPts val="1100"/>
              <a:buChar char="-"/>
            </a:pPr>
            <a:r>
              <a:rPr lang="en"/>
              <a:t>But you can also go a lot further and produce very complex, tailored graphs using Matplotlib's API</a:t>
            </a:r>
            <a:endParaRPr/>
          </a:p>
          <a:p>
            <a:pPr indent="-298450" lvl="0" marL="457200" rtl="0" algn="l">
              <a:spcBef>
                <a:spcPts val="0"/>
              </a:spcBef>
              <a:spcAft>
                <a:spcPts val="0"/>
              </a:spcAft>
              <a:buSzPts val="1100"/>
              <a:buChar char="-"/>
            </a:pPr>
            <a:r>
              <a:rPr lang="en"/>
              <a:t>However, it can be confusing - the library itself is around 70,000 lines of code, and there are several different ways of constructing a figure. Also note that it is still evolving, and Matplotlib's own documentation is often out-of-date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c8aada1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c8aada1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we've said, Matplotlib can get a little confusing,</a:t>
            </a:r>
            <a:endParaRPr/>
          </a:p>
          <a:p>
            <a:pPr indent="0" lvl="0" marL="0" rtl="0" algn="l">
              <a:spcBef>
                <a:spcPts val="0"/>
              </a:spcBef>
              <a:spcAft>
                <a:spcPts val="0"/>
              </a:spcAft>
              <a:buNone/>
            </a:pPr>
            <a:r>
              <a:rPr lang="en"/>
              <a:t>So it's useful to know how Matplotlib puts a graph or plot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plot you generate is made of a hierarchy of objects:</a:t>
            </a:r>
            <a:endParaRPr/>
          </a:p>
          <a:p>
            <a:pPr indent="-298450" lvl="0" marL="457200" rtl="0" algn="l">
              <a:spcBef>
                <a:spcPts val="0"/>
              </a:spcBef>
              <a:spcAft>
                <a:spcPts val="0"/>
              </a:spcAft>
              <a:buSzPts val="1100"/>
              <a:buChar char="-"/>
            </a:pPr>
            <a:r>
              <a:rPr lang="en"/>
              <a:t>The outermost object is the Figure object. This can contain multiple Axes objects. Which could be side by side, vertical, arranged in a grid, or even on top of each other.</a:t>
            </a:r>
            <a:endParaRPr/>
          </a:p>
          <a:p>
            <a:pPr indent="-298450" lvl="0" marL="457200" rtl="0" algn="l">
              <a:spcBef>
                <a:spcPts val="0"/>
              </a:spcBef>
              <a:spcAft>
                <a:spcPts val="0"/>
              </a:spcAft>
              <a:buSzPts val="1100"/>
              <a:buChar char="-"/>
            </a:pPr>
            <a:r>
              <a:rPr lang="en"/>
              <a:t>The Axes objects are not actually to do with the axis concept of a graph. These actually represent an individual plot or graph as we would know it</a:t>
            </a:r>
            <a:endParaRPr/>
          </a:p>
          <a:p>
            <a:pPr indent="-298450" lvl="0" marL="457200" rtl="0" algn="l">
              <a:spcBef>
                <a:spcPts val="0"/>
              </a:spcBef>
              <a:spcAft>
                <a:spcPts val="0"/>
              </a:spcAft>
              <a:buSzPts val="1100"/>
              <a:buChar char="-"/>
            </a:pPr>
            <a:r>
              <a:rPr lang="en"/>
              <a:t>Each Axes object can contain many other smaller object types which make up the graph itself, such as: tick marks, individual lines, legends, text boxes, labels,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we have a conceptual overview of what a Matplotlib plot is, let's look at an actual Python example.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8aada1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8aada1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put NumPy and Matplotlib together, using some example Python which is used to generate the polar graph on the top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example</a:t>
            </a:r>
            <a:endParaRPr/>
          </a:p>
          <a:p>
            <a:pPr indent="-298450" lvl="0" marL="457200" rtl="0" algn="l">
              <a:spcBef>
                <a:spcPts val="0"/>
              </a:spcBef>
              <a:spcAft>
                <a:spcPts val="0"/>
              </a:spcAft>
              <a:buSzPts val="1100"/>
              <a:buChar char="-"/>
            </a:pPr>
            <a:r>
              <a:rPr lang="en"/>
              <a:t>We first import the numpy library as well as Matplotlib</a:t>
            </a:r>
            <a:endParaRPr/>
          </a:p>
          <a:p>
            <a:pPr indent="-298450" lvl="0" marL="457200" rtl="0" algn="l">
              <a:spcBef>
                <a:spcPts val="0"/>
              </a:spcBef>
              <a:spcAft>
                <a:spcPts val="0"/>
              </a:spcAft>
              <a:buSzPts val="1100"/>
              <a:buChar char="-"/>
            </a:pPr>
            <a:r>
              <a:rPr lang="en"/>
              <a:t>Then we use NumPy to generate a NumPy array filled with evenly spaced numbers over a specified interval (using linspace, a function within NumPy) - these form the polar x coordinates for our graph</a:t>
            </a:r>
            <a:endParaRPr/>
          </a:p>
          <a:p>
            <a:pPr indent="-298450" lvl="0" marL="457200" rtl="0" algn="l">
              <a:spcBef>
                <a:spcPts val="0"/>
              </a:spcBef>
              <a:spcAft>
                <a:spcPts val="0"/>
              </a:spcAft>
              <a:buSzPts val="1100"/>
              <a:buChar char="-"/>
            </a:pPr>
            <a:r>
              <a:rPr lang="en"/>
              <a:t>We then generate some random numbers with a common coefficient and constant - these form the polar y coordinates for our graph</a:t>
            </a:r>
            <a:endParaRPr/>
          </a:p>
          <a:p>
            <a:pPr indent="-298450" lvl="0" marL="457200" rtl="0" algn="l">
              <a:spcBef>
                <a:spcPts val="0"/>
              </a:spcBef>
              <a:spcAft>
                <a:spcPts val="0"/>
              </a:spcAft>
              <a:buSzPts val="1100"/>
              <a:buChar char="-"/>
            </a:pPr>
            <a:r>
              <a:rPr lang="en"/>
              <a:t>By passing these x and y values to the polar() function of Matplotlib, we generate a new figure - our polar curve graph</a:t>
            </a:r>
            <a:endParaRPr/>
          </a:p>
          <a:p>
            <a:pPr indent="-298450" lvl="0" marL="457200" rtl="0" algn="l">
              <a:spcBef>
                <a:spcPts val="0"/>
              </a:spcBef>
              <a:spcAft>
                <a:spcPts val="0"/>
              </a:spcAft>
              <a:buSzPts val="1100"/>
              <a:buChar char="-"/>
            </a:pPr>
            <a:r>
              <a:rPr lang="en"/>
              <a:t>We then save that Figure as a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important thing to note is that here, we're making use of hidden Matplotlib PyPlot state.</a:t>
            </a:r>
            <a:endParaRPr/>
          </a:p>
          <a:p>
            <a:pPr indent="-298450" lvl="0" marL="457200" rtl="0" algn="l">
              <a:spcBef>
                <a:spcPts val="0"/>
              </a:spcBef>
              <a:spcAft>
                <a:spcPts val="0"/>
              </a:spcAft>
              <a:buSzPts val="1100"/>
              <a:buChar char="-"/>
            </a:pPr>
            <a:r>
              <a:rPr lang="en"/>
              <a:t>Whilst plt is what we use to refer to the Matplotlib PyPlot module as a convenient shorthand</a:t>
            </a:r>
            <a:r>
              <a:rPr lang="en"/>
              <a:t>, </a:t>
            </a:r>
            <a:endParaRPr/>
          </a:p>
          <a:p>
            <a:pPr indent="-298450" lvl="0" marL="457200" rtl="0" algn="l">
              <a:spcBef>
                <a:spcPts val="0"/>
              </a:spcBef>
              <a:spcAft>
                <a:spcPts val="0"/>
              </a:spcAft>
              <a:buSzPts val="1100"/>
              <a:buChar char="-"/>
            </a:pPr>
            <a:r>
              <a:rPr lang="en"/>
              <a:t>plt.polar() is implicitly creating a new Figure which is held internally by Matplotlib.</a:t>
            </a:r>
            <a:endParaRPr/>
          </a:p>
          <a:p>
            <a:pPr indent="-298450" lvl="0" marL="457200" rtl="0" algn="l">
              <a:spcBef>
                <a:spcPts val="0"/>
              </a:spcBef>
              <a:spcAft>
                <a:spcPts val="0"/>
              </a:spcAft>
              <a:buSzPts val="1100"/>
              <a:buChar char="-"/>
            </a:pPr>
            <a:r>
              <a:rPr lang="en">
                <a:solidFill>
                  <a:schemeClr val="dk1"/>
                </a:solidFill>
              </a:rPr>
              <a:t>A</a:t>
            </a:r>
            <a:r>
              <a:rPr lang="en">
                <a:solidFill>
                  <a:schemeClr val="dk1"/>
                </a:solidFill>
              </a:rPr>
              <a:t>nd plt.savefig() is </a:t>
            </a:r>
            <a:r>
              <a:rPr lang="en"/>
              <a:t>referring to that hidden Figure - in order to save it as a file</a:t>
            </a:r>
            <a:endParaRPr/>
          </a:p>
          <a:p>
            <a:pPr indent="-298450" lvl="0" marL="457200" rtl="0" algn="l">
              <a:spcBef>
                <a:spcPts val="0"/>
              </a:spcBef>
              <a:spcAft>
                <a:spcPts val="0"/>
              </a:spcAft>
              <a:buSzPts val="1100"/>
              <a:buChar char="-"/>
            </a:pPr>
            <a:r>
              <a:rPr lang="en"/>
              <a:t>So - it's good to remember that </a:t>
            </a:r>
            <a:r>
              <a:rPr lang="en">
                <a:solidFill>
                  <a:schemeClr val="dk1"/>
                </a:solidFill>
              </a:rPr>
              <a:t>Plt - or PyPlot - is just a set of wrappers around Matplotlib's lower-level API, and</a:t>
            </a:r>
            <a:r>
              <a:rPr lang="en"/>
              <a:t> there this hidden Figure state held in the background is what we are creating and changing as we make calls via plt</a:t>
            </a:r>
            <a:endParaRPr/>
          </a:p>
          <a:p>
            <a:pPr indent="-298450" lvl="0" marL="457200" rtl="0" algn="l">
              <a:spcBef>
                <a:spcPts val="0"/>
              </a:spcBef>
              <a:spcAft>
                <a:spcPts val="0"/>
              </a:spcAft>
              <a:buSzPts val="1100"/>
              <a:buChar char="-"/>
            </a:pPr>
            <a:r>
              <a:rPr lang="en"/>
              <a:t>Which implies there is only ever one Figure that you're manipulating at any given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throughout this introduction, we've taken a look at two key libraries that can greatly help numerical analysis and visualisation, and the reasons to use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next thing to do is to make a start on the self-learning online materials, which aims to give you some hands-on experience using these libraries, making use of a medical inflammation dataset to introduce you to the features of NumPy and Matplotlib which you can use to analyse data and visualise it, as aids to give you insight to the properties of that data.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c8aada1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c8aada1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are the learning objectives for this session?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NumPy, be able to:</a:t>
            </a:r>
            <a:endParaRPr/>
          </a:p>
          <a:p>
            <a:pPr indent="-298450" lvl="0" marL="457200" rtl="0" algn="l">
              <a:spcBef>
                <a:spcPts val="0"/>
              </a:spcBef>
              <a:spcAft>
                <a:spcPts val="0"/>
              </a:spcAft>
              <a:buSzPts val="1100"/>
              <a:buChar char="-"/>
            </a:pPr>
            <a:r>
              <a:rPr lang="en"/>
              <a:t>Explain the key similarities and differences between NumPy arrays and Python lists</a:t>
            </a:r>
            <a:endParaRPr/>
          </a:p>
          <a:p>
            <a:pPr indent="-298450" lvl="0" marL="457200" rtl="0" algn="l">
              <a:spcBef>
                <a:spcPts val="0"/>
              </a:spcBef>
              <a:spcAft>
                <a:spcPts val="0"/>
              </a:spcAft>
              <a:buSzPts val="1100"/>
              <a:buChar char="-"/>
            </a:pPr>
            <a:r>
              <a:rPr lang="en"/>
              <a:t>Select subsets of data from a NumPy array using slicing</a:t>
            </a:r>
            <a:endParaRPr/>
          </a:p>
          <a:p>
            <a:pPr indent="-298450" lvl="0" marL="457200" rtl="0" algn="l">
              <a:spcBef>
                <a:spcPts val="0"/>
              </a:spcBef>
              <a:spcAft>
                <a:spcPts val="0"/>
              </a:spcAft>
              <a:buSzPts val="1100"/>
              <a:buChar char="-"/>
            </a:pPr>
            <a:r>
              <a:rPr lang="en"/>
              <a:t>Efficiently perform elementwise operations on data</a:t>
            </a:r>
            <a:endParaRPr/>
          </a:p>
          <a:p>
            <a:pPr indent="-298450" lvl="0" marL="457200" rtl="0" algn="l">
              <a:spcBef>
                <a:spcPts val="0"/>
              </a:spcBef>
              <a:spcAft>
                <a:spcPts val="0"/>
              </a:spcAft>
              <a:buSzPts val="1100"/>
              <a:buChar char="-"/>
            </a:pPr>
            <a:r>
              <a:rPr lang="en"/>
              <a:t>And obtain characteristics of tabular data using NumPy's statistical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Matplotlib, be able to:</a:t>
            </a:r>
            <a:endParaRPr/>
          </a:p>
          <a:p>
            <a:pPr indent="-298450" lvl="0" marL="457200" rtl="0" algn="l">
              <a:spcBef>
                <a:spcPts val="0"/>
              </a:spcBef>
              <a:spcAft>
                <a:spcPts val="0"/>
              </a:spcAft>
              <a:buSzPts val="1100"/>
              <a:buChar char="-"/>
            </a:pPr>
            <a:r>
              <a:rPr lang="en"/>
              <a:t>Firstly generate a heatmap of longitudinal and numerical tabular data</a:t>
            </a:r>
            <a:endParaRPr/>
          </a:p>
          <a:p>
            <a:pPr indent="-298450" lvl="0" marL="457200" rtl="0" algn="l">
              <a:spcBef>
                <a:spcPts val="0"/>
              </a:spcBef>
              <a:spcAft>
                <a:spcPts val="0"/>
              </a:spcAft>
              <a:buSzPts val="1100"/>
              <a:buChar char="-"/>
            </a:pPr>
            <a:r>
              <a:rPr lang="en"/>
              <a:t>Create graphs of mean, minimum, and maximum characteristics over time from data</a:t>
            </a:r>
            <a:endParaRPr/>
          </a:p>
          <a:p>
            <a:pPr indent="-298450" lvl="0" marL="457200" rtl="0" algn="l">
              <a:spcBef>
                <a:spcPts val="0"/>
              </a:spcBef>
              <a:spcAft>
                <a:spcPts val="0"/>
              </a:spcAft>
              <a:buSzPts val="1100"/>
              <a:buChar char="-"/>
            </a:pPr>
            <a:r>
              <a:rPr lang="en"/>
              <a:t>Also create graphs to show multiple data characteristics within a single plot and within separate plots</a:t>
            </a:r>
            <a:endParaRPr/>
          </a:p>
          <a:p>
            <a:pPr indent="-298450" lvl="0" marL="457200" rtl="0" algn="l">
              <a:spcBef>
                <a:spcPts val="0"/>
              </a:spcBef>
              <a:spcAft>
                <a:spcPts val="0"/>
              </a:spcAft>
              <a:buSzPts val="1100"/>
              <a:buChar char="-"/>
            </a:pPr>
            <a:r>
              <a:rPr lang="en"/>
              <a:t>Save a generated graph to local file storage</a:t>
            </a:r>
            <a:endParaRPr/>
          </a:p>
          <a:p>
            <a:pPr indent="-298450" lvl="0" marL="457200" rtl="0" algn="l">
              <a:spcBef>
                <a:spcPts val="0"/>
              </a:spcBef>
              <a:spcAft>
                <a:spcPts val="0"/>
              </a:spcAft>
              <a:buSzPts val="1100"/>
              <a:buChar char="-"/>
            </a:pPr>
            <a:r>
              <a:rPr lang="en"/>
              <a:t>Write a script to visualise data from multiple data files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56" name="Shape 56"/>
        <p:cNvGrpSpPr/>
        <p:nvPr/>
      </p:nvGrpSpPr>
      <p:grpSpPr>
        <a:xfrm>
          <a:off x="0" y="0"/>
          <a:ext cx="0" cy="0"/>
          <a:chOff x="0" y="0"/>
          <a:chExt cx="0" cy="0"/>
        </a:xfrm>
      </p:grpSpPr>
      <p:sp>
        <p:nvSpPr>
          <p:cNvPr id="57" name="Google Shape;57;p14"/>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59" name="Google Shape;59;p14"/>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0" name="Google Shape;60;p14"/>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62" name="Shape 62"/>
        <p:cNvGrpSpPr/>
        <p:nvPr/>
      </p:nvGrpSpPr>
      <p:grpSpPr>
        <a:xfrm>
          <a:off x="0" y="0"/>
          <a:ext cx="0" cy="0"/>
          <a:chOff x="0" y="0"/>
          <a:chExt cx="0" cy="0"/>
        </a:xfrm>
      </p:grpSpPr>
      <p:sp>
        <p:nvSpPr>
          <p:cNvPr id="63" name="Google Shape;63;p15"/>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65" name="Google Shape;65;p15"/>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6" name="Google Shape;66;p15"/>
          <p:cNvSpPr txBox="1"/>
          <p:nvPr>
            <p:ph type="title"/>
          </p:nvPr>
        </p:nvSpPr>
        <p:spPr>
          <a:xfrm>
            <a:off x="311700" y="778750"/>
            <a:ext cx="7256700" cy="3710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6550" lvl="1" marL="914400" rtl="0">
              <a:spcBef>
                <a:spcPts val="1600"/>
              </a:spcBef>
              <a:spcAft>
                <a:spcPts val="0"/>
              </a:spcAft>
              <a:buSzPts val="1700"/>
              <a:buChar char="○"/>
              <a:defRPr sz="17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134125"/>
            <a:ext cx="68946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925725"/>
            <a:ext cx="4572000" cy="421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title"/>
          </p:nvPr>
        </p:nvSpPr>
        <p:spPr>
          <a:xfrm>
            <a:off x="265500" y="131000"/>
            <a:ext cx="7266300" cy="69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1"/>
          <p:cNvSpPr txBox="1"/>
          <p:nvPr>
            <p:ph idx="2" type="body"/>
          </p:nvPr>
        </p:nvSpPr>
        <p:spPr>
          <a:xfrm>
            <a:off x="4939500" y="1109425"/>
            <a:ext cx="3837000" cy="3630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a:lvl1pPr>
            <a:lvl2pPr indent="-336550" lvl="1" marL="914400" rtl="0">
              <a:spcBef>
                <a:spcPts val="1600"/>
              </a:spcBef>
              <a:spcAft>
                <a:spcPts val="0"/>
              </a:spcAft>
              <a:buSzPts val="17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1"/>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000"/>
              <a:buNone/>
              <a:defRPr/>
            </a:lvl1pPr>
          </a:lstStyle>
          <a:p/>
        </p:txBody>
      </p:sp>
      <p:sp>
        <p:nvSpPr>
          <p:cNvPr id="94" name="Google Shape;94;p22"/>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3"/>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ckground">
  <p:cSld name="CUSTOM">
    <p:spTree>
      <p:nvGrpSpPr>
        <p:cNvPr id="97" name="Shape 97"/>
        <p:cNvGrpSpPr/>
        <p:nvPr/>
      </p:nvGrpSpPr>
      <p:grpSpPr>
        <a:xfrm>
          <a:off x="0" y="0"/>
          <a:ext cx="0" cy="0"/>
          <a:chOff x="0" y="0"/>
          <a:chExt cx="0" cy="0"/>
        </a:xfrm>
      </p:grpSpPr>
      <p:sp>
        <p:nvSpPr>
          <p:cNvPr id="98" name="Google Shape;98;p24"/>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Char char="●"/>
              <a:defRPr sz="3600"/>
            </a:lvl1pPr>
            <a:lvl2pPr indent="-431800" lvl="1" marL="914400" rtl="0" algn="l">
              <a:lnSpc>
                <a:spcPct val="90000"/>
              </a:lnSpc>
              <a:spcBef>
                <a:spcPts val="1600"/>
              </a:spcBef>
              <a:spcAft>
                <a:spcPts val="0"/>
              </a:spcAft>
              <a:buClr>
                <a:schemeClr val="dk1"/>
              </a:buClr>
              <a:buSzPts val="3200"/>
              <a:buChar char="○"/>
              <a:defRPr sz="3200"/>
            </a:lvl2pPr>
            <a:lvl3pPr indent="-406400" lvl="2" marL="1371600" rtl="0" algn="l">
              <a:lnSpc>
                <a:spcPct val="90000"/>
              </a:lnSpc>
              <a:spcBef>
                <a:spcPts val="1600"/>
              </a:spcBef>
              <a:spcAft>
                <a:spcPts val="0"/>
              </a:spcAft>
              <a:buClr>
                <a:schemeClr val="dk1"/>
              </a:buClr>
              <a:buSzPts val="2800"/>
              <a:buChar char="■"/>
              <a:defRPr sz="2800"/>
            </a:lvl3pPr>
            <a:lvl4pPr indent="-381000" lvl="3" marL="1828800" rtl="0" algn="l">
              <a:lnSpc>
                <a:spcPct val="90000"/>
              </a:lnSpc>
              <a:spcBef>
                <a:spcPts val="1600"/>
              </a:spcBef>
              <a:spcAft>
                <a:spcPts val="0"/>
              </a:spcAft>
              <a:buClr>
                <a:schemeClr val="dk1"/>
              </a:buClr>
              <a:buSzPts val="2400"/>
              <a:buChar char="●"/>
              <a:defRPr sz="2400"/>
            </a:lvl4pPr>
            <a:lvl5pPr indent="-381000" lvl="4" marL="2286000" rtl="0" algn="l">
              <a:lnSpc>
                <a:spcPct val="90000"/>
              </a:lnSpc>
              <a:spcBef>
                <a:spcPts val="1600"/>
              </a:spcBef>
              <a:spcAft>
                <a:spcPts val="0"/>
              </a:spcAft>
              <a:buClr>
                <a:schemeClr val="dk1"/>
              </a:buClr>
              <a:buSzPts val="2400"/>
              <a:buChar char="○"/>
              <a:defRPr sz="2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2" name="Google Shape;102;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9213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36550" lvl="1" marL="914400" rtl="0">
              <a:lnSpc>
                <a:spcPct val="115000"/>
              </a:lnSpc>
              <a:spcBef>
                <a:spcPts val="1600"/>
              </a:spcBef>
              <a:spcAft>
                <a:spcPts val="0"/>
              </a:spcAft>
              <a:buClr>
                <a:schemeClr val="dk2"/>
              </a:buClr>
              <a:buSzPts val="1700"/>
              <a:buChar char="○"/>
              <a:defRPr sz="1700">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1970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1">
            <a:alphaModFix/>
          </a:blip>
          <a:stretch>
            <a:fillRect/>
          </a:stretch>
        </p:blipFill>
        <p:spPr>
          <a:xfrm>
            <a:off x="8091173" y="1"/>
            <a:ext cx="921280" cy="921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creativecommons.org/licenses/by-sa/4.0/deed.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creativecommons.org/licenses/by-sa/4.0/deed.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Scientific Programming &amp; Visualisation</a:t>
            </a:r>
            <a:endParaRPr/>
          </a:p>
        </p:txBody>
      </p:sp>
      <p:sp>
        <p:nvSpPr>
          <p:cNvPr id="110" name="Google Shape;110;p26"/>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 Crouch</a:t>
            </a:r>
            <a:endParaRPr/>
          </a:p>
          <a:p>
            <a:pPr indent="0" lvl="0" marL="0" rtl="0" algn="l">
              <a:spcBef>
                <a:spcPts val="0"/>
              </a:spcBef>
              <a:spcAft>
                <a:spcPts val="0"/>
              </a:spcAft>
              <a:buNone/>
            </a:pPr>
            <a:r>
              <a:rPr lang="en"/>
              <a:t>Software Sustainability Institute</a:t>
            </a:r>
            <a:endParaRPr/>
          </a:p>
          <a:p>
            <a:pPr indent="0" lvl="0" marL="0" rtl="0" algn="l">
              <a:spcBef>
                <a:spcPts val="0"/>
              </a:spcBef>
              <a:spcAft>
                <a:spcPts val="0"/>
              </a:spcAft>
              <a:buNone/>
            </a:pPr>
            <a:r>
              <a:rPr lang="en"/>
              <a:t>s.crouch@software.ac.uk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Python so popular with researchers?</a:t>
            </a:r>
            <a:endParaRPr/>
          </a:p>
        </p:txBody>
      </p:sp>
      <p:sp>
        <p:nvSpPr>
          <p:cNvPr id="116" name="Google Shape;116;p27"/>
          <p:cNvSpPr txBox="1"/>
          <p:nvPr>
            <p:ph idx="1" type="body"/>
          </p:nvPr>
        </p:nvSpPr>
        <p:spPr>
          <a:xfrm>
            <a:off x="311700" y="1152475"/>
            <a:ext cx="8520600" cy="387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Historically, MathWorks MATLAB very popular</a:t>
            </a:r>
            <a:endParaRPr/>
          </a:p>
          <a:p>
            <a:pPr indent="-336550" lvl="1" marL="914400" rtl="0" algn="l">
              <a:spcBef>
                <a:spcPts val="0"/>
              </a:spcBef>
              <a:spcAft>
                <a:spcPts val="0"/>
              </a:spcAft>
              <a:buSzPts val="1700"/>
              <a:buChar char="○"/>
            </a:pPr>
            <a:r>
              <a:rPr lang="en"/>
              <a:t>Been around since 1984</a:t>
            </a:r>
            <a:endParaRPr/>
          </a:p>
          <a:p>
            <a:pPr indent="-336550" lvl="1" marL="914400" rtl="0" algn="l">
              <a:spcBef>
                <a:spcPts val="0"/>
              </a:spcBef>
              <a:spcAft>
                <a:spcPts val="0"/>
              </a:spcAft>
              <a:buSzPts val="1700"/>
              <a:buChar char="○"/>
            </a:pPr>
            <a:r>
              <a:rPr lang="en"/>
              <a:t>Built-in support for efficient numerical matrix analysis, plotting</a:t>
            </a:r>
            <a:endParaRPr/>
          </a:p>
          <a:p>
            <a:pPr indent="-336550" lvl="1" marL="914400" rtl="0" algn="l">
              <a:spcBef>
                <a:spcPts val="0"/>
              </a:spcBef>
              <a:spcAft>
                <a:spcPts val="0"/>
              </a:spcAft>
              <a:buSzPts val="1700"/>
              <a:buChar char="○"/>
            </a:pPr>
            <a:r>
              <a:rPr lang="en"/>
              <a:t>However, it's proprietary commercial software</a:t>
            </a:r>
            <a:br>
              <a:rPr lang="en"/>
            </a:br>
            <a:endParaRPr/>
          </a:p>
          <a:p>
            <a:pPr indent="-355600" lvl="0" marL="457200" rtl="0" algn="l">
              <a:spcBef>
                <a:spcPts val="0"/>
              </a:spcBef>
              <a:spcAft>
                <a:spcPts val="0"/>
              </a:spcAft>
              <a:buSzPts val="2000"/>
              <a:buChar char="●"/>
            </a:pPr>
            <a:r>
              <a:rPr lang="en"/>
              <a:t>Scientific Python trilogy</a:t>
            </a:r>
            <a:endParaRPr/>
          </a:p>
          <a:p>
            <a:pPr indent="-336550" lvl="1" marL="914400" rtl="0" algn="l">
              <a:spcBef>
                <a:spcPts val="0"/>
              </a:spcBef>
              <a:spcAft>
                <a:spcPts val="0"/>
              </a:spcAft>
              <a:buSzPts val="1700"/>
              <a:buChar char="○"/>
            </a:pPr>
            <a:r>
              <a:rPr lang="en"/>
              <a:t>IPython: foundation of the Notebook, created in 2001 by Fernando Perez</a:t>
            </a:r>
            <a:endParaRPr/>
          </a:p>
          <a:p>
            <a:pPr indent="-336550" lvl="1" marL="914400" rtl="0" algn="l">
              <a:spcBef>
                <a:spcPts val="0"/>
              </a:spcBef>
              <a:spcAft>
                <a:spcPts val="0"/>
              </a:spcAft>
              <a:buSzPts val="1700"/>
              <a:buChar char="○"/>
            </a:pPr>
            <a:r>
              <a:rPr lang="en"/>
              <a:t>Matplotlib: plotting library, created in 2003 by John D. Hunter</a:t>
            </a:r>
            <a:endParaRPr/>
          </a:p>
          <a:p>
            <a:pPr indent="-336550" lvl="1" marL="914400" rtl="0" algn="l">
              <a:spcBef>
                <a:spcPts val="0"/>
              </a:spcBef>
              <a:spcAft>
                <a:spcPts val="0"/>
              </a:spcAft>
              <a:buSzPts val="1700"/>
              <a:buChar char="○"/>
            </a:pPr>
            <a:r>
              <a:rPr lang="en"/>
              <a:t>NumPy: fast matrix maths library, created in 2005 by Travis Oliphant</a:t>
            </a:r>
            <a:br>
              <a:rPr lang="en"/>
            </a:br>
            <a:endParaRPr/>
          </a:p>
          <a:p>
            <a:pPr indent="-336550" lvl="1" marL="914400" rtl="0" algn="l">
              <a:spcBef>
                <a:spcPts val="0"/>
              </a:spcBef>
              <a:spcAft>
                <a:spcPts val="0"/>
              </a:spcAft>
              <a:buSzPts val="1700"/>
              <a:buChar char="○"/>
            </a:pPr>
            <a:r>
              <a:rPr lang="en"/>
              <a:t>All available as a free and open toolchain</a:t>
            </a:r>
            <a:endParaRPr/>
          </a:p>
          <a:p>
            <a:pPr indent="-336550" lvl="1" marL="914400" rtl="0" algn="l">
              <a:spcBef>
                <a:spcPts val="0"/>
              </a:spcBef>
              <a:spcAft>
                <a:spcPts val="0"/>
              </a:spcAft>
              <a:buSzPts val="1700"/>
              <a:buChar char="○"/>
            </a:pPr>
            <a:r>
              <a:rPr lang="en"/>
              <a:t>Also get benefits of general Python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NumPy</a:t>
            </a:r>
            <a:endParaRPr/>
          </a:p>
        </p:txBody>
      </p:sp>
      <p:sp>
        <p:nvSpPr>
          <p:cNvPr id="122" name="Google Shape;122;p28"/>
          <p:cNvSpPr txBox="1"/>
          <p:nvPr>
            <p:ph idx="1" type="body"/>
          </p:nvPr>
        </p:nvSpPr>
        <p:spPr>
          <a:xfrm>
            <a:off x="311700" y="1152475"/>
            <a:ext cx="8520600" cy="383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third-party, non-core Python library</a:t>
            </a:r>
            <a:endParaRPr/>
          </a:p>
          <a:p>
            <a:pPr indent="-336550" lvl="1" marL="914400" rtl="0" algn="l">
              <a:spcBef>
                <a:spcPts val="0"/>
              </a:spcBef>
              <a:spcAft>
                <a:spcPts val="0"/>
              </a:spcAft>
              <a:buSzPts val="1700"/>
              <a:buChar char="○"/>
            </a:pPr>
            <a:r>
              <a:rPr lang="en"/>
              <a:t>Stands for 'Numerical Python'</a:t>
            </a:r>
            <a:br>
              <a:rPr lang="en"/>
            </a:br>
            <a:endParaRPr/>
          </a:p>
          <a:p>
            <a:pPr indent="-355600" lvl="0" marL="457200" rtl="0" algn="l">
              <a:spcBef>
                <a:spcPts val="0"/>
              </a:spcBef>
              <a:spcAft>
                <a:spcPts val="0"/>
              </a:spcAft>
              <a:buSzPts val="2000"/>
              <a:buChar char="●"/>
            </a:pPr>
            <a:r>
              <a:rPr lang="en"/>
              <a:t>The array object in NumPy is called </a:t>
            </a:r>
            <a:r>
              <a:rPr b="1" lang="en">
                <a:latin typeface="Courier New"/>
                <a:ea typeface="Courier New"/>
                <a:cs typeface="Courier New"/>
                <a:sym typeface="Courier New"/>
              </a:rPr>
              <a:t>ndarray</a:t>
            </a:r>
            <a:endParaRPr b="1">
              <a:latin typeface="Courier New"/>
              <a:ea typeface="Courier New"/>
              <a:cs typeface="Courier New"/>
              <a:sym typeface="Courier New"/>
            </a:endParaRPr>
          </a:p>
          <a:p>
            <a:pPr indent="-336550" lvl="1" marL="914400" rtl="0" algn="l">
              <a:spcBef>
                <a:spcPts val="0"/>
              </a:spcBef>
              <a:spcAft>
                <a:spcPts val="0"/>
              </a:spcAft>
              <a:buSzPts val="1700"/>
              <a:buChar char="○"/>
            </a:pPr>
            <a:r>
              <a:rPr lang="en"/>
              <a:t>Can only contain one type - e.g all integers, floats, text strings, etc.</a:t>
            </a:r>
            <a:endParaRPr/>
          </a:p>
          <a:p>
            <a:pPr indent="-336550" lvl="1" marL="914400" rtl="0" algn="l">
              <a:spcBef>
                <a:spcPts val="0"/>
              </a:spcBef>
              <a:spcAft>
                <a:spcPts val="0"/>
              </a:spcAft>
              <a:buSzPts val="1700"/>
              <a:buChar char="○"/>
            </a:pPr>
            <a:r>
              <a:rPr lang="en"/>
              <a:t>Fixed size - editing an </a:t>
            </a:r>
            <a:r>
              <a:rPr b="1" lang="en">
                <a:latin typeface="Courier New"/>
                <a:ea typeface="Courier New"/>
                <a:cs typeface="Courier New"/>
                <a:sym typeface="Courier New"/>
              </a:rPr>
              <a:t>ndarray</a:t>
            </a:r>
            <a:r>
              <a:rPr lang="en"/>
              <a:t> deletes and recreates it each time</a:t>
            </a:r>
            <a:endParaRPr/>
          </a:p>
          <a:p>
            <a:pPr indent="-336550" lvl="1" marL="914400" rtl="0" algn="l">
              <a:spcBef>
                <a:spcPts val="0"/>
              </a:spcBef>
              <a:spcAft>
                <a:spcPts val="0"/>
              </a:spcAft>
              <a:buSzPts val="1700"/>
              <a:buChar char="○"/>
            </a:pPr>
            <a:r>
              <a:rPr lang="en"/>
              <a:t>Similar in some respects to Python, e.g. element slicing</a:t>
            </a:r>
            <a:endParaRPr/>
          </a:p>
          <a:p>
            <a:pPr indent="-336550" lvl="1" marL="914400" rtl="0" algn="l">
              <a:spcBef>
                <a:spcPts val="0"/>
              </a:spcBef>
              <a:spcAft>
                <a:spcPts val="0"/>
              </a:spcAft>
              <a:buSzPts val="1700"/>
              <a:buChar char="○"/>
            </a:pPr>
            <a:r>
              <a:rPr lang="en"/>
              <a:t>Provides many support functions to work with them</a:t>
            </a:r>
            <a:br>
              <a:rPr b="1" lang="en">
                <a:latin typeface="Courier New"/>
                <a:ea typeface="Courier New"/>
                <a:cs typeface="Courier New"/>
                <a:sym typeface="Courier New"/>
              </a:rPr>
            </a:br>
            <a:endParaRPr/>
          </a:p>
          <a:p>
            <a:pPr indent="-355600" lvl="0" marL="457200" rtl="0" algn="l">
              <a:spcBef>
                <a:spcPts val="0"/>
              </a:spcBef>
              <a:spcAft>
                <a:spcPts val="0"/>
              </a:spcAft>
              <a:buSzPts val="2000"/>
              <a:buChar char="●"/>
            </a:pPr>
            <a:r>
              <a:rPr lang="en"/>
              <a:t>Use additional SciPy package to gain more MATLAB-like functionality</a:t>
            </a:r>
            <a:endParaRPr/>
          </a:p>
          <a:p>
            <a:pPr indent="-336550" lvl="1" marL="914400" rtl="0" algn="l">
              <a:spcBef>
                <a:spcPts val="0"/>
              </a:spcBef>
              <a:spcAft>
                <a:spcPts val="0"/>
              </a:spcAft>
              <a:buSzPts val="1700"/>
              <a:buChar char="○"/>
            </a:pPr>
            <a:r>
              <a:rPr lang="en"/>
              <a:t>Linear algebra, integration, interpolation, FFT, signal/image processing,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NumPy arrays vs Python lists</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Advantages of NumPy arrays</a:t>
            </a:r>
            <a:endParaRPr/>
          </a:p>
          <a:p>
            <a:pPr indent="-336550" lvl="1" marL="914400" rtl="0" algn="l">
              <a:spcBef>
                <a:spcPts val="0"/>
              </a:spcBef>
              <a:spcAft>
                <a:spcPts val="0"/>
              </a:spcAft>
              <a:buSzPts val="1700"/>
              <a:buChar char="○"/>
            </a:pPr>
            <a:r>
              <a:rPr lang="en"/>
              <a:t>Less memory - data structure has denser, smaller memory footprint</a:t>
            </a:r>
            <a:endParaRPr/>
          </a:p>
          <a:p>
            <a:pPr indent="-336550" lvl="1" marL="914400" rtl="0" algn="l">
              <a:spcBef>
                <a:spcPts val="0"/>
              </a:spcBef>
              <a:spcAft>
                <a:spcPts val="0"/>
              </a:spcAft>
              <a:buSzPts val="1700"/>
              <a:buChar char="○"/>
            </a:pPr>
            <a:r>
              <a:rPr lang="en"/>
              <a:t>High performance - often orders of magnitude faster</a:t>
            </a:r>
            <a:endParaRPr/>
          </a:p>
          <a:p>
            <a:pPr indent="-336550" lvl="1" marL="914400" rtl="0" algn="l">
              <a:spcBef>
                <a:spcPts val="0"/>
              </a:spcBef>
              <a:spcAft>
                <a:spcPts val="0"/>
              </a:spcAft>
              <a:buSzPts val="1700"/>
              <a:buChar char="○"/>
            </a:pPr>
            <a:r>
              <a:rPr lang="en"/>
              <a:t>Convenience - supports powerful matrix and scientific operations</a:t>
            </a:r>
            <a:endParaRPr/>
          </a:p>
          <a:p>
            <a:pPr indent="-336550" lvl="1" marL="914400" rtl="0" algn="l">
              <a:spcBef>
                <a:spcPts val="0"/>
              </a:spcBef>
              <a:spcAft>
                <a:spcPts val="0"/>
              </a:spcAft>
              <a:buSzPts val="1700"/>
              <a:buChar char="○"/>
            </a:pPr>
            <a:r>
              <a:rPr lang="en"/>
              <a:t>Similar to arrays in other languages in concept</a:t>
            </a:r>
            <a:br>
              <a:rPr lang="en"/>
            </a:br>
            <a:endParaRPr/>
          </a:p>
          <a:p>
            <a:pPr indent="-355600" lvl="0" marL="457200" rtl="0" algn="l">
              <a:spcBef>
                <a:spcPts val="0"/>
              </a:spcBef>
              <a:spcAft>
                <a:spcPts val="0"/>
              </a:spcAft>
              <a:buSzPts val="2000"/>
              <a:buChar char="●"/>
            </a:pPr>
            <a:r>
              <a:rPr lang="en"/>
              <a:t>Advantages of Python lists</a:t>
            </a:r>
            <a:endParaRPr/>
          </a:p>
          <a:p>
            <a:pPr indent="-336550" lvl="1" marL="914400" rtl="0" algn="l">
              <a:spcBef>
                <a:spcPts val="0"/>
              </a:spcBef>
              <a:spcAft>
                <a:spcPts val="0"/>
              </a:spcAft>
              <a:buSzPts val="1700"/>
              <a:buChar char="○"/>
            </a:pPr>
            <a:r>
              <a:rPr lang="en"/>
              <a:t>Can contain different data types, unlike NumPy</a:t>
            </a:r>
            <a:endParaRPr/>
          </a:p>
          <a:p>
            <a:pPr indent="-336550" lvl="1" marL="914400" rtl="0" algn="l">
              <a:spcBef>
                <a:spcPts val="0"/>
              </a:spcBef>
              <a:spcAft>
                <a:spcPts val="0"/>
              </a:spcAft>
              <a:buSzPts val="1700"/>
              <a:buChar char="○"/>
            </a:pPr>
            <a:r>
              <a:rPr lang="en"/>
              <a:t>It's a core data type - don't need to be explicitly declared</a:t>
            </a:r>
            <a:br>
              <a:rPr lang="en"/>
            </a:br>
            <a:br>
              <a:rPr lang="en"/>
            </a:br>
            <a:r>
              <a:rPr lang="en"/>
              <a:t>NumPy arrays trade flexibility for performance, efficiency, and power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Matplotlib</a:t>
            </a:r>
            <a:endParaRPr/>
          </a:p>
        </p:txBody>
      </p:sp>
      <p:sp>
        <p:nvSpPr>
          <p:cNvPr id="134" name="Google Shape;134;p30"/>
          <p:cNvSpPr txBox="1"/>
          <p:nvPr>
            <p:ph idx="1" type="body"/>
          </p:nvPr>
        </p:nvSpPr>
        <p:spPr>
          <a:xfrm>
            <a:off x="311700" y="1152475"/>
            <a:ext cx="8375700" cy="3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"The purpose of computing is insight, not numbers"</a:t>
            </a:r>
            <a:br>
              <a:rPr lang="en"/>
            </a:br>
            <a:r>
              <a:rPr lang="en"/>
              <a:t>- Richard Hamming</a:t>
            </a:r>
            <a:endParaRPr/>
          </a:p>
          <a:p>
            <a:pPr indent="-355600" lvl="0" marL="457200" rtl="0" algn="l">
              <a:spcBef>
                <a:spcPts val="1600"/>
              </a:spcBef>
              <a:spcAft>
                <a:spcPts val="0"/>
              </a:spcAft>
              <a:buSzPts val="2000"/>
              <a:buChar char="●"/>
            </a:pPr>
            <a:r>
              <a:rPr lang="en"/>
              <a:t>Most popular Python data visualisation library</a:t>
            </a:r>
            <a:br>
              <a:rPr lang="en"/>
            </a:br>
            <a:endParaRPr sz="800"/>
          </a:p>
          <a:p>
            <a:pPr indent="-355600" lvl="0" marL="457200" rtl="0" algn="l">
              <a:spcBef>
                <a:spcPts val="0"/>
              </a:spcBef>
              <a:spcAft>
                <a:spcPts val="0"/>
              </a:spcAft>
              <a:buSzPts val="2000"/>
              <a:buChar char="●"/>
            </a:pPr>
            <a:r>
              <a:rPr lang="en"/>
              <a:t>Very powerful, comprehensive</a:t>
            </a:r>
            <a:endParaRPr/>
          </a:p>
          <a:p>
            <a:pPr indent="-336550" lvl="1" marL="914400" rtl="0" algn="l">
              <a:spcBef>
                <a:spcPts val="0"/>
              </a:spcBef>
              <a:spcAft>
                <a:spcPts val="0"/>
              </a:spcAft>
              <a:buSzPts val="1700"/>
              <a:buChar char="○"/>
            </a:pPr>
            <a:r>
              <a:rPr lang="en"/>
              <a:t>Bar graph, line/pie charts, histograms,</a:t>
            </a:r>
            <a:r>
              <a:rPr lang="en"/>
              <a:t> box plots, ...</a:t>
            </a:r>
            <a:endParaRPr/>
          </a:p>
          <a:p>
            <a:pPr indent="-336550" lvl="1" marL="914400" rtl="0" algn="l">
              <a:spcBef>
                <a:spcPts val="0"/>
              </a:spcBef>
              <a:spcAft>
                <a:spcPts val="0"/>
              </a:spcAft>
              <a:buSzPts val="1700"/>
              <a:buChar char="○"/>
            </a:pPr>
            <a:r>
              <a:rPr lang="en"/>
              <a:t>Huge customisation options</a:t>
            </a:r>
            <a:endParaRPr/>
          </a:p>
          <a:p>
            <a:pPr indent="-336550" lvl="1" marL="914400" rtl="0" algn="l">
              <a:spcBef>
                <a:spcPts val="0"/>
              </a:spcBef>
              <a:spcAft>
                <a:spcPts val="0"/>
              </a:spcAft>
              <a:buSzPts val="1700"/>
              <a:buChar char="○"/>
            </a:pPr>
            <a:r>
              <a:rPr lang="en"/>
              <a:t>Publication quality</a:t>
            </a:r>
            <a:br>
              <a:rPr lang="en"/>
            </a:br>
            <a:endParaRPr sz="800"/>
          </a:p>
          <a:p>
            <a:pPr indent="-355600" lvl="0" marL="457200" rtl="0" algn="l">
              <a:spcBef>
                <a:spcPts val="0"/>
              </a:spcBef>
              <a:spcAft>
                <a:spcPts val="0"/>
              </a:spcAft>
              <a:buSzPts val="2000"/>
              <a:buChar char="●"/>
            </a:pPr>
            <a:r>
              <a:rPr lang="en"/>
              <a:t>Easy to get started, can be complicated</a:t>
            </a:r>
            <a:endParaRPr/>
          </a:p>
          <a:p>
            <a:pPr indent="-336550" lvl="1" marL="914400" rtl="0" algn="l">
              <a:spcBef>
                <a:spcPts val="0"/>
              </a:spcBef>
              <a:spcAft>
                <a:spcPts val="0"/>
              </a:spcAft>
              <a:buSzPts val="1700"/>
              <a:buChar char="○"/>
            </a:pPr>
            <a:r>
              <a:rPr lang="en"/>
              <a:t>S</a:t>
            </a:r>
            <a:r>
              <a:rPr lang="en"/>
              <a:t>ingle line to generate a graph</a:t>
            </a:r>
            <a:endParaRPr/>
          </a:p>
        </p:txBody>
      </p:sp>
      <p:pic>
        <p:nvPicPr>
          <p:cNvPr id="135" name="Google Shape;135;p30"/>
          <p:cNvPicPr preferRelativeResize="0"/>
          <p:nvPr/>
        </p:nvPicPr>
        <p:blipFill>
          <a:blip r:embed="rId3">
            <a:alphaModFix/>
          </a:blip>
          <a:stretch>
            <a:fillRect/>
          </a:stretch>
        </p:blipFill>
        <p:spPr>
          <a:xfrm>
            <a:off x="7065050" y="2360175"/>
            <a:ext cx="2001476" cy="1501100"/>
          </a:xfrm>
          <a:prstGeom prst="rect">
            <a:avLst/>
          </a:prstGeom>
          <a:noFill/>
          <a:ln>
            <a:noFill/>
          </a:ln>
        </p:spPr>
      </p:pic>
      <p:sp>
        <p:nvSpPr>
          <p:cNvPr id="136" name="Google Shape;136;p30"/>
          <p:cNvSpPr txBox="1"/>
          <p:nvPr/>
        </p:nvSpPr>
        <p:spPr>
          <a:xfrm>
            <a:off x="6262725" y="3732025"/>
            <a:ext cx="2799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latin typeface="Calibri"/>
                <a:ea typeface="Calibri"/>
                <a:cs typeface="Calibri"/>
                <a:sym typeface="Calibri"/>
              </a:rPr>
              <a:t>Example Rosenbrock function</a:t>
            </a:r>
            <a:endParaRPr sz="1700">
              <a:latin typeface="Calibri"/>
              <a:ea typeface="Calibri"/>
              <a:cs typeface="Calibri"/>
              <a:sym typeface="Calibri"/>
            </a:endParaRPr>
          </a:p>
          <a:p>
            <a:pPr indent="0" lvl="0" marL="0" rtl="0" algn="r">
              <a:spcBef>
                <a:spcPts val="0"/>
              </a:spcBef>
              <a:spcAft>
                <a:spcPts val="0"/>
              </a:spcAft>
              <a:buNone/>
            </a:pPr>
            <a:r>
              <a:rPr lang="en" sz="1200">
                <a:latin typeface="Calibri"/>
                <a:ea typeface="Calibri"/>
                <a:cs typeface="Calibri"/>
                <a:sym typeface="Calibri"/>
              </a:rPr>
              <a:t>Image author: Adrien F. Vincent, </a:t>
            </a:r>
            <a:r>
              <a:rPr lang="en" sz="1200" u="sng">
                <a:solidFill>
                  <a:srgbClr val="0097A7"/>
                </a:solidFill>
                <a:latin typeface="Calibri"/>
                <a:ea typeface="Calibri"/>
                <a:cs typeface="Calibri"/>
                <a:sym typeface="Calibri"/>
                <a:hlinkClick r:id="rId4">
                  <a:extLst>
                    <a:ext uri="{A12FA001-AC4F-418D-AE19-62706E023703}">
                      <ahyp:hlinkClr val="tx"/>
                    </a:ext>
                  </a:extLst>
                </a:hlinkClick>
              </a:rPr>
              <a:t>CC-BY-SA</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Matplotlib plot</a:t>
            </a:r>
            <a:endParaRPr/>
          </a:p>
        </p:txBody>
      </p:sp>
      <p:sp>
        <p:nvSpPr>
          <p:cNvPr id="142" name="Google Shape;142;p31"/>
          <p:cNvSpPr txBox="1"/>
          <p:nvPr>
            <p:ph idx="1" type="body"/>
          </p:nvPr>
        </p:nvSpPr>
        <p:spPr>
          <a:xfrm>
            <a:off x="311700" y="1076275"/>
            <a:ext cx="4733400" cy="3925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plot is a </a:t>
            </a:r>
            <a:r>
              <a:rPr i="1" lang="en"/>
              <a:t>hierarchy</a:t>
            </a:r>
            <a:r>
              <a:rPr lang="en"/>
              <a:t> of objects</a:t>
            </a:r>
            <a:br>
              <a:rPr lang="en"/>
            </a:br>
            <a:endParaRPr/>
          </a:p>
          <a:p>
            <a:pPr indent="-355600" lvl="0" marL="457200" rtl="0" algn="l">
              <a:spcBef>
                <a:spcPts val="0"/>
              </a:spcBef>
              <a:spcAft>
                <a:spcPts val="0"/>
              </a:spcAft>
              <a:buSzPts val="2000"/>
              <a:buChar char="●"/>
            </a:pPr>
            <a:r>
              <a:rPr lang="en"/>
              <a:t>Outermost: </a:t>
            </a:r>
            <a:r>
              <a:rPr b="1" lang="en">
                <a:latin typeface="Courier New"/>
                <a:ea typeface="Courier New"/>
                <a:cs typeface="Courier New"/>
                <a:sym typeface="Courier New"/>
              </a:rPr>
              <a:t>Figure</a:t>
            </a:r>
            <a:r>
              <a:rPr lang="en"/>
              <a:t> object</a:t>
            </a:r>
            <a:endParaRPr/>
          </a:p>
          <a:p>
            <a:pPr indent="-336550" lvl="1" marL="914400" rtl="0" algn="l">
              <a:spcBef>
                <a:spcPts val="0"/>
              </a:spcBef>
              <a:spcAft>
                <a:spcPts val="0"/>
              </a:spcAft>
              <a:buSzPts val="1700"/>
              <a:buChar char="○"/>
            </a:pPr>
            <a:r>
              <a:rPr lang="en"/>
              <a:t>Can contain multiple Axes objects</a:t>
            </a:r>
            <a:br>
              <a:rPr lang="en"/>
            </a:br>
            <a:endParaRPr/>
          </a:p>
          <a:p>
            <a:pPr indent="-355600" lvl="0" marL="457200" rtl="0" algn="l">
              <a:spcBef>
                <a:spcPts val="0"/>
              </a:spcBef>
              <a:spcAft>
                <a:spcPts val="0"/>
              </a:spcAft>
              <a:buSzPts val="2000"/>
              <a:buChar char="●"/>
            </a:pPr>
            <a:r>
              <a:rPr b="1" lang="en">
                <a:latin typeface="Courier New"/>
                <a:ea typeface="Courier New"/>
                <a:cs typeface="Courier New"/>
                <a:sym typeface="Courier New"/>
              </a:rPr>
              <a:t>Axes</a:t>
            </a:r>
            <a:r>
              <a:rPr lang="en"/>
              <a:t> object</a:t>
            </a:r>
            <a:endParaRPr/>
          </a:p>
          <a:p>
            <a:pPr indent="-336550" lvl="1" marL="914400" rtl="0" algn="l">
              <a:spcBef>
                <a:spcPts val="0"/>
              </a:spcBef>
              <a:spcAft>
                <a:spcPts val="0"/>
              </a:spcAft>
              <a:buSzPts val="1700"/>
              <a:buChar char="○"/>
            </a:pPr>
            <a:r>
              <a:rPr lang="en"/>
              <a:t>Actually represents a 'plot' or 'graph'</a:t>
            </a:r>
            <a:endParaRPr/>
          </a:p>
          <a:p>
            <a:pPr indent="-336550" lvl="1" marL="914400" rtl="0" algn="l">
              <a:spcBef>
                <a:spcPts val="0"/>
              </a:spcBef>
              <a:spcAft>
                <a:spcPts val="0"/>
              </a:spcAft>
              <a:buSzPts val="1700"/>
              <a:buChar char="○"/>
            </a:pPr>
            <a:r>
              <a:rPr lang="en"/>
              <a:t>Contain many smaller object types</a:t>
            </a:r>
            <a:br>
              <a:rPr lang="en"/>
            </a:br>
            <a:endParaRPr/>
          </a:p>
          <a:p>
            <a:pPr indent="-355600" lvl="0" marL="457200" rtl="0" algn="l">
              <a:spcBef>
                <a:spcPts val="0"/>
              </a:spcBef>
              <a:spcAft>
                <a:spcPts val="0"/>
              </a:spcAft>
              <a:buSzPts val="2000"/>
              <a:buChar char="●"/>
            </a:pPr>
            <a:r>
              <a:rPr lang="en"/>
              <a:t>Smaller object types</a:t>
            </a:r>
            <a:endParaRPr/>
          </a:p>
          <a:p>
            <a:pPr indent="-336550" lvl="1" marL="914400" rtl="0" algn="l">
              <a:spcBef>
                <a:spcPts val="0"/>
              </a:spcBef>
              <a:spcAft>
                <a:spcPts val="0"/>
              </a:spcAft>
              <a:buSzPts val="1700"/>
              <a:buChar char="○"/>
            </a:pPr>
            <a:r>
              <a:rPr lang="en"/>
              <a:t>Tick marks, individual lines, legends, text boxes, ...</a:t>
            </a:r>
            <a:endParaRPr/>
          </a:p>
        </p:txBody>
      </p:sp>
      <p:sp>
        <p:nvSpPr>
          <p:cNvPr id="143" name="Google Shape;143;p31"/>
          <p:cNvSpPr txBox="1"/>
          <p:nvPr/>
        </p:nvSpPr>
        <p:spPr>
          <a:xfrm>
            <a:off x="5153875" y="1196000"/>
            <a:ext cx="3914100" cy="3283500"/>
          </a:xfrm>
          <a:prstGeom prst="rect">
            <a:avLst/>
          </a:prstGeom>
          <a:solidFill>
            <a:srgbClr val="CFE2F3"/>
          </a:solidFill>
          <a:ln cap="flat" cmpd="sng" w="38100">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Figure</a:t>
            </a:r>
            <a:endParaRPr b="1"/>
          </a:p>
        </p:txBody>
      </p:sp>
      <p:sp>
        <p:nvSpPr>
          <p:cNvPr id="144" name="Google Shape;144;p31"/>
          <p:cNvSpPr txBox="1"/>
          <p:nvPr/>
        </p:nvSpPr>
        <p:spPr>
          <a:xfrm>
            <a:off x="5306275" y="1587600"/>
            <a:ext cx="3033300" cy="2728800"/>
          </a:xfrm>
          <a:prstGeom prst="rect">
            <a:avLst/>
          </a:prstGeom>
          <a:solidFill>
            <a:srgbClr val="D9EAD3"/>
          </a:solidFill>
          <a:ln cap="flat" cmpd="sng" w="3810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Axes</a:t>
            </a:r>
            <a:endParaRPr b="1"/>
          </a:p>
        </p:txBody>
      </p:sp>
      <p:sp>
        <p:nvSpPr>
          <p:cNvPr id="145" name="Google Shape;145;p31"/>
          <p:cNvSpPr txBox="1"/>
          <p:nvPr/>
        </p:nvSpPr>
        <p:spPr>
          <a:xfrm>
            <a:off x="8459200" y="2609375"/>
            <a:ext cx="525600" cy="4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t>
            </a:r>
            <a:endParaRPr sz="2400"/>
          </a:p>
        </p:txBody>
      </p:sp>
      <p:pic>
        <p:nvPicPr>
          <p:cNvPr id="146" name="Google Shape;146;p31"/>
          <p:cNvPicPr preferRelativeResize="0"/>
          <p:nvPr/>
        </p:nvPicPr>
        <p:blipFill>
          <a:blip r:embed="rId3">
            <a:alphaModFix/>
          </a:blip>
          <a:stretch>
            <a:fillRect/>
          </a:stretch>
        </p:blipFill>
        <p:spPr>
          <a:xfrm>
            <a:off x="5422850" y="2144198"/>
            <a:ext cx="2796975" cy="1835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polar curve graph</a:t>
            </a:r>
            <a:endParaRPr/>
          </a:p>
        </p:txBody>
      </p:sp>
      <p:pic>
        <p:nvPicPr>
          <p:cNvPr id="152" name="Google Shape;152;p32"/>
          <p:cNvPicPr preferRelativeResize="0"/>
          <p:nvPr/>
        </p:nvPicPr>
        <p:blipFill rotWithShape="1">
          <a:blip r:embed="rId3">
            <a:alphaModFix/>
          </a:blip>
          <a:srcRect b="5150" l="19269" r="17963" t="4162"/>
          <a:stretch/>
        </p:blipFill>
        <p:spPr>
          <a:xfrm>
            <a:off x="6145500" y="1123200"/>
            <a:ext cx="2799600" cy="2696668"/>
          </a:xfrm>
          <a:prstGeom prst="rect">
            <a:avLst/>
          </a:prstGeom>
          <a:noFill/>
          <a:ln>
            <a:noFill/>
          </a:ln>
        </p:spPr>
      </p:pic>
      <p:sp>
        <p:nvSpPr>
          <p:cNvPr id="153" name="Google Shape;153;p32"/>
          <p:cNvSpPr txBox="1"/>
          <p:nvPr/>
        </p:nvSpPr>
        <p:spPr>
          <a:xfrm>
            <a:off x="6251850" y="3819875"/>
            <a:ext cx="2799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latin typeface="Calibri"/>
                <a:ea typeface="Calibri"/>
                <a:cs typeface="Calibri"/>
                <a:sym typeface="Calibri"/>
              </a:rPr>
              <a:t>Example polar curve graph </a:t>
            </a:r>
            <a:endParaRPr sz="1700">
              <a:latin typeface="Calibri"/>
              <a:ea typeface="Calibri"/>
              <a:cs typeface="Calibri"/>
              <a:sym typeface="Calibri"/>
            </a:endParaRPr>
          </a:p>
          <a:p>
            <a:pPr indent="0" lvl="0" marL="0" rtl="0" algn="r">
              <a:spcBef>
                <a:spcPts val="0"/>
              </a:spcBef>
              <a:spcAft>
                <a:spcPts val="0"/>
              </a:spcAft>
              <a:buNone/>
            </a:pPr>
            <a:r>
              <a:rPr lang="en" sz="1200">
                <a:latin typeface="Calibri"/>
                <a:ea typeface="Calibri"/>
                <a:cs typeface="Calibri"/>
                <a:sym typeface="Calibri"/>
              </a:rPr>
              <a:t>Image/code author: Cdang, </a:t>
            </a:r>
            <a:r>
              <a:rPr lang="en" sz="1200" u="sng">
                <a:solidFill>
                  <a:srgbClr val="0097A7"/>
                </a:solidFill>
                <a:latin typeface="Calibri"/>
                <a:ea typeface="Calibri"/>
                <a:cs typeface="Calibri"/>
                <a:sym typeface="Calibri"/>
                <a:hlinkClick r:id="rId4">
                  <a:extLst>
                    <a:ext uri="{A12FA001-AC4F-418D-AE19-62706E023703}">
                      <ahyp:hlinkClr val="tx"/>
                    </a:ext>
                  </a:extLst>
                </a:hlinkClick>
              </a:rPr>
              <a:t>CC-BY-SA</a:t>
            </a:r>
            <a:endParaRPr sz="1200"/>
          </a:p>
        </p:txBody>
      </p:sp>
      <p:sp>
        <p:nvSpPr>
          <p:cNvPr id="154" name="Google Shape;154;p32"/>
          <p:cNvSpPr txBox="1"/>
          <p:nvPr/>
        </p:nvSpPr>
        <p:spPr>
          <a:xfrm>
            <a:off x="311700" y="1224150"/>
            <a:ext cx="6135900" cy="32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8000"/>
                </a:solidFill>
                <a:highlight>
                  <a:srgbClr val="F8F9FA"/>
                </a:highlight>
                <a:latin typeface="Courier New"/>
                <a:ea typeface="Courier New"/>
                <a:cs typeface="Courier New"/>
                <a:sym typeface="Courier New"/>
              </a:rPr>
              <a:t>import</a:t>
            </a:r>
            <a:r>
              <a:rPr lang="en" sz="1500">
                <a:solidFill>
                  <a:schemeClr val="dk1"/>
                </a:solidFill>
                <a:highlight>
                  <a:srgbClr val="F8F9FA"/>
                </a:highlight>
                <a:latin typeface="Courier New"/>
                <a:ea typeface="Courier New"/>
                <a:cs typeface="Courier New"/>
                <a:sym typeface="Courier New"/>
              </a:rPr>
              <a:t> </a:t>
            </a:r>
            <a:r>
              <a:rPr b="1" lang="en" sz="1500">
                <a:solidFill>
                  <a:srgbClr val="0000FF"/>
                </a:solidFill>
                <a:highlight>
                  <a:srgbClr val="F8F9FA"/>
                </a:highlight>
                <a:latin typeface="Courier New"/>
                <a:ea typeface="Courier New"/>
                <a:cs typeface="Courier New"/>
                <a:sym typeface="Courier New"/>
              </a:rPr>
              <a:t>numpy</a:t>
            </a:r>
            <a:r>
              <a:rPr lang="en" sz="1500">
                <a:solidFill>
                  <a:schemeClr val="dk1"/>
                </a:solidFill>
                <a:highlight>
                  <a:srgbClr val="F8F9FA"/>
                </a:highlight>
                <a:latin typeface="Courier New"/>
                <a:ea typeface="Courier New"/>
                <a:cs typeface="Courier New"/>
                <a:sym typeface="Courier New"/>
              </a:rPr>
              <a:t> </a:t>
            </a:r>
            <a:r>
              <a:rPr b="1" lang="en" sz="1500">
                <a:solidFill>
                  <a:srgbClr val="008000"/>
                </a:solidFill>
                <a:highlight>
                  <a:srgbClr val="F8F9FA"/>
                </a:highlight>
                <a:latin typeface="Courier New"/>
                <a:ea typeface="Courier New"/>
                <a:cs typeface="Courier New"/>
                <a:sym typeface="Courier New"/>
              </a:rPr>
              <a:t>as</a:t>
            </a:r>
            <a:r>
              <a:rPr lang="en" sz="1500">
                <a:solidFill>
                  <a:schemeClr val="dk1"/>
                </a:solidFill>
                <a:highlight>
                  <a:srgbClr val="F8F9FA"/>
                </a:highlight>
                <a:latin typeface="Courier New"/>
                <a:ea typeface="Courier New"/>
                <a:cs typeface="Courier New"/>
                <a:sym typeface="Courier New"/>
              </a:rPr>
              <a:t> </a:t>
            </a:r>
            <a:r>
              <a:rPr b="1" lang="en" sz="1500">
                <a:solidFill>
                  <a:srgbClr val="0000FF"/>
                </a:solidFill>
                <a:highlight>
                  <a:srgbClr val="F8F9FA"/>
                </a:highlight>
                <a:latin typeface="Courier New"/>
                <a:ea typeface="Courier New"/>
                <a:cs typeface="Courier New"/>
                <a:sym typeface="Courier New"/>
              </a:rPr>
              <a:t>np</a:t>
            </a:r>
            <a:endParaRPr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8000"/>
                </a:solidFill>
                <a:highlight>
                  <a:srgbClr val="F8F9FA"/>
                </a:highlight>
                <a:latin typeface="Courier New"/>
                <a:ea typeface="Courier New"/>
                <a:cs typeface="Courier New"/>
                <a:sym typeface="Courier New"/>
              </a:rPr>
              <a:t>import</a:t>
            </a:r>
            <a:r>
              <a:rPr lang="en" sz="1500">
                <a:solidFill>
                  <a:schemeClr val="dk1"/>
                </a:solidFill>
                <a:highlight>
                  <a:srgbClr val="F8F9FA"/>
                </a:highlight>
                <a:latin typeface="Courier New"/>
                <a:ea typeface="Courier New"/>
                <a:cs typeface="Courier New"/>
                <a:sym typeface="Courier New"/>
              </a:rPr>
              <a:t> </a:t>
            </a:r>
            <a:r>
              <a:rPr b="1" lang="en" sz="1500">
                <a:solidFill>
                  <a:srgbClr val="0000FF"/>
                </a:solidFill>
                <a:highlight>
                  <a:srgbClr val="F8F9FA"/>
                </a:highlight>
                <a:latin typeface="Courier New"/>
                <a:ea typeface="Courier New"/>
                <a:cs typeface="Courier New"/>
                <a:sym typeface="Courier New"/>
              </a:rPr>
              <a:t>matplotlib.pyplot</a:t>
            </a:r>
            <a:r>
              <a:rPr lang="en" sz="1500">
                <a:solidFill>
                  <a:schemeClr val="dk1"/>
                </a:solidFill>
                <a:highlight>
                  <a:srgbClr val="F8F9FA"/>
                </a:highlight>
                <a:latin typeface="Courier New"/>
                <a:ea typeface="Courier New"/>
                <a:cs typeface="Courier New"/>
                <a:sym typeface="Courier New"/>
              </a:rPr>
              <a:t> </a:t>
            </a:r>
            <a:r>
              <a:rPr b="1" lang="en" sz="1500">
                <a:solidFill>
                  <a:srgbClr val="008000"/>
                </a:solidFill>
                <a:highlight>
                  <a:srgbClr val="F8F9FA"/>
                </a:highlight>
                <a:latin typeface="Courier New"/>
                <a:ea typeface="Courier New"/>
                <a:cs typeface="Courier New"/>
                <a:sym typeface="Courier New"/>
              </a:rPr>
              <a:t>as</a:t>
            </a:r>
            <a:r>
              <a:rPr lang="en" sz="1500">
                <a:solidFill>
                  <a:schemeClr val="dk1"/>
                </a:solidFill>
                <a:highlight>
                  <a:srgbClr val="F8F9FA"/>
                </a:highlight>
                <a:latin typeface="Courier New"/>
                <a:ea typeface="Courier New"/>
                <a:cs typeface="Courier New"/>
                <a:sym typeface="Courier New"/>
              </a:rPr>
              <a:t> </a:t>
            </a:r>
            <a:r>
              <a:rPr b="1" lang="en" sz="1500">
                <a:solidFill>
                  <a:srgbClr val="0000FF"/>
                </a:solidFill>
                <a:highlight>
                  <a:srgbClr val="F8F9FA"/>
                </a:highlight>
                <a:latin typeface="Courier New"/>
                <a:ea typeface="Courier New"/>
                <a:cs typeface="Courier New"/>
                <a:sym typeface="Courier New"/>
              </a:rPr>
              <a:t>plt</a:t>
            </a:r>
            <a:endParaRPr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theta </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 np</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linspace(</a:t>
            </a:r>
            <a:r>
              <a:rPr b="1" lang="en" sz="1500">
                <a:solidFill>
                  <a:srgbClr val="666666"/>
                </a:solidFill>
                <a:highlight>
                  <a:srgbClr val="F8F9FA"/>
                </a:highlight>
                <a:latin typeface="Courier New"/>
                <a:ea typeface="Courier New"/>
                <a:cs typeface="Courier New"/>
                <a:sym typeface="Courier New"/>
              </a:rPr>
              <a:t>0</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2*</a:t>
            </a:r>
            <a:r>
              <a:rPr b="1" lang="en" sz="1500">
                <a:solidFill>
                  <a:schemeClr val="dk1"/>
                </a:solidFill>
                <a:highlight>
                  <a:srgbClr val="F8F9FA"/>
                </a:highlight>
                <a:latin typeface="Courier New"/>
                <a:ea typeface="Courier New"/>
                <a:cs typeface="Courier New"/>
                <a:sym typeface="Courier New"/>
              </a:rPr>
              <a:t>np</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pi, </a:t>
            </a:r>
            <a:r>
              <a:rPr b="1" lang="en" sz="1500">
                <a:solidFill>
                  <a:srgbClr val="666666"/>
                </a:solidFill>
                <a:highlight>
                  <a:srgbClr val="F8F9FA"/>
                </a:highlight>
                <a:latin typeface="Courier New"/>
                <a:ea typeface="Courier New"/>
                <a:cs typeface="Courier New"/>
                <a:sym typeface="Courier New"/>
              </a:rPr>
              <a:t>20</a:t>
            </a:r>
            <a:r>
              <a:rPr b="1" lang="en" sz="1500">
                <a:solidFill>
                  <a:schemeClr val="dk1"/>
                </a:solidFill>
                <a:highlight>
                  <a:srgbClr val="F8F9FA"/>
                </a:highlight>
                <a:latin typeface="Courier New"/>
                <a:ea typeface="Courier New"/>
                <a:cs typeface="Courier New"/>
                <a:sym typeface="Courier New"/>
              </a:rPr>
              <a:t>)</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theta[</a:t>
            </a:r>
            <a:r>
              <a:rPr b="1" lang="en" sz="1500">
                <a:solidFill>
                  <a:srgbClr val="666666"/>
                </a:solidFill>
                <a:highlight>
                  <a:srgbClr val="F8F9FA"/>
                </a:highlight>
                <a:latin typeface="Courier New"/>
                <a:ea typeface="Courier New"/>
                <a:cs typeface="Courier New"/>
                <a:sym typeface="Courier New"/>
              </a:rPr>
              <a:t>19</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 theta[</a:t>
            </a:r>
            <a:r>
              <a:rPr b="1" lang="en" sz="1500">
                <a:solidFill>
                  <a:srgbClr val="666666"/>
                </a:solidFill>
                <a:highlight>
                  <a:srgbClr val="F8F9FA"/>
                </a:highlight>
                <a:latin typeface="Courier New"/>
                <a:ea typeface="Courier New"/>
                <a:cs typeface="Courier New"/>
                <a:sym typeface="Courier New"/>
              </a:rPr>
              <a:t>0</a:t>
            </a:r>
            <a:r>
              <a:rPr b="1" lang="en" sz="1500">
                <a:solidFill>
                  <a:schemeClr val="dk1"/>
                </a:solidFill>
                <a:highlight>
                  <a:srgbClr val="F8F9FA"/>
                </a:highlight>
                <a:latin typeface="Courier New"/>
                <a:ea typeface="Courier New"/>
                <a:cs typeface="Courier New"/>
                <a:sym typeface="Courier New"/>
              </a:rPr>
              <a:t>]</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r </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1</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0.2*</a:t>
            </a:r>
            <a:r>
              <a:rPr b="1" lang="en" sz="1500">
                <a:solidFill>
                  <a:schemeClr val="dk1"/>
                </a:solidFill>
                <a:highlight>
                  <a:srgbClr val="F8F9FA"/>
                </a:highlight>
                <a:latin typeface="Courier New"/>
                <a:ea typeface="Courier New"/>
                <a:cs typeface="Courier New"/>
                <a:sym typeface="Courier New"/>
              </a:rPr>
              <a:t>np</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random</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randn(</a:t>
            </a:r>
            <a:r>
              <a:rPr b="1" lang="en" sz="1500">
                <a:solidFill>
                  <a:srgbClr val="666666"/>
                </a:solidFill>
                <a:highlight>
                  <a:srgbClr val="F8F9FA"/>
                </a:highlight>
                <a:latin typeface="Courier New"/>
                <a:ea typeface="Courier New"/>
                <a:cs typeface="Courier New"/>
                <a:sym typeface="Courier New"/>
              </a:rPr>
              <a:t>20</a:t>
            </a:r>
            <a:r>
              <a:rPr b="1" lang="en" sz="1500">
                <a:solidFill>
                  <a:schemeClr val="dk1"/>
                </a:solidFill>
                <a:highlight>
                  <a:srgbClr val="F8F9FA"/>
                </a:highlight>
                <a:latin typeface="Courier New"/>
                <a:ea typeface="Courier New"/>
                <a:cs typeface="Courier New"/>
                <a:sym typeface="Courier New"/>
              </a:rPr>
              <a:t>)</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r[</a:t>
            </a:r>
            <a:r>
              <a:rPr b="1" lang="en" sz="1500">
                <a:solidFill>
                  <a:srgbClr val="666666"/>
                </a:solidFill>
                <a:highlight>
                  <a:srgbClr val="F8F9FA"/>
                </a:highlight>
                <a:latin typeface="Courier New"/>
                <a:ea typeface="Courier New"/>
                <a:cs typeface="Courier New"/>
                <a:sym typeface="Courier New"/>
              </a:rPr>
              <a:t>19</a:t>
            </a:r>
            <a:r>
              <a:rPr b="1" lang="en" sz="1500">
                <a:solidFill>
                  <a:schemeClr val="dk1"/>
                </a:solidFill>
                <a:highlight>
                  <a:srgbClr val="F8F9FA"/>
                </a:highlight>
                <a:latin typeface="Courier New"/>
                <a:ea typeface="Courier New"/>
                <a:cs typeface="Courier New"/>
                <a:sym typeface="Courier New"/>
              </a:rPr>
              <a:t>] </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 r[</a:t>
            </a:r>
            <a:r>
              <a:rPr b="1" lang="en" sz="1500">
                <a:solidFill>
                  <a:srgbClr val="666666"/>
                </a:solidFill>
                <a:highlight>
                  <a:srgbClr val="F8F9FA"/>
                </a:highlight>
                <a:latin typeface="Courier New"/>
                <a:ea typeface="Courier New"/>
                <a:cs typeface="Courier New"/>
                <a:sym typeface="Courier New"/>
              </a:rPr>
              <a:t>0</a:t>
            </a:r>
            <a:r>
              <a:rPr b="1" lang="en" sz="1500">
                <a:solidFill>
                  <a:schemeClr val="dk1"/>
                </a:solidFill>
                <a:highlight>
                  <a:srgbClr val="F8F9FA"/>
                </a:highlight>
                <a:latin typeface="Courier New"/>
                <a:ea typeface="Courier New"/>
                <a:cs typeface="Courier New"/>
                <a:sym typeface="Courier New"/>
              </a:rPr>
              <a:t>]</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plt</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polar(theta, r)</a:t>
            </a:r>
            <a:endParaRPr b="1" sz="1500">
              <a:solidFill>
                <a:schemeClr val="dk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chemeClr val="dk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en" sz="1500">
                <a:solidFill>
                  <a:schemeClr val="dk1"/>
                </a:solidFill>
                <a:highlight>
                  <a:srgbClr val="F8F9FA"/>
                </a:highlight>
                <a:latin typeface="Courier New"/>
                <a:ea typeface="Courier New"/>
                <a:cs typeface="Courier New"/>
                <a:sym typeface="Courier New"/>
              </a:rPr>
              <a:t>plt</a:t>
            </a:r>
            <a:r>
              <a:rPr b="1" lang="en" sz="1500">
                <a:solidFill>
                  <a:srgbClr val="666666"/>
                </a:solidFill>
                <a:highlight>
                  <a:srgbClr val="F8F9FA"/>
                </a:highlight>
                <a:latin typeface="Courier New"/>
                <a:ea typeface="Courier New"/>
                <a:cs typeface="Courier New"/>
                <a:sym typeface="Courier New"/>
              </a:rPr>
              <a:t>.</a:t>
            </a:r>
            <a:r>
              <a:rPr b="1" lang="en" sz="1500">
                <a:solidFill>
                  <a:schemeClr val="dk1"/>
                </a:solidFill>
                <a:highlight>
                  <a:srgbClr val="F8F9FA"/>
                </a:highlight>
                <a:latin typeface="Courier New"/>
                <a:ea typeface="Courier New"/>
                <a:cs typeface="Courier New"/>
                <a:sym typeface="Courier New"/>
              </a:rPr>
              <a:t>savefig(</a:t>
            </a:r>
            <a:r>
              <a:rPr b="1" lang="en" sz="1500">
                <a:solidFill>
                  <a:srgbClr val="BA2121"/>
                </a:solidFill>
                <a:highlight>
                  <a:srgbClr val="F8F9FA"/>
                </a:highlight>
                <a:latin typeface="Courier New"/>
                <a:ea typeface="Courier New"/>
                <a:cs typeface="Courier New"/>
                <a:sym typeface="Courier New"/>
              </a:rPr>
              <a:t>"courbe_polaire_rayon_aleatoire.svg"</a:t>
            </a:r>
            <a:r>
              <a:rPr b="1" lang="en" sz="1500">
                <a:solidFill>
                  <a:schemeClr val="dk1"/>
                </a:solidFill>
                <a:highlight>
                  <a:srgbClr val="F8F9FA"/>
                </a:highlight>
                <a:latin typeface="Courier New"/>
                <a:ea typeface="Courier New"/>
                <a:cs typeface="Courier New"/>
                <a:sym typeface="Courier New"/>
              </a:rPr>
              <a:t>, </a:t>
            </a:r>
            <a:endParaRPr b="1" sz="1500">
              <a:solidFill>
                <a:schemeClr val="dk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en" sz="1500">
                <a:solidFill>
                  <a:srgbClr val="008000"/>
                </a:solidFill>
                <a:highlight>
                  <a:srgbClr val="F8F9FA"/>
                </a:highlight>
                <a:latin typeface="Courier New"/>
                <a:ea typeface="Courier New"/>
                <a:cs typeface="Courier New"/>
                <a:sym typeface="Courier New"/>
              </a:rPr>
              <a:t>            </a:t>
            </a:r>
            <a:r>
              <a:rPr b="1" lang="en" sz="1500">
                <a:solidFill>
                  <a:srgbClr val="008000"/>
                </a:solidFill>
                <a:highlight>
                  <a:srgbClr val="F8F9FA"/>
                </a:highlight>
                <a:latin typeface="Courier New"/>
                <a:ea typeface="Courier New"/>
                <a:cs typeface="Courier New"/>
                <a:sym typeface="Courier New"/>
              </a:rPr>
              <a:t>format</a:t>
            </a:r>
            <a:r>
              <a:rPr b="1" lang="en" sz="1500">
                <a:solidFill>
                  <a:srgbClr val="666666"/>
                </a:solidFill>
                <a:highlight>
                  <a:srgbClr val="F8F9FA"/>
                </a:highlight>
                <a:latin typeface="Courier New"/>
                <a:ea typeface="Courier New"/>
                <a:cs typeface="Courier New"/>
                <a:sym typeface="Courier New"/>
              </a:rPr>
              <a:t>=</a:t>
            </a:r>
            <a:r>
              <a:rPr b="1" lang="en" sz="1500">
                <a:solidFill>
                  <a:srgbClr val="BA2121"/>
                </a:solidFill>
                <a:highlight>
                  <a:srgbClr val="F8F9FA"/>
                </a:highlight>
                <a:latin typeface="Courier New"/>
                <a:ea typeface="Courier New"/>
                <a:cs typeface="Courier New"/>
                <a:sym typeface="Courier New"/>
              </a:rPr>
              <a:t>"svg"</a:t>
            </a:r>
            <a:r>
              <a:rPr b="1" lang="en" sz="1500">
                <a:solidFill>
                  <a:schemeClr val="dk1"/>
                </a:solidFill>
                <a:highlight>
                  <a:srgbClr val="F8F9FA"/>
                </a:highlight>
                <a:latin typeface="Courier New"/>
                <a:ea typeface="Courier New"/>
                <a:cs typeface="Courier New"/>
                <a:sym typeface="Courier New"/>
              </a:rPr>
              <a:t>)</a:t>
            </a:r>
            <a:endParaRPr b="1" sz="1500">
              <a:solidFill>
                <a:schemeClr val="dk1"/>
              </a:solidFill>
              <a:highlight>
                <a:srgbClr val="F8F9FA"/>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objectives</a:t>
            </a:r>
            <a:endParaRPr/>
          </a:p>
        </p:txBody>
      </p:sp>
      <p:sp>
        <p:nvSpPr>
          <p:cNvPr id="160" name="Google Shape;160;p33"/>
          <p:cNvSpPr txBox="1"/>
          <p:nvPr>
            <p:ph idx="1" type="body"/>
          </p:nvPr>
        </p:nvSpPr>
        <p:spPr>
          <a:xfrm>
            <a:off x="159300" y="923875"/>
            <a:ext cx="4233300" cy="41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Scientific Programming with NumPy</a:t>
            </a:r>
            <a:endParaRPr b="1" sz="1800"/>
          </a:p>
          <a:p>
            <a:pPr indent="-342900" lvl="0" marL="457200" rtl="0" algn="l">
              <a:spcBef>
                <a:spcPts val="1600"/>
              </a:spcBef>
              <a:spcAft>
                <a:spcPts val="0"/>
              </a:spcAft>
              <a:buSzPts val="1800"/>
              <a:buChar char="●"/>
            </a:pPr>
            <a:r>
              <a:rPr lang="en" sz="1800"/>
              <a:t>Explain key similarities and differences between NumPy arrays and Python lists</a:t>
            </a:r>
            <a:endParaRPr sz="1800"/>
          </a:p>
          <a:p>
            <a:pPr indent="-342900" lvl="0" marL="457200" rtl="0" algn="l">
              <a:spcBef>
                <a:spcPts val="0"/>
              </a:spcBef>
              <a:spcAft>
                <a:spcPts val="0"/>
              </a:spcAft>
              <a:buSzPts val="1800"/>
              <a:buChar char="●"/>
            </a:pPr>
            <a:r>
              <a:rPr lang="en" sz="1800"/>
              <a:t>Select subsets of data from a NumPy array using slicing</a:t>
            </a:r>
            <a:endParaRPr sz="1800"/>
          </a:p>
          <a:p>
            <a:pPr indent="-342900" lvl="0" marL="457200" rtl="0" algn="l">
              <a:spcBef>
                <a:spcPts val="0"/>
              </a:spcBef>
              <a:spcAft>
                <a:spcPts val="0"/>
              </a:spcAft>
              <a:buSzPts val="1800"/>
              <a:buChar char="●"/>
            </a:pPr>
            <a:r>
              <a:rPr lang="en" sz="1800"/>
              <a:t>Efficiently perform elementwise operations on data</a:t>
            </a:r>
            <a:endParaRPr sz="1800"/>
          </a:p>
          <a:p>
            <a:pPr indent="-342900" lvl="0" marL="457200" rtl="0" algn="l">
              <a:spcBef>
                <a:spcPts val="0"/>
              </a:spcBef>
              <a:spcAft>
                <a:spcPts val="0"/>
              </a:spcAft>
              <a:buSzPts val="1800"/>
              <a:buChar char="●"/>
            </a:pPr>
            <a:r>
              <a:rPr lang="en" sz="1800"/>
              <a:t>Obtain characteristics of tabular data using NumPy's statistical functions</a:t>
            </a:r>
            <a:endParaRPr sz="1800"/>
          </a:p>
        </p:txBody>
      </p:sp>
      <p:sp>
        <p:nvSpPr>
          <p:cNvPr id="161" name="Google Shape;161;p33"/>
          <p:cNvSpPr txBox="1"/>
          <p:nvPr>
            <p:ph idx="1" type="body"/>
          </p:nvPr>
        </p:nvSpPr>
        <p:spPr>
          <a:xfrm>
            <a:off x="4502700" y="923875"/>
            <a:ext cx="4521600" cy="41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Data Visualisation with Matplotlib</a:t>
            </a:r>
            <a:endParaRPr b="1" sz="1700"/>
          </a:p>
          <a:p>
            <a:pPr indent="-336550" lvl="0" marL="457200" rtl="0" algn="l">
              <a:spcBef>
                <a:spcPts val="1600"/>
              </a:spcBef>
              <a:spcAft>
                <a:spcPts val="0"/>
              </a:spcAft>
              <a:buSzPts val="1700"/>
              <a:buChar char="●"/>
            </a:pPr>
            <a:r>
              <a:rPr lang="en" sz="1700"/>
              <a:t>Generate a heatmap of longitudinal, numerical tabular data</a:t>
            </a:r>
            <a:endParaRPr sz="1700"/>
          </a:p>
          <a:p>
            <a:pPr indent="-336550" lvl="0" marL="457200" rtl="0" algn="l">
              <a:spcBef>
                <a:spcPts val="0"/>
              </a:spcBef>
              <a:spcAft>
                <a:spcPts val="0"/>
              </a:spcAft>
              <a:buSzPts val="1700"/>
              <a:buChar char="●"/>
            </a:pPr>
            <a:r>
              <a:rPr lang="en" sz="1700"/>
              <a:t>Create graphs of mean, min and max characteristics over time from data</a:t>
            </a:r>
            <a:endParaRPr sz="1700"/>
          </a:p>
          <a:p>
            <a:pPr indent="-336550" lvl="0" marL="457200" rtl="0" algn="l">
              <a:spcBef>
                <a:spcPts val="0"/>
              </a:spcBef>
              <a:spcAft>
                <a:spcPts val="0"/>
              </a:spcAft>
              <a:buSzPts val="1700"/>
              <a:buChar char="●"/>
            </a:pPr>
            <a:r>
              <a:rPr lang="en" sz="1700"/>
              <a:t>Create graphs showing multiple data characteristics within a single plot and separate plots</a:t>
            </a:r>
            <a:endParaRPr sz="1700"/>
          </a:p>
          <a:p>
            <a:pPr indent="-336550" lvl="0" marL="457200" rtl="0" algn="l">
              <a:spcBef>
                <a:spcPts val="0"/>
              </a:spcBef>
              <a:spcAft>
                <a:spcPts val="0"/>
              </a:spcAft>
              <a:buSzPts val="1700"/>
              <a:buChar char="●"/>
            </a:pPr>
            <a:r>
              <a:rPr lang="en" sz="1700"/>
              <a:t>Save generated graph to local storage</a:t>
            </a:r>
            <a:endParaRPr sz="1700"/>
          </a:p>
          <a:p>
            <a:pPr indent="-336550" lvl="0" marL="457200" rtl="0" algn="l">
              <a:spcBef>
                <a:spcPts val="0"/>
              </a:spcBef>
              <a:spcAft>
                <a:spcPts val="0"/>
              </a:spcAft>
              <a:buSzPts val="1700"/>
              <a:buChar char="●"/>
            </a:pPr>
            <a:r>
              <a:rPr lang="en" sz="1700"/>
              <a:t>Write a script to visualise data from multiple data files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SI widesc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