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63326336b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3326336b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everyone and welcome to the Programming Paradigms session.</a:t>
            </a:r>
            <a:endParaRPr/>
          </a:p>
          <a:p>
            <a:pPr indent="0" lvl="0" marL="0" rtl="0" algn="l">
              <a:spcBef>
                <a:spcPts val="0"/>
              </a:spcBef>
              <a:spcAft>
                <a:spcPts val="0"/>
              </a:spcAft>
              <a:buNone/>
            </a:pPr>
            <a:r>
              <a:rPr lang="en"/>
              <a:t>In this session we’ll build upon the introduction to Python and introduce some new language constructs, but mainly we’ll focus on a few of the ways in which it can be useful to think about the structure of our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session, our main questions will be:</a:t>
            </a:r>
            <a:endParaRPr/>
          </a:p>
          <a:p>
            <a:pPr indent="-298450" lvl="0" marL="457200" rtl="0" algn="l">
              <a:spcBef>
                <a:spcPts val="0"/>
              </a:spcBef>
              <a:spcAft>
                <a:spcPts val="0"/>
              </a:spcAft>
              <a:buSzPts val="1100"/>
              <a:buChar char="-"/>
            </a:pPr>
            <a:r>
              <a:rPr lang="en"/>
              <a:t>What is a paradigm?</a:t>
            </a:r>
            <a:endParaRPr/>
          </a:p>
          <a:p>
            <a:pPr indent="-298450" lvl="0" marL="457200" rtl="0" algn="l">
              <a:spcBef>
                <a:spcPts val="0"/>
              </a:spcBef>
              <a:spcAft>
                <a:spcPts val="0"/>
              </a:spcAft>
              <a:buSzPts val="1100"/>
              <a:buChar char="-"/>
            </a:pPr>
            <a:r>
              <a:rPr lang="en"/>
              <a:t>What paradigms are there?</a:t>
            </a:r>
            <a:endParaRPr/>
          </a:p>
          <a:p>
            <a:pPr indent="-298450" lvl="0" marL="457200" rtl="0" algn="l">
              <a:spcBef>
                <a:spcPts val="0"/>
              </a:spcBef>
              <a:spcAft>
                <a:spcPts val="0"/>
              </a:spcAft>
              <a:buSzPts val="1100"/>
              <a:buChar char="-"/>
            </a:pPr>
            <a:r>
              <a:rPr lang="en"/>
              <a:t>What are their strengths and weaknesses?</a:t>
            </a:r>
            <a:endParaRPr/>
          </a:p>
          <a:p>
            <a:pPr indent="-298450" lvl="0" marL="457200" rtl="0" algn="l">
              <a:spcBef>
                <a:spcPts val="0"/>
              </a:spcBef>
              <a:spcAft>
                <a:spcPts val="0"/>
              </a:spcAft>
              <a:buSzPts val="1100"/>
              <a:buChar char="-"/>
            </a:pPr>
            <a:r>
              <a:rPr lang="en"/>
              <a:t>How do we know which ones to use?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a015c3f0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9a015c3f0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let’s start by answering our first question right away.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Wikipedia defines a ‘Paradigm’ as a distinct set of concepts or thought patterns, but what does that mean for 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software engineering, we use the term ‘Paradigm’ to describe how we choose to structure the components of our programs and the relationships between them.</a:t>
            </a:r>
            <a:endParaRPr/>
          </a:p>
          <a:p>
            <a:pPr indent="0" lvl="0" marL="0" rtl="0" algn="l">
              <a:spcBef>
                <a:spcPts val="0"/>
              </a:spcBef>
              <a:spcAft>
                <a:spcPts val="0"/>
              </a:spcAft>
              <a:buNone/>
            </a:pPr>
            <a:r>
              <a:rPr lang="en"/>
              <a:t>The paradigm we choose might even change what we think of as being the components of a program.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Okay, but why would we need different ways of thinking about and structuring a program?</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Isn’t there one, best way that we can use all the time?</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e0d7d9ab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e0d7d9ab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To answer that, it’s useful to think about what a program actually is...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Again from Wikipedia...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 computer program is a set of instructions that describe how to perform a task.</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Most of the tasks we want computers to perform for us are data processing tasks - they take some data as input, perform some computation, and produce some other data as output.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It’s also useful to keep in mind, that the code we write isn’t really for computers - it’s for humans.</a:t>
            </a:r>
            <a:endParaRPr>
              <a:solidFill>
                <a:schemeClr val="dk1"/>
              </a:solidFill>
            </a:endParaRPr>
          </a:p>
          <a:p>
            <a:pPr indent="0" lvl="0" marL="0" rtl="0" algn="l">
              <a:spcBef>
                <a:spcPts val="0"/>
              </a:spcBef>
              <a:spcAft>
                <a:spcPts val="0"/>
              </a:spcAft>
              <a:buNone/>
            </a:pPr>
            <a:r>
              <a:rPr lang="en">
                <a:solidFill>
                  <a:schemeClr val="dk1"/>
                </a:solidFill>
              </a:rPr>
              <a:t>A lot of thought goes into the design of programming languages and software engineering methods, and a large part of that is in designing the right abstractions that make it easier for us to reason about the programmes we write.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Python in particular, focusses on this side of the problem.</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e0f40e0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9e0f40e0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before we get into our history of paradigms, we should look at why program structure is important.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is the case with most things we’ll see as part of this course, properly designing the structure of your programs helps to improve their maintainability and extensibility.</a:t>
            </a:r>
            <a:endParaRPr/>
          </a:p>
          <a:p>
            <a:pPr indent="0" lvl="0" marL="0" rtl="0" algn="l">
              <a:spcBef>
                <a:spcPts val="0"/>
              </a:spcBef>
              <a:spcAft>
                <a:spcPts val="0"/>
              </a:spcAft>
              <a:buNone/>
            </a:pPr>
            <a:r>
              <a:rPr lang="en"/>
              <a:t>We’ll come back to proper definitions of those later in the week, but in short, they are about how easy it is to fix errors in or build upon your existing 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Although it’s tempting to start coding right away, planning out the structure of your project in advance will save you a lot of pain later.</a:t>
            </a:r>
            <a:endParaRPr/>
          </a:p>
          <a:p>
            <a:pPr indent="0" lvl="0" marL="0" rtl="0" algn="l">
              <a:spcBef>
                <a:spcPts val="0"/>
              </a:spcBef>
              <a:spcAft>
                <a:spcPts val="0"/>
              </a:spcAft>
              <a:buNone/>
            </a:pPr>
            <a:r>
              <a:rPr lang="en"/>
              <a:t>The main things we should be thinking about when we plan out the structure are:</a:t>
            </a:r>
            <a:endParaRPr/>
          </a:p>
          <a:p>
            <a:pPr indent="-298450" lvl="0" marL="457200" rtl="0" algn="l">
              <a:spcBef>
                <a:spcPts val="0"/>
              </a:spcBef>
              <a:spcAft>
                <a:spcPts val="0"/>
              </a:spcAft>
              <a:buSzPts val="1100"/>
              <a:buChar char="-"/>
            </a:pPr>
            <a:r>
              <a:rPr lang="en"/>
              <a:t>what types of things do we have to represent? - is it people? atoms?</a:t>
            </a:r>
            <a:endParaRPr/>
          </a:p>
          <a:p>
            <a:pPr indent="-298450" lvl="0" marL="457200" rtl="0" algn="l">
              <a:spcBef>
                <a:spcPts val="0"/>
              </a:spcBef>
              <a:spcAft>
                <a:spcPts val="0"/>
              </a:spcAft>
              <a:buSzPts val="1100"/>
              <a:buChar char="-"/>
            </a:pPr>
            <a:r>
              <a:rPr lang="en"/>
              <a:t>what data do we need about them? Depending on what we want to do with them, we might need different data - for example, you’ll probably need different information about atoms if you want to make a periodic table app, compared to a 3d rendering of a protein</a:t>
            </a:r>
            <a:endParaRPr/>
          </a:p>
          <a:p>
            <a:pPr indent="-298450" lvl="0" marL="457200" rtl="0" algn="l">
              <a:spcBef>
                <a:spcPts val="0"/>
              </a:spcBef>
              <a:spcAft>
                <a:spcPts val="0"/>
              </a:spcAft>
              <a:buSzPts val="1100"/>
              <a:buChar char="-"/>
            </a:pPr>
            <a:r>
              <a:rPr lang="en"/>
              <a:t>what are the relationships between the things? This is what really defines the structure of your software - what other things does part of your code need to know about? is there any part that has to know about everything else?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There’s many different ways we could chose to structure a given program, but the established paradigms give us some useful starting points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9a015c3f0b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9a015c3f0b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we’ve got those definitions out of the way, let’s look at the major paradigms.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of the paradigms we’re going to look at belong to one of these two families, the imperative family, or the declarative family.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major thing that defines these two families is how they think about the code itself.</a:t>
            </a:r>
            <a:endParaRPr/>
          </a:p>
          <a:p>
            <a:pPr indent="0" lvl="0" marL="0" rtl="0" algn="l">
              <a:spcBef>
                <a:spcPts val="0"/>
              </a:spcBef>
              <a:spcAft>
                <a:spcPts val="0"/>
              </a:spcAft>
              <a:buNone/>
            </a:pPr>
            <a:r>
              <a:rPr lang="en"/>
              <a:t>If you’re thinking with a paradigm in the imperative family, then to you, code is instructions that describe *how* to process data.</a:t>
            </a:r>
            <a:endParaRPr/>
          </a:p>
          <a:p>
            <a:pPr indent="0" lvl="0" marL="0" rtl="0" algn="l">
              <a:spcBef>
                <a:spcPts val="0"/>
              </a:spcBef>
              <a:spcAft>
                <a:spcPts val="0"/>
              </a:spcAft>
              <a:buNone/>
            </a:pPr>
            <a:r>
              <a:rPr lang="en"/>
              <a:t>If you’re thinking with a paradigm in the declarative family, then your code is a description of *what* processing to do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that doesn’t make sense yet, don’t worry, once you’ve written some code in both styles, it should make more sense.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afdf1e36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afdf1e36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Within each family, we have a few different paradigms which all think about code in a similar way, but have different ways of organising the relationships between parts of our programs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Within the Imperative family, we have firstly, Structured Programming, which says that code should be grouped into logical blocks.</a:t>
            </a:r>
            <a:endParaRPr/>
          </a:p>
          <a:p>
            <a:pPr indent="0" lvl="0" marL="0" rtl="0" algn="l">
              <a:spcBef>
                <a:spcPts val="0"/>
              </a:spcBef>
              <a:spcAft>
                <a:spcPts val="0"/>
              </a:spcAft>
              <a:buNone/>
            </a:pPr>
            <a:r>
              <a:rPr lang="en"/>
              <a:t>This might seem obvious on the face of it, but it has some important implications that we’ll come back to in a later session on refactoring.</a:t>
            </a:r>
            <a:endParaRPr/>
          </a:p>
          <a:p>
            <a:pPr indent="0" lvl="0" marL="0" rtl="0" algn="l">
              <a:spcBef>
                <a:spcPts val="0"/>
              </a:spcBef>
              <a:spcAft>
                <a:spcPts val="0"/>
              </a:spcAft>
              <a:buNone/>
            </a:pPr>
            <a:r>
              <a:rPr lang="en"/>
              <a:t>This has been around pretty much since the beginning of so called high-level languages, with Algol in 1958</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From that, came Procedural Programming, the idea that code should be grouped into procedures which perform a single task.</a:t>
            </a:r>
            <a:endParaRPr/>
          </a:p>
          <a:p>
            <a:pPr indent="0" lvl="0" marL="0" rtl="0" algn="l">
              <a:spcBef>
                <a:spcPts val="0"/>
              </a:spcBef>
              <a:spcAft>
                <a:spcPts val="0"/>
              </a:spcAft>
              <a:buNone/>
            </a:pPr>
            <a:r>
              <a:rPr lang="en"/>
              <a:t>We might call it a procedure, or a function, or something else, but the idea is that it should perform exactly one task.</a:t>
            </a:r>
            <a:endParaRPr/>
          </a:p>
          <a:p>
            <a:pPr indent="0" lvl="0" marL="0" rtl="0" algn="l">
              <a:spcBef>
                <a:spcPts val="0"/>
              </a:spcBef>
              <a:spcAft>
                <a:spcPts val="0"/>
              </a:spcAft>
              <a:buNone/>
            </a:pPr>
            <a:r>
              <a:rPr lang="en"/>
              <a:t>This lets us start building large-scale structure into our software, without having to worry about what all the bits are doing at the same time.</a:t>
            </a:r>
            <a:endParaRPr/>
          </a:p>
          <a:p>
            <a:pPr indent="0" lvl="0" marL="0" rtl="0" algn="l">
              <a:spcBef>
                <a:spcPts val="0"/>
              </a:spcBef>
              <a:spcAft>
                <a:spcPts val="0"/>
              </a:spcAft>
              <a:buNone/>
            </a:pPr>
            <a:r>
              <a:rPr lang="en"/>
              <a:t>This wasn’t much later, around 1958-59 with FORTRAN II and COBOL.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finally, in the late 60s early 70s, we had Object Oriented programming.</a:t>
            </a:r>
            <a:endParaRPr/>
          </a:p>
          <a:p>
            <a:pPr indent="0" lvl="0" marL="0" rtl="0" algn="l">
              <a:spcBef>
                <a:spcPts val="0"/>
              </a:spcBef>
              <a:spcAft>
                <a:spcPts val="0"/>
              </a:spcAft>
              <a:buNone/>
            </a:pPr>
            <a:r>
              <a:rPr lang="en"/>
              <a:t>The Object Oriented paradigm flips this round and thinks first about the structure of the data.</a:t>
            </a:r>
            <a:endParaRPr/>
          </a:p>
          <a:p>
            <a:pPr indent="0" lvl="0" marL="0" rtl="0" algn="l">
              <a:spcBef>
                <a:spcPts val="0"/>
              </a:spcBef>
              <a:spcAft>
                <a:spcPts val="0"/>
              </a:spcAft>
              <a:buNone/>
            </a:pPr>
            <a:r>
              <a:rPr lang="en"/>
              <a:t>Here we focus on getting the right representation of the data, then attach behaviour to it in the form of code.</a:t>
            </a:r>
            <a:endParaRPr/>
          </a:p>
          <a:p>
            <a:pPr indent="0" lvl="0" marL="0" rtl="0" algn="l">
              <a:spcBef>
                <a:spcPts val="0"/>
              </a:spcBef>
              <a:spcAft>
                <a:spcPts val="0"/>
              </a:spcAft>
              <a:buNone/>
            </a:pPr>
            <a:r>
              <a:rPr lang="en"/>
              <a:t>This is particularly useful if for example, our software is a model of real physical objects, such as people - each person has a name, age, height, etc. that we can store together in one place.</a:t>
            </a:r>
            <a:endParaRPr/>
          </a:p>
          <a:p>
            <a:pPr indent="0" lvl="0" marL="0" rtl="0" algn="l">
              <a:spcBef>
                <a:spcPts val="0"/>
              </a:spcBef>
              <a:spcAft>
                <a:spcPts val="0"/>
              </a:spcAft>
              <a:buNone/>
            </a:pPr>
            <a:r>
              <a:rPr lang="en"/>
              <a:t>We then attach functions to the data, to describe how the data can change or changes other data.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afdf1e36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afdf1e36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the other side, we have the declarative family - these are the ones which say *what* data processing to do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we have functional programming, around the same time as procedural programming, with Lisp in 1958.</a:t>
            </a:r>
            <a:endParaRPr/>
          </a:p>
          <a:p>
            <a:pPr indent="0" lvl="0" marL="0" rtl="0" algn="l">
              <a:spcBef>
                <a:spcPts val="0"/>
              </a:spcBef>
              <a:spcAft>
                <a:spcPts val="0"/>
              </a:spcAft>
              <a:buNone/>
            </a:pPr>
            <a:r>
              <a:rPr lang="en"/>
              <a:t>Here, we take the term ‘function’ more literally from maths and treat them as mathematical objects.</a:t>
            </a:r>
            <a:endParaRPr/>
          </a:p>
          <a:p>
            <a:pPr indent="0" lvl="0" marL="0" rtl="0" algn="l">
              <a:spcBef>
                <a:spcPts val="0"/>
              </a:spcBef>
              <a:spcAft>
                <a:spcPts val="0"/>
              </a:spcAft>
              <a:buNone/>
            </a:pPr>
            <a:r>
              <a:rPr lang="en"/>
              <a:t>This means for example, that a function takes some data, processes it and returns the result - nothing else.</a:t>
            </a:r>
            <a:endParaRPr/>
          </a:p>
          <a:p>
            <a:pPr indent="0" lvl="0" marL="0" rtl="0" algn="l">
              <a:spcBef>
                <a:spcPts val="0"/>
              </a:spcBef>
              <a:spcAft>
                <a:spcPts val="0"/>
              </a:spcAft>
              <a:buNone/>
            </a:pPr>
            <a:r>
              <a:rPr lang="en"/>
              <a:t>This paradigm can be particularly useful if our software is much closer to maths, such as in the MapReduce pattern of processing Big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finally, we have Logic or Constraint Programming, where a program is a set of facts and relationships, that we execute by asking a question.</a:t>
            </a:r>
            <a:endParaRPr/>
          </a:p>
          <a:p>
            <a:pPr indent="0" lvl="0" marL="0" rtl="0" algn="l">
              <a:spcBef>
                <a:spcPts val="0"/>
              </a:spcBef>
              <a:spcAft>
                <a:spcPts val="0"/>
              </a:spcAft>
              <a:buNone/>
            </a:pPr>
            <a:r>
              <a:rPr lang="en"/>
              <a:t>This comes from Prolog in 1972, which still seems to be the most common language in this paradigm.</a:t>
            </a:r>
            <a:endParaRPr/>
          </a:p>
          <a:p>
            <a:pPr indent="0" lvl="0" marL="0" rtl="0" algn="l">
              <a:spcBef>
                <a:spcPts val="0"/>
              </a:spcBef>
              <a:spcAft>
                <a:spcPts val="0"/>
              </a:spcAft>
              <a:buNone/>
            </a:pPr>
            <a:r>
              <a:rPr lang="en"/>
              <a:t>This paradigm is a bit more unusual, but is still relatively common within the field of AI research.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afdf1e36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9afdf1e36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why do we need to know about these, when most of us will never end up using any of these languages on the last two slides?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Well, there’s a couple of reasons:</a:t>
            </a:r>
            <a:endParaRPr/>
          </a:p>
          <a:p>
            <a:pPr indent="0" lvl="0" marL="0" rtl="0" algn="l">
              <a:spcBef>
                <a:spcPts val="0"/>
              </a:spcBef>
              <a:spcAft>
                <a:spcPts val="0"/>
              </a:spcAft>
              <a:buNone/>
            </a:pPr>
            <a:r>
              <a:rPr lang="en"/>
              <a:t>Firstly, programming has moved on a bit since the late 50s and most modern languages support multiple paradigms.</a:t>
            </a:r>
            <a:endParaRPr/>
          </a:p>
          <a:p>
            <a:pPr indent="0" lvl="0" marL="0" rtl="0" algn="l">
              <a:spcBef>
                <a:spcPts val="0"/>
              </a:spcBef>
              <a:spcAft>
                <a:spcPts val="0"/>
              </a:spcAft>
              <a:buNone/>
            </a:pPr>
            <a:r>
              <a:rPr lang="en"/>
              <a:t>In particular, Python supports all of these, though for Logic Programming you’ll need an extra library.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Most medium to large-scale software also uses a mixture of these paradigms because different parts of the overall task have properties that suits one or the other.</a:t>
            </a:r>
            <a:endParaRPr/>
          </a:p>
          <a:p>
            <a:pPr indent="0" lvl="0" marL="0" rtl="0" algn="l">
              <a:spcBef>
                <a:spcPts val="0"/>
              </a:spcBef>
              <a:spcAft>
                <a:spcPts val="0"/>
              </a:spcAft>
              <a:buNone/>
            </a:pPr>
            <a:r>
              <a:rPr lang="en"/>
              <a:t>However, many domains do tend to have a preference for a particular paradigm:</a:t>
            </a:r>
            <a:endParaRPr/>
          </a:p>
          <a:p>
            <a:pPr indent="-298450" lvl="0" marL="457200" rtl="0" algn="l">
              <a:spcBef>
                <a:spcPts val="0"/>
              </a:spcBef>
              <a:spcAft>
                <a:spcPts val="0"/>
              </a:spcAft>
              <a:buSzPts val="1100"/>
              <a:buChar char="-"/>
            </a:pPr>
            <a:r>
              <a:rPr lang="en"/>
              <a:t>OO for enterprise software, as it can make it easier to connect large components using a set of known patterns in OO</a:t>
            </a:r>
            <a:endParaRPr/>
          </a:p>
          <a:p>
            <a:pPr indent="-298450" lvl="0" marL="457200" rtl="0" algn="l">
              <a:spcBef>
                <a:spcPts val="0"/>
              </a:spcBef>
              <a:spcAft>
                <a:spcPts val="0"/>
              </a:spcAft>
              <a:buSzPts val="1100"/>
              <a:buChar char="-"/>
            </a:pPr>
            <a:r>
              <a:rPr lang="en"/>
              <a:t>Functional programming is common in Data Science due to the success of the MapReduce pattern</a:t>
            </a:r>
            <a:endParaRPr/>
          </a:p>
          <a:p>
            <a:pPr indent="-298450" lvl="0" marL="457200" rtl="0" algn="l">
              <a:spcBef>
                <a:spcPts val="0"/>
              </a:spcBef>
              <a:spcAft>
                <a:spcPts val="0"/>
              </a:spcAft>
              <a:buSzPts val="1100"/>
              <a:buChar char="-"/>
            </a:pPr>
            <a:r>
              <a:rPr lang="en"/>
              <a:t>Research software tends to be more mixed, but in general, you’ll see more procedural code for things like HPC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finally, the more you know about structuring code, the easier it is to read other people’s code, particularly if it’s in a language you’re not familiar with.</a:t>
            </a:r>
            <a:endParaRPr/>
          </a:p>
          <a:p>
            <a:pPr indent="0" lvl="0" marL="0" rtl="0" algn="l">
              <a:spcBef>
                <a:spcPts val="0"/>
              </a:spcBef>
              <a:spcAft>
                <a:spcPts val="0"/>
              </a:spcAft>
              <a:buNone/>
            </a:pPr>
            <a:r>
              <a:rPr lang="en"/>
              <a:t>Over time, you’ll be working with people who know or prefer a different set of languages to the ones you do, and knowing about the different paradigms can give you a shared understanding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e206285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9e206285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today’s session, we’ll be looking at some more core Python - specifically how to define and work with functions and classes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We’ll also be starting to build more complex structured code and working with structured data to learn how we can apply some of the common paradigms to our Python code</a:t>
            </a:r>
            <a:endParaRPr/>
          </a:p>
          <a:p>
            <a:pPr indent="0" lvl="0" marL="0" rtl="0" algn="l">
              <a:spcBef>
                <a:spcPts val="0"/>
              </a:spcBef>
              <a:spcAft>
                <a:spcPts val="0"/>
              </a:spcAft>
              <a:buNone/>
            </a:pPr>
            <a:r>
              <a:rPr lang="en"/>
              <a:t>Today, we’ll be using the Procedural and Object Oriented paradigms</a:t>
            </a:r>
            <a:endParaRPr/>
          </a:p>
          <a:p>
            <a:pPr indent="0" lvl="0" marL="0" rtl="0" algn="l">
              <a:spcBef>
                <a:spcPts val="0"/>
              </a:spcBef>
              <a:spcAft>
                <a:spcPts val="0"/>
              </a:spcAft>
              <a:buNone/>
            </a:pPr>
            <a:r>
              <a:rPr lang="en"/>
              <a:t>Tomorrow, we’ll move on to the functional paradigm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56" name="Shape 56"/>
        <p:cNvGrpSpPr/>
        <p:nvPr/>
      </p:nvGrpSpPr>
      <p:grpSpPr>
        <a:xfrm>
          <a:off x="0" y="0"/>
          <a:ext cx="0" cy="0"/>
          <a:chOff x="0" y="0"/>
          <a:chExt cx="0" cy="0"/>
        </a:xfrm>
      </p:grpSpPr>
      <p:sp>
        <p:nvSpPr>
          <p:cNvPr id="57" name="Google Shape;57;p14"/>
          <p:cNvSpPr/>
          <p:nvPr/>
        </p:nvSpPr>
        <p:spPr>
          <a:xfrm>
            <a:off x="7985625" y="0"/>
            <a:ext cx="1050600" cy="9171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 name="Google Shape;58;p14"/>
          <p:cNvPicPr preferRelativeResize="0"/>
          <p:nvPr/>
        </p:nvPicPr>
        <p:blipFill>
          <a:blip r:embed="rId2">
            <a:alphaModFix/>
          </a:blip>
          <a:stretch>
            <a:fillRect/>
          </a:stretch>
        </p:blipFill>
        <p:spPr>
          <a:xfrm>
            <a:off x="2294775" y="0"/>
            <a:ext cx="6589047" cy="1211975"/>
          </a:xfrm>
          <a:prstGeom prst="rect">
            <a:avLst/>
          </a:prstGeom>
          <a:noFill/>
          <a:ln>
            <a:noFill/>
          </a:ln>
        </p:spPr>
      </p:pic>
      <p:pic>
        <p:nvPicPr>
          <p:cNvPr id="59" name="Google Shape;59;p14"/>
          <p:cNvPicPr preferRelativeResize="0"/>
          <p:nvPr/>
        </p:nvPicPr>
        <p:blipFill rotWithShape="1">
          <a:blip r:embed="rId3">
            <a:alphaModFix amt="14000"/>
          </a:blip>
          <a:srcRect b="38949" l="0" r="24362" t="0"/>
          <a:stretch/>
        </p:blipFill>
        <p:spPr>
          <a:xfrm>
            <a:off x="5011800" y="1808275"/>
            <a:ext cx="4132200" cy="3335225"/>
          </a:xfrm>
          <a:prstGeom prst="rect">
            <a:avLst/>
          </a:prstGeom>
          <a:noFill/>
          <a:ln>
            <a:noFill/>
          </a:ln>
        </p:spPr>
      </p:pic>
      <p:sp>
        <p:nvSpPr>
          <p:cNvPr id="60" name="Google Shape;60;p14"/>
          <p:cNvSpPr txBox="1"/>
          <p:nvPr>
            <p:ph type="ctrTitle"/>
          </p:nvPr>
        </p:nvSpPr>
        <p:spPr>
          <a:xfrm>
            <a:off x="311701" y="744575"/>
            <a:ext cx="7256700" cy="20526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sz="4400"/>
            </a:lvl1pPr>
            <a:lvl2pPr lvl="1" rtl="0" algn="ctr">
              <a:spcBef>
                <a:spcPts val="0"/>
              </a:spcBef>
              <a:spcAft>
                <a:spcPts val="0"/>
              </a:spcAft>
              <a:buSzPts val="4400"/>
              <a:buNone/>
              <a:defRPr sz="4400"/>
            </a:lvl2pPr>
            <a:lvl3pPr lvl="2" rtl="0" algn="ctr">
              <a:spcBef>
                <a:spcPts val="0"/>
              </a:spcBef>
              <a:spcAft>
                <a:spcPts val="0"/>
              </a:spcAft>
              <a:buSzPts val="4400"/>
              <a:buNone/>
              <a:defRPr sz="4400"/>
            </a:lvl3pPr>
            <a:lvl4pPr lvl="3" rtl="0" algn="ctr">
              <a:spcBef>
                <a:spcPts val="0"/>
              </a:spcBef>
              <a:spcAft>
                <a:spcPts val="0"/>
              </a:spcAft>
              <a:buSzPts val="4400"/>
              <a:buNone/>
              <a:defRPr sz="4400"/>
            </a:lvl4pPr>
            <a:lvl5pPr lvl="4" rtl="0" algn="ctr">
              <a:spcBef>
                <a:spcPts val="0"/>
              </a:spcBef>
              <a:spcAft>
                <a:spcPts val="0"/>
              </a:spcAft>
              <a:buSzPts val="4400"/>
              <a:buNone/>
              <a:defRPr sz="4400"/>
            </a:lvl5pPr>
            <a:lvl6pPr lvl="5" rtl="0" algn="ctr">
              <a:spcBef>
                <a:spcPts val="0"/>
              </a:spcBef>
              <a:spcAft>
                <a:spcPts val="0"/>
              </a:spcAft>
              <a:buSzPts val="4400"/>
              <a:buNone/>
              <a:defRPr sz="4400"/>
            </a:lvl6pPr>
            <a:lvl7pPr lvl="6" rtl="0" algn="ctr">
              <a:spcBef>
                <a:spcPts val="0"/>
              </a:spcBef>
              <a:spcAft>
                <a:spcPts val="0"/>
              </a:spcAft>
              <a:buSzPts val="4400"/>
              <a:buNone/>
              <a:defRPr sz="4400"/>
            </a:lvl7pPr>
            <a:lvl8pPr lvl="7" rtl="0" algn="ctr">
              <a:spcBef>
                <a:spcPts val="0"/>
              </a:spcBef>
              <a:spcAft>
                <a:spcPts val="0"/>
              </a:spcAft>
              <a:buSzPts val="4400"/>
              <a:buNone/>
              <a:defRPr sz="4400"/>
            </a:lvl8pPr>
            <a:lvl9pPr lvl="8" rtl="0" algn="ctr">
              <a:spcBef>
                <a:spcPts val="0"/>
              </a:spcBef>
              <a:spcAft>
                <a:spcPts val="0"/>
              </a:spcAft>
              <a:buSzPts val="4400"/>
              <a:buNone/>
              <a:defRPr sz="4400"/>
            </a:lvl9pPr>
          </a:lstStyle>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2400"/>
              <a:buNone/>
              <a:defRPr sz="2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62" name="Shape 62"/>
        <p:cNvGrpSpPr/>
        <p:nvPr/>
      </p:nvGrpSpPr>
      <p:grpSpPr>
        <a:xfrm>
          <a:off x="0" y="0"/>
          <a:ext cx="0" cy="0"/>
          <a:chOff x="0" y="0"/>
          <a:chExt cx="0" cy="0"/>
        </a:xfrm>
      </p:grpSpPr>
      <p:sp>
        <p:nvSpPr>
          <p:cNvPr id="63" name="Google Shape;63;p15"/>
          <p:cNvSpPr/>
          <p:nvPr/>
        </p:nvSpPr>
        <p:spPr>
          <a:xfrm>
            <a:off x="7985625" y="0"/>
            <a:ext cx="1050600" cy="9171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4" name="Google Shape;64;p15"/>
          <p:cNvPicPr preferRelativeResize="0"/>
          <p:nvPr/>
        </p:nvPicPr>
        <p:blipFill>
          <a:blip r:embed="rId2">
            <a:alphaModFix/>
          </a:blip>
          <a:stretch>
            <a:fillRect/>
          </a:stretch>
        </p:blipFill>
        <p:spPr>
          <a:xfrm>
            <a:off x="2294775" y="0"/>
            <a:ext cx="6589047" cy="1211975"/>
          </a:xfrm>
          <a:prstGeom prst="rect">
            <a:avLst/>
          </a:prstGeom>
          <a:noFill/>
          <a:ln>
            <a:noFill/>
          </a:ln>
        </p:spPr>
      </p:pic>
      <p:pic>
        <p:nvPicPr>
          <p:cNvPr id="65" name="Google Shape;65;p15"/>
          <p:cNvPicPr preferRelativeResize="0"/>
          <p:nvPr/>
        </p:nvPicPr>
        <p:blipFill rotWithShape="1">
          <a:blip r:embed="rId3">
            <a:alphaModFix amt="14000"/>
          </a:blip>
          <a:srcRect b="38949" l="0" r="24362" t="0"/>
          <a:stretch/>
        </p:blipFill>
        <p:spPr>
          <a:xfrm>
            <a:off x="5011800" y="1808275"/>
            <a:ext cx="4132200" cy="3335225"/>
          </a:xfrm>
          <a:prstGeom prst="rect">
            <a:avLst/>
          </a:prstGeom>
          <a:noFill/>
          <a:ln>
            <a:noFill/>
          </a:ln>
        </p:spPr>
      </p:pic>
      <p:sp>
        <p:nvSpPr>
          <p:cNvPr id="66" name="Google Shape;66;p15"/>
          <p:cNvSpPr txBox="1"/>
          <p:nvPr>
            <p:ph type="title"/>
          </p:nvPr>
        </p:nvSpPr>
        <p:spPr>
          <a:xfrm>
            <a:off x="311700" y="778750"/>
            <a:ext cx="7256700" cy="37107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7" name="Shape 67"/>
        <p:cNvGrpSpPr/>
        <p:nvPr/>
      </p:nvGrpSpPr>
      <p:grpSpPr>
        <a:xfrm>
          <a:off x="0" y="0"/>
          <a:ext cx="0" cy="0"/>
          <a:chOff x="0" y="0"/>
          <a:chExt cx="0" cy="0"/>
        </a:xfrm>
      </p:grpSpPr>
      <p:sp>
        <p:nvSpPr>
          <p:cNvPr id="68" name="Google Shape;68;p1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 name="Google Shape;6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55600" lvl="0" marL="457200" rtl="0">
              <a:spcBef>
                <a:spcPts val="0"/>
              </a:spcBef>
              <a:spcAft>
                <a:spcPts val="0"/>
              </a:spcAft>
              <a:buSzPts val="2000"/>
              <a:buChar char="●"/>
              <a:defRPr sz="2000"/>
            </a:lvl1pPr>
            <a:lvl2pPr indent="-336550" lvl="1" marL="914400" rtl="0">
              <a:spcBef>
                <a:spcPts val="1600"/>
              </a:spcBef>
              <a:spcAft>
                <a:spcPts val="0"/>
              </a:spcAft>
              <a:buSzPts val="1700"/>
              <a:buChar char="○"/>
              <a:defRPr sz="1700"/>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0" name="Google Shape;70;p16"/>
          <p:cNvSpPr txBox="1"/>
          <p:nvPr>
            <p:ph idx="12" type="sldNum"/>
          </p:nvPr>
        </p:nvSpPr>
        <p:spPr>
          <a:xfrm>
            <a:off x="1970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7"/>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3" name="Google Shape;73;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5" name="Google Shape;75;p17"/>
          <p:cNvSpPr txBox="1"/>
          <p:nvPr>
            <p:ph idx="12" type="sldNum"/>
          </p:nvPr>
        </p:nvSpPr>
        <p:spPr>
          <a:xfrm>
            <a:off x="1970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1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8" name="Google Shape;78;p18"/>
          <p:cNvSpPr txBox="1"/>
          <p:nvPr>
            <p:ph idx="12" type="sldNum"/>
          </p:nvPr>
        </p:nvSpPr>
        <p:spPr>
          <a:xfrm>
            <a:off x="1970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9" name="Shape 79"/>
        <p:cNvGrpSpPr/>
        <p:nvPr/>
      </p:nvGrpSpPr>
      <p:grpSpPr>
        <a:xfrm>
          <a:off x="0" y="0"/>
          <a:ext cx="0" cy="0"/>
          <a:chOff x="0" y="0"/>
          <a:chExt cx="0" cy="0"/>
        </a:xfrm>
      </p:grpSpPr>
      <p:sp>
        <p:nvSpPr>
          <p:cNvPr id="80" name="Google Shape;80;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9"/>
          <p:cNvSpPr txBox="1"/>
          <p:nvPr>
            <p:ph idx="12" type="sldNum"/>
          </p:nvPr>
        </p:nvSpPr>
        <p:spPr>
          <a:xfrm>
            <a:off x="1970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3" name="Shape 83"/>
        <p:cNvGrpSpPr/>
        <p:nvPr/>
      </p:nvGrpSpPr>
      <p:grpSpPr>
        <a:xfrm>
          <a:off x="0" y="0"/>
          <a:ext cx="0" cy="0"/>
          <a:chOff x="0" y="0"/>
          <a:chExt cx="0" cy="0"/>
        </a:xfrm>
      </p:grpSpPr>
      <p:sp>
        <p:nvSpPr>
          <p:cNvPr id="84" name="Google Shape;84;p20"/>
          <p:cNvSpPr txBox="1"/>
          <p:nvPr>
            <p:ph type="title"/>
          </p:nvPr>
        </p:nvSpPr>
        <p:spPr>
          <a:xfrm>
            <a:off x="490250" y="134125"/>
            <a:ext cx="6894600" cy="705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5" name="Google Shape;85;p20"/>
          <p:cNvSpPr txBox="1"/>
          <p:nvPr>
            <p:ph idx="12" type="sldNum"/>
          </p:nvPr>
        </p:nvSpPr>
        <p:spPr>
          <a:xfrm>
            <a:off x="1970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6" name="Shape 86"/>
        <p:cNvGrpSpPr/>
        <p:nvPr/>
      </p:nvGrpSpPr>
      <p:grpSpPr>
        <a:xfrm>
          <a:off x="0" y="0"/>
          <a:ext cx="0" cy="0"/>
          <a:chOff x="0" y="0"/>
          <a:chExt cx="0" cy="0"/>
        </a:xfrm>
      </p:grpSpPr>
      <p:sp>
        <p:nvSpPr>
          <p:cNvPr id="87" name="Google Shape;87;p21"/>
          <p:cNvSpPr/>
          <p:nvPr/>
        </p:nvSpPr>
        <p:spPr>
          <a:xfrm>
            <a:off x="4572000" y="925725"/>
            <a:ext cx="4572000" cy="421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1"/>
          <p:cNvSpPr txBox="1"/>
          <p:nvPr>
            <p:ph type="title"/>
          </p:nvPr>
        </p:nvSpPr>
        <p:spPr>
          <a:xfrm>
            <a:off x="265500" y="131000"/>
            <a:ext cx="7266300" cy="69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9" name="Google Shape;89;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0" name="Google Shape;90;p21"/>
          <p:cNvSpPr txBox="1"/>
          <p:nvPr>
            <p:ph idx="2" type="body"/>
          </p:nvPr>
        </p:nvSpPr>
        <p:spPr>
          <a:xfrm>
            <a:off x="4939500" y="1109425"/>
            <a:ext cx="3837000" cy="3630000"/>
          </a:xfrm>
          <a:prstGeom prst="rect">
            <a:avLst/>
          </a:prstGeom>
        </p:spPr>
        <p:txBody>
          <a:bodyPr anchorCtr="0" anchor="t" bIns="91425" lIns="91425" spcFirstLastPara="1" rIns="91425" wrap="square" tIns="91425">
            <a:noAutofit/>
          </a:bodyPr>
          <a:lstStyle>
            <a:lvl1pPr indent="-355600" lvl="0" marL="457200" rtl="0">
              <a:spcBef>
                <a:spcPts val="0"/>
              </a:spcBef>
              <a:spcAft>
                <a:spcPts val="0"/>
              </a:spcAft>
              <a:buSzPts val="2000"/>
              <a:buChar char="●"/>
              <a:defRPr/>
            </a:lvl1pPr>
            <a:lvl2pPr indent="-336550" lvl="1" marL="914400" rtl="0">
              <a:spcBef>
                <a:spcPts val="1600"/>
              </a:spcBef>
              <a:spcAft>
                <a:spcPts val="0"/>
              </a:spcAft>
              <a:buSzPts val="17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1" name="Google Shape;91;p21"/>
          <p:cNvSpPr txBox="1"/>
          <p:nvPr>
            <p:ph idx="12" type="sldNum"/>
          </p:nvPr>
        </p:nvSpPr>
        <p:spPr>
          <a:xfrm>
            <a:off x="1970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2" name="Shape 92"/>
        <p:cNvGrpSpPr/>
        <p:nvPr/>
      </p:nvGrpSpPr>
      <p:grpSpPr>
        <a:xfrm>
          <a:off x="0" y="0"/>
          <a:ext cx="0" cy="0"/>
          <a:chOff x="0" y="0"/>
          <a:chExt cx="0" cy="0"/>
        </a:xfrm>
      </p:grpSpPr>
      <p:sp>
        <p:nvSpPr>
          <p:cNvPr id="93" name="Google Shape;93;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000"/>
              <a:buNone/>
              <a:defRPr/>
            </a:lvl1pPr>
          </a:lstStyle>
          <a:p/>
        </p:txBody>
      </p:sp>
      <p:sp>
        <p:nvSpPr>
          <p:cNvPr id="94" name="Google Shape;94;p22"/>
          <p:cNvSpPr txBox="1"/>
          <p:nvPr>
            <p:ph idx="12" type="sldNum"/>
          </p:nvPr>
        </p:nvSpPr>
        <p:spPr>
          <a:xfrm>
            <a:off x="1970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3"/>
          <p:cNvSpPr txBox="1"/>
          <p:nvPr>
            <p:ph idx="12" type="sldNum"/>
          </p:nvPr>
        </p:nvSpPr>
        <p:spPr>
          <a:xfrm>
            <a:off x="1970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background">
  <p:cSld name="CUSTOM">
    <p:spTree>
      <p:nvGrpSpPr>
        <p:cNvPr id="97" name="Shape 97"/>
        <p:cNvGrpSpPr/>
        <p:nvPr/>
      </p:nvGrpSpPr>
      <p:grpSpPr>
        <a:xfrm>
          <a:off x="0" y="0"/>
          <a:ext cx="0" cy="0"/>
          <a:chOff x="0" y="0"/>
          <a:chExt cx="0" cy="0"/>
        </a:xfrm>
      </p:grpSpPr>
      <p:sp>
        <p:nvSpPr>
          <p:cNvPr id="98" name="Google Shape;98;p24"/>
          <p:cNvSpPr/>
          <p:nvPr/>
        </p:nvSpPr>
        <p:spPr>
          <a:xfrm>
            <a:off x="0" y="0"/>
            <a:ext cx="9144000" cy="5143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9" name="Shape 99"/>
        <p:cNvGrpSpPr/>
        <p:nvPr/>
      </p:nvGrpSpPr>
      <p:grpSpPr>
        <a:xfrm>
          <a:off x="0" y="0"/>
          <a:ext cx="0" cy="0"/>
          <a:chOff x="0" y="0"/>
          <a:chExt cx="0" cy="0"/>
        </a:xfrm>
      </p:grpSpPr>
      <p:sp>
        <p:nvSpPr>
          <p:cNvPr id="100" name="Google Shape;100;p25"/>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4800"/>
              <a:buFont typeface="Calibri"/>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1" name="Google Shape;101;p25"/>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457200" lvl="0" marL="457200" rtl="0" algn="l">
              <a:lnSpc>
                <a:spcPct val="90000"/>
              </a:lnSpc>
              <a:spcBef>
                <a:spcPts val="1000"/>
              </a:spcBef>
              <a:spcAft>
                <a:spcPts val="0"/>
              </a:spcAft>
              <a:buClr>
                <a:schemeClr val="dk1"/>
              </a:buClr>
              <a:buSzPts val="3600"/>
              <a:buChar char="●"/>
              <a:defRPr sz="3600"/>
            </a:lvl1pPr>
            <a:lvl2pPr indent="-431800" lvl="1" marL="914400" rtl="0" algn="l">
              <a:lnSpc>
                <a:spcPct val="90000"/>
              </a:lnSpc>
              <a:spcBef>
                <a:spcPts val="1600"/>
              </a:spcBef>
              <a:spcAft>
                <a:spcPts val="0"/>
              </a:spcAft>
              <a:buClr>
                <a:schemeClr val="dk1"/>
              </a:buClr>
              <a:buSzPts val="3200"/>
              <a:buChar char="○"/>
              <a:defRPr sz="3200"/>
            </a:lvl2pPr>
            <a:lvl3pPr indent="-406400" lvl="2" marL="1371600" rtl="0" algn="l">
              <a:lnSpc>
                <a:spcPct val="90000"/>
              </a:lnSpc>
              <a:spcBef>
                <a:spcPts val="1600"/>
              </a:spcBef>
              <a:spcAft>
                <a:spcPts val="0"/>
              </a:spcAft>
              <a:buClr>
                <a:schemeClr val="dk1"/>
              </a:buClr>
              <a:buSzPts val="2800"/>
              <a:buChar char="■"/>
              <a:defRPr sz="2800"/>
            </a:lvl3pPr>
            <a:lvl4pPr indent="-381000" lvl="3" marL="1828800" rtl="0" algn="l">
              <a:lnSpc>
                <a:spcPct val="90000"/>
              </a:lnSpc>
              <a:spcBef>
                <a:spcPts val="1600"/>
              </a:spcBef>
              <a:spcAft>
                <a:spcPts val="0"/>
              </a:spcAft>
              <a:buClr>
                <a:schemeClr val="dk1"/>
              </a:buClr>
              <a:buSzPts val="2400"/>
              <a:buChar char="●"/>
              <a:defRPr sz="2400"/>
            </a:lvl4pPr>
            <a:lvl5pPr indent="-381000" lvl="4" marL="2286000" rtl="0" algn="l">
              <a:lnSpc>
                <a:spcPct val="90000"/>
              </a:lnSpc>
              <a:spcBef>
                <a:spcPts val="1600"/>
              </a:spcBef>
              <a:spcAft>
                <a:spcPts val="0"/>
              </a:spcAft>
              <a:buClr>
                <a:schemeClr val="dk1"/>
              </a:buClr>
              <a:buSzPts val="2400"/>
              <a:buChar char="○"/>
              <a:defRPr sz="2400"/>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102" name="Google Shape;102;p2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p2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4" name="Google Shape;104;p2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1.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921300"/>
          </a:xfrm>
          <a:prstGeom prst="rect">
            <a:avLst/>
          </a:prstGeom>
          <a:solidFill>
            <a:srgbClr val="07376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2" name="Google Shape;52;p13"/>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FFFFFF"/>
              </a:buClr>
              <a:buSzPts val="2800"/>
              <a:buNone/>
              <a:defRPr sz="2800">
                <a:solidFill>
                  <a:srgbClr val="FFFFFF"/>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55600" lvl="0" marL="457200" rtl="0">
              <a:lnSpc>
                <a:spcPct val="115000"/>
              </a:lnSpc>
              <a:spcBef>
                <a:spcPts val="0"/>
              </a:spcBef>
              <a:spcAft>
                <a:spcPts val="0"/>
              </a:spcAft>
              <a:buClr>
                <a:schemeClr val="dk2"/>
              </a:buClr>
              <a:buSzPts val="2000"/>
              <a:buChar char="●"/>
              <a:defRPr sz="2000">
                <a:solidFill>
                  <a:schemeClr val="dk2"/>
                </a:solidFill>
              </a:defRPr>
            </a:lvl1pPr>
            <a:lvl2pPr indent="-336550" lvl="1" marL="914400" rtl="0">
              <a:lnSpc>
                <a:spcPct val="115000"/>
              </a:lnSpc>
              <a:spcBef>
                <a:spcPts val="1600"/>
              </a:spcBef>
              <a:spcAft>
                <a:spcPts val="0"/>
              </a:spcAft>
              <a:buClr>
                <a:schemeClr val="dk2"/>
              </a:buClr>
              <a:buSzPts val="1700"/>
              <a:buChar char="○"/>
              <a:defRPr sz="1700">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4" name="Google Shape;54;p13"/>
          <p:cNvSpPr txBox="1"/>
          <p:nvPr>
            <p:ph idx="12" type="sldNum"/>
          </p:nvPr>
        </p:nvSpPr>
        <p:spPr>
          <a:xfrm>
            <a:off x="1970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55" name="Google Shape;55;p13"/>
          <p:cNvPicPr preferRelativeResize="0"/>
          <p:nvPr/>
        </p:nvPicPr>
        <p:blipFill>
          <a:blip r:embed="rId1">
            <a:alphaModFix/>
          </a:blip>
          <a:stretch>
            <a:fillRect/>
          </a:stretch>
        </p:blipFill>
        <p:spPr>
          <a:xfrm>
            <a:off x="8091173" y="1"/>
            <a:ext cx="921280" cy="9213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6"/>
          <p:cNvSpPr txBox="1"/>
          <p:nvPr>
            <p:ph type="ctrTitle"/>
          </p:nvPr>
        </p:nvSpPr>
        <p:spPr>
          <a:xfrm>
            <a:off x="311701" y="744575"/>
            <a:ext cx="72567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Programming Paradigms</a:t>
            </a:r>
            <a:endParaRPr/>
          </a:p>
        </p:txBody>
      </p:sp>
      <p:sp>
        <p:nvSpPr>
          <p:cNvPr id="110" name="Google Shape;110;p26"/>
          <p:cNvSpPr txBox="1"/>
          <p:nvPr>
            <p:ph idx="1" type="subTitle"/>
          </p:nvPr>
        </p:nvSpPr>
        <p:spPr>
          <a:xfrm>
            <a:off x="311700" y="2834125"/>
            <a:ext cx="8520600" cy="214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James Graham</a:t>
            </a:r>
            <a:endParaRPr/>
          </a:p>
          <a:p>
            <a:pPr indent="0" lvl="0" marL="0" rtl="0" algn="l">
              <a:spcBef>
                <a:spcPts val="0"/>
              </a:spcBef>
              <a:spcAft>
                <a:spcPts val="0"/>
              </a:spcAft>
              <a:buNone/>
            </a:pPr>
            <a:r>
              <a:rPr lang="en"/>
              <a:t>Software Sustainability Institute</a:t>
            </a:r>
            <a:endParaRPr/>
          </a:p>
          <a:p>
            <a:pPr indent="0" lvl="0" marL="0" rtl="0" algn="l">
              <a:spcBef>
                <a:spcPts val="0"/>
              </a:spcBef>
              <a:spcAft>
                <a:spcPts val="0"/>
              </a:spcAft>
              <a:buNone/>
            </a:pPr>
            <a:r>
              <a:rPr lang="en"/>
              <a:t>j.graham@software.ac.uk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Paradigm?</a:t>
            </a:r>
            <a:endParaRPr/>
          </a:p>
        </p:txBody>
      </p:sp>
      <p:sp>
        <p:nvSpPr>
          <p:cNvPr id="116" name="Google Shape;11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381000" rtl="0" algn="l">
              <a:spcBef>
                <a:spcPts val="1200"/>
              </a:spcBef>
              <a:spcAft>
                <a:spcPts val="0"/>
              </a:spcAft>
              <a:buClr>
                <a:schemeClr val="dk1"/>
              </a:buClr>
              <a:buSzPts val="1100"/>
              <a:buFont typeface="Arial"/>
              <a:buNone/>
            </a:pPr>
            <a:r>
              <a:t/>
            </a:r>
            <a:endParaRPr>
              <a:solidFill>
                <a:schemeClr val="dk1"/>
              </a:solidFill>
            </a:endParaRPr>
          </a:p>
          <a:p>
            <a:pPr indent="0" lvl="0" marL="0" marR="381000" rtl="0" algn="l">
              <a:spcBef>
                <a:spcPts val="1200"/>
              </a:spcBef>
              <a:spcAft>
                <a:spcPts val="0"/>
              </a:spcAft>
              <a:buClr>
                <a:schemeClr val="dk1"/>
              </a:buClr>
              <a:buSzPts val="1100"/>
              <a:buFont typeface="Arial"/>
              <a:buNone/>
            </a:pPr>
            <a:r>
              <a:rPr lang="en">
                <a:solidFill>
                  <a:schemeClr val="dk1"/>
                </a:solidFill>
              </a:rPr>
              <a:t>In science and philosophy, a </a:t>
            </a:r>
            <a:r>
              <a:rPr b="1" lang="en">
                <a:solidFill>
                  <a:schemeClr val="dk1"/>
                </a:solidFill>
              </a:rPr>
              <a:t>paradigm</a:t>
            </a:r>
            <a:r>
              <a:rPr lang="en">
                <a:solidFill>
                  <a:schemeClr val="dk1"/>
                </a:solidFill>
              </a:rPr>
              <a:t> … is a distinct set of </a:t>
            </a:r>
            <a:r>
              <a:rPr b="1" lang="en">
                <a:solidFill>
                  <a:schemeClr val="dk1"/>
                </a:solidFill>
              </a:rPr>
              <a:t>concepts or thought patterns</a:t>
            </a:r>
            <a:r>
              <a:rPr lang="en">
                <a:solidFill>
                  <a:schemeClr val="dk1"/>
                </a:solidFill>
              </a:rPr>
              <a:t> …</a:t>
            </a:r>
            <a:endParaRPr>
              <a:solidFill>
                <a:schemeClr val="dk1"/>
              </a:solidFill>
            </a:endParaRPr>
          </a:p>
          <a:p>
            <a:pPr indent="457200" lvl="0" marL="0" marR="381000" rtl="0" algn="l">
              <a:spcBef>
                <a:spcPts val="1200"/>
              </a:spcBef>
              <a:spcAft>
                <a:spcPts val="0"/>
              </a:spcAft>
              <a:buClr>
                <a:schemeClr val="dk1"/>
              </a:buClr>
              <a:buSzPts val="1100"/>
              <a:buFont typeface="Arial"/>
              <a:buNone/>
            </a:pPr>
            <a:r>
              <a:rPr lang="en">
                <a:solidFill>
                  <a:schemeClr val="dk1"/>
                </a:solidFill>
              </a:rPr>
              <a:t>- Wikipedia - Paradigm</a:t>
            </a:r>
            <a:endParaRPr>
              <a:solidFill>
                <a:schemeClr val="dk1"/>
              </a:solidFill>
            </a:endParaRPr>
          </a:p>
          <a:p>
            <a:pPr indent="0" lvl="0" marL="381000" marR="38100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Program?</a:t>
            </a:r>
            <a:endParaRPr/>
          </a:p>
        </p:txBody>
      </p:sp>
      <p:sp>
        <p:nvSpPr>
          <p:cNvPr id="122" name="Google Shape;12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marR="381000" rtl="0" algn="l">
              <a:spcBef>
                <a:spcPts val="1200"/>
              </a:spcBef>
              <a:spcAft>
                <a:spcPts val="0"/>
              </a:spcAft>
              <a:buClr>
                <a:schemeClr val="dk1"/>
              </a:buClr>
              <a:buSzPts val="1100"/>
              <a:buFont typeface="Arial"/>
              <a:buNone/>
            </a:pPr>
            <a:r>
              <a:t/>
            </a:r>
            <a:endParaRPr>
              <a:solidFill>
                <a:schemeClr val="dk1"/>
              </a:solidFill>
            </a:endParaRPr>
          </a:p>
          <a:p>
            <a:pPr indent="0" lvl="0" marL="0" marR="381000" rtl="0" algn="l">
              <a:spcBef>
                <a:spcPts val="1200"/>
              </a:spcBef>
              <a:spcAft>
                <a:spcPts val="0"/>
              </a:spcAft>
              <a:buClr>
                <a:schemeClr val="dk1"/>
              </a:buClr>
              <a:buSzPts val="1100"/>
              <a:buFont typeface="Arial"/>
              <a:buNone/>
            </a:pPr>
            <a:r>
              <a:rPr lang="en">
                <a:solidFill>
                  <a:schemeClr val="dk1"/>
                </a:solidFill>
              </a:rPr>
              <a:t>A computer program is a </a:t>
            </a:r>
            <a:r>
              <a:rPr b="1" lang="en">
                <a:solidFill>
                  <a:schemeClr val="dk1"/>
                </a:solidFill>
              </a:rPr>
              <a:t>collection of instructions</a:t>
            </a:r>
            <a:r>
              <a:rPr lang="en">
                <a:solidFill>
                  <a:schemeClr val="dk1"/>
                </a:solidFill>
              </a:rPr>
              <a:t> ... </a:t>
            </a:r>
            <a:r>
              <a:rPr b="1" lang="en">
                <a:solidFill>
                  <a:schemeClr val="dk1"/>
                </a:solidFill>
              </a:rPr>
              <a:t>to perform a specific task</a:t>
            </a:r>
            <a:r>
              <a:rPr lang="en">
                <a:solidFill>
                  <a:schemeClr val="dk1"/>
                </a:solidFill>
              </a:rPr>
              <a:t>. From the program in its </a:t>
            </a:r>
            <a:r>
              <a:rPr b="1" lang="en">
                <a:solidFill>
                  <a:schemeClr val="dk1"/>
                </a:solidFill>
              </a:rPr>
              <a:t>human-readable</a:t>
            </a:r>
            <a:r>
              <a:rPr lang="en">
                <a:solidFill>
                  <a:schemeClr val="dk1"/>
                </a:solidFill>
              </a:rPr>
              <a:t> form of source code, a compiler or assembler can derive machine code ...</a:t>
            </a:r>
            <a:endParaRPr>
              <a:solidFill>
                <a:schemeClr val="dk1"/>
              </a:solidFill>
            </a:endParaRPr>
          </a:p>
          <a:p>
            <a:pPr indent="457200" lvl="0" marL="0" marR="381000" rtl="0" algn="l">
              <a:spcBef>
                <a:spcPts val="1200"/>
              </a:spcBef>
              <a:spcAft>
                <a:spcPts val="0"/>
              </a:spcAft>
              <a:buClr>
                <a:schemeClr val="dk1"/>
              </a:buClr>
              <a:buSzPts val="1100"/>
              <a:buFont typeface="Arial"/>
              <a:buNone/>
            </a:pPr>
            <a:r>
              <a:rPr lang="en">
                <a:solidFill>
                  <a:schemeClr val="dk1"/>
                </a:solidFill>
              </a:rPr>
              <a:t>- Wikipedia - Computer Program</a:t>
            </a:r>
            <a:endParaRPr>
              <a:solidFill>
                <a:schemeClr val="dk1"/>
              </a:solidFill>
            </a:endParaRPr>
          </a:p>
          <a:p>
            <a:pPr indent="0" lvl="0" marL="381000" marR="38100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 Structure</a:t>
            </a:r>
            <a:endParaRPr/>
          </a:p>
        </p:txBody>
      </p:sp>
      <p:sp>
        <p:nvSpPr>
          <p:cNvPr id="128" name="Google Shape;12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a:t>Many ways to structure the same program</a:t>
            </a:r>
            <a:endParaRPr/>
          </a:p>
          <a:p>
            <a:pPr indent="-355600" lvl="0" marL="457200" rtl="0" algn="l">
              <a:lnSpc>
                <a:spcPct val="150000"/>
              </a:lnSpc>
              <a:spcBef>
                <a:spcPts val="0"/>
              </a:spcBef>
              <a:spcAft>
                <a:spcPts val="0"/>
              </a:spcAft>
              <a:buSzPts val="2000"/>
              <a:buChar char="●"/>
            </a:pPr>
            <a:r>
              <a:rPr lang="en"/>
              <a:t>Important because:</a:t>
            </a:r>
            <a:endParaRPr/>
          </a:p>
          <a:p>
            <a:pPr indent="-336550" lvl="1" marL="914400" rtl="0" algn="l">
              <a:lnSpc>
                <a:spcPct val="150000"/>
              </a:lnSpc>
              <a:spcBef>
                <a:spcPts val="0"/>
              </a:spcBef>
              <a:spcAft>
                <a:spcPts val="0"/>
              </a:spcAft>
              <a:buSzPts val="1700"/>
              <a:buChar char="○"/>
            </a:pPr>
            <a:r>
              <a:rPr lang="en"/>
              <a:t>Maintainability</a:t>
            </a:r>
            <a:endParaRPr/>
          </a:p>
          <a:p>
            <a:pPr indent="-336550" lvl="1" marL="914400" rtl="0" algn="l">
              <a:lnSpc>
                <a:spcPct val="150000"/>
              </a:lnSpc>
              <a:spcBef>
                <a:spcPts val="0"/>
              </a:spcBef>
              <a:spcAft>
                <a:spcPts val="0"/>
              </a:spcAft>
              <a:buSzPts val="1700"/>
              <a:buChar char="○"/>
            </a:pPr>
            <a:r>
              <a:rPr lang="en"/>
              <a:t>Extensibility</a:t>
            </a:r>
            <a:endParaRPr/>
          </a:p>
          <a:p>
            <a:pPr indent="-355600" lvl="0" marL="457200" rtl="0" algn="l">
              <a:lnSpc>
                <a:spcPct val="150000"/>
              </a:lnSpc>
              <a:spcBef>
                <a:spcPts val="0"/>
              </a:spcBef>
              <a:spcAft>
                <a:spcPts val="0"/>
              </a:spcAft>
              <a:buSzPts val="2000"/>
              <a:buChar char="●"/>
            </a:pPr>
            <a:r>
              <a:rPr lang="en"/>
              <a:t>No substitute for proper planning</a:t>
            </a:r>
            <a:endParaRPr/>
          </a:p>
          <a:p>
            <a:pPr indent="-336550" lvl="1" marL="914400" rtl="0" algn="l">
              <a:lnSpc>
                <a:spcPct val="150000"/>
              </a:lnSpc>
              <a:spcBef>
                <a:spcPts val="0"/>
              </a:spcBef>
              <a:spcAft>
                <a:spcPts val="0"/>
              </a:spcAft>
              <a:buSzPts val="1700"/>
              <a:buChar char="○"/>
            </a:pPr>
            <a:r>
              <a:rPr lang="en"/>
              <a:t>What types of things do we have to represent?</a:t>
            </a:r>
            <a:endParaRPr/>
          </a:p>
          <a:p>
            <a:pPr indent="-336550" lvl="1" marL="914400" rtl="0" algn="l">
              <a:lnSpc>
                <a:spcPct val="150000"/>
              </a:lnSpc>
              <a:spcBef>
                <a:spcPts val="0"/>
              </a:spcBef>
              <a:spcAft>
                <a:spcPts val="0"/>
              </a:spcAft>
              <a:buSzPts val="1700"/>
              <a:buChar char="○"/>
            </a:pPr>
            <a:r>
              <a:rPr lang="en"/>
              <a:t>What data do we need about them?</a:t>
            </a:r>
            <a:endParaRPr/>
          </a:p>
          <a:p>
            <a:pPr indent="-336550" lvl="1" marL="914400" rtl="0" algn="l">
              <a:lnSpc>
                <a:spcPct val="150000"/>
              </a:lnSpc>
              <a:spcBef>
                <a:spcPts val="0"/>
              </a:spcBef>
              <a:spcAft>
                <a:spcPts val="0"/>
              </a:spcAft>
              <a:buSzPts val="1700"/>
              <a:buChar char="○"/>
            </a:pPr>
            <a:r>
              <a:rPr lang="en"/>
              <a:t>What are the relationships between them?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0"/>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Brief History of Paradigms</a:t>
            </a:r>
            <a:endParaRPr/>
          </a:p>
        </p:txBody>
      </p:sp>
      <p:sp>
        <p:nvSpPr>
          <p:cNvPr id="134" name="Google Shape;134;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a:t>Imperative Family</a:t>
            </a:r>
            <a:endParaRPr/>
          </a:p>
          <a:p>
            <a:pPr indent="-336550" lvl="1" marL="914400" rtl="0" algn="l">
              <a:lnSpc>
                <a:spcPct val="150000"/>
              </a:lnSpc>
              <a:spcBef>
                <a:spcPts val="0"/>
              </a:spcBef>
              <a:spcAft>
                <a:spcPts val="0"/>
              </a:spcAft>
              <a:buSzPts val="1700"/>
              <a:buChar char="○"/>
            </a:pPr>
            <a:r>
              <a:rPr lang="en"/>
              <a:t>Code describes </a:t>
            </a:r>
            <a:r>
              <a:rPr b="1" lang="en"/>
              <a:t>how</a:t>
            </a:r>
            <a:r>
              <a:rPr lang="en"/>
              <a:t> data processing should happen.</a:t>
            </a:r>
            <a:endParaRPr/>
          </a:p>
          <a:p>
            <a:pPr indent="0" lvl="0" marL="0" rtl="0" algn="l">
              <a:lnSpc>
                <a:spcPct val="150000"/>
              </a:lnSpc>
              <a:spcBef>
                <a:spcPts val="1600"/>
              </a:spcBef>
              <a:spcAft>
                <a:spcPts val="0"/>
              </a:spcAft>
              <a:buNone/>
            </a:pPr>
            <a:r>
              <a:t/>
            </a:r>
            <a:endParaRPr/>
          </a:p>
          <a:p>
            <a:pPr indent="-355600" lvl="0" marL="457200" rtl="0" algn="l">
              <a:lnSpc>
                <a:spcPct val="150000"/>
              </a:lnSpc>
              <a:spcBef>
                <a:spcPts val="1600"/>
              </a:spcBef>
              <a:spcAft>
                <a:spcPts val="0"/>
              </a:spcAft>
              <a:buSzPts val="2000"/>
              <a:buChar char="●"/>
            </a:pPr>
            <a:r>
              <a:rPr lang="en"/>
              <a:t>Declarative Family</a:t>
            </a:r>
            <a:endParaRPr/>
          </a:p>
          <a:p>
            <a:pPr indent="-336550" lvl="1" marL="914400" rtl="0" algn="l">
              <a:lnSpc>
                <a:spcPct val="150000"/>
              </a:lnSpc>
              <a:spcBef>
                <a:spcPts val="0"/>
              </a:spcBef>
              <a:spcAft>
                <a:spcPts val="0"/>
              </a:spcAft>
              <a:buSzPts val="1700"/>
              <a:buChar char="○"/>
            </a:pPr>
            <a:r>
              <a:rPr lang="en"/>
              <a:t>Code describes </a:t>
            </a:r>
            <a:r>
              <a:rPr b="1" lang="en"/>
              <a:t>what</a:t>
            </a:r>
            <a:r>
              <a:rPr lang="en"/>
              <a:t> data processing should happen.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1"/>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Imperative Family</a:t>
            </a:r>
            <a:endParaRPr/>
          </a:p>
        </p:txBody>
      </p:sp>
      <p:sp>
        <p:nvSpPr>
          <p:cNvPr id="140" name="Google Shape;140;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a:t>Structured Programming</a:t>
            </a:r>
            <a:endParaRPr/>
          </a:p>
          <a:p>
            <a:pPr indent="-336550" lvl="1" marL="914400" rtl="0" algn="l">
              <a:lnSpc>
                <a:spcPct val="150000"/>
              </a:lnSpc>
              <a:spcBef>
                <a:spcPts val="0"/>
              </a:spcBef>
              <a:spcAft>
                <a:spcPts val="0"/>
              </a:spcAft>
              <a:buSzPts val="1700"/>
              <a:buChar char="○"/>
            </a:pPr>
            <a:r>
              <a:rPr lang="en"/>
              <a:t>Code should be grouped into logical blocks.</a:t>
            </a:r>
            <a:endParaRPr/>
          </a:p>
          <a:p>
            <a:pPr indent="-336550" lvl="1" marL="914400" rtl="0" algn="l">
              <a:lnSpc>
                <a:spcPct val="150000"/>
              </a:lnSpc>
              <a:spcBef>
                <a:spcPts val="0"/>
              </a:spcBef>
              <a:spcAft>
                <a:spcPts val="0"/>
              </a:spcAft>
              <a:buSzPts val="1700"/>
              <a:buChar char="○"/>
            </a:pPr>
            <a:r>
              <a:rPr lang="en"/>
              <a:t>e.g. Algol (1958)</a:t>
            </a:r>
            <a:endParaRPr/>
          </a:p>
          <a:p>
            <a:pPr indent="-355600" lvl="0" marL="457200" rtl="0" algn="l">
              <a:lnSpc>
                <a:spcPct val="150000"/>
              </a:lnSpc>
              <a:spcBef>
                <a:spcPts val="0"/>
              </a:spcBef>
              <a:spcAft>
                <a:spcPts val="0"/>
              </a:spcAft>
              <a:buSzPts val="2000"/>
              <a:buChar char="●"/>
            </a:pPr>
            <a:r>
              <a:rPr lang="en"/>
              <a:t>Procedural Programming</a:t>
            </a:r>
            <a:endParaRPr/>
          </a:p>
          <a:p>
            <a:pPr indent="-336550" lvl="1" marL="914400" rtl="0" algn="l">
              <a:lnSpc>
                <a:spcPct val="150000"/>
              </a:lnSpc>
              <a:spcBef>
                <a:spcPts val="0"/>
              </a:spcBef>
              <a:spcAft>
                <a:spcPts val="0"/>
              </a:spcAft>
              <a:buSzPts val="1700"/>
              <a:buChar char="○"/>
            </a:pPr>
            <a:r>
              <a:rPr lang="en"/>
              <a:t>Code should be grouped into procedures performing a single task.</a:t>
            </a:r>
            <a:endParaRPr/>
          </a:p>
          <a:p>
            <a:pPr indent="-336550" lvl="1" marL="914400" rtl="0" algn="l">
              <a:lnSpc>
                <a:spcPct val="150000"/>
              </a:lnSpc>
              <a:spcBef>
                <a:spcPts val="0"/>
              </a:spcBef>
              <a:spcAft>
                <a:spcPts val="0"/>
              </a:spcAft>
              <a:buSzPts val="1700"/>
              <a:buChar char="○"/>
            </a:pPr>
            <a:r>
              <a:rPr lang="en"/>
              <a:t>e.g. FORTRAN II (1958), COBOL (1959)</a:t>
            </a:r>
            <a:endParaRPr/>
          </a:p>
          <a:p>
            <a:pPr indent="-355600" lvl="0" marL="457200" rtl="0" algn="l">
              <a:lnSpc>
                <a:spcPct val="150000"/>
              </a:lnSpc>
              <a:spcBef>
                <a:spcPts val="0"/>
              </a:spcBef>
              <a:spcAft>
                <a:spcPts val="0"/>
              </a:spcAft>
              <a:buSzPts val="2000"/>
              <a:buChar char="●"/>
            </a:pPr>
            <a:r>
              <a:rPr lang="en"/>
              <a:t>Object Oriented Programming</a:t>
            </a:r>
            <a:endParaRPr/>
          </a:p>
          <a:p>
            <a:pPr indent="-336550" lvl="1" marL="914400" rtl="0" algn="l">
              <a:lnSpc>
                <a:spcPct val="150000"/>
              </a:lnSpc>
              <a:spcBef>
                <a:spcPts val="0"/>
              </a:spcBef>
              <a:spcAft>
                <a:spcPts val="0"/>
              </a:spcAft>
              <a:buSzPts val="1700"/>
              <a:buChar char="○"/>
            </a:pPr>
            <a:r>
              <a:rPr lang="en"/>
              <a:t>Data should be structured. Code belongs with data.</a:t>
            </a:r>
            <a:endParaRPr/>
          </a:p>
          <a:p>
            <a:pPr indent="-336550" lvl="1" marL="914400" rtl="0" algn="l">
              <a:lnSpc>
                <a:spcPct val="150000"/>
              </a:lnSpc>
              <a:spcBef>
                <a:spcPts val="0"/>
              </a:spcBef>
              <a:spcAft>
                <a:spcPts val="0"/>
              </a:spcAft>
              <a:buSzPts val="1700"/>
              <a:buChar char="○"/>
            </a:pPr>
            <a:r>
              <a:rPr lang="en"/>
              <a:t>e.g Simula (1967), Smalltalk (1972)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2"/>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Declarative Family</a:t>
            </a:r>
            <a:endParaRPr/>
          </a:p>
        </p:txBody>
      </p:sp>
      <p:sp>
        <p:nvSpPr>
          <p:cNvPr id="146" name="Google Shape;146;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a:t>Functional Programming</a:t>
            </a:r>
            <a:endParaRPr/>
          </a:p>
          <a:p>
            <a:pPr indent="-336550" lvl="1" marL="914400" rtl="0" algn="l">
              <a:lnSpc>
                <a:spcPct val="150000"/>
              </a:lnSpc>
              <a:spcBef>
                <a:spcPts val="0"/>
              </a:spcBef>
              <a:spcAft>
                <a:spcPts val="0"/>
              </a:spcAft>
              <a:buSzPts val="1700"/>
              <a:buChar char="○"/>
            </a:pPr>
            <a:r>
              <a:rPr lang="en"/>
              <a:t>Functions are mathematical operations. Code is data.</a:t>
            </a:r>
            <a:endParaRPr/>
          </a:p>
          <a:p>
            <a:pPr indent="-336550" lvl="1" marL="914400" rtl="0" algn="l">
              <a:lnSpc>
                <a:spcPct val="150000"/>
              </a:lnSpc>
              <a:spcBef>
                <a:spcPts val="0"/>
              </a:spcBef>
              <a:spcAft>
                <a:spcPts val="0"/>
              </a:spcAft>
              <a:buSzPts val="1700"/>
              <a:buChar char="○"/>
            </a:pPr>
            <a:r>
              <a:rPr lang="en"/>
              <a:t>e.g. Lisp (1958)</a:t>
            </a:r>
            <a:endParaRPr/>
          </a:p>
          <a:p>
            <a:pPr indent="-355600" lvl="0" marL="457200" rtl="0" algn="l">
              <a:lnSpc>
                <a:spcPct val="150000"/>
              </a:lnSpc>
              <a:spcBef>
                <a:spcPts val="0"/>
              </a:spcBef>
              <a:spcAft>
                <a:spcPts val="0"/>
              </a:spcAft>
              <a:buSzPts val="2000"/>
              <a:buChar char="●"/>
            </a:pPr>
            <a:r>
              <a:rPr lang="en"/>
              <a:t>Logic / Constraint Programming</a:t>
            </a:r>
            <a:endParaRPr/>
          </a:p>
          <a:p>
            <a:pPr indent="-336550" lvl="1" marL="914400" rtl="0" algn="l">
              <a:lnSpc>
                <a:spcPct val="150000"/>
              </a:lnSpc>
              <a:spcBef>
                <a:spcPts val="0"/>
              </a:spcBef>
              <a:spcAft>
                <a:spcPts val="0"/>
              </a:spcAft>
              <a:buSzPts val="1700"/>
              <a:buChar char="○"/>
            </a:pPr>
            <a:r>
              <a:rPr lang="en"/>
              <a:t>A program is a set of facts and relationships we can ask questions about.</a:t>
            </a:r>
            <a:endParaRPr/>
          </a:p>
          <a:p>
            <a:pPr indent="-336550" lvl="1" marL="914400" rtl="0" algn="l">
              <a:lnSpc>
                <a:spcPct val="150000"/>
              </a:lnSpc>
              <a:spcBef>
                <a:spcPts val="0"/>
              </a:spcBef>
              <a:spcAft>
                <a:spcPts val="0"/>
              </a:spcAft>
              <a:buSzPts val="1700"/>
              <a:buChar char="○"/>
            </a:pPr>
            <a:r>
              <a:rPr lang="en"/>
              <a:t>e.g. Prolog (1972)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3"/>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does this Matter?</a:t>
            </a:r>
            <a:endParaRPr/>
          </a:p>
        </p:txBody>
      </p:sp>
      <p:sp>
        <p:nvSpPr>
          <p:cNvPr id="152" name="Google Shape;152;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a:t>Most modern languages support most of these paradigms</a:t>
            </a:r>
            <a:endParaRPr/>
          </a:p>
          <a:p>
            <a:pPr indent="-336550" lvl="1" marL="914400" rtl="0" algn="l">
              <a:lnSpc>
                <a:spcPct val="150000"/>
              </a:lnSpc>
              <a:spcBef>
                <a:spcPts val="0"/>
              </a:spcBef>
              <a:spcAft>
                <a:spcPts val="0"/>
              </a:spcAft>
              <a:buSzPts val="1700"/>
              <a:buChar char="○"/>
            </a:pPr>
            <a:r>
              <a:rPr lang="en"/>
              <a:t>Python supports all of them (Logic / Constraint with external libraries)</a:t>
            </a:r>
            <a:endParaRPr/>
          </a:p>
          <a:p>
            <a:pPr indent="-355600" lvl="0" marL="457200" rtl="0" algn="l">
              <a:lnSpc>
                <a:spcPct val="150000"/>
              </a:lnSpc>
              <a:spcBef>
                <a:spcPts val="0"/>
              </a:spcBef>
              <a:spcAft>
                <a:spcPts val="0"/>
              </a:spcAft>
              <a:buSzPts val="2000"/>
              <a:buChar char="●"/>
            </a:pPr>
            <a:r>
              <a:rPr lang="en"/>
              <a:t>Most non-trivial programs use a mixture of paradigms</a:t>
            </a:r>
            <a:endParaRPr/>
          </a:p>
          <a:p>
            <a:pPr indent="-336550" lvl="1" marL="914400" rtl="0" algn="l">
              <a:lnSpc>
                <a:spcPct val="150000"/>
              </a:lnSpc>
              <a:spcBef>
                <a:spcPts val="0"/>
              </a:spcBef>
              <a:spcAft>
                <a:spcPts val="0"/>
              </a:spcAft>
              <a:buSzPts val="1700"/>
              <a:buChar char="○"/>
            </a:pPr>
            <a:r>
              <a:rPr lang="en"/>
              <a:t>Object Oriented most common in Enterprise Software</a:t>
            </a:r>
            <a:endParaRPr/>
          </a:p>
          <a:p>
            <a:pPr indent="-336550" lvl="1" marL="914400" rtl="0" algn="l">
              <a:lnSpc>
                <a:spcPct val="150000"/>
              </a:lnSpc>
              <a:spcBef>
                <a:spcPts val="0"/>
              </a:spcBef>
              <a:spcAft>
                <a:spcPts val="0"/>
              </a:spcAft>
              <a:buSzPts val="1700"/>
              <a:buChar char="○"/>
            </a:pPr>
            <a:r>
              <a:rPr lang="en"/>
              <a:t>OO / Procedural about equally common in Research Software</a:t>
            </a:r>
            <a:endParaRPr/>
          </a:p>
          <a:p>
            <a:pPr indent="-336550" lvl="1" marL="914400" rtl="0" algn="l">
              <a:lnSpc>
                <a:spcPct val="150000"/>
              </a:lnSpc>
              <a:spcBef>
                <a:spcPts val="0"/>
              </a:spcBef>
              <a:spcAft>
                <a:spcPts val="0"/>
              </a:spcAft>
              <a:buSzPts val="1700"/>
              <a:buChar char="○"/>
            </a:pPr>
            <a:r>
              <a:rPr lang="en"/>
              <a:t>Functional common in Data Science</a:t>
            </a:r>
            <a:endParaRPr/>
          </a:p>
          <a:p>
            <a:pPr indent="-355600" lvl="0" marL="457200" rtl="0" algn="l">
              <a:lnSpc>
                <a:spcPct val="150000"/>
              </a:lnSpc>
              <a:spcBef>
                <a:spcPts val="0"/>
              </a:spcBef>
              <a:spcAft>
                <a:spcPts val="0"/>
              </a:spcAft>
              <a:buSzPts val="2000"/>
              <a:buChar char="●"/>
            </a:pPr>
            <a:r>
              <a:rPr lang="en"/>
              <a:t>Easier to read code when you’re familiar with common patterns</a:t>
            </a:r>
            <a:endParaRPr/>
          </a:p>
          <a:p>
            <a:pPr indent="-336550" lvl="1" marL="914400" rtl="0" algn="l">
              <a:lnSpc>
                <a:spcPct val="150000"/>
              </a:lnSpc>
              <a:spcBef>
                <a:spcPts val="0"/>
              </a:spcBef>
              <a:spcAft>
                <a:spcPts val="0"/>
              </a:spcAft>
              <a:buSzPts val="1700"/>
              <a:buChar char="○"/>
            </a:pPr>
            <a:r>
              <a:rPr lang="en"/>
              <a:t>Often need to read programs in languages we’re not familiar with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4"/>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Today’s Session</a:t>
            </a:r>
            <a:endParaRPr/>
          </a:p>
        </p:txBody>
      </p:sp>
      <p:sp>
        <p:nvSpPr>
          <p:cNvPr id="158" name="Google Shape;158;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a:t>More core Python</a:t>
            </a:r>
            <a:endParaRPr/>
          </a:p>
          <a:p>
            <a:pPr indent="-336550" lvl="1" marL="914400" rtl="0" algn="l">
              <a:lnSpc>
                <a:spcPct val="150000"/>
              </a:lnSpc>
              <a:spcBef>
                <a:spcPts val="0"/>
              </a:spcBef>
              <a:spcAft>
                <a:spcPts val="0"/>
              </a:spcAft>
              <a:buSzPts val="1700"/>
              <a:buChar char="○"/>
            </a:pPr>
            <a:r>
              <a:rPr lang="en"/>
              <a:t>Functions</a:t>
            </a:r>
            <a:endParaRPr/>
          </a:p>
          <a:p>
            <a:pPr indent="-336550" lvl="1" marL="914400" rtl="0" algn="l">
              <a:lnSpc>
                <a:spcPct val="150000"/>
              </a:lnSpc>
              <a:spcBef>
                <a:spcPts val="0"/>
              </a:spcBef>
              <a:spcAft>
                <a:spcPts val="0"/>
              </a:spcAft>
              <a:buSzPts val="1700"/>
              <a:buChar char="○"/>
            </a:pPr>
            <a:r>
              <a:rPr lang="en"/>
              <a:t>Classes</a:t>
            </a:r>
            <a:endParaRPr/>
          </a:p>
          <a:p>
            <a:pPr indent="-355600" lvl="0" marL="457200" rtl="0" algn="l">
              <a:lnSpc>
                <a:spcPct val="150000"/>
              </a:lnSpc>
              <a:spcBef>
                <a:spcPts val="0"/>
              </a:spcBef>
              <a:spcAft>
                <a:spcPts val="0"/>
              </a:spcAft>
              <a:buSzPts val="2000"/>
              <a:buChar char="●"/>
            </a:pPr>
            <a:r>
              <a:rPr lang="en"/>
              <a:t>Structuring code in a range of paradigms</a:t>
            </a:r>
            <a:endParaRPr/>
          </a:p>
          <a:p>
            <a:pPr indent="-336550" lvl="1" marL="914400" rtl="0" algn="l">
              <a:lnSpc>
                <a:spcPct val="150000"/>
              </a:lnSpc>
              <a:spcBef>
                <a:spcPts val="0"/>
              </a:spcBef>
              <a:spcAft>
                <a:spcPts val="0"/>
              </a:spcAft>
              <a:buSzPts val="1700"/>
              <a:buChar char="○"/>
            </a:pPr>
            <a:r>
              <a:rPr lang="en"/>
              <a:t>Encapsulation</a:t>
            </a:r>
            <a:endParaRPr/>
          </a:p>
          <a:p>
            <a:pPr indent="-336550" lvl="1" marL="914400" rtl="0" algn="l">
              <a:lnSpc>
                <a:spcPct val="150000"/>
              </a:lnSpc>
              <a:spcBef>
                <a:spcPts val="0"/>
              </a:spcBef>
              <a:spcAft>
                <a:spcPts val="0"/>
              </a:spcAft>
              <a:buSzPts val="1700"/>
              <a:buChar char="○"/>
            </a:pPr>
            <a:r>
              <a:rPr lang="en"/>
              <a:t>Composition</a:t>
            </a:r>
            <a:endParaRPr/>
          </a:p>
          <a:p>
            <a:pPr indent="-336550" lvl="1" marL="914400" rtl="0" algn="l">
              <a:lnSpc>
                <a:spcPct val="150000"/>
              </a:lnSpc>
              <a:spcBef>
                <a:spcPts val="0"/>
              </a:spcBef>
              <a:spcAft>
                <a:spcPts val="0"/>
              </a:spcAft>
              <a:buSzPts val="1700"/>
              <a:buChar char="○"/>
            </a:pPr>
            <a:r>
              <a:rPr lang="en"/>
              <a:t>Inheritance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SI widescreen">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