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3326336b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3326336b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and welcome to the session on community practices and refactoring.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one’s a bit of a mix of things that didn’t really fit elsewhere, but continues on from the theme of the last session.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We’re going to look at a few more techniques and tools we can use to improve the quality of our software, most of which are an extension of things we’ve seen previously.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 also like to encourage you to think about what Quality actually means, in the context of software engineering.</a:t>
            </a:r>
            <a:endParaRPr/>
          </a:p>
          <a:p>
            <a:pPr indent="0" lvl="0" marL="0" rtl="0" algn="l">
              <a:spcBef>
                <a:spcPts val="0"/>
              </a:spcBef>
              <a:spcAft>
                <a:spcPts val="0"/>
              </a:spcAft>
              <a:buNone/>
            </a:pPr>
            <a:r>
              <a:rPr lang="en"/>
              <a:t>That’s what I’d like to start with...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35c6c52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35c6c52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frame our thoughts about the quality of software, we should again remind ourselves of what software actually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of the time, software is a tool.</a:t>
            </a:r>
            <a:endParaRPr/>
          </a:p>
          <a:p>
            <a:pPr indent="0" lvl="0" marL="0" rtl="0" algn="l">
              <a:spcBef>
                <a:spcPts val="0"/>
              </a:spcBef>
              <a:spcAft>
                <a:spcPts val="0"/>
              </a:spcAft>
              <a:buNone/>
            </a:pPr>
            <a:r>
              <a:rPr lang="en"/>
              <a:t>Mostly, people use software because they have a task which needs to be performed.</a:t>
            </a:r>
            <a:endParaRPr/>
          </a:p>
          <a:p>
            <a:pPr indent="0" lvl="0" marL="0" rtl="0" algn="l">
              <a:spcBef>
                <a:spcPts val="0"/>
              </a:spcBef>
              <a:spcAft>
                <a:spcPts val="0"/>
              </a:spcAft>
              <a:buNone/>
            </a:pPr>
            <a:r>
              <a:rPr lang="en"/>
              <a:t>So we can think of software much in the same way we would think about any other tool.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makes a good quality tool? If we’re doing some woodwork for example.</a:t>
            </a:r>
            <a:endParaRPr/>
          </a:p>
          <a:p>
            <a:pPr indent="0" lvl="0" marL="0" rtl="0" algn="l">
              <a:spcBef>
                <a:spcPts val="0"/>
              </a:spcBef>
              <a:spcAft>
                <a:spcPts val="0"/>
              </a:spcAft>
              <a:buNone/>
            </a:pPr>
            <a:r>
              <a:rPr lang="en"/>
              <a:t>There’s some things that I think almost everyone would agree on:</a:t>
            </a:r>
            <a:endParaRPr/>
          </a:p>
          <a:p>
            <a:pPr indent="-298450" lvl="0" marL="457200" rtl="0" algn="l">
              <a:spcBef>
                <a:spcPts val="0"/>
              </a:spcBef>
              <a:spcAft>
                <a:spcPts val="0"/>
              </a:spcAft>
              <a:buSzPts val="1100"/>
              <a:buChar char="-"/>
            </a:pPr>
            <a:r>
              <a:rPr lang="en"/>
              <a:t>a good quality tool works, it allows you to do the task that it’s supposed to help with</a:t>
            </a:r>
            <a:endParaRPr/>
          </a:p>
          <a:p>
            <a:pPr indent="-298450" lvl="0" marL="457200" rtl="0" algn="l">
              <a:spcBef>
                <a:spcPts val="0"/>
              </a:spcBef>
              <a:spcAft>
                <a:spcPts val="0"/>
              </a:spcAft>
              <a:buSzPts val="1100"/>
              <a:buChar char="-"/>
            </a:pPr>
            <a:r>
              <a:rPr lang="en"/>
              <a:t>a good quality tool helps you do the task quicker than you would without it - the quicker the better</a:t>
            </a:r>
            <a:endParaRPr/>
          </a:p>
          <a:p>
            <a:pPr indent="-298450" lvl="0" marL="457200" rtl="0" algn="l">
              <a:spcBef>
                <a:spcPts val="0"/>
              </a:spcBef>
              <a:spcAft>
                <a:spcPts val="0"/>
              </a:spcAft>
              <a:buSzPts val="1100"/>
              <a:buChar char="-"/>
            </a:pPr>
            <a:r>
              <a:rPr lang="en"/>
              <a:t>the result should also be better than it would be without the tool</a:t>
            </a:r>
            <a:endParaRPr/>
          </a:p>
          <a:p>
            <a:pPr indent="-298450" lvl="0" marL="457200" rtl="0" algn="l">
              <a:spcBef>
                <a:spcPts val="0"/>
              </a:spcBef>
              <a:spcAft>
                <a:spcPts val="0"/>
              </a:spcAft>
              <a:buSzPts val="1100"/>
              <a:buChar char="-"/>
            </a:pPr>
            <a:r>
              <a:rPr lang="en"/>
              <a:t>you’d also expect a good quality tool to last a long time, and not break as soon as you try to use it, though it might need to be repaired occasionally</a:t>
            </a:r>
            <a:endParaRPr/>
          </a:p>
          <a:p>
            <a:pPr indent="-298450" lvl="0" marL="457200" rtl="0" algn="l">
              <a:spcBef>
                <a:spcPts val="0"/>
              </a:spcBef>
              <a:spcAft>
                <a:spcPts val="0"/>
              </a:spcAft>
              <a:buSzPts val="1100"/>
              <a:buChar char="-"/>
            </a:pPr>
            <a:r>
              <a:rPr lang="en"/>
              <a:t>finally, and this can be really hard to quantify, a good quality tool should make the task nicer to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makers of tools, we have a few extra things we probably care about as well, which would also apply to the maker of woodworking tools:</a:t>
            </a:r>
            <a:endParaRPr/>
          </a:p>
          <a:p>
            <a:pPr indent="-298450" lvl="0" marL="457200" rtl="0" algn="l">
              <a:spcBef>
                <a:spcPts val="0"/>
              </a:spcBef>
              <a:spcAft>
                <a:spcPts val="0"/>
              </a:spcAft>
              <a:buSzPts val="1100"/>
              <a:buChar char="-"/>
            </a:pPr>
            <a:r>
              <a:rPr lang="en"/>
              <a:t>we want the tools we make to be easy to repair - people are going to ask us to repair them and we probably should when they do</a:t>
            </a:r>
            <a:endParaRPr/>
          </a:p>
          <a:p>
            <a:pPr indent="-298450" lvl="0" marL="457200" rtl="0" algn="l">
              <a:spcBef>
                <a:spcPts val="0"/>
              </a:spcBef>
              <a:spcAft>
                <a:spcPts val="0"/>
              </a:spcAft>
              <a:buSzPts val="1100"/>
              <a:buChar char="-"/>
            </a:pPr>
            <a:r>
              <a:rPr lang="en"/>
              <a:t>we want them to be extensible - if someone asks us for a new type of chisel, it would be much easier for us if we can modify one we already made</a:t>
            </a:r>
            <a:endParaRPr/>
          </a:p>
          <a:p>
            <a:pPr indent="-298450" lvl="0" marL="457200" rtl="0" algn="l">
              <a:spcBef>
                <a:spcPts val="0"/>
              </a:spcBef>
              <a:spcAft>
                <a:spcPts val="0"/>
              </a:spcAft>
              <a:buSzPts val="1100"/>
              <a:buChar char="-"/>
            </a:pPr>
            <a:r>
              <a:rPr lang="en"/>
              <a:t>and all of the same arguments as using the tool - it should be as easy as possible to make, modify and repair, for example</a:t>
            </a:r>
            <a:endParaRPr/>
          </a:p>
          <a:p>
            <a:pPr indent="0" lvl="0" marL="0" rtl="0" algn="l">
              <a:spcBef>
                <a:spcPts val="0"/>
              </a:spcBef>
              <a:spcAft>
                <a:spcPts val="0"/>
              </a:spcAft>
              <a:buNone/>
            </a:pPr>
            <a:r>
              <a:rPr lang="en"/>
              <a:t>There’s a lot that goes into our experience as makers of tools, some of which we’ll be looking at soon.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9b37cad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9b37cad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who are we making these tools for? Who is affected by the quality of the things we produce?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Firstly, us, we’re writing the software, so we get affected first</a:t>
            </a:r>
            <a:endParaRPr/>
          </a:p>
          <a:p>
            <a:pPr indent="0" lvl="0" marL="0" rtl="0" algn="l">
              <a:spcBef>
                <a:spcPts val="0"/>
              </a:spcBef>
              <a:spcAft>
                <a:spcPts val="0"/>
              </a:spcAft>
              <a:buNone/>
            </a:pPr>
            <a:r>
              <a:rPr lang="en"/>
              <a:t>Have we set everything up to make developing the software as easy as possible, when we come back later, do we have everything we need to jump back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software also obviously affects the people that use it - and we’ll probably have some interaction with a few of them to talk about what it is that they need.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make our project open source, we might find that some of the people who use it want to help us improve it.</a:t>
            </a:r>
            <a:endParaRPr/>
          </a:p>
          <a:p>
            <a:pPr indent="0" lvl="0" marL="0" rtl="0" algn="l">
              <a:spcBef>
                <a:spcPts val="0"/>
              </a:spcBef>
              <a:spcAft>
                <a:spcPts val="0"/>
              </a:spcAft>
              <a:buNone/>
            </a:pPr>
            <a:r>
              <a:rPr lang="en"/>
              <a:t>Other people contributing to our code have the same sorts of concerns as we do, but they weren’t there when the project started, so they’ll need enough information to make up for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Depending on what sort of software we’re producing, it might also end up being a dependency of someone else’s software, so now we have them and the people who use their code to worry about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much responsibility do we, as software developers, have to each of these groups?</a:t>
            </a:r>
            <a:endParaRPr/>
          </a:p>
          <a:p>
            <a:pPr indent="0" lvl="0" marL="0" rtl="0" algn="l">
              <a:spcBef>
                <a:spcPts val="0"/>
              </a:spcBef>
              <a:spcAft>
                <a:spcPts val="0"/>
              </a:spcAft>
              <a:buNone/>
            </a:pPr>
            <a:r>
              <a:rPr lang="en"/>
              <a:t>That’s up to you, within the context of each project you’re working on, but I’d like to point out the image on the right - we don’t want to end up in that position, having so much of our essential infrastructure relying on projects that are at risk of disappearing.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9b37cad7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9b37cad7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best things we can do, to get the most benefit for our community, is to properly document our software.</a:t>
            </a:r>
            <a:endParaRPr/>
          </a:p>
          <a:p>
            <a:pPr indent="0" lvl="0" marL="0" rtl="0" algn="l">
              <a:spcBef>
                <a:spcPts val="0"/>
              </a:spcBef>
              <a:spcAft>
                <a:spcPts val="0"/>
              </a:spcAft>
              <a:buNone/>
            </a:pPr>
            <a:r>
              <a:rPr lang="en"/>
              <a:t>Documentation is one of the first things that both users and potential developers of software will see, often it’s one of them main indicators we use for whether we should pick this software, or look for another one to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Hopefully, we can all agree already that documentation is important. But what sort of documentation, and what should it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there’s two main types of documentation:</a:t>
            </a:r>
            <a:endParaRPr/>
          </a:p>
          <a:p>
            <a:pPr indent="-298450" lvl="0" marL="457200" rtl="0" algn="l">
              <a:spcBef>
                <a:spcPts val="0"/>
              </a:spcBef>
              <a:spcAft>
                <a:spcPts val="0"/>
              </a:spcAft>
              <a:buSzPts val="1100"/>
              <a:buChar char="-"/>
            </a:pPr>
            <a:r>
              <a:rPr lang="en"/>
              <a:t>user documentation, which describes how and why to use the software</a:t>
            </a:r>
            <a:endParaRPr/>
          </a:p>
          <a:p>
            <a:pPr indent="-298450" lvl="0" marL="457200" rtl="0" algn="l">
              <a:spcBef>
                <a:spcPts val="0"/>
              </a:spcBef>
              <a:spcAft>
                <a:spcPts val="0"/>
              </a:spcAft>
              <a:buSzPts val="1100"/>
              <a:buChar char="-"/>
            </a:pPr>
            <a:r>
              <a:rPr lang="en"/>
              <a:t>and developer documentation, which describes the components and structure of the software, and how a new developer should start contributing to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session, we’ll look at some recommendations for the contents and format of our documentation, as well as a tool that’s commonly used to build documentation for Python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API documentation, the documentation that describes each of the components of our software, we’ll also look at Docstrings, one of the nice features of Python that means we can write a lot of our documentation within the code itself.</a:t>
            </a:r>
            <a:endParaRPr/>
          </a:p>
          <a:p>
            <a:pPr indent="0" lvl="0" marL="0" rtl="0" algn="l">
              <a:spcBef>
                <a:spcPts val="0"/>
              </a:spcBef>
              <a:spcAft>
                <a:spcPts val="0"/>
              </a:spcAft>
              <a:buNone/>
            </a:pPr>
            <a:r>
              <a:rPr lang="en"/>
              <a:t>This makes it much easier for us to make sure that it’s up to date, and also means that you can refer back to it when you’re developing, without having to find the relevant pages in a manual.</a:t>
            </a:r>
            <a:endParaRPr/>
          </a:p>
          <a:p>
            <a:pPr indent="0" lvl="0" marL="0" rtl="0" algn="l">
              <a:spcBef>
                <a:spcPts val="0"/>
              </a:spcBef>
              <a:spcAft>
                <a:spcPts val="0"/>
              </a:spcAft>
              <a:buNone/>
            </a:pPr>
            <a:r>
              <a:rPr lang="en"/>
              <a:t>Even in languages without special support for docstrings, there’s often a commonly accepted way of formatting comments that serves the same purpose - for example the JavaDoc format in Java.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9b37cad7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9b37cad7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important thing we can do to make our code easier to work with, and to help new developers join the project, is to ensure that our code has a consistent style.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common disagreements is whether we should use spaces or tabs to indent our code.</a:t>
            </a:r>
            <a:endParaRPr/>
          </a:p>
          <a:p>
            <a:pPr indent="0" lvl="0" marL="0" rtl="0" algn="l">
              <a:spcBef>
                <a:spcPts val="0"/>
              </a:spcBef>
              <a:spcAft>
                <a:spcPts val="0"/>
              </a:spcAft>
              <a:buNone/>
            </a:pPr>
            <a:r>
              <a:rPr lang="en"/>
              <a:t>You may have come across this disagreement already, or you might come across it in the future, but does happen in many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Rather than have disagreements list these on every question of style, we can refer to a style guide.</a:t>
            </a:r>
            <a:endParaRPr/>
          </a:p>
          <a:p>
            <a:pPr indent="0" lvl="0" marL="0" rtl="0" algn="l">
              <a:spcBef>
                <a:spcPts val="0"/>
              </a:spcBef>
              <a:spcAft>
                <a:spcPts val="0"/>
              </a:spcAft>
              <a:buNone/>
            </a:pPr>
            <a:r>
              <a:rPr lang="en"/>
              <a:t>Style guides are documentation that provides guidelines for style within our code, that everyone in the project should stick to, even if they personally disagree with its advice.</a:t>
            </a:r>
            <a:endParaRPr/>
          </a:p>
          <a:p>
            <a:pPr indent="0" lvl="0" marL="0" rtl="0" algn="l">
              <a:spcBef>
                <a:spcPts val="0"/>
              </a:spcBef>
              <a:spcAft>
                <a:spcPts val="0"/>
              </a:spcAft>
              <a:buNone/>
            </a:pPr>
            <a:r>
              <a:rPr lang="en"/>
              <a:t>You might have someone who prefers to use tabs to indent with, but if the style guide says to use spaces, then everyone has to use spaces in this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languages, like Python, have an official style guide - for Python it’s called PEP 8 (PEP for Python Enhancement Proposal).</a:t>
            </a:r>
            <a:endParaRPr/>
          </a:p>
          <a:p>
            <a:pPr indent="0" lvl="0" marL="0" rtl="0" algn="l">
              <a:spcBef>
                <a:spcPts val="0"/>
              </a:spcBef>
              <a:spcAft>
                <a:spcPts val="0"/>
              </a:spcAft>
              <a:buNone/>
            </a:pPr>
            <a:r>
              <a:rPr lang="en"/>
              <a:t>PEP 8 says we should use four spaces, so we use four spaces.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languages might not have a widely accepted official style guide, but a few common ones we can pick from.</a:t>
            </a:r>
            <a:endParaRPr/>
          </a:p>
          <a:p>
            <a:pPr indent="0" lvl="0" marL="0" rtl="0" algn="l">
              <a:spcBef>
                <a:spcPts val="0"/>
              </a:spcBef>
              <a:spcAft>
                <a:spcPts val="0"/>
              </a:spcAft>
              <a:buNone/>
            </a:pPr>
            <a:r>
              <a:rPr lang="en"/>
              <a:t>C++ has probably two main choices, the Google style guide and the C++ Core Guidelines as well as a few other less common choices.</a:t>
            </a:r>
            <a:endParaRPr/>
          </a:p>
          <a:p>
            <a:pPr indent="0" lvl="0" marL="0" rtl="0" algn="l">
              <a:spcBef>
                <a:spcPts val="0"/>
              </a:spcBef>
              <a:spcAft>
                <a:spcPts val="0"/>
              </a:spcAft>
              <a:buNone/>
            </a:pPr>
            <a:r>
              <a:rPr lang="en"/>
              <a:t>Both of them are fine and it doesn’t really matter which one you pick, but you should pick one and stick to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more unusual cases, with unusual programming languages, or unusual areas of study, you might not have any common style guides to choose from.</a:t>
            </a:r>
            <a:endParaRPr/>
          </a:p>
          <a:p>
            <a:pPr indent="0" lvl="0" marL="0" rtl="0" algn="l">
              <a:spcBef>
                <a:spcPts val="0"/>
              </a:spcBef>
              <a:spcAft>
                <a:spcPts val="0"/>
              </a:spcAft>
              <a:buNone/>
            </a:pPr>
            <a:r>
              <a:rPr lang="en"/>
              <a:t>If you find yourself in this position, you might have to write your own, but I wouldn’t recommend this, unless it’s a particularly large project and you’re already having problems keeping a consistent style.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languages have tools we can use to check that our code conforms to a style guide, which fit into two main types:</a:t>
            </a:r>
            <a:endParaRPr/>
          </a:p>
          <a:p>
            <a:pPr indent="-298450" lvl="0" marL="457200" rtl="0" algn="l">
              <a:spcBef>
                <a:spcPts val="0"/>
              </a:spcBef>
              <a:spcAft>
                <a:spcPts val="0"/>
              </a:spcAft>
              <a:buSzPts val="1100"/>
              <a:buChar char="-"/>
            </a:pPr>
            <a:r>
              <a:rPr lang="en"/>
              <a:t>linters are a type of static analysis tool, and check your code for errors, but also for style, and report the results to you</a:t>
            </a:r>
            <a:endParaRPr/>
          </a:p>
          <a:p>
            <a:pPr indent="-298450" lvl="1" marL="914400" rtl="0" algn="l">
              <a:spcBef>
                <a:spcPts val="0"/>
              </a:spcBef>
              <a:spcAft>
                <a:spcPts val="0"/>
              </a:spcAft>
              <a:buSzPts val="1100"/>
              <a:buChar char="-"/>
            </a:pPr>
            <a:r>
              <a:rPr lang="en"/>
              <a:t>if you’re using a linter, you typically run it over your code, correct some of the errors or warnings and run it again</a:t>
            </a:r>
            <a:endParaRPr/>
          </a:p>
          <a:p>
            <a:pPr indent="-298450" lvl="0" marL="457200" rtl="0" algn="l">
              <a:spcBef>
                <a:spcPts val="0"/>
              </a:spcBef>
              <a:spcAft>
                <a:spcPts val="0"/>
              </a:spcAft>
              <a:buSzPts val="1100"/>
              <a:buChar char="-"/>
            </a:pPr>
            <a:r>
              <a:rPr lang="en"/>
              <a:t>formatters are tools that actually reformat our code directly - fixing many style issues automatically</a:t>
            </a:r>
            <a:endParaRPr/>
          </a:p>
          <a:p>
            <a:pPr indent="-298450" lvl="1" marL="914400" rtl="0" algn="l">
              <a:spcBef>
                <a:spcPts val="0"/>
              </a:spcBef>
              <a:spcAft>
                <a:spcPts val="0"/>
              </a:spcAft>
              <a:buSzPts val="1100"/>
              <a:buChar char="-"/>
            </a:pPr>
            <a:r>
              <a:rPr lang="en"/>
              <a:t>some editors, of which VSCode is one, can even be configured to run a formatter every time we save a file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9b37cad7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9b37cad7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other part of our session today is on refactoring.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Refactoring is the process of changing our code, to improve it, without affecting the functionality.</a:t>
            </a:r>
            <a:endParaRPr/>
          </a:p>
          <a:p>
            <a:pPr indent="0" lvl="0" marL="0" rtl="0" algn="l">
              <a:spcBef>
                <a:spcPts val="0"/>
              </a:spcBef>
              <a:spcAft>
                <a:spcPts val="0"/>
              </a:spcAft>
              <a:buNone/>
            </a:pPr>
            <a:r>
              <a:rPr lang="en"/>
              <a:t>We usually end up doing this because we want to improve the structure of the code, either because we’ve thought of a better way to do something complicated, or because the way we did something originally prevents us from making another change we have planned.</a:t>
            </a:r>
            <a:endParaRPr/>
          </a:p>
          <a:p>
            <a:pPr indent="0" lvl="0" marL="0" rtl="0" algn="l">
              <a:spcBef>
                <a:spcPts val="0"/>
              </a:spcBef>
              <a:spcAft>
                <a:spcPts val="0"/>
              </a:spcAft>
              <a:buNone/>
            </a:pPr>
            <a:r>
              <a:rPr lang="en"/>
              <a:t>Particularly as you’re learning about new techniques, you might find that something you previously found difficult, has a much simpler solution available.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Refactoring can either be something you do continuously as you notice these issues in your code, or as part of a more formal process.</a:t>
            </a:r>
            <a:endParaRPr/>
          </a:p>
          <a:p>
            <a:pPr indent="0" lvl="0" marL="0" rtl="0" algn="l">
              <a:spcBef>
                <a:spcPts val="0"/>
              </a:spcBef>
              <a:spcAft>
                <a:spcPts val="0"/>
              </a:spcAft>
              <a:buNone/>
            </a:pPr>
            <a:r>
              <a:rPr lang="en"/>
              <a:t>The Red, Green, Refactor cycle in Test Driven Development refers to writing tests first, which fail, because you haven’t written the code yet.</a:t>
            </a:r>
            <a:endParaRPr/>
          </a:p>
          <a:p>
            <a:pPr indent="0" lvl="0" marL="0" rtl="0" algn="l">
              <a:spcBef>
                <a:spcPts val="0"/>
              </a:spcBef>
              <a:spcAft>
                <a:spcPts val="0"/>
              </a:spcAft>
              <a:buNone/>
            </a:pPr>
            <a:r>
              <a:rPr lang="en"/>
              <a:t>Next we write the code, until the tests pass, without being too worried about the structure.</a:t>
            </a:r>
            <a:endParaRPr/>
          </a:p>
          <a:p>
            <a:pPr indent="0" lvl="0" marL="0" rtl="0" algn="l">
              <a:spcBef>
                <a:spcPts val="0"/>
              </a:spcBef>
              <a:spcAft>
                <a:spcPts val="0"/>
              </a:spcAft>
              <a:buNone/>
            </a:pPr>
            <a:r>
              <a:rPr lang="en"/>
              <a:t>Then we refactor the code we just wrote - here we fix any structural issues and make sure it’s nicely integrated into the rest of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most useful tools when refactoring code is a good set of automated tests, which will be coming in a later session, but we’ll be able to cover enough today without tests yet.</a:t>
            </a:r>
            <a:endParaRPr/>
          </a:p>
          <a:p>
            <a:pPr indent="0" lvl="0" marL="0" rtl="0" algn="l">
              <a:spcBef>
                <a:spcPts val="0"/>
              </a:spcBef>
              <a:spcAft>
                <a:spcPts val="0"/>
              </a:spcAft>
              <a:buNone/>
            </a:pPr>
            <a:r>
              <a:rPr lang="en"/>
              <a:t>We’ll also refer back to our programming paradigms and look at some of the ideas from the Structured Programming paradigm, which we only really covered implicitly before.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56" name="Shape 56"/>
        <p:cNvGrpSpPr/>
        <p:nvPr/>
      </p:nvGrpSpPr>
      <p:grpSpPr>
        <a:xfrm>
          <a:off x="0" y="0"/>
          <a:ext cx="0" cy="0"/>
          <a:chOff x="0" y="0"/>
          <a:chExt cx="0" cy="0"/>
        </a:xfrm>
      </p:grpSpPr>
      <p:sp>
        <p:nvSpPr>
          <p:cNvPr id="57" name="Google Shape;57;p14"/>
          <p:cNvSpPr/>
          <p:nvPr/>
        </p:nvSpPr>
        <p:spPr>
          <a:xfrm>
            <a:off x="7985625" y="0"/>
            <a:ext cx="1050600" cy="9171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14"/>
          <p:cNvPicPr preferRelativeResize="0"/>
          <p:nvPr/>
        </p:nvPicPr>
        <p:blipFill>
          <a:blip r:embed="rId2">
            <a:alphaModFix/>
          </a:blip>
          <a:stretch>
            <a:fillRect/>
          </a:stretch>
        </p:blipFill>
        <p:spPr>
          <a:xfrm>
            <a:off x="2294775" y="0"/>
            <a:ext cx="6589047" cy="1211975"/>
          </a:xfrm>
          <a:prstGeom prst="rect">
            <a:avLst/>
          </a:prstGeom>
          <a:noFill/>
          <a:ln>
            <a:noFill/>
          </a:ln>
        </p:spPr>
      </p:pic>
      <p:pic>
        <p:nvPicPr>
          <p:cNvPr id="59" name="Google Shape;59;p14"/>
          <p:cNvPicPr preferRelativeResize="0"/>
          <p:nvPr/>
        </p:nvPicPr>
        <p:blipFill rotWithShape="1">
          <a:blip r:embed="rId3">
            <a:alphaModFix amt="14000"/>
          </a:blip>
          <a:srcRect b="38949" l="0" r="24362" t="0"/>
          <a:stretch/>
        </p:blipFill>
        <p:spPr>
          <a:xfrm>
            <a:off x="5011800" y="1808275"/>
            <a:ext cx="4132200" cy="3335225"/>
          </a:xfrm>
          <a:prstGeom prst="rect">
            <a:avLst/>
          </a:prstGeom>
          <a:noFill/>
          <a:ln>
            <a:noFill/>
          </a:ln>
        </p:spPr>
      </p:pic>
      <p:sp>
        <p:nvSpPr>
          <p:cNvPr id="60" name="Google Shape;60;p14"/>
          <p:cNvSpPr txBox="1"/>
          <p:nvPr>
            <p:ph type="ctrTitle"/>
          </p:nvPr>
        </p:nvSpPr>
        <p:spPr>
          <a:xfrm>
            <a:off x="311701" y="744575"/>
            <a:ext cx="72567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400"/>
              <a:buNone/>
              <a:defRPr sz="2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62" name="Shape 62"/>
        <p:cNvGrpSpPr/>
        <p:nvPr/>
      </p:nvGrpSpPr>
      <p:grpSpPr>
        <a:xfrm>
          <a:off x="0" y="0"/>
          <a:ext cx="0" cy="0"/>
          <a:chOff x="0" y="0"/>
          <a:chExt cx="0" cy="0"/>
        </a:xfrm>
      </p:grpSpPr>
      <p:sp>
        <p:nvSpPr>
          <p:cNvPr id="63" name="Google Shape;63;p15"/>
          <p:cNvSpPr/>
          <p:nvPr/>
        </p:nvSpPr>
        <p:spPr>
          <a:xfrm>
            <a:off x="7985625" y="0"/>
            <a:ext cx="1050600" cy="9171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5"/>
          <p:cNvPicPr preferRelativeResize="0"/>
          <p:nvPr/>
        </p:nvPicPr>
        <p:blipFill>
          <a:blip r:embed="rId2">
            <a:alphaModFix/>
          </a:blip>
          <a:stretch>
            <a:fillRect/>
          </a:stretch>
        </p:blipFill>
        <p:spPr>
          <a:xfrm>
            <a:off x="2294775" y="0"/>
            <a:ext cx="6589047" cy="1211975"/>
          </a:xfrm>
          <a:prstGeom prst="rect">
            <a:avLst/>
          </a:prstGeom>
          <a:noFill/>
          <a:ln>
            <a:noFill/>
          </a:ln>
        </p:spPr>
      </p:pic>
      <p:pic>
        <p:nvPicPr>
          <p:cNvPr id="65" name="Google Shape;65;p15"/>
          <p:cNvPicPr preferRelativeResize="0"/>
          <p:nvPr/>
        </p:nvPicPr>
        <p:blipFill rotWithShape="1">
          <a:blip r:embed="rId3">
            <a:alphaModFix amt="14000"/>
          </a:blip>
          <a:srcRect b="38949" l="0" r="24362" t="0"/>
          <a:stretch/>
        </p:blipFill>
        <p:spPr>
          <a:xfrm>
            <a:off x="5011800" y="1808275"/>
            <a:ext cx="4132200" cy="3335225"/>
          </a:xfrm>
          <a:prstGeom prst="rect">
            <a:avLst/>
          </a:prstGeom>
          <a:noFill/>
          <a:ln>
            <a:noFill/>
          </a:ln>
        </p:spPr>
      </p:pic>
      <p:sp>
        <p:nvSpPr>
          <p:cNvPr id="66" name="Google Shape;66;p15"/>
          <p:cNvSpPr txBox="1"/>
          <p:nvPr>
            <p:ph type="title"/>
          </p:nvPr>
        </p:nvSpPr>
        <p:spPr>
          <a:xfrm>
            <a:off x="311700" y="778750"/>
            <a:ext cx="7256700" cy="3710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Char char="●"/>
              <a:defRPr sz="2000"/>
            </a:lvl1pPr>
            <a:lvl2pPr indent="-336550" lvl="1" marL="914400" rtl="0">
              <a:spcBef>
                <a:spcPts val="1600"/>
              </a:spcBef>
              <a:spcAft>
                <a:spcPts val="0"/>
              </a:spcAft>
              <a:buSzPts val="1700"/>
              <a:buChar char="○"/>
              <a:defRPr sz="1700"/>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0" name="Google Shape;70;p16"/>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8"/>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20"/>
          <p:cNvSpPr txBox="1"/>
          <p:nvPr>
            <p:ph type="title"/>
          </p:nvPr>
        </p:nvSpPr>
        <p:spPr>
          <a:xfrm>
            <a:off x="490250" y="134125"/>
            <a:ext cx="6894600" cy="705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925725"/>
            <a:ext cx="4572000" cy="421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1"/>
          <p:cNvSpPr txBox="1"/>
          <p:nvPr>
            <p:ph type="title"/>
          </p:nvPr>
        </p:nvSpPr>
        <p:spPr>
          <a:xfrm>
            <a:off x="265500" y="131000"/>
            <a:ext cx="7266300" cy="69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9" name="Google Shape;89;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0" name="Google Shape;90;p21"/>
          <p:cNvSpPr txBox="1"/>
          <p:nvPr>
            <p:ph idx="2" type="body"/>
          </p:nvPr>
        </p:nvSpPr>
        <p:spPr>
          <a:xfrm>
            <a:off x="4939500" y="1109425"/>
            <a:ext cx="3837000" cy="36300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Char char="●"/>
              <a:defRPr/>
            </a:lvl1pPr>
            <a:lvl2pPr indent="-336550" lvl="1" marL="914400" rtl="0">
              <a:spcBef>
                <a:spcPts val="1600"/>
              </a:spcBef>
              <a:spcAft>
                <a:spcPts val="0"/>
              </a:spcAft>
              <a:buSzPts val="17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1" name="Google Shape;91;p21"/>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000"/>
              <a:buNone/>
              <a:defRPr/>
            </a:lvl1pPr>
          </a:lstStyle>
          <a:p/>
        </p:txBody>
      </p:sp>
      <p:sp>
        <p:nvSpPr>
          <p:cNvPr id="94" name="Google Shape;94;p22"/>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3"/>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ackground">
  <p:cSld name="CUSTOM">
    <p:spTree>
      <p:nvGrpSpPr>
        <p:cNvPr id="97" name="Shape 97"/>
        <p:cNvGrpSpPr/>
        <p:nvPr/>
      </p:nvGrpSpPr>
      <p:grpSpPr>
        <a:xfrm>
          <a:off x="0" y="0"/>
          <a:ext cx="0" cy="0"/>
          <a:chOff x="0" y="0"/>
          <a:chExt cx="0" cy="0"/>
        </a:xfrm>
      </p:grpSpPr>
      <p:sp>
        <p:nvSpPr>
          <p:cNvPr id="98" name="Google Shape;98;p24"/>
          <p:cNvSpPr/>
          <p:nvPr/>
        </p:nvSpPr>
        <p:spPr>
          <a:xfrm>
            <a:off x="0" y="0"/>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9" name="Shape 99"/>
        <p:cNvGrpSpPr/>
        <p:nvPr/>
      </p:nvGrpSpPr>
      <p:grpSpPr>
        <a:xfrm>
          <a:off x="0" y="0"/>
          <a:ext cx="0" cy="0"/>
          <a:chOff x="0" y="0"/>
          <a:chExt cx="0" cy="0"/>
        </a:xfrm>
      </p:grpSpPr>
      <p:sp>
        <p:nvSpPr>
          <p:cNvPr id="100" name="Google Shape;100;p2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4800"/>
              <a:buFont typeface="Calibri"/>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2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57200" lvl="0" marL="457200" rtl="0" algn="l">
              <a:lnSpc>
                <a:spcPct val="90000"/>
              </a:lnSpc>
              <a:spcBef>
                <a:spcPts val="1000"/>
              </a:spcBef>
              <a:spcAft>
                <a:spcPts val="0"/>
              </a:spcAft>
              <a:buClr>
                <a:schemeClr val="dk1"/>
              </a:buClr>
              <a:buSzPts val="3600"/>
              <a:buChar char="●"/>
              <a:defRPr sz="3600"/>
            </a:lvl1pPr>
            <a:lvl2pPr indent="-431800" lvl="1" marL="914400" rtl="0" algn="l">
              <a:lnSpc>
                <a:spcPct val="90000"/>
              </a:lnSpc>
              <a:spcBef>
                <a:spcPts val="1600"/>
              </a:spcBef>
              <a:spcAft>
                <a:spcPts val="0"/>
              </a:spcAft>
              <a:buClr>
                <a:schemeClr val="dk1"/>
              </a:buClr>
              <a:buSzPts val="3200"/>
              <a:buChar char="○"/>
              <a:defRPr sz="3200"/>
            </a:lvl2pPr>
            <a:lvl3pPr indent="-406400" lvl="2" marL="1371600" rtl="0" algn="l">
              <a:lnSpc>
                <a:spcPct val="90000"/>
              </a:lnSpc>
              <a:spcBef>
                <a:spcPts val="1600"/>
              </a:spcBef>
              <a:spcAft>
                <a:spcPts val="0"/>
              </a:spcAft>
              <a:buClr>
                <a:schemeClr val="dk1"/>
              </a:buClr>
              <a:buSzPts val="2800"/>
              <a:buChar char="■"/>
              <a:defRPr sz="2800"/>
            </a:lvl3pPr>
            <a:lvl4pPr indent="-381000" lvl="3" marL="1828800" rtl="0" algn="l">
              <a:lnSpc>
                <a:spcPct val="90000"/>
              </a:lnSpc>
              <a:spcBef>
                <a:spcPts val="1600"/>
              </a:spcBef>
              <a:spcAft>
                <a:spcPts val="0"/>
              </a:spcAft>
              <a:buClr>
                <a:schemeClr val="dk1"/>
              </a:buClr>
              <a:buSzPts val="2400"/>
              <a:buChar char="●"/>
              <a:defRPr sz="2400"/>
            </a:lvl4pPr>
            <a:lvl5pPr indent="-381000" lvl="4" marL="2286000" rtl="0" algn="l">
              <a:lnSpc>
                <a:spcPct val="90000"/>
              </a:lnSpc>
              <a:spcBef>
                <a:spcPts val="1600"/>
              </a:spcBef>
              <a:spcAft>
                <a:spcPts val="0"/>
              </a:spcAft>
              <a:buClr>
                <a:schemeClr val="dk1"/>
              </a:buClr>
              <a:buSzPts val="2400"/>
              <a:buChar char="○"/>
              <a:defRPr sz="2400"/>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02" name="Google Shape;102;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921300"/>
          </a:xfrm>
          <a:prstGeom prst="rect">
            <a:avLst/>
          </a:prstGeom>
          <a:solidFill>
            <a:srgbClr val="07376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 name="Google Shape;52;p13"/>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sz="2800">
                <a:solidFill>
                  <a:srgbClr val="FFFFFF"/>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55600" lvl="0" marL="457200" rtl="0">
              <a:lnSpc>
                <a:spcPct val="115000"/>
              </a:lnSpc>
              <a:spcBef>
                <a:spcPts val="0"/>
              </a:spcBef>
              <a:spcAft>
                <a:spcPts val="0"/>
              </a:spcAft>
              <a:buClr>
                <a:schemeClr val="dk2"/>
              </a:buClr>
              <a:buSzPts val="2000"/>
              <a:buChar char="●"/>
              <a:defRPr sz="2000">
                <a:solidFill>
                  <a:schemeClr val="dk2"/>
                </a:solidFill>
              </a:defRPr>
            </a:lvl1pPr>
            <a:lvl2pPr indent="-336550" lvl="1" marL="914400" rtl="0">
              <a:lnSpc>
                <a:spcPct val="115000"/>
              </a:lnSpc>
              <a:spcBef>
                <a:spcPts val="1600"/>
              </a:spcBef>
              <a:spcAft>
                <a:spcPts val="0"/>
              </a:spcAft>
              <a:buClr>
                <a:schemeClr val="dk2"/>
              </a:buClr>
              <a:buSzPts val="1700"/>
              <a:buChar char="○"/>
              <a:defRPr sz="1700">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4" name="Google Shape;54;p13"/>
          <p:cNvSpPr txBox="1"/>
          <p:nvPr>
            <p:ph idx="12" type="sldNum"/>
          </p:nvPr>
        </p:nvSpPr>
        <p:spPr>
          <a:xfrm>
            <a:off x="1970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55" name="Google Shape;55;p13"/>
          <p:cNvPicPr preferRelativeResize="0"/>
          <p:nvPr/>
        </p:nvPicPr>
        <p:blipFill>
          <a:blip r:embed="rId1">
            <a:alphaModFix/>
          </a:blip>
          <a:stretch>
            <a:fillRect/>
          </a:stretch>
        </p:blipFill>
        <p:spPr>
          <a:xfrm>
            <a:off x="8091173" y="1"/>
            <a:ext cx="921280" cy="921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www.flickr.com/photos/42042252@N02/411314678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xkcd.com/234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ctrTitle"/>
          </p:nvPr>
        </p:nvSpPr>
        <p:spPr>
          <a:xfrm>
            <a:off x="311701" y="744575"/>
            <a:ext cx="72567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Community and Refactoring</a:t>
            </a:r>
            <a:endParaRPr/>
          </a:p>
        </p:txBody>
      </p:sp>
      <p:sp>
        <p:nvSpPr>
          <p:cNvPr id="110" name="Google Shape;110;p26"/>
          <p:cNvSpPr txBox="1"/>
          <p:nvPr>
            <p:ph idx="1" type="subTitle"/>
          </p:nvPr>
        </p:nvSpPr>
        <p:spPr>
          <a:xfrm>
            <a:off x="311700" y="2834125"/>
            <a:ext cx="8520600" cy="21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 Graham</a:t>
            </a:r>
            <a:endParaRPr/>
          </a:p>
          <a:p>
            <a:pPr indent="0" lvl="0" marL="0" rtl="0" algn="l">
              <a:spcBef>
                <a:spcPts val="0"/>
              </a:spcBef>
              <a:spcAft>
                <a:spcPts val="0"/>
              </a:spcAft>
              <a:buNone/>
            </a:pPr>
            <a:r>
              <a:rPr lang="en"/>
              <a:t>Software Sustainability Institute</a:t>
            </a:r>
            <a:endParaRPr/>
          </a:p>
          <a:p>
            <a:pPr indent="0" lvl="0" marL="0" rtl="0" algn="l">
              <a:spcBef>
                <a:spcPts val="0"/>
              </a:spcBef>
              <a:spcAft>
                <a:spcPts val="0"/>
              </a:spcAft>
              <a:buNone/>
            </a:pPr>
            <a:r>
              <a:rPr lang="en"/>
              <a:t>j.graham@software.ac.uk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Good Quality Software / Code?</a:t>
            </a:r>
            <a:endParaRPr/>
          </a:p>
        </p:txBody>
      </p:sp>
      <p:sp>
        <p:nvSpPr>
          <p:cNvPr id="116" name="Google Shape;116;p27"/>
          <p:cNvSpPr txBox="1"/>
          <p:nvPr>
            <p:ph idx="1" type="body"/>
          </p:nvPr>
        </p:nvSpPr>
        <p:spPr>
          <a:xfrm>
            <a:off x="311700" y="1152475"/>
            <a:ext cx="48807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a:t>It works!</a:t>
            </a:r>
            <a:endParaRPr/>
          </a:p>
          <a:p>
            <a:pPr indent="-355600" lvl="0" marL="457200" rtl="0" algn="l">
              <a:spcBef>
                <a:spcPts val="0"/>
              </a:spcBef>
              <a:spcAft>
                <a:spcPts val="0"/>
              </a:spcAft>
              <a:buSzPts val="2000"/>
              <a:buChar char="●"/>
            </a:pPr>
            <a:r>
              <a:rPr lang="en"/>
              <a:t>It works well!</a:t>
            </a:r>
            <a:endParaRPr/>
          </a:p>
          <a:p>
            <a:pPr indent="-336550" lvl="1" marL="914400" rtl="0" algn="l">
              <a:spcBef>
                <a:spcPts val="0"/>
              </a:spcBef>
              <a:spcAft>
                <a:spcPts val="0"/>
              </a:spcAft>
              <a:buSzPts val="1700"/>
              <a:buChar char="○"/>
            </a:pPr>
            <a:r>
              <a:rPr lang="en"/>
              <a:t>What does this really mean?</a:t>
            </a:r>
            <a:endParaRPr/>
          </a:p>
          <a:p>
            <a:pPr indent="-336550" lvl="1" marL="914400" rtl="0" algn="l">
              <a:spcBef>
                <a:spcPts val="0"/>
              </a:spcBef>
              <a:spcAft>
                <a:spcPts val="0"/>
              </a:spcAft>
              <a:buSzPts val="1700"/>
              <a:buChar char="○"/>
            </a:pPr>
            <a:r>
              <a:rPr lang="en"/>
              <a:t>Makes tasks easier</a:t>
            </a:r>
            <a:endParaRPr/>
          </a:p>
          <a:p>
            <a:pPr indent="-336550" lvl="1" marL="914400" rtl="0" algn="l">
              <a:spcBef>
                <a:spcPts val="0"/>
              </a:spcBef>
              <a:spcAft>
                <a:spcPts val="0"/>
              </a:spcAft>
              <a:buSzPts val="1700"/>
              <a:buChar char="○"/>
            </a:pPr>
            <a:r>
              <a:rPr lang="en"/>
              <a:t>Makes tasks quicker</a:t>
            </a:r>
            <a:endParaRPr/>
          </a:p>
          <a:p>
            <a:pPr indent="-336550" lvl="1" marL="914400" rtl="0" algn="l">
              <a:lnSpc>
                <a:spcPct val="150000"/>
              </a:lnSpc>
              <a:spcBef>
                <a:spcPts val="0"/>
              </a:spcBef>
              <a:spcAft>
                <a:spcPts val="0"/>
              </a:spcAft>
              <a:buSzPts val="1700"/>
              <a:buChar char="○"/>
            </a:pPr>
            <a:r>
              <a:rPr lang="en"/>
              <a:t>Makes tasks nicer to do</a:t>
            </a:r>
            <a:endParaRPr/>
          </a:p>
          <a:p>
            <a:pPr indent="-355600" lvl="0" marL="457200" rtl="0" algn="l">
              <a:spcBef>
                <a:spcPts val="0"/>
              </a:spcBef>
              <a:spcAft>
                <a:spcPts val="0"/>
              </a:spcAft>
              <a:buSzPts val="2000"/>
              <a:buChar char="●"/>
            </a:pPr>
            <a:r>
              <a:rPr lang="en"/>
              <a:t>What if we’re a tool maker? (we are)</a:t>
            </a:r>
            <a:endParaRPr/>
          </a:p>
          <a:p>
            <a:pPr indent="-336550" lvl="1" marL="914400" rtl="0" algn="l">
              <a:spcBef>
                <a:spcPts val="0"/>
              </a:spcBef>
              <a:spcAft>
                <a:spcPts val="0"/>
              </a:spcAft>
              <a:buSzPts val="1700"/>
              <a:buChar char="○"/>
            </a:pPr>
            <a:r>
              <a:rPr lang="en"/>
              <a:t>Easy to repair</a:t>
            </a:r>
            <a:endParaRPr/>
          </a:p>
          <a:p>
            <a:pPr indent="-336550" lvl="1" marL="914400" rtl="0" algn="l">
              <a:spcBef>
                <a:spcPts val="0"/>
              </a:spcBef>
              <a:spcAft>
                <a:spcPts val="0"/>
              </a:spcAft>
              <a:buSzPts val="1700"/>
              <a:buChar char="○"/>
            </a:pPr>
            <a:r>
              <a:rPr lang="en"/>
              <a:t>Easy to modify</a:t>
            </a:r>
            <a:endParaRPr/>
          </a:p>
        </p:txBody>
      </p:sp>
      <p:pic>
        <p:nvPicPr>
          <p:cNvPr id="117" name="Google Shape;117;p27"/>
          <p:cNvPicPr preferRelativeResize="0"/>
          <p:nvPr/>
        </p:nvPicPr>
        <p:blipFill>
          <a:blip r:embed="rId3">
            <a:alphaModFix/>
          </a:blip>
          <a:stretch>
            <a:fillRect/>
          </a:stretch>
        </p:blipFill>
        <p:spPr>
          <a:xfrm>
            <a:off x="5318099" y="1058950"/>
            <a:ext cx="3697499" cy="2474150"/>
          </a:xfrm>
          <a:prstGeom prst="rect">
            <a:avLst/>
          </a:prstGeom>
          <a:noFill/>
          <a:ln>
            <a:noFill/>
          </a:ln>
        </p:spPr>
      </p:pic>
      <p:sp>
        <p:nvSpPr>
          <p:cNvPr id="118" name="Google Shape;118;p27"/>
          <p:cNvSpPr txBox="1"/>
          <p:nvPr/>
        </p:nvSpPr>
        <p:spPr>
          <a:xfrm>
            <a:off x="5318100" y="3533100"/>
            <a:ext cx="3697500" cy="9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Woodturning with a Spindle Gouge</a:t>
            </a:r>
            <a:endParaRPr sz="800"/>
          </a:p>
          <a:p>
            <a:pPr indent="0" lvl="0" marL="0" rtl="0" algn="l">
              <a:spcBef>
                <a:spcPts val="0"/>
              </a:spcBef>
              <a:spcAft>
                <a:spcPts val="0"/>
              </a:spcAft>
              <a:buNone/>
            </a:pPr>
            <a:r>
              <a:rPr lang="en" sz="800"/>
              <a:t>CC BY 2.0 - Jordanhill School D&amp;T Dept</a:t>
            </a:r>
            <a:endParaRPr sz="800"/>
          </a:p>
          <a:p>
            <a:pPr indent="0" lvl="0" marL="0" rtl="0" algn="l">
              <a:spcBef>
                <a:spcPts val="0"/>
              </a:spcBef>
              <a:spcAft>
                <a:spcPts val="0"/>
              </a:spcAft>
              <a:buNone/>
            </a:pPr>
            <a:r>
              <a:rPr lang="en" sz="800" u="sng">
                <a:solidFill>
                  <a:schemeClr val="hlink"/>
                </a:solidFill>
                <a:hlinkClick r:id="rId4"/>
              </a:rPr>
              <a:t>https://www.flickr.com/photos/42042252@N02/4113146788</a:t>
            </a:r>
            <a:endParaRPr sz="800"/>
          </a:p>
          <a:p>
            <a:pPr indent="0" lvl="0" marL="0" rtl="0" algn="l">
              <a:spcBef>
                <a:spcPts val="0"/>
              </a:spcBef>
              <a:spcAft>
                <a:spcPts val="0"/>
              </a:spcAft>
              <a:buNone/>
            </a:pPr>
            <a:r>
              <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our community?</a:t>
            </a:r>
            <a:endParaRPr/>
          </a:p>
        </p:txBody>
      </p:sp>
      <p:sp>
        <p:nvSpPr>
          <p:cNvPr id="124" name="Google Shape;124;p28"/>
          <p:cNvSpPr txBox="1"/>
          <p:nvPr>
            <p:ph idx="1" type="body"/>
          </p:nvPr>
        </p:nvSpPr>
        <p:spPr>
          <a:xfrm>
            <a:off x="311700" y="1152475"/>
            <a:ext cx="60567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a:t>Us?</a:t>
            </a:r>
            <a:endParaRPr/>
          </a:p>
          <a:p>
            <a:pPr indent="-355600" lvl="0" marL="457200" rtl="0" algn="l">
              <a:lnSpc>
                <a:spcPct val="150000"/>
              </a:lnSpc>
              <a:spcBef>
                <a:spcPts val="0"/>
              </a:spcBef>
              <a:spcAft>
                <a:spcPts val="0"/>
              </a:spcAft>
              <a:buSzPts val="2000"/>
              <a:buChar char="●"/>
            </a:pPr>
            <a:r>
              <a:rPr lang="en"/>
              <a:t>People who run our code?</a:t>
            </a:r>
            <a:endParaRPr/>
          </a:p>
          <a:p>
            <a:pPr indent="-355600" lvl="0" marL="457200" rtl="0" algn="l">
              <a:lnSpc>
                <a:spcPct val="150000"/>
              </a:lnSpc>
              <a:spcBef>
                <a:spcPts val="0"/>
              </a:spcBef>
              <a:spcAft>
                <a:spcPts val="0"/>
              </a:spcAft>
              <a:buSzPts val="2000"/>
              <a:buChar char="●"/>
            </a:pPr>
            <a:r>
              <a:rPr lang="en"/>
              <a:t>People who contribute to our code?</a:t>
            </a:r>
            <a:endParaRPr/>
          </a:p>
          <a:p>
            <a:pPr indent="-355600" lvl="0" marL="457200" rtl="0" algn="l">
              <a:lnSpc>
                <a:spcPct val="150000"/>
              </a:lnSpc>
              <a:spcBef>
                <a:spcPts val="0"/>
              </a:spcBef>
              <a:spcAft>
                <a:spcPts val="0"/>
              </a:spcAft>
              <a:buSzPts val="2000"/>
              <a:buChar char="●"/>
            </a:pPr>
            <a:r>
              <a:rPr lang="en"/>
              <a:t>People who develop code that relies on ours?</a:t>
            </a:r>
            <a:endParaRPr/>
          </a:p>
          <a:p>
            <a:pPr indent="-355600" lvl="0" marL="457200" rtl="0" algn="l">
              <a:lnSpc>
                <a:spcPct val="150000"/>
              </a:lnSpc>
              <a:spcBef>
                <a:spcPts val="0"/>
              </a:spcBef>
              <a:spcAft>
                <a:spcPts val="0"/>
              </a:spcAft>
              <a:buSzPts val="2000"/>
              <a:buChar char="●"/>
            </a:pPr>
            <a:r>
              <a:rPr lang="en"/>
              <a:t>People who run their code?</a:t>
            </a:r>
            <a:endParaRPr/>
          </a:p>
          <a:p>
            <a:pPr indent="0" lvl="0" marL="0" rtl="0" algn="l">
              <a:lnSpc>
                <a:spcPct val="115000"/>
              </a:lnSpc>
              <a:spcBef>
                <a:spcPts val="1600"/>
              </a:spcBef>
              <a:spcAft>
                <a:spcPts val="1600"/>
              </a:spcAft>
              <a:buNone/>
            </a:pPr>
            <a:r>
              <a:rPr lang="en"/>
              <a:t>How much responsibility do we have to look after the needs of these people?</a:t>
            </a:r>
            <a:endParaRPr/>
          </a:p>
        </p:txBody>
      </p:sp>
      <p:pic>
        <p:nvPicPr>
          <p:cNvPr id="125" name="Google Shape;125;p28"/>
          <p:cNvPicPr preferRelativeResize="0"/>
          <p:nvPr/>
        </p:nvPicPr>
        <p:blipFill>
          <a:blip r:embed="rId3">
            <a:alphaModFix/>
          </a:blip>
          <a:stretch>
            <a:fillRect/>
          </a:stretch>
        </p:blipFill>
        <p:spPr>
          <a:xfrm>
            <a:off x="6605770" y="1549832"/>
            <a:ext cx="2064100" cy="2621674"/>
          </a:xfrm>
          <a:prstGeom prst="rect">
            <a:avLst/>
          </a:prstGeom>
          <a:noFill/>
          <a:ln>
            <a:noFill/>
          </a:ln>
        </p:spPr>
      </p:pic>
      <p:sp>
        <p:nvSpPr>
          <p:cNvPr id="126" name="Google Shape;126;p28"/>
          <p:cNvSpPr txBox="1"/>
          <p:nvPr/>
        </p:nvSpPr>
        <p:spPr>
          <a:xfrm>
            <a:off x="6605775" y="4230900"/>
            <a:ext cx="2538300" cy="9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XKCD 2347: Dependency</a:t>
            </a:r>
            <a:endParaRPr sz="800"/>
          </a:p>
          <a:p>
            <a:pPr indent="0" lvl="0" marL="0" rtl="0" algn="l">
              <a:spcBef>
                <a:spcPts val="0"/>
              </a:spcBef>
              <a:spcAft>
                <a:spcPts val="0"/>
              </a:spcAft>
              <a:buNone/>
            </a:pPr>
            <a:r>
              <a:rPr lang="en" sz="800"/>
              <a:t>CC BY-NC 2.5 - Randall Munroe</a:t>
            </a:r>
            <a:endParaRPr sz="800"/>
          </a:p>
          <a:p>
            <a:pPr indent="0" lvl="0" marL="0" rtl="0" algn="l">
              <a:spcBef>
                <a:spcPts val="0"/>
              </a:spcBef>
              <a:spcAft>
                <a:spcPts val="0"/>
              </a:spcAft>
              <a:buNone/>
            </a:pPr>
            <a:r>
              <a:rPr lang="en" sz="800" u="sng">
                <a:solidFill>
                  <a:schemeClr val="hlink"/>
                </a:solidFill>
                <a:hlinkClick r:id="rId4"/>
              </a:rPr>
              <a:t>https://xkcd.com/2347/</a:t>
            </a:r>
            <a:endParaRPr sz="800"/>
          </a:p>
          <a:p>
            <a:pPr indent="0" lvl="0" marL="0" rtl="0" algn="l">
              <a:spcBef>
                <a:spcPts val="0"/>
              </a:spcBef>
              <a:spcAft>
                <a:spcPts val="0"/>
              </a:spcAft>
              <a:buNone/>
            </a:pPr>
            <a:r>
              <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Documenting Software</a:t>
            </a:r>
            <a:endParaRPr/>
          </a:p>
        </p:txBody>
      </p:sp>
      <p:sp>
        <p:nvSpPr>
          <p:cNvPr id="132" name="Google Shape;13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a:t>Documentation is where many people will go first</a:t>
            </a:r>
            <a:endParaRPr/>
          </a:p>
          <a:p>
            <a:pPr indent="-355600" lvl="0" marL="457200" rtl="0" algn="l">
              <a:lnSpc>
                <a:spcPct val="115000"/>
              </a:lnSpc>
              <a:spcBef>
                <a:spcPts val="0"/>
              </a:spcBef>
              <a:spcAft>
                <a:spcPts val="0"/>
              </a:spcAft>
              <a:buSzPts val="2000"/>
              <a:buChar char="●"/>
            </a:pPr>
            <a:r>
              <a:rPr lang="en"/>
              <a:t>What do the different parts of our community need?</a:t>
            </a:r>
            <a:endParaRPr/>
          </a:p>
          <a:p>
            <a:pPr indent="0" lvl="0" marL="0" rtl="0" algn="l">
              <a:lnSpc>
                <a:spcPct val="115000"/>
              </a:lnSpc>
              <a:spcBef>
                <a:spcPts val="1600"/>
              </a:spcBef>
              <a:spcAft>
                <a:spcPts val="0"/>
              </a:spcAft>
              <a:buNone/>
            </a:pPr>
            <a:r>
              <a:t/>
            </a:r>
            <a:endParaRPr/>
          </a:p>
          <a:p>
            <a:pPr indent="-355600" lvl="0" marL="457200" rtl="0" algn="l">
              <a:lnSpc>
                <a:spcPct val="115000"/>
              </a:lnSpc>
              <a:spcBef>
                <a:spcPts val="1600"/>
              </a:spcBef>
              <a:spcAft>
                <a:spcPts val="0"/>
              </a:spcAft>
              <a:buSzPts val="2000"/>
              <a:buChar char="●"/>
            </a:pPr>
            <a:r>
              <a:rPr lang="en"/>
              <a:t>User documentation</a:t>
            </a:r>
            <a:endParaRPr/>
          </a:p>
          <a:p>
            <a:pPr indent="-336550" lvl="1" marL="914400" rtl="0" algn="l">
              <a:lnSpc>
                <a:spcPct val="115000"/>
              </a:lnSpc>
              <a:spcBef>
                <a:spcPts val="0"/>
              </a:spcBef>
              <a:spcAft>
                <a:spcPts val="0"/>
              </a:spcAft>
              <a:buSzPts val="1700"/>
              <a:buChar char="○"/>
            </a:pPr>
            <a:r>
              <a:rPr lang="en"/>
              <a:t>Usage docs</a:t>
            </a:r>
            <a:endParaRPr/>
          </a:p>
          <a:p>
            <a:pPr indent="-355600" lvl="0" marL="457200" rtl="0" algn="l">
              <a:spcBef>
                <a:spcPts val="0"/>
              </a:spcBef>
              <a:spcAft>
                <a:spcPts val="0"/>
              </a:spcAft>
              <a:buSzPts val="2000"/>
              <a:buChar char="●"/>
            </a:pPr>
            <a:r>
              <a:rPr lang="en" sz="2000"/>
              <a:t>Developer documentation</a:t>
            </a:r>
            <a:endParaRPr sz="2000"/>
          </a:p>
          <a:p>
            <a:pPr indent="-336550" lvl="1" marL="914400" rtl="0" algn="l">
              <a:spcBef>
                <a:spcPts val="0"/>
              </a:spcBef>
              <a:spcAft>
                <a:spcPts val="0"/>
              </a:spcAft>
              <a:buSzPts val="1700"/>
              <a:buChar char="○"/>
            </a:pPr>
            <a:r>
              <a:rPr lang="en" sz="1700"/>
              <a:t>API docs</a:t>
            </a:r>
            <a:endParaRPr sz="1700"/>
          </a:p>
          <a:p>
            <a:pPr indent="-336550" lvl="1" marL="914400" rtl="0" algn="l">
              <a:spcBef>
                <a:spcPts val="0"/>
              </a:spcBef>
              <a:spcAft>
                <a:spcPts val="0"/>
              </a:spcAft>
              <a:buSzPts val="1700"/>
              <a:buChar char="○"/>
            </a:pPr>
            <a:r>
              <a:rPr lang="en" sz="1700"/>
              <a:t>Architecture docs</a:t>
            </a:r>
            <a:endParaRPr sz="1700"/>
          </a:p>
          <a:p>
            <a:pPr indent="-336550" lvl="1" marL="914400" rtl="0" algn="l">
              <a:spcBef>
                <a:spcPts val="0"/>
              </a:spcBef>
              <a:spcAft>
                <a:spcPts val="0"/>
              </a:spcAft>
              <a:buSzPts val="1700"/>
              <a:buChar char="○"/>
            </a:pPr>
            <a:r>
              <a:rPr lang="en"/>
              <a:t>Contribution guide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Style Guides and Linting</a:t>
            </a:r>
            <a:endParaRPr/>
          </a:p>
        </p:txBody>
      </p:sp>
      <p:sp>
        <p:nvSpPr>
          <p:cNvPr id="138" name="Google Shape;138;p30"/>
          <p:cNvSpPr txBox="1"/>
          <p:nvPr>
            <p:ph idx="1" type="body"/>
          </p:nvPr>
        </p:nvSpPr>
        <p:spPr>
          <a:xfrm>
            <a:off x="311700" y="1152475"/>
            <a:ext cx="6017700" cy="37947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a:t>A consistent style is ‘A Good Thing’</a:t>
            </a:r>
            <a:endParaRPr/>
          </a:p>
          <a:p>
            <a:pPr indent="-336550" lvl="1" marL="914400" rtl="0" algn="l">
              <a:lnSpc>
                <a:spcPct val="150000"/>
              </a:lnSpc>
              <a:spcBef>
                <a:spcPts val="0"/>
              </a:spcBef>
              <a:spcAft>
                <a:spcPts val="0"/>
              </a:spcAft>
              <a:buSzPts val="1700"/>
              <a:buChar char="○"/>
            </a:pPr>
            <a:r>
              <a:rPr lang="en"/>
              <a:t>Easier to read code if style is familiar</a:t>
            </a:r>
            <a:endParaRPr/>
          </a:p>
          <a:p>
            <a:pPr indent="-355600" lvl="0" marL="457200" rtl="0" algn="l">
              <a:lnSpc>
                <a:spcPct val="150000"/>
              </a:lnSpc>
              <a:spcBef>
                <a:spcPts val="0"/>
              </a:spcBef>
              <a:spcAft>
                <a:spcPts val="0"/>
              </a:spcAft>
              <a:buSzPts val="2000"/>
              <a:buChar char="●"/>
            </a:pPr>
            <a:r>
              <a:rPr lang="en"/>
              <a:t>Some languages have official recommendation</a:t>
            </a:r>
            <a:endParaRPr/>
          </a:p>
          <a:p>
            <a:pPr indent="-336550" lvl="1" marL="914400" rtl="0" algn="l">
              <a:lnSpc>
                <a:spcPct val="150000"/>
              </a:lnSpc>
              <a:spcBef>
                <a:spcPts val="0"/>
              </a:spcBef>
              <a:spcAft>
                <a:spcPts val="0"/>
              </a:spcAft>
              <a:buSzPts val="1700"/>
              <a:buChar char="○"/>
            </a:pPr>
            <a:r>
              <a:rPr lang="en"/>
              <a:t>e.g. PEP8 in Python</a:t>
            </a:r>
            <a:endParaRPr/>
          </a:p>
          <a:p>
            <a:pPr indent="-355600" lvl="0" marL="457200" rtl="0" algn="l">
              <a:lnSpc>
                <a:spcPct val="150000"/>
              </a:lnSpc>
              <a:spcBef>
                <a:spcPts val="0"/>
              </a:spcBef>
              <a:spcAft>
                <a:spcPts val="0"/>
              </a:spcAft>
              <a:buSzPts val="2000"/>
              <a:buChar char="●"/>
            </a:pPr>
            <a:r>
              <a:rPr lang="en"/>
              <a:t>Sometimes a few to choose from</a:t>
            </a:r>
            <a:endParaRPr/>
          </a:p>
          <a:p>
            <a:pPr indent="-336550" lvl="1" marL="914400" rtl="0" algn="l">
              <a:lnSpc>
                <a:spcPct val="150000"/>
              </a:lnSpc>
              <a:spcBef>
                <a:spcPts val="0"/>
              </a:spcBef>
              <a:spcAft>
                <a:spcPts val="0"/>
              </a:spcAft>
              <a:buSzPts val="1700"/>
              <a:buChar char="○"/>
            </a:pPr>
            <a:r>
              <a:rPr lang="en"/>
              <a:t>C++ has Google, C++ Core Guidelines, etc.</a:t>
            </a:r>
            <a:endParaRPr/>
          </a:p>
          <a:p>
            <a:pPr indent="-355600" lvl="0" marL="457200" rtl="0" algn="l">
              <a:lnSpc>
                <a:spcPct val="150000"/>
              </a:lnSpc>
              <a:spcBef>
                <a:spcPts val="0"/>
              </a:spcBef>
              <a:spcAft>
                <a:spcPts val="0"/>
              </a:spcAft>
              <a:buSzPts val="2000"/>
              <a:buChar char="●"/>
            </a:pPr>
            <a:r>
              <a:rPr lang="en"/>
              <a:t>Sometimes write your own</a:t>
            </a:r>
            <a:endParaRPr/>
          </a:p>
          <a:p>
            <a:pPr indent="-336550" lvl="1" marL="914400" rtl="0" algn="l">
              <a:lnSpc>
                <a:spcPct val="150000"/>
              </a:lnSpc>
              <a:spcBef>
                <a:spcPts val="0"/>
              </a:spcBef>
              <a:spcAft>
                <a:spcPts val="0"/>
              </a:spcAft>
              <a:buSzPts val="1700"/>
              <a:buChar char="○"/>
            </a:pPr>
            <a:r>
              <a:rPr lang="en"/>
              <a:t>But usually better not to</a:t>
            </a:r>
            <a:endParaRPr/>
          </a:p>
        </p:txBody>
      </p:sp>
      <p:sp>
        <p:nvSpPr>
          <p:cNvPr id="139" name="Google Shape;139;p30"/>
          <p:cNvSpPr txBox="1"/>
          <p:nvPr>
            <p:ph idx="1" type="body"/>
          </p:nvPr>
        </p:nvSpPr>
        <p:spPr>
          <a:xfrm>
            <a:off x="6615600" y="1152475"/>
            <a:ext cx="2528400" cy="3794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sz="1200"/>
              <a:t>“Tabs”</a:t>
            </a:r>
            <a:endParaRPr sz="1200"/>
          </a:p>
          <a:p>
            <a:pPr indent="0" lvl="0" marL="0" rtl="0" algn="r">
              <a:lnSpc>
                <a:spcPct val="100000"/>
              </a:lnSpc>
              <a:spcBef>
                <a:spcPts val="1600"/>
              </a:spcBef>
              <a:spcAft>
                <a:spcPts val="0"/>
              </a:spcAft>
              <a:buNone/>
            </a:pPr>
            <a:r>
              <a:rPr lang="en" sz="1200"/>
              <a:t>“No, spaces”</a:t>
            </a:r>
            <a:endParaRPr sz="1200"/>
          </a:p>
          <a:p>
            <a:pPr indent="0" lvl="0" marL="0" rtl="0" algn="r">
              <a:lnSpc>
                <a:spcPct val="100000"/>
              </a:lnSpc>
              <a:spcBef>
                <a:spcPts val="1600"/>
              </a:spcBef>
              <a:spcAft>
                <a:spcPts val="0"/>
              </a:spcAft>
              <a:buNone/>
            </a:pPr>
            <a:r>
              <a:rPr lang="en" sz="1200"/>
              <a:t>“How many? Two?”</a:t>
            </a:r>
            <a:endParaRPr sz="1200"/>
          </a:p>
          <a:p>
            <a:pPr indent="0" lvl="0" marL="0" rtl="0" algn="r">
              <a:lnSpc>
                <a:spcPct val="100000"/>
              </a:lnSpc>
              <a:spcBef>
                <a:spcPts val="1600"/>
              </a:spcBef>
              <a:spcAft>
                <a:spcPts val="0"/>
              </a:spcAft>
              <a:buNone/>
            </a:pPr>
            <a:r>
              <a:rPr lang="en" sz="1200"/>
              <a:t>“No, four”</a:t>
            </a:r>
            <a:endParaRPr sz="1200"/>
          </a:p>
          <a:p>
            <a:pPr indent="0" lvl="0" marL="0" rtl="0" algn="r">
              <a:lnSpc>
                <a:spcPct val="100000"/>
              </a:lnSpc>
              <a:spcBef>
                <a:spcPts val="1600"/>
              </a:spcBef>
              <a:spcAft>
                <a:spcPts val="0"/>
              </a:spcAft>
              <a:buNone/>
            </a:pPr>
            <a:r>
              <a:rPr lang="en" sz="1200"/>
              <a:t>“Okay, three spaces, final offer”</a:t>
            </a:r>
            <a:endParaRPr sz="1200"/>
          </a:p>
          <a:p>
            <a:pPr indent="0" lvl="0" marL="0" rtl="0" algn="r">
              <a:lnSpc>
                <a:spcPct val="100000"/>
              </a:lnSpc>
              <a:spcBef>
                <a:spcPts val="1600"/>
              </a:spcBef>
              <a:spcAft>
                <a:spcPts val="0"/>
              </a:spcAft>
              <a:buNone/>
            </a:pPr>
            <a:r>
              <a:t/>
            </a:r>
            <a:endParaRPr sz="1200"/>
          </a:p>
          <a:p>
            <a:pPr indent="0" lvl="0" marL="0" rtl="0" algn="r">
              <a:lnSpc>
                <a:spcPct val="100000"/>
              </a:lnSpc>
              <a:spcBef>
                <a:spcPts val="1600"/>
              </a:spcBef>
              <a:spcAft>
                <a:spcPts val="1600"/>
              </a:spcAft>
              <a:buNone/>
            </a:pPr>
            <a:r>
              <a:rPr lang="en" sz="1200"/>
              <a:t>Familiar?</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Refactoring</a:t>
            </a:r>
            <a:endParaRPr/>
          </a:p>
        </p:txBody>
      </p:sp>
      <p:sp>
        <p:nvSpPr>
          <p:cNvPr id="145" name="Google Shape;145;p31"/>
          <p:cNvSpPr txBox="1"/>
          <p:nvPr>
            <p:ph idx="1" type="body"/>
          </p:nvPr>
        </p:nvSpPr>
        <p:spPr>
          <a:xfrm>
            <a:off x="311700" y="1152475"/>
            <a:ext cx="8520600" cy="3664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In computer programming and software design, code </a:t>
            </a:r>
            <a:r>
              <a:rPr b="1" lang="en"/>
              <a:t>refactoring</a:t>
            </a:r>
            <a:r>
              <a:rPr lang="en"/>
              <a:t> is the process of </a:t>
            </a:r>
            <a:r>
              <a:rPr b="1" lang="en"/>
              <a:t>restructuring existing computer code</a:t>
            </a:r>
            <a:r>
              <a:rPr lang="en"/>
              <a:t> … </a:t>
            </a:r>
            <a:r>
              <a:rPr b="1" lang="en"/>
              <a:t>without changing its external behavior</a:t>
            </a:r>
            <a:r>
              <a:rPr lang="en"/>
              <a:t>. Refactoring is intended to improve the </a:t>
            </a:r>
            <a:r>
              <a:rPr b="1" lang="en"/>
              <a:t>design, structure, and/or implementation</a:t>
            </a:r>
            <a:r>
              <a:rPr lang="en"/>
              <a:t> of the software … </a:t>
            </a:r>
            <a:endParaRPr/>
          </a:p>
          <a:p>
            <a:pPr indent="0" lvl="0" marL="0" rtl="0" algn="l">
              <a:lnSpc>
                <a:spcPct val="150000"/>
              </a:lnSpc>
              <a:spcBef>
                <a:spcPts val="1600"/>
              </a:spcBef>
              <a:spcAft>
                <a:spcPts val="1600"/>
              </a:spcAft>
              <a:buNone/>
            </a:pPr>
            <a:r>
              <a:rPr lang="en"/>
              <a:t>-- Wikipedia - Refactoring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SI widescreen">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