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326336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326336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welcome to the session on virtual environments and packaging.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session, we’ll be looking at some of the tools we can use to manage the dependencies that our software has and how we make our code usable by others.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e4d2d63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e4d2d63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intro, we’ll start at the end, with distributing our software.</a:t>
            </a:r>
            <a:endParaRPr/>
          </a:p>
          <a:p>
            <a:pPr indent="0" lvl="0" marL="0" rtl="0" algn="l">
              <a:spcBef>
                <a:spcPts val="0"/>
              </a:spcBef>
              <a:spcAft>
                <a:spcPts val="0"/>
              </a:spcAft>
              <a:buNone/>
            </a:pPr>
            <a:r>
              <a:rPr lang="en"/>
              <a:t>This is ultimately what we’re trying to do, to get the software that researchers need to the researchers who need that software.</a:t>
            </a:r>
            <a:endParaRPr/>
          </a:p>
          <a:p>
            <a:pPr indent="0" lvl="0" marL="0" rtl="0" algn="l">
              <a:spcBef>
                <a:spcPts val="0"/>
              </a:spcBef>
              <a:spcAft>
                <a:spcPts val="0"/>
              </a:spcAft>
              <a:buNone/>
            </a:pPr>
            <a:r>
              <a:rPr lang="en"/>
              <a:t>That might be our own research group, it might be our collaborators from another university, or it might be people we’ve never met in a lab on the other side of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Getting hold of and installing our software, is often the first interaction that our users will have with our software, so the easier we can make this, the better first impression we have.</a:t>
            </a:r>
            <a:endParaRPr/>
          </a:p>
          <a:p>
            <a:pPr indent="0" lvl="0" marL="0" rtl="0" algn="l">
              <a:spcBef>
                <a:spcPts val="0"/>
              </a:spcBef>
              <a:spcAft>
                <a:spcPts val="0"/>
              </a:spcAft>
              <a:buNone/>
            </a:pPr>
            <a:r>
              <a:rPr lang="en"/>
              <a:t>Many of us will have had the experience of trying to install some software, find out how complicated the install process is, give up and go and find something else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Linux ecosystem, we tend to install most software using a package manager.</a:t>
            </a:r>
            <a:endParaRPr/>
          </a:p>
          <a:p>
            <a:pPr indent="0" lvl="0" marL="0" rtl="0" algn="l">
              <a:spcBef>
                <a:spcPts val="0"/>
              </a:spcBef>
              <a:spcAft>
                <a:spcPts val="0"/>
              </a:spcAft>
              <a:buNone/>
            </a:pPr>
            <a:r>
              <a:rPr lang="en"/>
              <a:t>If you’ve not come across package managers before, they’re a tool which allows us to search for and install software from a central store, usually known as a package repository, or repo.</a:t>
            </a:r>
            <a:endParaRPr/>
          </a:p>
          <a:p>
            <a:pPr indent="0" lvl="0" marL="0" rtl="0" algn="l">
              <a:spcBef>
                <a:spcPts val="0"/>
              </a:spcBef>
              <a:spcAft>
                <a:spcPts val="0"/>
              </a:spcAft>
              <a:buNone/>
            </a:pPr>
            <a:r>
              <a:rPr lang="en"/>
              <a:t>Each Linux distribution has a recommended package manager, on Ubuntu it’s called apt.</a:t>
            </a:r>
            <a:endParaRPr/>
          </a:p>
          <a:p>
            <a:pPr indent="0" lvl="0" marL="0" rtl="0" algn="l">
              <a:spcBef>
                <a:spcPts val="0"/>
              </a:spcBef>
              <a:spcAft>
                <a:spcPts val="0"/>
              </a:spcAft>
              <a:buNone/>
            </a:pPr>
            <a:r>
              <a:rPr lang="en"/>
              <a:t>There’s also a couple of package managers available for macs and windows, but they’re something you have to setup yourself.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modern programming languages have their own package repository that contains usually software written in that language.</a:t>
            </a:r>
            <a:endParaRPr/>
          </a:p>
          <a:p>
            <a:pPr indent="0" lvl="0" marL="0" rtl="0" algn="l">
              <a:spcBef>
                <a:spcPts val="0"/>
              </a:spcBef>
              <a:spcAft>
                <a:spcPts val="0"/>
              </a:spcAft>
              <a:buNone/>
            </a:pPr>
            <a:r>
              <a:rPr lang="en"/>
              <a:t>In Python, we have the Python Package Index and Anaconda.</a:t>
            </a:r>
            <a:endParaRPr/>
          </a:p>
          <a:p>
            <a:pPr indent="0" lvl="0" marL="0" rtl="0" algn="l">
              <a:spcBef>
                <a:spcPts val="0"/>
              </a:spcBef>
              <a:spcAft>
                <a:spcPts val="0"/>
              </a:spcAft>
              <a:buNone/>
            </a:pPr>
            <a:r>
              <a:rPr lang="en"/>
              <a:t>You might also have heard of similar tools from other languages, such as NPM, which is very commonly used when developing in 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adding our software to one of these package repositories, we can make sure it’s easy to find and install, for anyone who wants to use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4d2d63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4d2d63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actually in a package?</a:t>
            </a:r>
            <a:endParaRPr/>
          </a:p>
          <a:p>
            <a:pPr indent="0" lvl="0" marL="0" rtl="0" algn="l">
              <a:spcBef>
                <a:spcPts val="0"/>
              </a:spcBef>
              <a:spcAft>
                <a:spcPts val="0"/>
              </a:spcAft>
              <a:buNone/>
            </a:pPr>
            <a:r>
              <a:rPr lang="en"/>
              <a:t>Really, a package should contain everything you need to install and get ready start using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a:t>
            </a:r>
            <a:endParaRPr/>
          </a:p>
          <a:p>
            <a:pPr indent="-298450" lvl="0" marL="457200" rtl="0" algn="l">
              <a:spcBef>
                <a:spcPts val="0"/>
              </a:spcBef>
              <a:spcAft>
                <a:spcPts val="0"/>
              </a:spcAft>
              <a:buSzPts val="1100"/>
              <a:buChar char="-"/>
            </a:pPr>
            <a:r>
              <a:rPr lang="en"/>
              <a:t>the software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might be the source code, or it could be a compiled version, depending on the language and packaging tools you’re using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it should include any necessary data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might include config files, or any common parameter sets that you expect people to need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and it should include a set of metadata, again depending on what packaging tools you’re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typically includes things like the name of the software, a version number, author details, that people can use to search for and identify the software</a:t>
            </a:r>
            <a:endParaRPr/>
          </a:p>
          <a:p>
            <a:pPr indent="0" lvl="0" marL="0" rtl="0" algn="l">
              <a:spcBef>
                <a:spcPts val="0"/>
              </a:spcBef>
              <a:spcAft>
                <a:spcPts val="0"/>
              </a:spcAft>
              <a:buNone/>
            </a:pPr>
            <a:r>
              <a:rPr lang="en"/>
              <a:t>it also includes a list of other packages on which your software depends, sometimes with specific version details</a:t>
            </a:r>
            <a:endParaRPr/>
          </a:p>
          <a:p>
            <a:pPr indent="0" lvl="0" marL="0" rtl="0" algn="l">
              <a:spcBef>
                <a:spcPts val="0"/>
              </a:spcBef>
              <a:spcAft>
                <a:spcPts val="0"/>
              </a:spcAft>
              <a:buNone/>
            </a:pPr>
            <a:r>
              <a:rPr lang="en"/>
              <a:t>and finally, it may include some form of documentation, anything from a short README, to a full manual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second part of our session today, we’ll be using a tool called Poetry to work through the process of creating a package and uploading it to a package repository, that’s </a:t>
            </a:r>
            <a:r>
              <a:rPr lang="en"/>
              <a:t>specifically</a:t>
            </a:r>
            <a:r>
              <a:rPr lang="en"/>
              <a:t> used for testing.</a:t>
            </a:r>
            <a:endParaRPr/>
          </a:p>
          <a:p>
            <a:pPr indent="0" lvl="0" marL="0" rtl="0" algn="l">
              <a:spcBef>
                <a:spcPts val="0"/>
              </a:spcBef>
              <a:spcAft>
                <a:spcPts val="0"/>
              </a:spcAft>
              <a:buNone/>
            </a:pPr>
            <a:r>
              <a:rPr lang="en"/>
              <a:t>That will include a look at some of the metadata that’s useful to add to your packages and how to organise it, building on some of the points in the previous community practices session.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e4d2d6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e4d2d6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software we write will use components, or libraries, that other people have written and made available to us in one of these package repositories.</a:t>
            </a:r>
            <a:endParaRPr/>
          </a:p>
          <a:p>
            <a:pPr indent="0" lvl="0" marL="0" rtl="0" algn="l">
              <a:spcBef>
                <a:spcPts val="0"/>
              </a:spcBef>
              <a:spcAft>
                <a:spcPts val="0"/>
              </a:spcAft>
              <a:buNone/>
            </a:pPr>
            <a:r>
              <a:rPr lang="en"/>
              <a:t>If we’re writing some numerical modelling code, for example, we’ll almost certainly be using NumPy and maybe SciPy, so we don’t have to write all of the underlying numerical operations ourselves.</a:t>
            </a:r>
            <a:endParaRPr/>
          </a:p>
          <a:p>
            <a:pPr indent="0" lvl="0" marL="0" rtl="0" algn="l">
              <a:spcBef>
                <a:spcPts val="0"/>
              </a:spcBef>
              <a:spcAft>
                <a:spcPts val="0"/>
              </a:spcAft>
              <a:buNone/>
            </a:pPr>
            <a:r>
              <a:rPr lang="en"/>
              <a:t>NumPy has been around since 2005, so it’s well tested and has had a lot of effort put into making it as fast as possible.</a:t>
            </a:r>
            <a:endParaRPr/>
          </a:p>
          <a:p>
            <a:pPr indent="0" lvl="0" marL="0" rtl="0" algn="l">
              <a:spcBef>
                <a:spcPts val="0"/>
              </a:spcBef>
              <a:spcAft>
                <a:spcPts val="0"/>
              </a:spcAft>
              <a:buNone/>
            </a:pPr>
            <a:r>
              <a:rPr lang="en"/>
              <a:t>If we were to try to implement it from scratch ourselves, it’s likely we’d end up with something slower and with a few bugs.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disadvantages of using other people’s code in this way, is when we rely on a particular set of features to be present.</a:t>
            </a:r>
            <a:endParaRPr/>
          </a:p>
          <a:p>
            <a:pPr indent="0" lvl="0" marL="0" rtl="0" algn="l">
              <a:spcBef>
                <a:spcPts val="0"/>
              </a:spcBef>
              <a:spcAft>
                <a:spcPts val="0"/>
              </a:spcAft>
              <a:buNone/>
            </a:pPr>
            <a:r>
              <a:rPr lang="en"/>
              <a:t>As that person or group of people develops their own project, they will add features and often also remove features.</a:t>
            </a:r>
            <a:endParaRPr/>
          </a:p>
          <a:p>
            <a:pPr indent="0" lvl="0" marL="0" rtl="0" algn="l">
              <a:spcBef>
                <a:spcPts val="0"/>
              </a:spcBef>
              <a:spcAft>
                <a:spcPts val="0"/>
              </a:spcAft>
              <a:buNone/>
            </a:pPr>
            <a:r>
              <a:rPr lang="en"/>
              <a:t>They might remove a feature because not many people are using it, or maybe because it has bugs that can’t be fixed.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Hopefully, they’ve been using a sensible version numbering system, that we can use to tell which versions of their project support the features that we need.</a:t>
            </a:r>
            <a:endParaRPr/>
          </a:p>
          <a:p>
            <a:pPr indent="0" lvl="0" marL="0" rtl="0" algn="l">
              <a:spcBef>
                <a:spcPts val="0"/>
              </a:spcBef>
              <a:spcAft>
                <a:spcPts val="0"/>
              </a:spcAft>
              <a:buNone/>
            </a:pPr>
            <a:r>
              <a:rPr lang="en"/>
              <a:t>We’ll look at a common version numbering system shortly.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happens when this goes wrong?</a:t>
            </a:r>
            <a:endParaRPr/>
          </a:p>
          <a:p>
            <a:pPr indent="0" lvl="0" marL="0" rtl="0" algn="l">
              <a:spcBef>
                <a:spcPts val="0"/>
              </a:spcBef>
              <a:spcAft>
                <a:spcPts val="0"/>
              </a:spcAft>
              <a:buNone/>
            </a:pPr>
            <a:r>
              <a:rPr lang="en"/>
              <a:t>Our dependencies have their own dependencies, which can quickly result in way more than you’d think is necessary.</a:t>
            </a:r>
            <a:endParaRPr/>
          </a:p>
          <a:p>
            <a:pPr indent="0" lvl="0" marL="0" rtl="0" algn="l">
              <a:spcBef>
                <a:spcPts val="0"/>
              </a:spcBef>
              <a:spcAft>
                <a:spcPts val="0"/>
              </a:spcAft>
              <a:buNone/>
            </a:pPr>
            <a:r>
              <a:rPr lang="en"/>
              <a:t>It’s quite unusual in Python to have more than 100 total dependencies, but for a large JavaScript project, you could have thousands.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if there’s other software we use that has some of the same dependencies - but requires a different version?</a:t>
            </a:r>
            <a:endParaRPr/>
          </a:p>
          <a:p>
            <a:pPr indent="0" lvl="0" marL="0" rtl="0" algn="l">
              <a:spcBef>
                <a:spcPts val="0"/>
              </a:spcBef>
              <a:spcAft>
                <a:spcPts val="0"/>
              </a:spcAft>
              <a:buNone/>
            </a:pPr>
            <a:r>
              <a:rPr lang="en"/>
              <a:t>This is a dependency conflict and would be very common if we don’t do something to prevent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can end up in a position where we have a circular dependency, where A depends on B, but B also depends on A.</a:t>
            </a:r>
            <a:endParaRPr/>
          </a:p>
          <a:p>
            <a:pPr indent="0" lvl="0" marL="0" rtl="0" algn="l">
              <a:spcBef>
                <a:spcPts val="0"/>
              </a:spcBef>
              <a:spcAft>
                <a:spcPts val="0"/>
              </a:spcAft>
              <a:buNone/>
            </a:pPr>
            <a:r>
              <a:rPr lang="en"/>
              <a:t>These are much rarer, but can occur if we’re not careful about what dependencies we bring in - the best way to avoid this is to keep our list of dependencies as short as possible, and check them as part of our automated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situation of having to manage all of these dependencies ourselves is commonly known as Dependency Hell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35c6c52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35c6c5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can we do to avoid Dependency 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and probably most obvious solution is to minimise the number of dependencies our software has.</a:t>
            </a:r>
            <a:endParaRPr/>
          </a:p>
          <a:p>
            <a:pPr indent="0" lvl="0" marL="0" rtl="0" algn="l">
              <a:spcBef>
                <a:spcPts val="0"/>
              </a:spcBef>
              <a:spcAft>
                <a:spcPts val="0"/>
              </a:spcAft>
              <a:buNone/>
            </a:pPr>
            <a:r>
              <a:rPr lang="en"/>
              <a:t>This is something we should always keep in mind, but not be too strict with - if a dependency provides enough value to be worth the increased risk, include it.</a:t>
            </a:r>
            <a:endParaRPr/>
          </a:p>
          <a:p>
            <a:pPr indent="0" lvl="0" marL="0" rtl="0" algn="l">
              <a:spcBef>
                <a:spcPts val="0"/>
              </a:spcBef>
              <a:spcAft>
                <a:spcPts val="0"/>
              </a:spcAft>
              <a:buNone/>
            </a:pPr>
            <a:r>
              <a:rPr lang="en"/>
              <a:t>And obviously it won’t help with any software that you didn’t write.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larger scale, there’s two main strategies that can be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is to allow multiple versions of each dependency to be installed in parallel, so each piece of software can find whatever version it needs.</a:t>
            </a:r>
            <a:endParaRPr/>
          </a:p>
          <a:p>
            <a:pPr indent="0" lvl="0" marL="0" rtl="0" algn="l">
              <a:spcBef>
                <a:spcPts val="0"/>
              </a:spcBef>
              <a:spcAft>
                <a:spcPts val="0"/>
              </a:spcAft>
              <a:buNone/>
            </a:pPr>
            <a:r>
              <a:rPr lang="en"/>
              <a:t>This is a common solution for this at the Operating System scale, and is how Windows addresses 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downside of this approach is that it’s not always obvious when an old version of a library is or should be no longer used, so we often end up with old versions lying around that we don’t need any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approach is for each application to keep its own dependencies, separate from the dependencies of all of the other installed software.</a:t>
            </a:r>
            <a:endParaRPr/>
          </a:p>
          <a:p>
            <a:pPr indent="0" lvl="0" marL="0" rtl="0" algn="l">
              <a:spcBef>
                <a:spcPts val="0"/>
              </a:spcBef>
              <a:spcAft>
                <a:spcPts val="0"/>
              </a:spcAft>
              <a:buNone/>
            </a:pPr>
            <a:r>
              <a:rPr lang="en"/>
              <a:t>This means that we always have only the required versions installed, but passes on the responsibility for managing these to the application or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Either of these approaches can result in multiple versions of a dependency installed across the system, which could be considered wasteful, but it’s usually better than trying to handle conflicts yourself.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015c3f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015c3f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we usually opt for the second strategy, keeping all of the dependencies of an application separate from the rest of the system.</a:t>
            </a:r>
            <a:endParaRPr/>
          </a:p>
          <a:p>
            <a:pPr indent="0" lvl="0" marL="0" rtl="0" algn="l">
              <a:spcBef>
                <a:spcPts val="0"/>
              </a:spcBef>
              <a:spcAft>
                <a:spcPts val="0"/>
              </a:spcAft>
              <a:buNone/>
            </a:pPr>
            <a:r>
              <a:rPr lang="en"/>
              <a:t>We call this a ‘Virtual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Historically, this has been a bit of a mess, with many competing tools and methods for solving the same fundamental problem.</a:t>
            </a:r>
            <a:endParaRPr/>
          </a:p>
          <a:p>
            <a:pPr indent="0" lvl="0" marL="0" rtl="0" algn="l">
              <a:spcBef>
                <a:spcPts val="0"/>
              </a:spcBef>
              <a:spcAft>
                <a:spcPts val="0"/>
              </a:spcAft>
              <a:buNone/>
            </a:pPr>
            <a:r>
              <a:rPr lang="en"/>
              <a:t>However, since Python 3.3, a tool called ‘venv’ has been the official recommendation.</a:t>
            </a:r>
            <a:endParaRPr/>
          </a:p>
          <a:p>
            <a:pPr indent="0" lvl="0" marL="0" rtl="0" algn="l">
              <a:spcBef>
                <a:spcPts val="0"/>
              </a:spcBef>
              <a:spcAft>
                <a:spcPts val="0"/>
              </a:spcAft>
              <a:buNone/>
            </a:pPr>
            <a:r>
              <a:rPr lang="en"/>
              <a:t>This is part of the Python core specification, so should either be already present, or easily installable on all platforms that have access to Python.</a:t>
            </a:r>
            <a:endParaRPr/>
          </a:p>
          <a:p>
            <a:pPr indent="0" lvl="0" marL="0" rtl="0" algn="l">
              <a:spcBef>
                <a:spcPts val="0"/>
              </a:spcBef>
              <a:spcAft>
                <a:spcPts val="0"/>
              </a:spcAft>
              <a:buNone/>
            </a:pPr>
            <a:r>
              <a:rPr lang="en"/>
              <a:t>Venv is the tool we’ve been using so far and we’ll be looking at in a bit more detail in this session, and I’d recommend that as your default virtual environment tool, unless you need features from one of the others that venv doesn’t provide.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pyenv can change the version of Python you’re using, or Conda sometimes works a bit better with complex libraries using multiple different languages.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56" name="Shape 56"/>
        <p:cNvGrpSpPr/>
        <p:nvPr/>
      </p:nvGrpSpPr>
      <p:grpSpPr>
        <a:xfrm>
          <a:off x="0" y="0"/>
          <a:ext cx="0" cy="0"/>
          <a:chOff x="0" y="0"/>
          <a:chExt cx="0" cy="0"/>
        </a:xfrm>
      </p:grpSpPr>
      <p:sp>
        <p:nvSpPr>
          <p:cNvPr id="57" name="Google Shape;57;p14"/>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59" name="Google Shape;59;p14"/>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0" name="Google Shape;60;p14"/>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62" name="Shape 62"/>
        <p:cNvGrpSpPr/>
        <p:nvPr/>
      </p:nvGrpSpPr>
      <p:grpSpPr>
        <a:xfrm>
          <a:off x="0" y="0"/>
          <a:ext cx="0" cy="0"/>
          <a:chOff x="0" y="0"/>
          <a:chExt cx="0" cy="0"/>
        </a:xfrm>
      </p:grpSpPr>
      <p:sp>
        <p:nvSpPr>
          <p:cNvPr id="63" name="Google Shape;63;p15"/>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65" name="Google Shape;65;p15"/>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6" name="Google Shape;66;p15"/>
          <p:cNvSpPr txBox="1"/>
          <p:nvPr>
            <p:ph type="title"/>
          </p:nvPr>
        </p:nvSpPr>
        <p:spPr>
          <a:xfrm>
            <a:off x="311700" y="778750"/>
            <a:ext cx="7256700" cy="3710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6550" lvl="1" marL="914400" rtl="0">
              <a:spcBef>
                <a:spcPts val="1600"/>
              </a:spcBef>
              <a:spcAft>
                <a:spcPts val="0"/>
              </a:spcAft>
              <a:buSzPts val="1700"/>
              <a:buChar char="○"/>
              <a:defRPr sz="17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134125"/>
            <a:ext cx="68946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925725"/>
            <a:ext cx="4572000" cy="421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title"/>
          </p:nvPr>
        </p:nvSpPr>
        <p:spPr>
          <a:xfrm>
            <a:off x="265500" y="131000"/>
            <a:ext cx="7266300" cy="69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1"/>
          <p:cNvSpPr txBox="1"/>
          <p:nvPr>
            <p:ph idx="2" type="body"/>
          </p:nvPr>
        </p:nvSpPr>
        <p:spPr>
          <a:xfrm>
            <a:off x="4939500" y="1109425"/>
            <a:ext cx="3837000" cy="3630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a:lvl1pPr>
            <a:lvl2pPr indent="-336550" lvl="1" marL="914400" rtl="0">
              <a:spcBef>
                <a:spcPts val="1600"/>
              </a:spcBef>
              <a:spcAft>
                <a:spcPts val="0"/>
              </a:spcAft>
              <a:buSzPts val="17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1"/>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000"/>
              <a:buNone/>
              <a:defRPr/>
            </a:lvl1pPr>
          </a:lstStyle>
          <a:p/>
        </p:txBody>
      </p:sp>
      <p:sp>
        <p:nvSpPr>
          <p:cNvPr id="94" name="Google Shape;94;p22"/>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3"/>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ckground">
  <p:cSld name="CUSTOM">
    <p:spTree>
      <p:nvGrpSpPr>
        <p:cNvPr id="97" name="Shape 97"/>
        <p:cNvGrpSpPr/>
        <p:nvPr/>
      </p:nvGrpSpPr>
      <p:grpSpPr>
        <a:xfrm>
          <a:off x="0" y="0"/>
          <a:ext cx="0" cy="0"/>
          <a:chOff x="0" y="0"/>
          <a:chExt cx="0" cy="0"/>
        </a:xfrm>
      </p:grpSpPr>
      <p:sp>
        <p:nvSpPr>
          <p:cNvPr id="98" name="Google Shape;98;p24"/>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Char char="●"/>
              <a:defRPr sz="3600"/>
            </a:lvl1pPr>
            <a:lvl2pPr indent="-431800" lvl="1" marL="914400" rtl="0" algn="l">
              <a:lnSpc>
                <a:spcPct val="90000"/>
              </a:lnSpc>
              <a:spcBef>
                <a:spcPts val="1600"/>
              </a:spcBef>
              <a:spcAft>
                <a:spcPts val="0"/>
              </a:spcAft>
              <a:buClr>
                <a:schemeClr val="dk1"/>
              </a:buClr>
              <a:buSzPts val="3200"/>
              <a:buChar char="○"/>
              <a:defRPr sz="3200"/>
            </a:lvl2pPr>
            <a:lvl3pPr indent="-406400" lvl="2" marL="1371600" rtl="0" algn="l">
              <a:lnSpc>
                <a:spcPct val="90000"/>
              </a:lnSpc>
              <a:spcBef>
                <a:spcPts val="1600"/>
              </a:spcBef>
              <a:spcAft>
                <a:spcPts val="0"/>
              </a:spcAft>
              <a:buClr>
                <a:schemeClr val="dk1"/>
              </a:buClr>
              <a:buSzPts val="2800"/>
              <a:buChar char="■"/>
              <a:defRPr sz="2800"/>
            </a:lvl3pPr>
            <a:lvl4pPr indent="-381000" lvl="3" marL="1828800" rtl="0" algn="l">
              <a:lnSpc>
                <a:spcPct val="90000"/>
              </a:lnSpc>
              <a:spcBef>
                <a:spcPts val="1600"/>
              </a:spcBef>
              <a:spcAft>
                <a:spcPts val="0"/>
              </a:spcAft>
              <a:buClr>
                <a:schemeClr val="dk1"/>
              </a:buClr>
              <a:buSzPts val="2400"/>
              <a:buChar char="●"/>
              <a:defRPr sz="2400"/>
            </a:lvl4pPr>
            <a:lvl5pPr indent="-381000" lvl="4" marL="2286000" rtl="0" algn="l">
              <a:lnSpc>
                <a:spcPct val="90000"/>
              </a:lnSpc>
              <a:spcBef>
                <a:spcPts val="1600"/>
              </a:spcBef>
              <a:spcAft>
                <a:spcPts val="0"/>
              </a:spcAft>
              <a:buClr>
                <a:schemeClr val="dk1"/>
              </a:buClr>
              <a:buSzPts val="2400"/>
              <a:buChar char="○"/>
              <a:defRPr sz="2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2" name="Google Shape;102;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9213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36550" lvl="1" marL="914400" rtl="0">
              <a:lnSpc>
                <a:spcPct val="115000"/>
              </a:lnSpc>
              <a:spcBef>
                <a:spcPts val="1600"/>
              </a:spcBef>
              <a:spcAft>
                <a:spcPts val="0"/>
              </a:spcAft>
              <a:buClr>
                <a:schemeClr val="dk2"/>
              </a:buClr>
              <a:buSzPts val="1700"/>
              <a:buChar char="○"/>
              <a:defRPr sz="1700">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1970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1">
            <a:alphaModFix/>
          </a:blip>
          <a:stretch>
            <a:fillRect/>
          </a:stretch>
        </p:blipFill>
        <p:spPr>
          <a:xfrm>
            <a:off x="8091173" y="1"/>
            <a:ext cx="921280" cy="921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Environments and Packaging</a:t>
            </a:r>
            <a:endParaRPr/>
          </a:p>
        </p:txBody>
      </p:sp>
      <p:sp>
        <p:nvSpPr>
          <p:cNvPr id="110" name="Google Shape;110;p26"/>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Graham</a:t>
            </a:r>
            <a:endParaRPr/>
          </a:p>
          <a:p>
            <a:pPr indent="0" lvl="0" marL="0" rtl="0" algn="l">
              <a:spcBef>
                <a:spcPts val="0"/>
              </a:spcBef>
              <a:spcAft>
                <a:spcPts val="0"/>
              </a:spcAft>
              <a:buNone/>
            </a:pPr>
            <a:r>
              <a:rPr lang="en"/>
              <a:t>Software Sustainability Institute</a:t>
            </a:r>
            <a:endParaRPr/>
          </a:p>
          <a:p>
            <a:pPr indent="0" lvl="0" marL="0" rtl="0" algn="l">
              <a:spcBef>
                <a:spcPts val="0"/>
              </a:spcBef>
              <a:spcAft>
                <a:spcPts val="0"/>
              </a:spcAft>
              <a:buNone/>
            </a:pPr>
            <a:r>
              <a:rPr lang="en"/>
              <a:t>j.graham@software.ac.uk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Distributing our software</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Ideally want to make this as easy as possible</a:t>
            </a:r>
            <a:endParaRPr/>
          </a:p>
          <a:p>
            <a:pPr indent="-355600" lvl="0" marL="457200" rtl="0" algn="l">
              <a:lnSpc>
                <a:spcPct val="150000"/>
              </a:lnSpc>
              <a:spcBef>
                <a:spcPts val="0"/>
              </a:spcBef>
              <a:spcAft>
                <a:spcPts val="0"/>
              </a:spcAft>
              <a:buSzPts val="2000"/>
              <a:buChar char="●"/>
            </a:pPr>
            <a:r>
              <a:rPr lang="en"/>
              <a:t>Linux ecosystem uses package managers</a:t>
            </a:r>
            <a:endParaRPr/>
          </a:p>
          <a:p>
            <a:pPr indent="-336550" lvl="1" marL="914400" rtl="0" algn="l">
              <a:lnSpc>
                <a:spcPct val="150000"/>
              </a:lnSpc>
              <a:spcBef>
                <a:spcPts val="0"/>
              </a:spcBef>
              <a:spcAft>
                <a:spcPts val="0"/>
              </a:spcAft>
              <a:buSzPts val="1700"/>
              <a:buChar char="○"/>
            </a:pPr>
            <a:r>
              <a:rPr lang="en"/>
              <a:t>Get packages from a package repository</a:t>
            </a:r>
            <a:endParaRPr/>
          </a:p>
          <a:p>
            <a:pPr indent="-336550" lvl="1" marL="914400" rtl="0" algn="l">
              <a:lnSpc>
                <a:spcPct val="150000"/>
              </a:lnSpc>
              <a:spcBef>
                <a:spcPts val="0"/>
              </a:spcBef>
              <a:spcAft>
                <a:spcPts val="0"/>
              </a:spcAft>
              <a:buSzPts val="1700"/>
              <a:buChar char="○"/>
            </a:pPr>
            <a:r>
              <a:rPr lang="en"/>
              <a:t>Also a couple available for Windows and OSX</a:t>
            </a:r>
            <a:endParaRPr/>
          </a:p>
          <a:p>
            <a:pPr indent="-355600" lvl="0" marL="457200" rtl="0" algn="l">
              <a:lnSpc>
                <a:spcPct val="150000"/>
              </a:lnSpc>
              <a:spcBef>
                <a:spcPts val="0"/>
              </a:spcBef>
              <a:spcAft>
                <a:spcPts val="0"/>
              </a:spcAft>
              <a:buSzPts val="2000"/>
              <a:buChar char="●"/>
            </a:pPr>
            <a:r>
              <a:rPr lang="en"/>
              <a:t>Many programming languages have own package repository</a:t>
            </a:r>
            <a:endParaRPr/>
          </a:p>
          <a:p>
            <a:pPr indent="-355600" lvl="0" marL="457200" rtl="0" algn="l">
              <a:lnSpc>
                <a:spcPct val="150000"/>
              </a:lnSpc>
              <a:spcBef>
                <a:spcPts val="0"/>
              </a:spcBef>
              <a:spcAft>
                <a:spcPts val="0"/>
              </a:spcAft>
              <a:buSzPts val="2000"/>
              <a:buChar char="●"/>
            </a:pPr>
            <a:r>
              <a:rPr lang="en"/>
              <a:t>In Python we have the Python Package Index (PyPI)</a:t>
            </a:r>
            <a:endParaRPr/>
          </a:p>
          <a:p>
            <a:pPr indent="-336550" lvl="1" marL="914400" rtl="0" algn="l">
              <a:lnSpc>
                <a:spcPct val="150000"/>
              </a:lnSpc>
              <a:spcBef>
                <a:spcPts val="0"/>
              </a:spcBef>
              <a:spcAft>
                <a:spcPts val="0"/>
              </a:spcAft>
              <a:buSzPts val="1700"/>
              <a:buChar char="○"/>
            </a:pPr>
            <a:r>
              <a:rPr lang="en"/>
              <a:t>Also Anaconda - you might come across this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package?</a:t>
            </a:r>
            <a:endParaRPr/>
          </a:p>
        </p:txBody>
      </p:sp>
      <p:sp>
        <p:nvSpPr>
          <p:cNvPr id="122" name="Google Shape;12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Should be everything you need to install the software!</a:t>
            </a:r>
            <a:endParaRPr/>
          </a:p>
          <a:p>
            <a:pPr indent="-355600" lvl="0" marL="457200" rtl="0" algn="l">
              <a:lnSpc>
                <a:spcPct val="150000"/>
              </a:lnSpc>
              <a:spcBef>
                <a:spcPts val="0"/>
              </a:spcBef>
              <a:spcAft>
                <a:spcPts val="0"/>
              </a:spcAft>
              <a:buSzPts val="2000"/>
              <a:buChar char="●"/>
            </a:pPr>
            <a:r>
              <a:rPr lang="en"/>
              <a:t>The software itself</a:t>
            </a:r>
            <a:endParaRPr/>
          </a:p>
          <a:p>
            <a:pPr indent="-336550" lvl="1" marL="914400" rtl="0" algn="l">
              <a:lnSpc>
                <a:spcPct val="150000"/>
              </a:lnSpc>
              <a:spcBef>
                <a:spcPts val="0"/>
              </a:spcBef>
              <a:spcAft>
                <a:spcPts val="0"/>
              </a:spcAft>
              <a:buSzPts val="1700"/>
              <a:buChar char="○"/>
            </a:pPr>
            <a:r>
              <a:rPr lang="en"/>
              <a:t>Source code? Compiled binaries?</a:t>
            </a:r>
            <a:endParaRPr/>
          </a:p>
          <a:p>
            <a:pPr indent="-355600" lvl="0" marL="457200" rtl="0" algn="l">
              <a:lnSpc>
                <a:spcPct val="150000"/>
              </a:lnSpc>
              <a:spcBef>
                <a:spcPts val="0"/>
              </a:spcBef>
              <a:spcAft>
                <a:spcPts val="0"/>
              </a:spcAft>
              <a:buSzPts val="2000"/>
              <a:buChar char="●"/>
            </a:pPr>
            <a:r>
              <a:rPr lang="en"/>
              <a:t>Any necessary data files</a:t>
            </a:r>
            <a:endParaRPr/>
          </a:p>
          <a:p>
            <a:pPr indent="-336550" lvl="1" marL="914400" rtl="0" algn="l">
              <a:lnSpc>
                <a:spcPct val="150000"/>
              </a:lnSpc>
              <a:spcBef>
                <a:spcPts val="0"/>
              </a:spcBef>
              <a:spcAft>
                <a:spcPts val="0"/>
              </a:spcAft>
              <a:buSzPts val="1700"/>
              <a:buChar char="○"/>
            </a:pPr>
            <a:r>
              <a:rPr lang="en"/>
              <a:t>e.g. Config files, common parameter sets</a:t>
            </a:r>
            <a:endParaRPr/>
          </a:p>
          <a:p>
            <a:pPr indent="-355600" lvl="0" marL="457200" rtl="0" algn="l">
              <a:lnSpc>
                <a:spcPct val="150000"/>
              </a:lnSpc>
              <a:spcBef>
                <a:spcPts val="0"/>
              </a:spcBef>
              <a:spcAft>
                <a:spcPts val="0"/>
              </a:spcAft>
              <a:buSzPts val="2000"/>
              <a:buChar char="●"/>
            </a:pPr>
            <a:r>
              <a:rPr lang="en"/>
              <a:t>Metadata</a:t>
            </a:r>
            <a:endParaRPr/>
          </a:p>
          <a:p>
            <a:pPr indent="-336550" lvl="1" marL="914400" rtl="0" algn="l">
              <a:lnSpc>
                <a:spcPct val="150000"/>
              </a:lnSpc>
              <a:spcBef>
                <a:spcPts val="0"/>
              </a:spcBef>
              <a:spcAft>
                <a:spcPts val="0"/>
              </a:spcAft>
              <a:buSzPts val="1700"/>
              <a:buChar char="○"/>
            </a:pPr>
            <a:r>
              <a:rPr lang="en"/>
              <a:t>Name, version number, author, license, etc.</a:t>
            </a:r>
            <a:endParaRPr/>
          </a:p>
          <a:p>
            <a:pPr indent="-336550" lvl="1" marL="914400" rtl="0" algn="l">
              <a:lnSpc>
                <a:spcPct val="150000"/>
              </a:lnSpc>
              <a:spcBef>
                <a:spcPts val="0"/>
              </a:spcBef>
              <a:spcAft>
                <a:spcPts val="0"/>
              </a:spcAft>
              <a:buSzPts val="1700"/>
              <a:buChar char="○"/>
            </a:pPr>
            <a:r>
              <a:rPr lang="en"/>
              <a:t>Dependencies, versions</a:t>
            </a:r>
            <a:endParaRPr/>
          </a:p>
          <a:p>
            <a:pPr indent="-336550" lvl="1" marL="914400" rtl="0" algn="l">
              <a:lnSpc>
                <a:spcPct val="150000"/>
              </a:lnSpc>
              <a:spcBef>
                <a:spcPts val="0"/>
              </a:spcBef>
              <a:spcAft>
                <a:spcPts val="0"/>
              </a:spcAft>
              <a:buSzPts val="1700"/>
              <a:buChar char="○"/>
            </a:pPr>
            <a:r>
              <a:rPr lang="en"/>
              <a:t>Documentation?</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Hell</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Most software depends on other software ‘libraries’</a:t>
            </a:r>
            <a:endParaRPr/>
          </a:p>
          <a:p>
            <a:pPr indent="-336550" lvl="1" marL="914400" rtl="0" algn="l">
              <a:lnSpc>
                <a:spcPct val="150000"/>
              </a:lnSpc>
              <a:spcBef>
                <a:spcPts val="0"/>
              </a:spcBef>
              <a:spcAft>
                <a:spcPts val="0"/>
              </a:spcAft>
              <a:buSzPts val="1700"/>
              <a:buChar char="○"/>
            </a:pPr>
            <a:r>
              <a:rPr lang="en"/>
              <a:t>e.g. Our numerical modelling probably depends on NumPy</a:t>
            </a:r>
            <a:endParaRPr/>
          </a:p>
          <a:p>
            <a:pPr indent="-355600" lvl="0" marL="457200" rtl="0" algn="l">
              <a:lnSpc>
                <a:spcPct val="150000"/>
              </a:lnSpc>
              <a:spcBef>
                <a:spcPts val="0"/>
              </a:spcBef>
              <a:spcAft>
                <a:spcPts val="0"/>
              </a:spcAft>
              <a:buSzPts val="2000"/>
              <a:buChar char="●"/>
            </a:pPr>
            <a:r>
              <a:rPr lang="en"/>
              <a:t>Need particular features?</a:t>
            </a:r>
            <a:endParaRPr/>
          </a:p>
          <a:p>
            <a:pPr indent="-336550" lvl="1" marL="914400" rtl="0" algn="l">
              <a:lnSpc>
                <a:spcPct val="150000"/>
              </a:lnSpc>
              <a:spcBef>
                <a:spcPts val="0"/>
              </a:spcBef>
              <a:spcAft>
                <a:spcPts val="0"/>
              </a:spcAft>
              <a:buSzPts val="1700"/>
              <a:buChar char="○"/>
            </a:pPr>
            <a:r>
              <a:rPr lang="en"/>
              <a:t>Okay, let’s pin a particular version</a:t>
            </a:r>
            <a:endParaRPr/>
          </a:p>
          <a:p>
            <a:pPr indent="-355600" lvl="0" marL="457200" rtl="0" algn="l">
              <a:lnSpc>
                <a:spcPct val="150000"/>
              </a:lnSpc>
              <a:spcBef>
                <a:spcPts val="0"/>
              </a:spcBef>
              <a:spcAft>
                <a:spcPts val="0"/>
              </a:spcAft>
              <a:buSzPts val="2000"/>
              <a:buChar char="●"/>
            </a:pPr>
            <a:r>
              <a:rPr lang="en"/>
              <a:t>But some other software needs a different version</a:t>
            </a:r>
            <a:endParaRPr/>
          </a:p>
          <a:p>
            <a:pPr indent="-336550" lvl="1" marL="914400" rtl="0" algn="l">
              <a:lnSpc>
                <a:spcPct val="150000"/>
              </a:lnSpc>
              <a:spcBef>
                <a:spcPts val="0"/>
              </a:spcBef>
              <a:spcAft>
                <a:spcPts val="0"/>
              </a:spcAft>
              <a:buSzPts val="1700"/>
              <a:buChar char="○"/>
            </a:pPr>
            <a:r>
              <a:rPr lang="en"/>
              <a:t>Dependency chains</a:t>
            </a:r>
            <a:endParaRPr/>
          </a:p>
          <a:p>
            <a:pPr indent="-336550" lvl="1" marL="914400" rtl="0" algn="l">
              <a:lnSpc>
                <a:spcPct val="150000"/>
              </a:lnSpc>
              <a:spcBef>
                <a:spcPts val="0"/>
              </a:spcBef>
              <a:spcAft>
                <a:spcPts val="0"/>
              </a:spcAft>
              <a:buSzPts val="1700"/>
              <a:buChar char="○"/>
            </a:pPr>
            <a:r>
              <a:rPr lang="en"/>
              <a:t>Dependency conflicts</a:t>
            </a:r>
            <a:endParaRPr/>
          </a:p>
          <a:p>
            <a:pPr indent="-336550" lvl="1" marL="914400" rtl="0" algn="l">
              <a:lnSpc>
                <a:spcPct val="150000"/>
              </a:lnSpc>
              <a:spcBef>
                <a:spcPts val="0"/>
              </a:spcBef>
              <a:spcAft>
                <a:spcPts val="0"/>
              </a:spcAft>
              <a:buSzPts val="1700"/>
              <a:buChar char="○"/>
            </a:pPr>
            <a:r>
              <a:rPr lang="en"/>
              <a:t>Circular dependencies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Resolving Dependency Hell</a:t>
            </a:r>
            <a:endParaRPr/>
          </a:p>
        </p:txBody>
      </p:sp>
      <p:sp>
        <p:nvSpPr>
          <p:cNvPr id="134" name="Google Shape;13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Install multiple versions at the same time?</a:t>
            </a:r>
            <a:endParaRPr/>
          </a:p>
          <a:p>
            <a:pPr indent="-355600" lvl="0" marL="457200" rtl="0" algn="l">
              <a:lnSpc>
                <a:spcPct val="150000"/>
              </a:lnSpc>
              <a:spcBef>
                <a:spcPts val="0"/>
              </a:spcBef>
              <a:spcAft>
                <a:spcPts val="0"/>
              </a:spcAft>
              <a:buSzPts val="2000"/>
              <a:buChar char="●"/>
            </a:pPr>
            <a:r>
              <a:rPr lang="en"/>
              <a:t>Separate groups of dependencies from each other?</a:t>
            </a:r>
            <a:endParaRPr/>
          </a:p>
          <a:p>
            <a:pPr indent="0" lvl="0" marL="0" rtl="0" algn="l">
              <a:lnSpc>
                <a:spcPct val="150000"/>
              </a:lnSpc>
              <a:spcBef>
                <a:spcPts val="1600"/>
              </a:spcBef>
              <a:spcAft>
                <a:spcPts val="0"/>
              </a:spcAft>
              <a:buNone/>
            </a:pPr>
            <a:r>
              <a:t/>
            </a:r>
            <a:endParaRPr/>
          </a:p>
          <a:p>
            <a:pPr indent="-355600" lvl="0" marL="457200" rtl="0" algn="l">
              <a:lnSpc>
                <a:spcPct val="150000"/>
              </a:lnSpc>
              <a:spcBef>
                <a:spcPts val="1600"/>
              </a:spcBef>
              <a:spcAft>
                <a:spcPts val="0"/>
              </a:spcAft>
              <a:buSzPts val="2000"/>
              <a:buChar char="●"/>
            </a:pPr>
            <a:r>
              <a:rPr lang="en"/>
              <a:t>Version pinning?</a:t>
            </a:r>
            <a:endParaRPr/>
          </a:p>
          <a:p>
            <a:pPr indent="-336550" lvl="1" marL="914400" rtl="0" algn="l">
              <a:lnSpc>
                <a:spcPct val="150000"/>
              </a:lnSpc>
              <a:spcBef>
                <a:spcPts val="0"/>
              </a:spcBef>
              <a:spcAft>
                <a:spcPts val="0"/>
              </a:spcAft>
              <a:buSzPts val="1700"/>
              <a:buChar char="○"/>
            </a:pPr>
            <a:r>
              <a:rPr lang="en"/>
              <a:t>How strict? When / how to update?</a:t>
            </a:r>
            <a:endParaRPr/>
          </a:p>
          <a:p>
            <a:pPr indent="-355600" lvl="0" marL="457200" rtl="0" algn="l">
              <a:lnSpc>
                <a:spcPct val="150000"/>
              </a:lnSpc>
              <a:spcBef>
                <a:spcPts val="0"/>
              </a:spcBef>
              <a:spcAft>
                <a:spcPts val="0"/>
              </a:spcAft>
              <a:buSzPts val="2000"/>
              <a:buChar char="●"/>
            </a:pPr>
            <a:r>
              <a:rPr lang="en"/>
              <a:t>Separate groups is wasteful duplication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Environments</a:t>
            </a:r>
            <a:endParaRPr/>
          </a:p>
        </p:txBody>
      </p:sp>
      <p:sp>
        <p:nvSpPr>
          <p:cNvPr id="140" name="Google Shape;14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a:t>Python has been a bit of a mess here</a:t>
            </a:r>
            <a:endParaRPr/>
          </a:p>
          <a:p>
            <a:pPr indent="-336550" lvl="1" marL="914400" rtl="0" algn="l">
              <a:lnSpc>
                <a:spcPct val="150000"/>
              </a:lnSpc>
              <a:spcBef>
                <a:spcPts val="0"/>
              </a:spcBef>
              <a:spcAft>
                <a:spcPts val="0"/>
              </a:spcAft>
              <a:buSzPts val="1700"/>
              <a:buChar char="○"/>
            </a:pPr>
            <a:r>
              <a:rPr lang="en"/>
              <a:t>venv, </a:t>
            </a:r>
            <a:r>
              <a:rPr lang="en" sz="1600"/>
              <a:t>virtualenv</a:t>
            </a:r>
            <a:r>
              <a:rPr lang="en"/>
              <a:t>, </a:t>
            </a:r>
            <a:r>
              <a:rPr lang="en" sz="1500"/>
              <a:t>pyenv</a:t>
            </a:r>
            <a:r>
              <a:rPr lang="en"/>
              <a:t>, </a:t>
            </a:r>
            <a:r>
              <a:rPr lang="en" sz="1400"/>
              <a:t>pipenv</a:t>
            </a:r>
            <a:r>
              <a:rPr lang="en"/>
              <a:t>, </a:t>
            </a:r>
            <a:r>
              <a:rPr lang="en" sz="1300"/>
              <a:t>conda</a:t>
            </a:r>
            <a:r>
              <a:rPr lang="en"/>
              <a:t>, </a:t>
            </a:r>
            <a:r>
              <a:rPr lang="en" sz="1200"/>
              <a:t>poetry</a:t>
            </a:r>
            <a:r>
              <a:rPr lang="en"/>
              <a:t>, </a:t>
            </a:r>
            <a:r>
              <a:rPr lang="en" sz="1100"/>
              <a:t>pew</a:t>
            </a:r>
            <a:r>
              <a:rPr lang="en"/>
              <a:t>, </a:t>
            </a:r>
            <a:r>
              <a:rPr lang="en" sz="1000"/>
              <a:t>virtualenvwrapper</a:t>
            </a:r>
            <a:r>
              <a:rPr lang="en"/>
              <a:t>, </a:t>
            </a:r>
            <a:r>
              <a:rPr lang="en" sz="900"/>
              <a:t>docker</a:t>
            </a:r>
            <a:r>
              <a:rPr lang="en"/>
              <a:t>,</a:t>
            </a:r>
            <a:r>
              <a:rPr lang="en" sz="1000"/>
              <a:t> </a:t>
            </a:r>
            <a:r>
              <a:rPr lang="en" sz="800"/>
              <a:t>…</a:t>
            </a:r>
            <a:endParaRPr sz="800"/>
          </a:p>
          <a:p>
            <a:pPr indent="-355600" lvl="0" marL="457200" rtl="0" algn="l">
              <a:lnSpc>
                <a:spcPct val="150000"/>
              </a:lnSpc>
              <a:spcBef>
                <a:spcPts val="0"/>
              </a:spcBef>
              <a:spcAft>
                <a:spcPts val="0"/>
              </a:spcAft>
              <a:buSzPts val="2000"/>
              <a:buChar char="●"/>
            </a:pPr>
            <a:r>
              <a:rPr lang="en"/>
              <a:t>But venv is official since Python 3.3</a:t>
            </a:r>
            <a:endParaRPr/>
          </a:p>
          <a:p>
            <a:pPr indent="-336550" lvl="1" marL="914400" rtl="0" algn="l">
              <a:lnSpc>
                <a:spcPct val="150000"/>
              </a:lnSpc>
              <a:spcBef>
                <a:spcPts val="0"/>
              </a:spcBef>
              <a:spcAft>
                <a:spcPts val="0"/>
              </a:spcAft>
              <a:buSzPts val="1700"/>
              <a:buChar char="○"/>
            </a:pPr>
            <a:r>
              <a:rPr lang="en"/>
              <a:t>Use venv unless you prefer another one</a:t>
            </a:r>
            <a:endParaRPr/>
          </a:p>
          <a:p>
            <a:pPr indent="-355600" lvl="0" marL="457200" rtl="0" algn="l">
              <a:lnSpc>
                <a:spcPct val="150000"/>
              </a:lnSpc>
              <a:spcBef>
                <a:spcPts val="0"/>
              </a:spcBef>
              <a:spcAft>
                <a:spcPts val="0"/>
              </a:spcAft>
              <a:buSzPts val="2000"/>
              <a:buChar char="●"/>
            </a:pPr>
            <a:r>
              <a:rPr lang="en"/>
              <a:t>Gives us a completely separate environment</a:t>
            </a:r>
            <a:endParaRPr/>
          </a:p>
          <a:p>
            <a:pPr indent="-355600" lvl="0" marL="457200" rtl="0" algn="l">
              <a:lnSpc>
                <a:spcPct val="150000"/>
              </a:lnSpc>
              <a:spcBef>
                <a:spcPts val="0"/>
              </a:spcBef>
              <a:spcAft>
                <a:spcPts val="0"/>
              </a:spcAft>
              <a:buSzPts val="2000"/>
              <a:buChar char="●"/>
            </a:pPr>
            <a:r>
              <a:rPr lang="en"/>
              <a:t>Generally store environment with project</a:t>
            </a:r>
            <a:endParaRPr/>
          </a:p>
        </p:txBody>
      </p:sp>
      <p:pic>
        <p:nvPicPr>
          <p:cNvPr id="141" name="Google Shape;141;p31"/>
          <p:cNvPicPr preferRelativeResize="0"/>
          <p:nvPr/>
        </p:nvPicPr>
        <p:blipFill>
          <a:blip r:embed="rId3">
            <a:alphaModFix/>
          </a:blip>
          <a:stretch>
            <a:fillRect/>
          </a:stretch>
        </p:blipFill>
        <p:spPr>
          <a:xfrm>
            <a:off x="6252750" y="2158070"/>
            <a:ext cx="2624150" cy="2597500"/>
          </a:xfrm>
          <a:prstGeom prst="rect">
            <a:avLst/>
          </a:prstGeom>
          <a:noFill/>
          <a:ln>
            <a:noFill/>
          </a:ln>
        </p:spPr>
      </p:pic>
      <p:sp>
        <p:nvSpPr>
          <p:cNvPr id="142" name="Google Shape;142;p31"/>
          <p:cNvSpPr txBox="1"/>
          <p:nvPr/>
        </p:nvSpPr>
        <p:spPr>
          <a:xfrm>
            <a:off x="6134125" y="4746350"/>
            <a:ext cx="28305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XKCD 1987 - Python Environment https://xkcd.com/1987/</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SI widesc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