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>
        <p:scale>
          <a:sx n="70" d="100"/>
          <a:sy n="70" d="100"/>
        </p:scale>
        <p:origin x="21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701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073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860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62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268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3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864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256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290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638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83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0223-7A33-499D-8722-225F255C0651}" type="datetimeFigureOut">
              <a:rPr lang="en-ZA" smtClean="0"/>
              <a:t>2018/01/24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E12B-0BB6-4FCD-BDF8-69341D18E2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6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38258" y="623081"/>
            <a:ext cx="0" cy="5442252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08103" y="5391567"/>
            <a:ext cx="8407896" cy="1136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169284" y="1810855"/>
            <a:ext cx="7514758" cy="355398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14718 w 5810250"/>
              <a:gd name="connsiteY2" fmla="*/ 1606629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14718 w 5810250"/>
              <a:gd name="connsiteY2" fmla="*/ 1606629 h 1791405"/>
              <a:gd name="connsiteX3" fmla="*/ 1268112 w 5810250"/>
              <a:gd name="connsiteY3" fmla="*/ 1468647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834080 w 5810250"/>
              <a:gd name="connsiteY2" fmla="*/ 1624587 h 1791405"/>
              <a:gd name="connsiteX3" fmla="*/ 1268112 w 5810250"/>
              <a:gd name="connsiteY3" fmla="*/ 1468647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834080 w 5810250"/>
              <a:gd name="connsiteY2" fmla="*/ 1624587 h 1791405"/>
              <a:gd name="connsiteX3" fmla="*/ 1268112 w 5810250"/>
              <a:gd name="connsiteY3" fmla="*/ 1468647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834080 w 5810250"/>
              <a:gd name="connsiteY2" fmla="*/ 1624587 h 1791405"/>
              <a:gd name="connsiteX3" fmla="*/ 1268112 w 5810250"/>
              <a:gd name="connsiteY3" fmla="*/ 1468647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834080 w 5810250"/>
              <a:gd name="connsiteY2" fmla="*/ 1624587 h 1791405"/>
              <a:gd name="connsiteX3" fmla="*/ 1268112 w 5810250"/>
              <a:gd name="connsiteY3" fmla="*/ 1468647 h 1791405"/>
              <a:gd name="connsiteX4" fmla="*/ 1588959 w 5810250"/>
              <a:gd name="connsiteY4" fmla="*/ 1229692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815717 w 5810250"/>
              <a:gd name="connsiteY2" fmla="*/ 1660502 h 1791405"/>
              <a:gd name="connsiteX3" fmla="*/ 1268112 w 5810250"/>
              <a:gd name="connsiteY3" fmla="*/ 1468647 h 1791405"/>
              <a:gd name="connsiteX4" fmla="*/ 1588959 w 5810250"/>
              <a:gd name="connsiteY4" fmla="*/ 1229692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41595 h 1791405"/>
              <a:gd name="connsiteX2" fmla="*/ 815717 w 5810250"/>
              <a:gd name="connsiteY2" fmla="*/ 1660502 h 1791405"/>
              <a:gd name="connsiteX3" fmla="*/ 1268112 w 5810250"/>
              <a:gd name="connsiteY3" fmla="*/ 1468647 h 1791405"/>
              <a:gd name="connsiteX4" fmla="*/ 1588959 w 5810250"/>
              <a:gd name="connsiteY4" fmla="*/ 1229692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41595 h 1791405"/>
              <a:gd name="connsiteX2" fmla="*/ 815717 w 5810250"/>
              <a:gd name="connsiteY2" fmla="*/ 1660502 h 1791405"/>
              <a:gd name="connsiteX3" fmla="*/ 1268112 w 5810250"/>
              <a:gd name="connsiteY3" fmla="*/ 1468647 h 1791405"/>
              <a:gd name="connsiteX4" fmla="*/ 1588959 w 5810250"/>
              <a:gd name="connsiteY4" fmla="*/ 1229692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559043 w 5810250"/>
              <a:gd name="connsiteY12" fmla="*/ 30372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41595"/>
                </a:lnTo>
                <a:cubicBezTo>
                  <a:pt x="520700" y="1717783"/>
                  <a:pt x="671040" y="1705993"/>
                  <a:pt x="815717" y="1660502"/>
                </a:cubicBezTo>
                <a:cubicBezTo>
                  <a:pt x="960394" y="1615011"/>
                  <a:pt x="1139238" y="1540449"/>
                  <a:pt x="1268112" y="1468647"/>
                </a:cubicBezTo>
                <a:cubicBezTo>
                  <a:pt x="1396986" y="1396845"/>
                  <a:pt x="1508211" y="1310836"/>
                  <a:pt x="1588959" y="1229692"/>
                </a:cubicBezTo>
                <a:cubicBezTo>
                  <a:pt x="1669707" y="1148548"/>
                  <a:pt x="1687227" y="1064374"/>
                  <a:pt x="1752600" y="981780"/>
                </a:cubicBezTo>
                <a:cubicBezTo>
                  <a:pt x="1817974" y="899186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50297" y="59261"/>
                  <a:pt x="4286250" y="48330"/>
                </a:cubicBezTo>
                <a:cubicBezTo>
                  <a:pt x="4422203" y="37400"/>
                  <a:pt x="4435218" y="36722"/>
                  <a:pt x="4559043" y="30372"/>
                </a:cubicBezTo>
                <a:lnTo>
                  <a:pt x="5029200" y="10230"/>
                </a:lnTo>
                <a:cubicBezTo>
                  <a:pt x="5185347" y="5286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05212" y="1687812"/>
            <a:ext cx="8407896" cy="11360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1888962" y="413011"/>
            <a:ext cx="322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P</a:t>
            </a:r>
            <a:r>
              <a:rPr lang="en-ZA" sz="2800" baseline="-25000" dirty="0"/>
              <a:t>+</a:t>
            </a:r>
            <a:r>
              <a:rPr lang="en-ZA" sz="2800" dirty="0"/>
              <a:t>(t)  (Sensitivity)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99944" y="5120853"/>
            <a:ext cx="70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1304" y="3089862"/>
            <a:ext cx="126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5404" y="5032517"/>
            <a:ext cx="731376" cy="140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0387" y="1313340"/>
            <a:ext cx="731376" cy="140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1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188762" y="1743670"/>
            <a:ext cx="7454446" cy="3584029"/>
            <a:chOff x="2188762" y="1759715"/>
            <a:chExt cx="7454446" cy="3584029"/>
          </a:xfrm>
        </p:grpSpPr>
        <p:sp>
          <p:nvSpPr>
            <p:cNvPr id="45" name="Freeform 44"/>
            <p:cNvSpPr/>
            <p:nvPr/>
          </p:nvSpPr>
          <p:spPr>
            <a:xfrm>
              <a:off x="3333351" y="1765717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188762" y="5338555"/>
              <a:ext cx="4536000" cy="0"/>
            </a:xfrm>
            <a:prstGeom prst="line">
              <a:avLst/>
            </a:prstGeom>
            <a:ln w="38100">
              <a:solidFill>
                <a:srgbClr val="00B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107208" y="1759715"/>
              <a:ext cx="4536000" cy="0"/>
            </a:xfrm>
            <a:prstGeom prst="line">
              <a:avLst/>
            </a:prstGeom>
            <a:ln w="38100">
              <a:solidFill>
                <a:srgbClr val="00B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6717605" y="1765024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430868" y="1762345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4476364" y="1765705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6072563" y="1765019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878796" y="1762343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5198265" y="1777734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4761114" y="1773727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4901478" y="1769725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4267824" y="1773721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5723649" y="1765009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029814" y="1765710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632774" y="1765714"/>
              <a:ext cx="1900020" cy="356601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074955" y="3064506"/>
            <a:ext cx="126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latin typeface="Symbol" panose="05050102010706020507" pitchFamily="18" charset="2"/>
              </a:rPr>
              <a:t>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738257" y="3587861"/>
            <a:ext cx="379175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59072" y="3583850"/>
            <a:ext cx="104400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846453" y="1784068"/>
            <a:ext cx="7427173" cy="3557994"/>
            <a:chOff x="2207311" y="2539321"/>
            <a:chExt cx="5742531" cy="20975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207311" y="4636824"/>
              <a:ext cx="2870994" cy="0"/>
            </a:xfrm>
            <a:prstGeom prst="line">
              <a:avLst/>
            </a:prstGeom>
            <a:ln w="63500">
              <a:solidFill>
                <a:srgbClr val="92D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074287" y="2550691"/>
              <a:ext cx="0" cy="2070089"/>
            </a:xfrm>
            <a:prstGeom prst="line">
              <a:avLst/>
            </a:prstGeom>
            <a:ln w="63500">
              <a:solidFill>
                <a:srgbClr val="92D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8848" y="2539321"/>
              <a:ext cx="2870994" cy="0"/>
            </a:xfrm>
            <a:prstGeom prst="line">
              <a:avLst/>
            </a:prstGeom>
            <a:ln w="63500">
              <a:solidFill>
                <a:srgbClr val="92D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0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Freeform 3"/>
          <p:cNvSpPr/>
          <p:nvPr/>
        </p:nvSpPr>
        <p:spPr>
          <a:xfrm>
            <a:off x="1558296" y="260238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251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flipH="1">
            <a:off x="5172359" y="2598030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026972" y="2577765"/>
            <a:ext cx="7056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39687" y="2017952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2295" y="4417890"/>
            <a:ext cx="11064905" cy="364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58296" y="260238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2183" y="2542610"/>
            <a:ext cx="6500805" cy="5726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357" y="3512367"/>
            <a:ext cx="1696978" cy="641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1180" y="3164308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d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091" y="4076808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989" y="2171813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556921" y="2166339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17636" y="2090135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17749" y="3508354"/>
            <a:ext cx="2999887" cy="104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2024" y="3172327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92D050"/>
                </a:solidFill>
              </a:rPr>
              <a:t>d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21484" y="2581841"/>
            <a:ext cx="8712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330193" y="2585763"/>
            <a:ext cx="1851444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 flipV="1">
            <a:off x="2716297" y="259088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6" name="Freeform 65"/>
          <p:cNvSpPr/>
          <p:nvPr/>
        </p:nvSpPr>
        <p:spPr>
          <a:xfrm flipH="1" flipV="1">
            <a:off x="2298872" y="258717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3" name="Group 2"/>
          <p:cNvGrpSpPr/>
          <p:nvPr/>
        </p:nvGrpSpPr>
        <p:grpSpPr>
          <a:xfrm>
            <a:off x="1557589" y="2583158"/>
            <a:ext cx="2156865" cy="1798057"/>
            <a:chOff x="1557589" y="2583158"/>
            <a:chExt cx="2156865" cy="1798057"/>
          </a:xfrm>
        </p:grpSpPr>
        <p:sp>
          <p:nvSpPr>
            <p:cNvPr id="59" name="Freeform 58"/>
            <p:cNvSpPr/>
            <p:nvPr/>
          </p:nvSpPr>
          <p:spPr>
            <a:xfrm flipH="1" flipV="1">
              <a:off x="1557589" y="2589538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6" name="Freeform 55"/>
            <p:cNvSpPr/>
            <p:nvPr/>
          </p:nvSpPr>
          <p:spPr>
            <a:xfrm flipH="1" flipV="1">
              <a:off x="2938929" y="2589192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0" name="Freeform 59"/>
            <p:cNvSpPr/>
            <p:nvPr/>
          </p:nvSpPr>
          <p:spPr>
            <a:xfrm flipH="1" flipV="1">
              <a:off x="2082793" y="2590885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1" name="Freeform 60"/>
            <p:cNvSpPr/>
            <p:nvPr/>
          </p:nvSpPr>
          <p:spPr>
            <a:xfrm flipH="1" flipV="1">
              <a:off x="2472389" y="2589198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2" name="Freeform 61"/>
            <p:cNvSpPr/>
            <p:nvPr/>
          </p:nvSpPr>
          <p:spPr>
            <a:xfrm flipH="1" flipV="1">
              <a:off x="1820874" y="2589542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4" name="Freeform 63"/>
            <p:cNvSpPr/>
            <p:nvPr/>
          </p:nvSpPr>
          <p:spPr>
            <a:xfrm flipH="1" flipV="1">
              <a:off x="2177733" y="2583158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5" name="Freeform 64"/>
            <p:cNvSpPr/>
            <p:nvPr/>
          </p:nvSpPr>
          <p:spPr>
            <a:xfrm flipH="1" flipV="1">
              <a:off x="2356164" y="2585170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7" name="Freeform 66"/>
            <p:cNvSpPr/>
            <p:nvPr/>
          </p:nvSpPr>
          <p:spPr>
            <a:xfrm flipH="1" flipV="1">
              <a:off x="2557508" y="2585173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8" name="Freeform 67"/>
            <p:cNvSpPr/>
            <p:nvPr/>
          </p:nvSpPr>
          <p:spPr>
            <a:xfrm flipH="1" flipV="1">
              <a:off x="1963289" y="2589547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9" name="Freeform 68"/>
            <p:cNvSpPr/>
            <p:nvPr/>
          </p:nvSpPr>
          <p:spPr>
            <a:xfrm flipH="1" flipV="1">
              <a:off x="2246489" y="2589195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70" name="Freeform 69"/>
            <p:cNvSpPr/>
            <p:nvPr/>
          </p:nvSpPr>
          <p:spPr>
            <a:xfrm flipH="1" flipV="1">
              <a:off x="2408548" y="2589193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72" name="Freeform 71"/>
          <p:cNvSpPr/>
          <p:nvPr/>
        </p:nvSpPr>
        <p:spPr>
          <a:xfrm flipH="1">
            <a:off x="6680049" y="259252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5" name="Freeform 74"/>
          <p:cNvSpPr/>
          <p:nvPr/>
        </p:nvSpPr>
        <p:spPr>
          <a:xfrm flipH="1">
            <a:off x="8061389" y="259287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452653" y="4386633"/>
            <a:ext cx="1851444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 flipH="1">
            <a:off x="7205253" y="259118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8" name="Freeform 77"/>
          <p:cNvSpPr/>
          <p:nvPr/>
        </p:nvSpPr>
        <p:spPr>
          <a:xfrm flipH="1">
            <a:off x="7594849" y="259286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9" name="Freeform 78"/>
          <p:cNvSpPr/>
          <p:nvPr/>
        </p:nvSpPr>
        <p:spPr>
          <a:xfrm flipH="1">
            <a:off x="6943334" y="259252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0" name="Freeform 79"/>
          <p:cNvSpPr/>
          <p:nvPr/>
        </p:nvSpPr>
        <p:spPr>
          <a:xfrm flipH="1">
            <a:off x="7838757" y="259118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1" name="Freeform 80"/>
          <p:cNvSpPr/>
          <p:nvPr/>
        </p:nvSpPr>
        <p:spPr>
          <a:xfrm flipH="1">
            <a:off x="7300193" y="259890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2" name="Freeform 81"/>
          <p:cNvSpPr/>
          <p:nvPr/>
        </p:nvSpPr>
        <p:spPr>
          <a:xfrm flipH="1">
            <a:off x="7478624" y="259689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3" name="Freeform 82"/>
          <p:cNvSpPr/>
          <p:nvPr/>
        </p:nvSpPr>
        <p:spPr>
          <a:xfrm flipH="1">
            <a:off x="7421332" y="259488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4" name="Freeform 83"/>
          <p:cNvSpPr/>
          <p:nvPr/>
        </p:nvSpPr>
        <p:spPr>
          <a:xfrm flipH="1">
            <a:off x="7679968" y="25968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Freeform 84"/>
          <p:cNvSpPr/>
          <p:nvPr/>
        </p:nvSpPr>
        <p:spPr>
          <a:xfrm flipH="1">
            <a:off x="7085749" y="259251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Freeform 85"/>
          <p:cNvSpPr/>
          <p:nvPr/>
        </p:nvSpPr>
        <p:spPr>
          <a:xfrm flipH="1">
            <a:off x="7368949" y="259287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Freeform 86"/>
          <p:cNvSpPr/>
          <p:nvPr/>
        </p:nvSpPr>
        <p:spPr>
          <a:xfrm flipH="1">
            <a:off x="7531008" y="25928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025294" y="4386579"/>
            <a:ext cx="1908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44434" y="4386440"/>
            <a:ext cx="3744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061291" y="3948370"/>
            <a:ext cx="105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t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5228573" y="3766753"/>
            <a:ext cx="224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P(Test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(+),t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|DDI=t</a:t>
            </a:r>
            <a:r>
              <a:rPr lang="en-ZA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257213" y="1779994"/>
            <a:ext cx="2085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P(Test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(-),t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|DDI=t)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431368" y="4854670"/>
            <a:ext cx="105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2</a:t>
            </a:r>
          </a:p>
          <a:p>
            <a:pPr algn="ctr"/>
            <a:r>
              <a:rPr lang="en-ZA" dirty="0">
                <a:solidFill>
                  <a:srgbClr val="92D050"/>
                </a:solidFill>
              </a:rPr>
              <a:t>Test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  <a:r>
              <a:rPr lang="en-ZA" dirty="0"/>
              <a:t>(+)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78431" y="4934881"/>
            <a:ext cx="114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1</a:t>
            </a:r>
            <a:r>
              <a:rPr lang="en-ZA" dirty="0"/>
              <a:t>  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/>
              <a:t>(-)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DA058-57F5-C34C-AE06-3EB7D3F3719B}"/>
              </a:ext>
            </a:extLst>
          </p:cNvPr>
          <p:cNvSpPr/>
          <p:nvPr/>
        </p:nvSpPr>
        <p:spPr>
          <a:xfrm>
            <a:off x="5142222" y="1330169"/>
            <a:ext cx="500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P( {</a:t>
            </a:r>
            <a:r>
              <a:rPr lang="en-ZA" sz="2400" dirty="0">
                <a:solidFill>
                  <a:srgbClr val="FF0000"/>
                </a:solidFill>
              </a:rPr>
              <a:t>Test</a:t>
            </a:r>
            <a:r>
              <a:rPr lang="en-ZA" sz="2400" baseline="-25000" dirty="0">
                <a:solidFill>
                  <a:srgbClr val="FF0000"/>
                </a:solidFill>
              </a:rPr>
              <a:t>1</a:t>
            </a:r>
            <a:r>
              <a:rPr lang="en-ZA" sz="2400" dirty="0">
                <a:solidFill>
                  <a:srgbClr val="0070C0"/>
                </a:solidFill>
              </a:rPr>
              <a:t>(+),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1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&amp; {</a:t>
            </a:r>
            <a:r>
              <a:rPr lang="en-ZA" sz="2400" dirty="0">
                <a:solidFill>
                  <a:srgbClr val="92D050"/>
                </a:solidFill>
              </a:rPr>
              <a:t>Test</a:t>
            </a:r>
            <a:r>
              <a:rPr lang="en-ZA" sz="2400" baseline="-25000" dirty="0">
                <a:solidFill>
                  <a:srgbClr val="92D050"/>
                </a:solidFill>
              </a:rPr>
              <a:t>2</a:t>
            </a:r>
            <a:r>
              <a:rPr lang="en-ZA" sz="2400" dirty="0">
                <a:solidFill>
                  <a:srgbClr val="0070C0"/>
                </a:solidFill>
              </a:rPr>
              <a:t>(-),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2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| </a:t>
            </a:r>
            <a:r>
              <a:rPr lang="en-ZA" sz="2400" dirty="0" smtClean="0">
                <a:solidFill>
                  <a:srgbClr val="0070C0"/>
                </a:solidFill>
              </a:rPr>
              <a:t>DDI=</a:t>
            </a:r>
            <a:r>
              <a:rPr lang="en-ZA" sz="2400" dirty="0" err="1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err="1" smtClean="0">
                <a:solidFill>
                  <a:srgbClr val="0070C0"/>
                </a:solidFill>
              </a:rPr>
              <a:t>H</a:t>
            </a:r>
            <a:r>
              <a:rPr lang="en-ZA" sz="2400" dirty="0" smtClean="0">
                <a:solidFill>
                  <a:srgbClr val="0070C0"/>
                </a:solidFill>
              </a:rPr>
              <a:t> </a:t>
            </a:r>
            <a:r>
              <a:rPr lang="en-ZA" sz="2400" dirty="0"/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30595" y="4267938"/>
            <a:ext cx="1143980" cy="1821258"/>
            <a:chOff x="1824358" y="4208563"/>
            <a:chExt cx="1143980" cy="1821258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2403541" y="4545496"/>
              <a:ext cx="0" cy="103571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824358" y="5660489"/>
              <a:ext cx="1143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 err="1">
                  <a:solidFill>
                    <a:srgbClr val="0070C0"/>
                  </a:solidFill>
                </a:rPr>
                <a:t>t</a:t>
              </a:r>
              <a:r>
                <a:rPr lang="en-ZA" baseline="-25000" dirty="0" err="1">
                  <a:solidFill>
                    <a:srgbClr val="0070C0"/>
                  </a:solidFill>
                </a:rPr>
                <a:t>H</a:t>
              </a:r>
              <a:endParaRPr lang="en-ZA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766B9C3-B076-724D-AF23-06703AE1B394}"/>
                </a:ext>
              </a:extLst>
            </p:cNvPr>
            <p:cNvSpPr>
              <a:spLocks/>
            </p:cNvSpPr>
            <p:nvPr/>
          </p:nvSpPr>
          <p:spPr>
            <a:xfrm>
              <a:off x="2350145" y="420856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709989" y="3548354"/>
            <a:ext cx="2156865" cy="1798057"/>
            <a:chOff x="1557589" y="2583158"/>
            <a:chExt cx="2156865" cy="1798057"/>
          </a:xfrm>
        </p:grpSpPr>
        <p:sp>
          <p:nvSpPr>
            <p:cNvPr id="74" name="Freeform 73"/>
            <p:cNvSpPr/>
            <p:nvPr/>
          </p:nvSpPr>
          <p:spPr>
            <a:xfrm flipH="1" flipV="1">
              <a:off x="1557589" y="2589538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2938929" y="2589192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7" name="Freeform 96"/>
            <p:cNvSpPr/>
            <p:nvPr/>
          </p:nvSpPr>
          <p:spPr>
            <a:xfrm flipH="1" flipV="1">
              <a:off x="2082793" y="2590885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8" name="Freeform 97"/>
            <p:cNvSpPr/>
            <p:nvPr/>
          </p:nvSpPr>
          <p:spPr>
            <a:xfrm flipH="1" flipV="1">
              <a:off x="2472389" y="2589198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9" name="Freeform 98"/>
            <p:cNvSpPr/>
            <p:nvPr/>
          </p:nvSpPr>
          <p:spPr>
            <a:xfrm flipH="1" flipV="1">
              <a:off x="1820874" y="2589542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0" name="Freeform 99"/>
            <p:cNvSpPr/>
            <p:nvPr/>
          </p:nvSpPr>
          <p:spPr>
            <a:xfrm flipH="1" flipV="1">
              <a:off x="2177733" y="2583158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1" name="Freeform 100"/>
            <p:cNvSpPr/>
            <p:nvPr/>
          </p:nvSpPr>
          <p:spPr>
            <a:xfrm flipH="1" flipV="1">
              <a:off x="2356164" y="2585170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2" name="Freeform 101"/>
            <p:cNvSpPr/>
            <p:nvPr/>
          </p:nvSpPr>
          <p:spPr>
            <a:xfrm flipH="1" flipV="1">
              <a:off x="2557508" y="2585173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3" name="Freeform 102"/>
            <p:cNvSpPr/>
            <p:nvPr/>
          </p:nvSpPr>
          <p:spPr>
            <a:xfrm flipH="1" flipV="1">
              <a:off x="1963289" y="2589547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4" name="Freeform 103"/>
            <p:cNvSpPr/>
            <p:nvPr/>
          </p:nvSpPr>
          <p:spPr>
            <a:xfrm flipH="1" flipV="1">
              <a:off x="2246489" y="2589195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5" name="Freeform 104"/>
            <p:cNvSpPr/>
            <p:nvPr/>
          </p:nvSpPr>
          <p:spPr>
            <a:xfrm flipH="1" flipV="1">
              <a:off x="2408548" y="2589193"/>
              <a:ext cx="775525" cy="1790330"/>
            </a:xfrm>
            <a:custGeom>
              <a:avLst/>
              <a:gdLst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4467225 w 5810250"/>
                <a:gd name="connsiteY12" fmla="*/ 48330 h 1791405"/>
                <a:gd name="connsiteX13" fmla="*/ 5029200 w 5810250"/>
                <a:gd name="connsiteY13" fmla="*/ 10230 h 1791405"/>
                <a:gd name="connsiteX14" fmla="*/ 5495925 w 5810250"/>
                <a:gd name="connsiteY14" fmla="*/ 705 h 1791405"/>
                <a:gd name="connsiteX15" fmla="*/ 5743575 w 5810250"/>
                <a:gd name="connsiteY15" fmla="*/ 705 h 1791405"/>
                <a:gd name="connsiteX16" fmla="*/ 5810250 w 5810250"/>
                <a:gd name="connsiteY16" fmla="*/ 705 h 1791405"/>
                <a:gd name="connsiteX0" fmla="*/ 0 w 5810250"/>
                <a:gd name="connsiteY0" fmla="*/ 1791405 h 1791405"/>
                <a:gd name="connsiteX1" fmla="*/ 400050 w 5810250"/>
                <a:gd name="connsiteY1" fmla="*/ 1705680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5810250"/>
                <a:gd name="connsiteY0" fmla="*/ 1791405 h 1791405"/>
                <a:gd name="connsiteX1" fmla="*/ 443022 w 5810250"/>
                <a:gd name="connsiteY1" fmla="*/ 1732399 h 1791405"/>
                <a:gd name="connsiteX2" fmla="*/ 723900 w 5810250"/>
                <a:gd name="connsiteY2" fmla="*/ 1648530 h 1791405"/>
                <a:gd name="connsiteX3" fmla="*/ 1047750 w 5810250"/>
                <a:gd name="connsiteY3" fmla="*/ 1486605 h 1791405"/>
                <a:gd name="connsiteX4" fmla="*/ 1543050 w 5810250"/>
                <a:gd name="connsiteY4" fmla="*/ 1181805 h 1791405"/>
                <a:gd name="connsiteX5" fmla="*/ 1752600 w 5810250"/>
                <a:gd name="connsiteY5" fmla="*/ 981780 h 1791405"/>
                <a:gd name="connsiteX6" fmla="*/ 1981200 w 5810250"/>
                <a:gd name="connsiteY6" fmla="*/ 734130 h 1791405"/>
                <a:gd name="connsiteX7" fmla="*/ 2286000 w 5810250"/>
                <a:gd name="connsiteY7" fmla="*/ 448380 h 1791405"/>
                <a:gd name="connsiteX8" fmla="*/ 2657475 w 5810250"/>
                <a:gd name="connsiteY8" fmla="*/ 286455 h 1791405"/>
                <a:gd name="connsiteX9" fmla="*/ 3190875 w 5810250"/>
                <a:gd name="connsiteY9" fmla="*/ 181680 h 1791405"/>
                <a:gd name="connsiteX10" fmla="*/ 3743325 w 5810250"/>
                <a:gd name="connsiteY10" fmla="*/ 95955 h 1791405"/>
                <a:gd name="connsiteX11" fmla="*/ 4286250 w 5810250"/>
                <a:gd name="connsiteY11" fmla="*/ 48330 h 1791405"/>
                <a:gd name="connsiteX12" fmla="*/ 5029200 w 5810250"/>
                <a:gd name="connsiteY12" fmla="*/ 10230 h 1791405"/>
                <a:gd name="connsiteX13" fmla="*/ 5495925 w 5810250"/>
                <a:gd name="connsiteY13" fmla="*/ 705 h 1791405"/>
                <a:gd name="connsiteX14" fmla="*/ 5743575 w 5810250"/>
                <a:gd name="connsiteY14" fmla="*/ 705 h 1791405"/>
                <a:gd name="connsiteX15" fmla="*/ 5810250 w 5810250"/>
                <a:gd name="connsiteY15" fmla="*/ 705 h 1791405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794166 w 6161394"/>
                <a:gd name="connsiteY1" fmla="*/ 1732399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  <a:gd name="connsiteX0" fmla="*/ 0 w 6161394"/>
                <a:gd name="connsiteY0" fmla="*/ 1797469 h 1797469"/>
                <a:gd name="connsiteX1" fmla="*/ 638103 w 6161394"/>
                <a:gd name="connsiteY1" fmla="*/ 1750593 h 1797469"/>
                <a:gd name="connsiteX2" fmla="*/ 1075044 w 6161394"/>
                <a:gd name="connsiteY2" fmla="*/ 1648530 h 1797469"/>
                <a:gd name="connsiteX3" fmla="*/ 1398894 w 6161394"/>
                <a:gd name="connsiteY3" fmla="*/ 1486605 h 1797469"/>
                <a:gd name="connsiteX4" fmla="*/ 1894194 w 6161394"/>
                <a:gd name="connsiteY4" fmla="*/ 1181805 h 1797469"/>
                <a:gd name="connsiteX5" fmla="*/ 2103744 w 6161394"/>
                <a:gd name="connsiteY5" fmla="*/ 981780 h 1797469"/>
                <a:gd name="connsiteX6" fmla="*/ 2332344 w 6161394"/>
                <a:gd name="connsiteY6" fmla="*/ 734130 h 1797469"/>
                <a:gd name="connsiteX7" fmla="*/ 2637144 w 6161394"/>
                <a:gd name="connsiteY7" fmla="*/ 448380 h 1797469"/>
                <a:gd name="connsiteX8" fmla="*/ 3008619 w 6161394"/>
                <a:gd name="connsiteY8" fmla="*/ 286455 h 1797469"/>
                <a:gd name="connsiteX9" fmla="*/ 3542019 w 6161394"/>
                <a:gd name="connsiteY9" fmla="*/ 181680 h 1797469"/>
                <a:gd name="connsiteX10" fmla="*/ 4094469 w 6161394"/>
                <a:gd name="connsiteY10" fmla="*/ 95955 h 1797469"/>
                <a:gd name="connsiteX11" fmla="*/ 4637394 w 6161394"/>
                <a:gd name="connsiteY11" fmla="*/ 48330 h 1797469"/>
                <a:gd name="connsiteX12" fmla="*/ 5380344 w 6161394"/>
                <a:gd name="connsiteY12" fmla="*/ 10230 h 1797469"/>
                <a:gd name="connsiteX13" fmla="*/ 5847069 w 6161394"/>
                <a:gd name="connsiteY13" fmla="*/ 705 h 1797469"/>
                <a:gd name="connsiteX14" fmla="*/ 6094719 w 6161394"/>
                <a:gd name="connsiteY14" fmla="*/ 705 h 1797469"/>
                <a:gd name="connsiteX15" fmla="*/ 6161394 w 6161394"/>
                <a:gd name="connsiteY15" fmla="*/ 705 h 17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1394" h="1797469">
                  <a:moveTo>
                    <a:pt x="0" y="1797469"/>
                  </a:moveTo>
                  <a:lnTo>
                    <a:pt x="638103" y="1750593"/>
                  </a:lnTo>
                  <a:cubicBezTo>
                    <a:pt x="758753" y="1726781"/>
                    <a:pt x="948246" y="1692528"/>
                    <a:pt x="1075044" y="1648530"/>
                  </a:cubicBezTo>
                  <a:cubicBezTo>
                    <a:pt x="1201843" y="1604532"/>
                    <a:pt x="1262369" y="1564392"/>
                    <a:pt x="1398894" y="1486605"/>
                  </a:cubicBezTo>
                  <a:cubicBezTo>
                    <a:pt x="1535419" y="1408817"/>
                    <a:pt x="1776719" y="1265942"/>
                    <a:pt x="1894194" y="1181805"/>
                  </a:cubicBezTo>
                  <a:cubicBezTo>
                    <a:pt x="2011669" y="1097667"/>
                    <a:pt x="2030719" y="1056392"/>
                    <a:pt x="2103744" y="981780"/>
                  </a:cubicBezTo>
                  <a:cubicBezTo>
                    <a:pt x="2176769" y="907167"/>
                    <a:pt x="2243444" y="823030"/>
                    <a:pt x="2332344" y="734130"/>
                  </a:cubicBezTo>
                  <a:cubicBezTo>
                    <a:pt x="2421244" y="645230"/>
                    <a:pt x="2524432" y="522992"/>
                    <a:pt x="2637144" y="448380"/>
                  </a:cubicBezTo>
                  <a:cubicBezTo>
                    <a:pt x="2749856" y="373768"/>
                    <a:pt x="2857807" y="330905"/>
                    <a:pt x="3008619" y="286455"/>
                  </a:cubicBezTo>
                  <a:cubicBezTo>
                    <a:pt x="3159431" y="242005"/>
                    <a:pt x="3361044" y="213430"/>
                    <a:pt x="3542019" y="181680"/>
                  </a:cubicBezTo>
                  <a:cubicBezTo>
                    <a:pt x="3722994" y="149930"/>
                    <a:pt x="3911907" y="118180"/>
                    <a:pt x="4094469" y="95955"/>
                  </a:cubicBezTo>
                  <a:cubicBezTo>
                    <a:pt x="4277031" y="73730"/>
                    <a:pt x="4423082" y="62617"/>
                    <a:pt x="4637394" y="48330"/>
                  </a:cubicBezTo>
                  <a:cubicBezTo>
                    <a:pt x="4851706" y="34043"/>
                    <a:pt x="5178731" y="18168"/>
                    <a:pt x="5380344" y="10230"/>
                  </a:cubicBezTo>
                  <a:cubicBezTo>
                    <a:pt x="5581957" y="2292"/>
                    <a:pt x="5728007" y="2292"/>
                    <a:pt x="5847069" y="705"/>
                  </a:cubicBezTo>
                  <a:cubicBezTo>
                    <a:pt x="5966131" y="-882"/>
                    <a:pt x="6094719" y="705"/>
                    <a:pt x="6094719" y="705"/>
                  </a:cubicBezTo>
                  <a:lnTo>
                    <a:pt x="6161394" y="705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06" name="Freeform 105"/>
          <p:cNvSpPr/>
          <p:nvPr/>
        </p:nvSpPr>
        <p:spPr>
          <a:xfrm flipH="1">
            <a:off x="6832449" y="486034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7" name="Freeform 106"/>
          <p:cNvSpPr/>
          <p:nvPr/>
        </p:nvSpPr>
        <p:spPr>
          <a:xfrm flipH="1">
            <a:off x="8213789" y="486068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8" name="Freeform 107"/>
          <p:cNvSpPr/>
          <p:nvPr/>
        </p:nvSpPr>
        <p:spPr>
          <a:xfrm flipH="1">
            <a:off x="7357653" y="48589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9" name="Freeform 108"/>
          <p:cNvSpPr/>
          <p:nvPr/>
        </p:nvSpPr>
        <p:spPr>
          <a:xfrm flipH="1">
            <a:off x="7095734" y="486033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0" name="Freeform 109"/>
          <p:cNvSpPr/>
          <p:nvPr/>
        </p:nvSpPr>
        <p:spPr>
          <a:xfrm flipH="1">
            <a:off x="7991157" y="485899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1" name="Freeform 110"/>
          <p:cNvSpPr/>
          <p:nvPr/>
        </p:nvSpPr>
        <p:spPr>
          <a:xfrm flipH="1">
            <a:off x="7631024" y="486470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2" name="Freeform 111"/>
          <p:cNvSpPr/>
          <p:nvPr/>
        </p:nvSpPr>
        <p:spPr>
          <a:xfrm flipH="1">
            <a:off x="7832368" y="486470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3" name="Freeform 112"/>
          <p:cNvSpPr/>
          <p:nvPr/>
        </p:nvSpPr>
        <p:spPr>
          <a:xfrm flipH="1">
            <a:off x="7238149" y="486033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4" name="Freeform 113"/>
          <p:cNvSpPr/>
          <p:nvPr/>
        </p:nvSpPr>
        <p:spPr>
          <a:xfrm flipH="1">
            <a:off x="7521349" y="486068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5" name="Freeform 114"/>
          <p:cNvSpPr/>
          <p:nvPr/>
        </p:nvSpPr>
        <p:spPr>
          <a:xfrm flipH="1">
            <a:off x="7683408" y="486068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6" name="Freeform 115"/>
          <p:cNvSpPr/>
          <p:nvPr/>
        </p:nvSpPr>
        <p:spPr>
          <a:xfrm flipH="1">
            <a:off x="7521349" y="484750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405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flipH="1">
            <a:off x="5172359" y="2598030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026972" y="2577765"/>
            <a:ext cx="7056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39687" y="2017952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2295" y="4417890"/>
            <a:ext cx="11064905" cy="364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58296" y="260238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2183" y="2542610"/>
            <a:ext cx="6500805" cy="5726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357" y="3512367"/>
            <a:ext cx="1696978" cy="641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1180" y="3164308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d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091" y="4076808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989" y="2171813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556921" y="2166339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17636" y="2090135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17749" y="3508354"/>
            <a:ext cx="2999887" cy="104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2024" y="3172327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92D050"/>
                </a:solidFill>
              </a:rPr>
              <a:t>d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21484" y="2581841"/>
            <a:ext cx="8712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 flipH="1" flipV="1">
            <a:off x="1557589" y="258953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6" name="Freeform 55"/>
          <p:cNvSpPr/>
          <p:nvPr/>
        </p:nvSpPr>
        <p:spPr>
          <a:xfrm flipH="1" flipV="1">
            <a:off x="2938929" y="258919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2330193" y="2585763"/>
            <a:ext cx="1851444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 flipH="1" flipV="1">
            <a:off x="2082793" y="259088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1" name="Freeform 60"/>
          <p:cNvSpPr/>
          <p:nvPr/>
        </p:nvSpPr>
        <p:spPr>
          <a:xfrm flipH="1" flipV="1">
            <a:off x="2472389" y="258919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Freeform 61"/>
          <p:cNvSpPr/>
          <p:nvPr/>
        </p:nvSpPr>
        <p:spPr>
          <a:xfrm flipH="1" flipV="1">
            <a:off x="1820874" y="258954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3" name="Freeform 62"/>
          <p:cNvSpPr/>
          <p:nvPr/>
        </p:nvSpPr>
        <p:spPr>
          <a:xfrm flipH="1" flipV="1">
            <a:off x="2716297" y="259088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4" name="Freeform 63"/>
          <p:cNvSpPr/>
          <p:nvPr/>
        </p:nvSpPr>
        <p:spPr>
          <a:xfrm flipH="1" flipV="1">
            <a:off x="2177733" y="258315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Freeform 64"/>
          <p:cNvSpPr/>
          <p:nvPr/>
        </p:nvSpPr>
        <p:spPr>
          <a:xfrm flipH="1" flipV="1">
            <a:off x="2356164" y="258517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6" name="Freeform 65"/>
          <p:cNvSpPr/>
          <p:nvPr/>
        </p:nvSpPr>
        <p:spPr>
          <a:xfrm flipH="1" flipV="1">
            <a:off x="2298872" y="258717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7" name="Freeform 66"/>
          <p:cNvSpPr/>
          <p:nvPr/>
        </p:nvSpPr>
        <p:spPr>
          <a:xfrm flipH="1" flipV="1">
            <a:off x="2557508" y="25851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8" name="Freeform 67"/>
          <p:cNvSpPr/>
          <p:nvPr/>
        </p:nvSpPr>
        <p:spPr>
          <a:xfrm flipH="1" flipV="1">
            <a:off x="1963289" y="258954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9" name="Freeform 68"/>
          <p:cNvSpPr/>
          <p:nvPr/>
        </p:nvSpPr>
        <p:spPr>
          <a:xfrm flipH="1" flipV="1">
            <a:off x="2246489" y="258919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0" name="Freeform 69"/>
          <p:cNvSpPr/>
          <p:nvPr/>
        </p:nvSpPr>
        <p:spPr>
          <a:xfrm flipH="1" flipV="1">
            <a:off x="2408548" y="25891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2" name="Freeform 71"/>
          <p:cNvSpPr/>
          <p:nvPr/>
        </p:nvSpPr>
        <p:spPr>
          <a:xfrm flipH="1">
            <a:off x="6680049" y="259252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5" name="Freeform 74"/>
          <p:cNvSpPr/>
          <p:nvPr/>
        </p:nvSpPr>
        <p:spPr>
          <a:xfrm flipH="1">
            <a:off x="8061389" y="259287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452653" y="4386633"/>
            <a:ext cx="1851444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 flipH="1">
            <a:off x="7205253" y="259118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8" name="Freeform 77"/>
          <p:cNvSpPr/>
          <p:nvPr/>
        </p:nvSpPr>
        <p:spPr>
          <a:xfrm flipH="1">
            <a:off x="7594849" y="259286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9" name="Freeform 78"/>
          <p:cNvSpPr/>
          <p:nvPr/>
        </p:nvSpPr>
        <p:spPr>
          <a:xfrm flipH="1">
            <a:off x="6943334" y="259252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0" name="Freeform 79"/>
          <p:cNvSpPr/>
          <p:nvPr/>
        </p:nvSpPr>
        <p:spPr>
          <a:xfrm flipH="1">
            <a:off x="7838757" y="259118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1" name="Freeform 80"/>
          <p:cNvSpPr/>
          <p:nvPr/>
        </p:nvSpPr>
        <p:spPr>
          <a:xfrm flipH="1">
            <a:off x="7300193" y="259890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2" name="Freeform 81"/>
          <p:cNvSpPr/>
          <p:nvPr/>
        </p:nvSpPr>
        <p:spPr>
          <a:xfrm flipH="1">
            <a:off x="7478624" y="259689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3" name="Freeform 82"/>
          <p:cNvSpPr/>
          <p:nvPr/>
        </p:nvSpPr>
        <p:spPr>
          <a:xfrm flipH="1">
            <a:off x="7421332" y="259488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4" name="Freeform 83"/>
          <p:cNvSpPr/>
          <p:nvPr/>
        </p:nvSpPr>
        <p:spPr>
          <a:xfrm flipH="1">
            <a:off x="7679968" y="25968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Freeform 84"/>
          <p:cNvSpPr/>
          <p:nvPr/>
        </p:nvSpPr>
        <p:spPr>
          <a:xfrm flipH="1">
            <a:off x="7085749" y="259251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Freeform 85"/>
          <p:cNvSpPr/>
          <p:nvPr/>
        </p:nvSpPr>
        <p:spPr>
          <a:xfrm flipH="1">
            <a:off x="7368949" y="259287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Freeform 86"/>
          <p:cNvSpPr/>
          <p:nvPr/>
        </p:nvSpPr>
        <p:spPr>
          <a:xfrm flipH="1">
            <a:off x="7531008" y="25928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025294" y="4386579"/>
            <a:ext cx="1908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44434" y="4386440"/>
            <a:ext cx="3744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061291" y="3948370"/>
            <a:ext cx="105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t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5228573" y="3766753"/>
            <a:ext cx="224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P(Test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(+),t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|DDI=t</a:t>
            </a:r>
            <a:r>
              <a:rPr lang="en-ZA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257213" y="1779994"/>
            <a:ext cx="2085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P(Test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(-),t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|DDI=t)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431368" y="4854670"/>
            <a:ext cx="105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2</a:t>
            </a:r>
          </a:p>
          <a:p>
            <a:pPr algn="ctr"/>
            <a:r>
              <a:rPr lang="en-ZA" dirty="0">
                <a:solidFill>
                  <a:srgbClr val="92D050"/>
                </a:solidFill>
              </a:rPr>
              <a:t>Test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  <a:r>
              <a:rPr lang="en-ZA" dirty="0"/>
              <a:t>(+)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78431" y="4934881"/>
            <a:ext cx="114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1</a:t>
            </a:r>
            <a:r>
              <a:rPr lang="en-ZA" dirty="0"/>
              <a:t>  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/>
              <a:t>(-)</a:t>
            </a:r>
          </a:p>
        </p:txBody>
      </p:sp>
    </p:spTree>
    <p:extLst>
      <p:ext uri="{BB962C8B-B14F-4D97-AF65-F5344CB8AC3E}">
        <p14:creationId xmlns:p14="http://schemas.microsoft.com/office/powerpoint/2010/main" val="6140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flipH="1">
            <a:off x="5172359" y="2598030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026972" y="2577765"/>
            <a:ext cx="7056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39687" y="2017952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2295" y="4417890"/>
            <a:ext cx="11064905" cy="364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58296" y="260238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2183" y="2542610"/>
            <a:ext cx="6500805" cy="5726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357" y="3512367"/>
            <a:ext cx="1696978" cy="641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1180" y="3164308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d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091" y="4076808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989" y="2171813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556921" y="2166339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17636" y="2090135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17749" y="3508354"/>
            <a:ext cx="2999887" cy="104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2024" y="3172327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92D050"/>
                </a:solidFill>
              </a:rPr>
              <a:t>d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21484" y="2581841"/>
            <a:ext cx="8712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 flipH="1" flipV="1">
            <a:off x="1557589" y="258953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6" name="Freeform 55"/>
          <p:cNvSpPr/>
          <p:nvPr/>
        </p:nvSpPr>
        <p:spPr>
          <a:xfrm flipH="1" flipV="1">
            <a:off x="2938929" y="258919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2330193" y="2585763"/>
            <a:ext cx="1851444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 flipH="1" flipV="1">
            <a:off x="2082793" y="259088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1" name="Freeform 60"/>
          <p:cNvSpPr/>
          <p:nvPr/>
        </p:nvSpPr>
        <p:spPr>
          <a:xfrm flipH="1" flipV="1">
            <a:off x="2472389" y="258919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Freeform 61"/>
          <p:cNvSpPr/>
          <p:nvPr/>
        </p:nvSpPr>
        <p:spPr>
          <a:xfrm flipH="1" flipV="1">
            <a:off x="1820874" y="258954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3" name="Freeform 62"/>
          <p:cNvSpPr/>
          <p:nvPr/>
        </p:nvSpPr>
        <p:spPr>
          <a:xfrm flipH="1" flipV="1">
            <a:off x="2716297" y="259088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4" name="Freeform 63"/>
          <p:cNvSpPr/>
          <p:nvPr/>
        </p:nvSpPr>
        <p:spPr>
          <a:xfrm flipH="1" flipV="1">
            <a:off x="2177733" y="258315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Freeform 64"/>
          <p:cNvSpPr/>
          <p:nvPr/>
        </p:nvSpPr>
        <p:spPr>
          <a:xfrm flipH="1" flipV="1">
            <a:off x="2356164" y="258517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6" name="Freeform 65"/>
          <p:cNvSpPr/>
          <p:nvPr/>
        </p:nvSpPr>
        <p:spPr>
          <a:xfrm flipH="1" flipV="1">
            <a:off x="2298872" y="258717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7" name="Freeform 66"/>
          <p:cNvSpPr/>
          <p:nvPr/>
        </p:nvSpPr>
        <p:spPr>
          <a:xfrm flipH="1" flipV="1">
            <a:off x="2557508" y="25851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8" name="Freeform 67"/>
          <p:cNvSpPr/>
          <p:nvPr/>
        </p:nvSpPr>
        <p:spPr>
          <a:xfrm flipH="1" flipV="1">
            <a:off x="1963289" y="258954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9" name="Freeform 68"/>
          <p:cNvSpPr/>
          <p:nvPr/>
        </p:nvSpPr>
        <p:spPr>
          <a:xfrm flipH="1" flipV="1">
            <a:off x="2246489" y="258919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0" name="Freeform 69"/>
          <p:cNvSpPr/>
          <p:nvPr/>
        </p:nvSpPr>
        <p:spPr>
          <a:xfrm flipH="1" flipV="1">
            <a:off x="2408548" y="25891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2" name="Freeform 71"/>
          <p:cNvSpPr/>
          <p:nvPr/>
        </p:nvSpPr>
        <p:spPr>
          <a:xfrm flipH="1">
            <a:off x="6680049" y="259252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5" name="Freeform 74"/>
          <p:cNvSpPr/>
          <p:nvPr/>
        </p:nvSpPr>
        <p:spPr>
          <a:xfrm flipH="1">
            <a:off x="8061389" y="259287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452653" y="4386633"/>
            <a:ext cx="1851444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 flipH="1">
            <a:off x="7205253" y="259118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8" name="Freeform 77"/>
          <p:cNvSpPr/>
          <p:nvPr/>
        </p:nvSpPr>
        <p:spPr>
          <a:xfrm flipH="1">
            <a:off x="7594849" y="259286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9" name="Freeform 78"/>
          <p:cNvSpPr/>
          <p:nvPr/>
        </p:nvSpPr>
        <p:spPr>
          <a:xfrm flipH="1">
            <a:off x="6943334" y="259252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0" name="Freeform 79"/>
          <p:cNvSpPr/>
          <p:nvPr/>
        </p:nvSpPr>
        <p:spPr>
          <a:xfrm flipH="1">
            <a:off x="7838757" y="259118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1" name="Freeform 80"/>
          <p:cNvSpPr/>
          <p:nvPr/>
        </p:nvSpPr>
        <p:spPr>
          <a:xfrm flipH="1">
            <a:off x="7300193" y="259890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2" name="Freeform 81"/>
          <p:cNvSpPr/>
          <p:nvPr/>
        </p:nvSpPr>
        <p:spPr>
          <a:xfrm flipH="1">
            <a:off x="7478624" y="259689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3" name="Freeform 82"/>
          <p:cNvSpPr/>
          <p:nvPr/>
        </p:nvSpPr>
        <p:spPr>
          <a:xfrm flipH="1">
            <a:off x="7421332" y="259488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4" name="Freeform 83"/>
          <p:cNvSpPr/>
          <p:nvPr/>
        </p:nvSpPr>
        <p:spPr>
          <a:xfrm flipH="1">
            <a:off x="7679968" y="25968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Freeform 84"/>
          <p:cNvSpPr/>
          <p:nvPr/>
        </p:nvSpPr>
        <p:spPr>
          <a:xfrm flipH="1">
            <a:off x="7085749" y="259251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Freeform 85"/>
          <p:cNvSpPr/>
          <p:nvPr/>
        </p:nvSpPr>
        <p:spPr>
          <a:xfrm flipH="1">
            <a:off x="7368949" y="259287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Freeform 86"/>
          <p:cNvSpPr/>
          <p:nvPr/>
        </p:nvSpPr>
        <p:spPr>
          <a:xfrm flipH="1">
            <a:off x="7531008" y="25928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025294" y="4386579"/>
            <a:ext cx="1908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44434" y="4386440"/>
            <a:ext cx="3744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061291" y="3948370"/>
            <a:ext cx="105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t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5228573" y="3766753"/>
            <a:ext cx="224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P(Test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(+),t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|DDI=t</a:t>
            </a:r>
            <a:r>
              <a:rPr lang="en-ZA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257213" y="1779994"/>
            <a:ext cx="2085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P(Test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(-),t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|DDI=t)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431368" y="4854670"/>
            <a:ext cx="105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2</a:t>
            </a:r>
          </a:p>
          <a:p>
            <a:pPr algn="ctr"/>
            <a:r>
              <a:rPr lang="en-ZA" dirty="0">
                <a:solidFill>
                  <a:srgbClr val="92D050"/>
                </a:solidFill>
              </a:rPr>
              <a:t>Test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  <a:r>
              <a:rPr lang="en-ZA" dirty="0"/>
              <a:t>(+)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78431" y="4934881"/>
            <a:ext cx="114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1</a:t>
            </a:r>
            <a:r>
              <a:rPr lang="en-ZA" dirty="0"/>
              <a:t>  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/>
              <a:t>(-)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DA058-57F5-C34C-AE06-3EB7D3F3719B}"/>
              </a:ext>
            </a:extLst>
          </p:cNvPr>
          <p:cNvSpPr/>
          <p:nvPr/>
        </p:nvSpPr>
        <p:spPr>
          <a:xfrm>
            <a:off x="5142222" y="1330169"/>
            <a:ext cx="4766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P( {</a:t>
            </a:r>
            <a:r>
              <a:rPr lang="en-ZA" sz="2400" dirty="0">
                <a:solidFill>
                  <a:srgbClr val="FF0000"/>
                </a:solidFill>
              </a:rPr>
              <a:t>Test</a:t>
            </a:r>
            <a:r>
              <a:rPr lang="en-ZA" sz="2400" baseline="-25000" dirty="0">
                <a:solidFill>
                  <a:srgbClr val="FF0000"/>
                </a:solidFill>
              </a:rPr>
              <a:t>1</a:t>
            </a:r>
            <a:r>
              <a:rPr lang="en-ZA" sz="2400" dirty="0">
                <a:solidFill>
                  <a:srgbClr val="0070C0"/>
                </a:solidFill>
              </a:rPr>
              <a:t>(+),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1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&amp; {</a:t>
            </a:r>
            <a:r>
              <a:rPr lang="en-ZA" sz="2400" dirty="0">
                <a:solidFill>
                  <a:srgbClr val="92D050"/>
                </a:solidFill>
              </a:rPr>
              <a:t>Test</a:t>
            </a:r>
            <a:r>
              <a:rPr lang="en-ZA" sz="2400" baseline="-25000" dirty="0">
                <a:solidFill>
                  <a:srgbClr val="92D050"/>
                </a:solidFill>
              </a:rPr>
              <a:t>2</a:t>
            </a:r>
            <a:r>
              <a:rPr lang="en-ZA" sz="2400" dirty="0">
                <a:solidFill>
                  <a:srgbClr val="0070C0"/>
                </a:solidFill>
              </a:rPr>
              <a:t>(-),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2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| </a:t>
            </a:r>
            <a:r>
              <a:rPr lang="en-ZA" sz="2400" dirty="0" smtClean="0">
                <a:solidFill>
                  <a:srgbClr val="0070C0"/>
                </a:solidFill>
              </a:rPr>
              <a:t>DDI=t </a:t>
            </a:r>
            <a:r>
              <a:rPr lang="en-ZA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" name="Freeform 1"/>
          <p:cNvSpPr/>
          <p:nvPr/>
        </p:nvSpPr>
        <p:spPr>
          <a:xfrm>
            <a:off x="3771539" y="2918817"/>
            <a:ext cx="6511761" cy="1418124"/>
          </a:xfrm>
          <a:custGeom>
            <a:avLst/>
            <a:gdLst>
              <a:gd name="connsiteX0" fmla="*/ 885963 w 6152074"/>
              <a:gd name="connsiteY0" fmla="*/ 1300487 h 1418124"/>
              <a:gd name="connsiteX1" fmla="*/ 520203 w 6152074"/>
              <a:gd name="connsiteY1" fmla="*/ 1418053 h 1418124"/>
              <a:gd name="connsiteX2" fmla="*/ 219757 w 6152074"/>
              <a:gd name="connsiteY2" fmla="*/ 1313550 h 1418124"/>
              <a:gd name="connsiteX3" fmla="*/ 49940 w 6152074"/>
              <a:gd name="connsiteY3" fmla="*/ 1065356 h 1418124"/>
              <a:gd name="connsiteX4" fmla="*/ 10752 w 6152074"/>
              <a:gd name="connsiteY4" fmla="*/ 686533 h 1418124"/>
              <a:gd name="connsiteX5" fmla="*/ 219757 w 6152074"/>
              <a:gd name="connsiteY5" fmla="*/ 333836 h 1418124"/>
              <a:gd name="connsiteX6" fmla="*/ 624706 w 6152074"/>
              <a:gd name="connsiteY6" fmla="*/ 98704 h 1418124"/>
              <a:gd name="connsiteX7" fmla="*/ 1055780 w 6152074"/>
              <a:gd name="connsiteY7" fmla="*/ 33390 h 1418124"/>
              <a:gd name="connsiteX8" fmla="*/ 1591357 w 6152074"/>
              <a:gd name="connsiteY8" fmla="*/ 7264 h 1418124"/>
              <a:gd name="connsiteX9" fmla="*/ 2466569 w 6152074"/>
              <a:gd name="connsiteY9" fmla="*/ 164019 h 1418124"/>
              <a:gd name="connsiteX10" fmla="*/ 2819266 w 6152074"/>
              <a:gd name="connsiteY10" fmla="*/ 320773 h 1418124"/>
              <a:gd name="connsiteX11" fmla="*/ 2897643 w 6152074"/>
              <a:gd name="connsiteY11" fmla="*/ 373024 h 1418124"/>
              <a:gd name="connsiteX12" fmla="*/ 3211152 w 6152074"/>
              <a:gd name="connsiteY12" fmla="*/ 490590 h 1418124"/>
              <a:gd name="connsiteX13" fmla="*/ 4230055 w 6152074"/>
              <a:gd name="connsiteY13" fmla="*/ 751847 h 1418124"/>
              <a:gd name="connsiteX14" fmla="*/ 5170580 w 6152074"/>
              <a:gd name="connsiteY14" fmla="*/ 908601 h 1418124"/>
              <a:gd name="connsiteX15" fmla="*/ 5183643 w 6152074"/>
              <a:gd name="connsiteY15" fmla="*/ 895539 h 1418124"/>
              <a:gd name="connsiteX16" fmla="*/ 5183643 w 6152074"/>
              <a:gd name="connsiteY16" fmla="*/ 895539 h 1418124"/>
              <a:gd name="connsiteX17" fmla="*/ 6058855 w 6152074"/>
              <a:gd name="connsiteY17" fmla="*/ 869413 h 1418124"/>
              <a:gd name="connsiteX18" fmla="*/ 6084980 w 6152074"/>
              <a:gd name="connsiteY18" fmla="*/ 869413 h 1418124"/>
              <a:gd name="connsiteX0" fmla="*/ 885963 w 6384944"/>
              <a:gd name="connsiteY0" fmla="*/ 1300487 h 1418124"/>
              <a:gd name="connsiteX1" fmla="*/ 520203 w 6384944"/>
              <a:gd name="connsiteY1" fmla="*/ 1418053 h 1418124"/>
              <a:gd name="connsiteX2" fmla="*/ 219757 w 6384944"/>
              <a:gd name="connsiteY2" fmla="*/ 1313550 h 1418124"/>
              <a:gd name="connsiteX3" fmla="*/ 49940 w 6384944"/>
              <a:gd name="connsiteY3" fmla="*/ 1065356 h 1418124"/>
              <a:gd name="connsiteX4" fmla="*/ 10752 w 6384944"/>
              <a:gd name="connsiteY4" fmla="*/ 686533 h 1418124"/>
              <a:gd name="connsiteX5" fmla="*/ 219757 w 6384944"/>
              <a:gd name="connsiteY5" fmla="*/ 333836 h 1418124"/>
              <a:gd name="connsiteX6" fmla="*/ 624706 w 6384944"/>
              <a:gd name="connsiteY6" fmla="*/ 98704 h 1418124"/>
              <a:gd name="connsiteX7" fmla="*/ 1055780 w 6384944"/>
              <a:gd name="connsiteY7" fmla="*/ 33390 h 1418124"/>
              <a:gd name="connsiteX8" fmla="*/ 1591357 w 6384944"/>
              <a:gd name="connsiteY8" fmla="*/ 7264 h 1418124"/>
              <a:gd name="connsiteX9" fmla="*/ 2466569 w 6384944"/>
              <a:gd name="connsiteY9" fmla="*/ 164019 h 1418124"/>
              <a:gd name="connsiteX10" fmla="*/ 2819266 w 6384944"/>
              <a:gd name="connsiteY10" fmla="*/ 320773 h 1418124"/>
              <a:gd name="connsiteX11" fmla="*/ 2897643 w 6384944"/>
              <a:gd name="connsiteY11" fmla="*/ 373024 h 1418124"/>
              <a:gd name="connsiteX12" fmla="*/ 3211152 w 6384944"/>
              <a:gd name="connsiteY12" fmla="*/ 490590 h 1418124"/>
              <a:gd name="connsiteX13" fmla="*/ 4230055 w 6384944"/>
              <a:gd name="connsiteY13" fmla="*/ 751847 h 1418124"/>
              <a:gd name="connsiteX14" fmla="*/ 5170580 w 6384944"/>
              <a:gd name="connsiteY14" fmla="*/ 908601 h 1418124"/>
              <a:gd name="connsiteX15" fmla="*/ 5183643 w 6384944"/>
              <a:gd name="connsiteY15" fmla="*/ 895539 h 1418124"/>
              <a:gd name="connsiteX16" fmla="*/ 5183643 w 6384944"/>
              <a:gd name="connsiteY16" fmla="*/ 895539 h 1418124"/>
              <a:gd name="connsiteX17" fmla="*/ 6058855 w 6384944"/>
              <a:gd name="connsiteY17" fmla="*/ 869413 h 1418124"/>
              <a:gd name="connsiteX18" fmla="*/ 6372363 w 6384944"/>
              <a:gd name="connsiteY18" fmla="*/ 986979 h 1418124"/>
              <a:gd name="connsiteX0" fmla="*/ 885963 w 6511600"/>
              <a:gd name="connsiteY0" fmla="*/ 1300487 h 1418124"/>
              <a:gd name="connsiteX1" fmla="*/ 520203 w 6511600"/>
              <a:gd name="connsiteY1" fmla="*/ 1418053 h 1418124"/>
              <a:gd name="connsiteX2" fmla="*/ 219757 w 6511600"/>
              <a:gd name="connsiteY2" fmla="*/ 1313550 h 1418124"/>
              <a:gd name="connsiteX3" fmla="*/ 49940 w 6511600"/>
              <a:gd name="connsiteY3" fmla="*/ 1065356 h 1418124"/>
              <a:gd name="connsiteX4" fmla="*/ 10752 w 6511600"/>
              <a:gd name="connsiteY4" fmla="*/ 686533 h 1418124"/>
              <a:gd name="connsiteX5" fmla="*/ 219757 w 6511600"/>
              <a:gd name="connsiteY5" fmla="*/ 333836 h 1418124"/>
              <a:gd name="connsiteX6" fmla="*/ 624706 w 6511600"/>
              <a:gd name="connsiteY6" fmla="*/ 98704 h 1418124"/>
              <a:gd name="connsiteX7" fmla="*/ 1055780 w 6511600"/>
              <a:gd name="connsiteY7" fmla="*/ 33390 h 1418124"/>
              <a:gd name="connsiteX8" fmla="*/ 1591357 w 6511600"/>
              <a:gd name="connsiteY8" fmla="*/ 7264 h 1418124"/>
              <a:gd name="connsiteX9" fmla="*/ 2466569 w 6511600"/>
              <a:gd name="connsiteY9" fmla="*/ 164019 h 1418124"/>
              <a:gd name="connsiteX10" fmla="*/ 2819266 w 6511600"/>
              <a:gd name="connsiteY10" fmla="*/ 320773 h 1418124"/>
              <a:gd name="connsiteX11" fmla="*/ 2897643 w 6511600"/>
              <a:gd name="connsiteY11" fmla="*/ 373024 h 1418124"/>
              <a:gd name="connsiteX12" fmla="*/ 3211152 w 6511600"/>
              <a:gd name="connsiteY12" fmla="*/ 490590 h 1418124"/>
              <a:gd name="connsiteX13" fmla="*/ 4230055 w 6511600"/>
              <a:gd name="connsiteY13" fmla="*/ 751847 h 1418124"/>
              <a:gd name="connsiteX14" fmla="*/ 5170580 w 6511600"/>
              <a:gd name="connsiteY14" fmla="*/ 908601 h 1418124"/>
              <a:gd name="connsiteX15" fmla="*/ 5183643 w 6511600"/>
              <a:gd name="connsiteY15" fmla="*/ 895539 h 1418124"/>
              <a:gd name="connsiteX16" fmla="*/ 5183643 w 6511600"/>
              <a:gd name="connsiteY16" fmla="*/ 895539 h 1418124"/>
              <a:gd name="connsiteX17" fmla="*/ 6058855 w 6511600"/>
              <a:gd name="connsiteY17" fmla="*/ 869413 h 1418124"/>
              <a:gd name="connsiteX18" fmla="*/ 6502992 w 6511600"/>
              <a:gd name="connsiteY18" fmla="*/ 882476 h 1418124"/>
              <a:gd name="connsiteX0" fmla="*/ 885963 w 6511600"/>
              <a:gd name="connsiteY0" fmla="*/ 1300487 h 1418124"/>
              <a:gd name="connsiteX1" fmla="*/ 520203 w 6511600"/>
              <a:gd name="connsiteY1" fmla="*/ 1418053 h 1418124"/>
              <a:gd name="connsiteX2" fmla="*/ 219757 w 6511600"/>
              <a:gd name="connsiteY2" fmla="*/ 1313550 h 1418124"/>
              <a:gd name="connsiteX3" fmla="*/ 49940 w 6511600"/>
              <a:gd name="connsiteY3" fmla="*/ 1065356 h 1418124"/>
              <a:gd name="connsiteX4" fmla="*/ 10752 w 6511600"/>
              <a:gd name="connsiteY4" fmla="*/ 686533 h 1418124"/>
              <a:gd name="connsiteX5" fmla="*/ 219757 w 6511600"/>
              <a:gd name="connsiteY5" fmla="*/ 333836 h 1418124"/>
              <a:gd name="connsiteX6" fmla="*/ 624706 w 6511600"/>
              <a:gd name="connsiteY6" fmla="*/ 98704 h 1418124"/>
              <a:gd name="connsiteX7" fmla="*/ 1055780 w 6511600"/>
              <a:gd name="connsiteY7" fmla="*/ 33390 h 1418124"/>
              <a:gd name="connsiteX8" fmla="*/ 1591357 w 6511600"/>
              <a:gd name="connsiteY8" fmla="*/ 7264 h 1418124"/>
              <a:gd name="connsiteX9" fmla="*/ 2466569 w 6511600"/>
              <a:gd name="connsiteY9" fmla="*/ 164019 h 1418124"/>
              <a:gd name="connsiteX10" fmla="*/ 2819266 w 6511600"/>
              <a:gd name="connsiteY10" fmla="*/ 320773 h 1418124"/>
              <a:gd name="connsiteX11" fmla="*/ 2897643 w 6511600"/>
              <a:gd name="connsiteY11" fmla="*/ 373024 h 1418124"/>
              <a:gd name="connsiteX12" fmla="*/ 3211152 w 6511600"/>
              <a:gd name="connsiteY12" fmla="*/ 490590 h 1418124"/>
              <a:gd name="connsiteX13" fmla="*/ 4230055 w 6511600"/>
              <a:gd name="connsiteY13" fmla="*/ 751847 h 1418124"/>
              <a:gd name="connsiteX14" fmla="*/ 5170580 w 6511600"/>
              <a:gd name="connsiteY14" fmla="*/ 908601 h 1418124"/>
              <a:gd name="connsiteX15" fmla="*/ 5183643 w 6511600"/>
              <a:gd name="connsiteY15" fmla="*/ 895539 h 1418124"/>
              <a:gd name="connsiteX16" fmla="*/ 5183643 w 6511600"/>
              <a:gd name="connsiteY16" fmla="*/ 895539 h 1418124"/>
              <a:gd name="connsiteX17" fmla="*/ 6058855 w 6511600"/>
              <a:gd name="connsiteY17" fmla="*/ 869413 h 1418124"/>
              <a:gd name="connsiteX18" fmla="*/ 6502992 w 6511600"/>
              <a:gd name="connsiteY18" fmla="*/ 830224 h 1418124"/>
              <a:gd name="connsiteX0" fmla="*/ 885963 w 6511761"/>
              <a:gd name="connsiteY0" fmla="*/ 1300487 h 1418124"/>
              <a:gd name="connsiteX1" fmla="*/ 520203 w 6511761"/>
              <a:gd name="connsiteY1" fmla="*/ 1418053 h 1418124"/>
              <a:gd name="connsiteX2" fmla="*/ 219757 w 6511761"/>
              <a:gd name="connsiteY2" fmla="*/ 1313550 h 1418124"/>
              <a:gd name="connsiteX3" fmla="*/ 49940 w 6511761"/>
              <a:gd name="connsiteY3" fmla="*/ 1065356 h 1418124"/>
              <a:gd name="connsiteX4" fmla="*/ 10752 w 6511761"/>
              <a:gd name="connsiteY4" fmla="*/ 686533 h 1418124"/>
              <a:gd name="connsiteX5" fmla="*/ 219757 w 6511761"/>
              <a:gd name="connsiteY5" fmla="*/ 333836 h 1418124"/>
              <a:gd name="connsiteX6" fmla="*/ 624706 w 6511761"/>
              <a:gd name="connsiteY6" fmla="*/ 98704 h 1418124"/>
              <a:gd name="connsiteX7" fmla="*/ 1055780 w 6511761"/>
              <a:gd name="connsiteY7" fmla="*/ 33390 h 1418124"/>
              <a:gd name="connsiteX8" fmla="*/ 1591357 w 6511761"/>
              <a:gd name="connsiteY8" fmla="*/ 7264 h 1418124"/>
              <a:gd name="connsiteX9" fmla="*/ 2466569 w 6511761"/>
              <a:gd name="connsiteY9" fmla="*/ 164019 h 1418124"/>
              <a:gd name="connsiteX10" fmla="*/ 2819266 w 6511761"/>
              <a:gd name="connsiteY10" fmla="*/ 320773 h 1418124"/>
              <a:gd name="connsiteX11" fmla="*/ 2897643 w 6511761"/>
              <a:gd name="connsiteY11" fmla="*/ 373024 h 1418124"/>
              <a:gd name="connsiteX12" fmla="*/ 3211152 w 6511761"/>
              <a:gd name="connsiteY12" fmla="*/ 490590 h 1418124"/>
              <a:gd name="connsiteX13" fmla="*/ 4230055 w 6511761"/>
              <a:gd name="connsiteY13" fmla="*/ 751847 h 1418124"/>
              <a:gd name="connsiteX14" fmla="*/ 5170580 w 6511761"/>
              <a:gd name="connsiteY14" fmla="*/ 908601 h 1418124"/>
              <a:gd name="connsiteX15" fmla="*/ 5183643 w 6511761"/>
              <a:gd name="connsiteY15" fmla="*/ 895539 h 1418124"/>
              <a:gd name="connsiteX16" fmla="*/ 5144454 w 6511761"/>
              <a:gd name="connsiteY16" fmla="*/ 895539 h 1418124"/>
              <a:gd name="connsiteX17" fmla="*/ 6058855 w 6511761"/>
              <a:gd name="connsiteY17" fmla="*/ 869413 h 1418124"/>
              <a:gd name="connsiteX18" fmla="*/ 6502992 w 6511761"/>
              <a:gd name="connsiteY18" fmla="*/ 830224 h 1418124"/>
              <a:gd name="connsiteX0" fmla="*/ 885963 w 6511761"/>
              <a:gd name="connsiteY0" fmla="*/ 1300487 h 1418124"/>
              <a:gd name="connsiteX1" fmla="*/ 520203 w 6511761"/>
              <a:gd name="connsiteY1" fmla="*/ 1418053 h 1418124"/>
              <a:gd name="connsiteX2" fmla="*/ 219757 w 6511761"/>
              <a:gd name="connsiteY2" fmla="*/ 1313550 h 1418124"/>
              <a:gd name="connsiteX3" fmla="*/ 49940 w 6511761"/>
              <a:gd name="connsiteY3" fmla="*/ 1065356 h 1418124"/>
              <a:gd name="connsiteX4" fmla="*/ 10752 w 6511761"/>
              <a:gd name="connsiteY4" fmla="*/ 686533 h 1418124"/>
              <a:gd name="connsiteX5" fmla="*/ 219757 w 6511761"/>
              <a:gd name="connsiteY5" fmla="*/ 333836 h 1418124"/>
              <a:gd name="connsiteX6" fmla="*/ 624706 w 6511761"/>
              <a:gd name="connsiteY6" fmla="*/ 98704 h 1418124"/>
              <a:gd name="connsiteX7" fmla="*/ 1055780 w 6511761"/>
              <a:gd name="connsiteY7" fmla="*/ 33390 h 1418124"/>
              <a:gd name="connsiteX8" fmla="*/ 1591357 w 6511761"/>
              <a:gd name="connsiteY8" fmla="*/ 7264 h 1418124"/>
              <a:gd name="connsiteX9" fmla="*/ 2466569 w 6511761"/>
              <a:gd name="connsiteY9" fmla="*/ 164019 h 1418124"/>
              <a:gd name="connsiteX10" fmla="*/ 2819266 w 6511761"/>
              <a:gd name="connsiteY10" fmla="*/ 320773 h 1418124"/>
              <a:gd name="connsiteX11" fmla="*/ 2897643 w 6511761"/>
              <a:gd name="connsiteY11" fmla="*/ 373024 h 1418124"/>
              <a:gd name="connsiteX12" fmla="*/ 3211152 w 6511761"/>
              <a:gd name="connsiteY12" fmla="*/ 490590 h 1418124"/>
              <a:gd name="connsiteX13" fmla="*/ 4230055 w 6511761"/>
              <a:gd name="connsiteY13" fmla="*/ 751847 h 1418124"/>
              <a:gd name="connsiteX14" fmla="*/ 5170580 w 6511761"/>
              <a:gd name="connsiteY14" fmla="*/ 908601 h 1418124"/>
              <a:gd name="connsiteX15" fmla="*/ 5183643 w 6511761"/>
              <a:gd name="connsiteY15" fmla="*/ 895539 h 1418124"/>
              <a:gd name="connsiteX16" fmla="*/ 5144454 w 6511761"/>
              <a:gd name="connsiteY16" fmla="*/ 895539 h 1418124"/>
              <a:gd name="connsiteX17" fmla="*/ 6058855 w 6511761"/>
              <a:gd name="connsiteY17" fmla="*/ 869413 h 1418124"/>
              <a:gd name="connsiteX18" fmla="*/ 6502992 w 6511761"/>
              <a:gd name="connsiteY18" fmla="*/ 830224 h 1418124"/>
              <a:gd name="connsiteX0" fmla="*/ 885963 w 6511761"/>
              <a:gd name="connsiteY0" fmla="*/ 1300487 h 1418124"/>
              <a:gd name="connsiteX1" fmla="*/ 520203 w 6511761"/>
              <a:gd name="connsiteY1" fmla="*/ 1418053 h 1418124"/>
              <a:gd name="connsiteX2" fmla="*/ 219757 w 6511761"/>
              <a:gd name="connsiteY2" fmla="*/ 1313550 h 1418124"/>
              <a:gd name="connsiteX3" fmla="*/ 49940 w 6511761"/>
              <a:gd name="connsiteY3" fmla="*/ 1065356 h 1418124"/>
              <a:gd name="connsiteX4" fmla="*/ 10752 w 6511761"/>
              <a:gd name="connsiteY4" fmla="*/ 686533 h 1418124"/>
              <a:gd name="connsiteX5" fmla="*/ 219757 w 6511761"/>
              <a:gd name="connsiteY5" fmla="*/ 333836 h 1418124"/>
              <a:gd name="connsiteX6" fmla="*/ 624706 w 6511761"/>
              <a:gd name="connsiteY6" fmla="*/ 98704 h 1418124"/>
              <a:gd name="connsiteX7" fmla="*/ 1055780 w 6511761"/>
              <a:gd name="connsiteY7" fmla="*/ 33390 h 1418124"/>
              <a:gd name="connsiteX8" fmla="*/ 1591357 w 6511761"/>
              <a:gd name="connsiteY8" fmla="*/ 7264 h 1418124"/>
              <a:gd name="connsiteX9" fmla="*/ 2466569 w 6511761"/>
              <a:gd name="connsiteY9" fmla="*/ 164019 h 1418124"/>
              <a:gd name="connsiteX10" fmla="*/ 2819266 w 6511761"/>
              <a:gd name="connsiteY10" fmla="*/ 320773 h 1418124"/>
              <a:gd name="connsiteX11" fmla="*/ 2897643 w 6511761"/>
              <a:gd name="connsiteY11" fmla="*/ 373024 h 1418124"/>
              <a:gd name="connsiteX12" fmla="*/ 3211152 w 6511761"/>
              <a:gd name="connsiteY12" fmla="*/ 490590 h 1418124"/>
              <a:gd name="connsiteX13" fmla="*/ 4230055 w 6511761"/>
              <a:gd name="connsiteY13" fmla="*/ 751847 h 1418124"/>
              <a:gd name="connsiteX14" fmla="*/ 5170580 w 6511761"/>
              <a:gd name="connsiteY14" fmla="*/ 908601 h 1418124"/>
              <a:gd name="connsiteX15" fmla="*/ 5183643 w 6511761"/>
              <a:gd name="connsiteY15" fmla="*/ 895539 h 1418124"/>
              <a:gd name="connsiteX16" fmla="*/ 5144454 w 6511761"/>
              <a:gd name="connsiteY16" fmla="*/ 895539 h 1418124"/>
              <a:gd name="connsiteX17" fmla="*/ 6058855 w 6511761"/>
              <a:gd name="connsiteY17" fmla="*/ 869413 h 1418124"/>
              <a:gd name="connsiteX18" fmla="*/ 6502992 w 6511761"/>
              <a:gd name="connsiteY18" fmla="*/ 830224 h 1418124"/>
              <a:gd name="connsiteX0" fmla="*/ 885963 w 6511761"/>
              <a:gd name="connsiteY0" fmla="*/ 1300487 h 1418124"/>
              <a:gd name="connsiteX1" fmla="*/ 520203 w 6511761"/>
              <a:gd name="connsiteY1" fmla="*/ 1418053 h 1418124"/>
              <a:gd name="connsiteX2" fmla="*/ 219757 w 6511761"/>
              <a:gd name="connsiteY2" fmla="*/ 1313550 h 1418124"/>
              <a:gd name="connsiteX3" fmla="*/ 49940 w 6511761"/>
              <a:gd name="connsiteY3" fmla="*/ 1065356 h 1418124"/>
              <a:gd name="connsiteX4" fmla="*/ 10752 w 6511761"/>
              <a:gd name="connsiteY4" fmla="*/ 686533 h 1418124"/>
              <a:gd name="connsiteX5" fmla="*/ 219757 w 6511761"/>
              <a:gd name="connsiteY5" fmla="*/ 333836 h 1418124"/>
              <a:gd name="connsiteX6" fmla="*/ 624706 w 6511761"/>
              <a:gd name="connsiteY6" fmla="*/ 98704 h 1418124"/>
              <a:gd name="connsiteX7" fmla="*/ 1055780 w 6511761"/>
              <a:gd name="connsiteY7" fmla="*/ 33390 h 1418124"/>
              <a:gd name="connsiteX8" fmla="*/ 1591357 w 6511761"/>
              <a:gd name="connsiteY8" fmla="*/ 7264 h 1418124"/>
              <a:gd name="connsiteX9" fmla="*/ 2466569 w 6511761"/>
              <a:gd name="connsiteY9" fmla="*/ 164019 h 1418124"/>
              <a:gd name="connsiteX10" fmla="*/ 2819266 w 6511761"/>
              <a:gd name="connsiteY10" fmla="*/ 320773 h 1418124"/>
              <a:gd name="connsiteX11" fmla="*/ 3211152 w 6511761"/>
              <a:gd name="connsiteY11" fmla="*/ 490590 h 1418124"/>
              <a:gd name="connsiteX12" fmla="*/ 4230055 w 6511761"/>
              <a:gd name="connsiteY12" fmla="*/ 751847 h 1418124"/>
              <a:gd name="connsiteX13" fmla="*/ 5170580 w 6511761"/>
              <a:gd name="connsiteY13" fmla="*/ 908601 h 1418124"/>
              <a:gd name="connsiteX14" fmla="*/ 5183643 w 6511761"/>
              <a:gd name="connsiteY14" fmla="*/ 895539 h 1418124"/>
              <a:gd name="connsiteX15" fmla="*/ 5144454 w 6511761"/>
              <a:gd name="connsiteY15" fmla="*/ 895539 h 1418124"/>
              <a:gd name="connsiteX16" fmla="*/ 6058855 w 6511761"/>
              <a:gd name="connsiteY16" fmla="*/ 869413 h 1418124"/>
              <a:gd name="connsiteX17" fmla="*/ 6502992 w 6511761"/>
              <a:gd name="connsiteY17" fmla="*/ 830224 h 1418124"/>
              <a:gd name="connsiteX0" fmla="*/ 885963 w 6511761"/>
              <a:gd name="connsiteY0" fmla="*/ 1300487 h 1418124"/>
              <a:gd name="connsiteX1" fmla="*/ 520203 w 6511761"/>
              <a:gd name="connsiteY1" fmla="*/ 1418053 h 1418124"/>
              <a:gd name="connsiteX2" fmla="*/ 219757 w 6511761"/>
              <a:gd name="connsiteY2" fmla="*/ 1313550 h 1418124"/>
              <a:gd name="connsiteX3" fmla="*/ 49940 w 6511761"/>
              <a:gd name="connsiteY3" fmla="*/ 1065356 h 1418124"/>
              <a:gd name="connsiteX4" fmla="*/ 10752 w 6511761"/>
              <a:gd name="connsiteY4" fmla="*/ 686533 h 1418124"/>
              <a:gd name="connsiteX5" fmla="*/ 219757 w 6511761"/>
              <a:gd name="connsiteY5" fmla="*/ 333836 h 1418124"/>
              <a:gd name="connsiteX6" fmla="*/ 624706 w 6511761"/>
              <a:gd name="connsiteY6" fmla="*/ 98704 h 1418124"/>
              <a:gd name="connsiteX7" fmla="*/ 1055780 w 6511761"/>
              <a:gd name="connsiteY7" fmla="*/ 33390 h 1418124"/>
              <a:gd name="connsiteX8" fmla="*/ 1591357 w 6511761"/>
              <a:gd name="connsiteY8" fmla="*/ 7264 h 1418124"/>
              <a:gd name="connsiteX9" fmla="*/ 2466569 w 6511761"/>
              <a:gd name="connsiteY9" fmla="*/ 164019 h 1418124"/>
              <a:gd name="connsiteX10" fmla="*/ 2819266 w 6511761"/>
              <a:gd name="connsiteY10" fmla="*/ 320773 h 1418124"/>
              <a:gd name="connsiteX11" fmla="*/ 3211152 w 6511761"/>
              <a:gd name="connsiteY11" fmla="*/ 490590 h 1418124"/>
              <a:gd name="connsiteX12" fmla="*/ 4230055 w 6511761"/>
              <a:gd name="connsiteY12" fmla="*/ 751847 h 1418124"/>
              <a:gd name="connsiteX13" fmla="*/ 5170580 w 6511761"/>
              <a:gd name="connsiteY13" fmla="*/ 908601 h 1418124"/>
              <a:gd name="connsiteX14" fmla="*/ 5183643 w 6511761"/>
              <a:gd name="connsiteY14" fmla="*/ 895539 h 1418124"/>
              <a:gd name="connsiteX15" fmla="*/ 5144454 w 6511761"/>
              <a:gd name="connsiteY15" fmla="*/ 895539 h 1418124"/>
              <a:gd name="connsiteX16" fmla="*/ 6058855 w 6511761"/>
              <a:gd name="connsiteY16" fmla="*/ 869413 h 1418124"/>
              <a:gd name="connsiteX17" fmla="*/ 6502992 w 6511761"/>
              <a:gd name="connsiteY17" fmla="*/ 830224 h 1418124"/>
              <a:gd name="connsiteX0" fmla="*/ 885963 w 6511761"/>
              <a:gd name="connsiteY0" fmla="*/ 1300487 h 1418124"/>
              <a:gd name="connsiteX1" fmla="*/ 520203 w 6511761"/>
              <a:gd name="connsiteY1" fmla="*/ 1418053 h 1418124"/>
              <a:gd name="connsiteX2" fmla="*/ 219757 w 6511761"/>
              <a:gd name="connsiteY2" fmla="*/ 1313550 h 1418124"/>
              <a:gd name="connsiteX3" fmla="*/ 49940 w 6511761"/>
              <a:gd name="connsiteY3" fmla="*/ 1065356 h 1418124"/>
              <a:gd name="connsiteX4" fmla="*/ 10752 w 6511761"/>
              <a:gd name="connsiteY4" fmla="*/ 686533 h 1418124"/>
              <a:gd name="connsiteX5" fmla="*/ 219757 w 6511761"/>
              <a:gd name="connsiteY5" fmla="*/ 333836 h 1418124"/>
              <a:gd name="connsiteX6" fmla="*/ 624706 w 6511761"/>
              <a:gd name="connsiteY6" fmla="*/ 98704 h 1418124"/>
              <a:gd name="connsiteX7" fmla="*/ 1055780 w 6511761"/>
              <a:gd name="connsiteY7" fmla="*/ 33390 h 1418124"/>
              <a:gd name="connsiteX8" fmla="*/ 1591357 w 6511761"/>
              <a:gd name="connsiteY8" fmla="*/ 7264 h 1418124"/>
              <a:gd name="connsiteX9" fmla="*/ 2466569 w 6511761"/>
              <a:gd name="connsiteY9" fmla="*/ 164019 h 1418124"/>
              <a:gd name="connsiteX10" fmla="*/ 3211152 w 6511761"/>
              <a:gd name="connsiteY10" fmla="*/ 490590 h 1418124"/>
              <a:gd name="connsiteX11" fmla="*/ 4230055 w 6511761"/>
              <a:gd name="connsiteY11" fmla="*/ 751847 h 1418124"/>
              <a:gd name="connsiteX12" fmla="*/ 5170580 w 6511761"/>
              <a:gd name="connsiteY12" fmla="*/ 908601 h 1418124"/>
              <a:gd name="connsiteX13" fmla="*/ 5183643 w 6511761"/>
              <a:gd name="connsiteY13" fmla="*/ 895539 h 1418124"/>
              <a:gd name="connsiteX14" fmla="*/ 5144454 w 6511761"/>
              <a:gd name="connsiteY14" fmla="*/ 895539 h 1418124"/>
              <a:gd name="connsiteX15" fmla="*/ 6058855 w 6511761"/>
              <a:gd name="connsiteY15" fmla="*/ 869413 h 1418124"/>
              <a:gd name="connsiteX16" fmla="*/ 6502992 w 6511761"/>
              <a:gd name="connsiteY16" fmla="*/ 830224 h 1418124"/>
              <a:gd name="connsiteX0" fmla="*/ 885963 w 6511761"/>
              <a:gd name="connsiteY0" fmla="*/ 1300487 h 1418124"/>
              <a:gd name="connsiteX1" fmla="*/ 520203 w 6511761"/>
              <a:gd name="connsiteY1" fmla="*/ 1418053 h 1418124"/>
              <a:gd name="connsiteX2" fmla="*/ 219757 w 6511761"/>
              <a:gd name="connsiteY2" fmla="*/ 1313550 h 1418124"/>
              <a:gd name="connsiteX3" fmla="*/ 49940 w 6511761"/>
              <a:gd name="connsiteY3" fmla="*/ 1065356 h 1418124"/>
              <a:gd name="connsiteX4" fmla="*/ 10752 w 6511761"/>
              <a:gd name="connsiteY4" fmla="*/ 686533 h 1418124"/>
              <a:gd name="connsiteX5" fmla="*/ 219757 w 6511761"/>
              <a:gd name="connsiteY5" fmla="*/ 333836 h 1418124"/>
              <a:gd name="connsiteX6" fmla="*/ 624706 w 6511761"/>
              <a:gd name="connsiteY6" fmla="*/ 98704 h 1418124"/>
              <a:gd name="connsiteX7" fmla="*/ 1055780 w 6511761"/>
              <a:gd name="connsiteY7" fmla="*/ 33390 h 1418124"/>
              <a:gd name="connsiteX8" fmla="*/ 1591357 w 6511761"/>
              <a:gd name="connsiteY8" fmla="*/ 7264 h 1418124"/>
              <a:gd name="connsiteX9" fmla="*/ 2466569 w 6511761"/>
              <a:gd name="connsiteY9" fmla="*/ 164019 h 1418124"/>
              <a:gd name="connsiteX10" fmla="*/ 3211152 w 6511761"/>
              <a:gd name="connsiteY10" fmla="*/ 490590 h 1418124"/>
              <a:gd name="connsiteX11" fmla="*/ 4230055 w 6511761"/>
              <a:gd name="connsiteY11" fmla="*/ 751847 h 1418124"/>
              <a:gd name="connsiteX12" fmla="*/ 5170580 w 6511761"/>
              <a:gd name="connsiteY12" fmla="*/ 908601 h 1418124"/>
              <a:gd name="connsiteX13" fmla="*/ 5183643 w 6511761"/>
              <a:gd name="connsiteY13" fmla="*/ 895539 h 1418124"/>
              <a:gd name="connsiteX14" fmla="*/ 5144454 w 6511761"/>
              <a:gd name="connsiteY14" fmla="*/ 895539 h 1418124"/>
              <a:gd name="connsiteX15" fmla="*/ 6058855 w 6511761"/>
              <a:gd name="connsiteY15" fmla="*/ 869413 h 1418124"/>
              <a:gd name="connsiteX16" fmla="*/ 6502992 w 6511761"/>
              <a:gd name="connsiteY16" fmla="*/ 830224 h 141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11761" h="1418124">
                <a:moveTo>
                  <a:pt x="885963" y="1300487"/>
                </a:moveTo>
                <a:cubicBezTo>
                  <a:pt x="758600" y="1358181"/>
                  <a:pt x="631237" y="1415876"/>
                  <a:pt x="520203" y="1418053"/>
                </a:cubicBezTo>
                <a:cubicBezTo>
                  <a:pt x="409169" y="1420230"/>
                  <a:pt x="298134" y="1372333"/>
                  <a:pt x="219757" y="1313550"/>
                </a:cubicBezTo>
                <a:cubicBezTo>
                  <a:pt x="141380" y="1254767"/>
                  <a:pt x="84774" y="1169859"/>
                  <a:pt x="49940" y="1065356"/>
                </a:cubicBezTo>
                <a:cubicBezTo>
                  <a:pt x="15106" y="960853"/>
                  <a:pt x="-17551" y="808453"/>
                  <a:pt x="10752" y="686533"/>
                </a:cubicBezTo>
                <a:cubicBezTo>
                  <a:pt x="39055" y="564613"/>
                  <a:pt x="117431" y="431807"/>
                  <a:pt x="219757" y="333836"/>
                </a:cubicBezTo>
                <a:cubicBezTo>
                  <a:pt x="322083" y="235865"/>
                  <a:pt x="485369" y="148778"/>
                  <a:pt x="624706" y="98704"/>
                </a:cubicBezTo>
                <a:cubicBezTo>
                  <a:pt x="764043" y="48630"/>
                  <a:pt x="894672" y="48630"/>
                  <a:pt x="1055780" y="33390"/>
                </a:cubicBezTo>
                <a:cubicBezTo>
                  <a:pt x="1216888" y="18150"/>
                  <a:pt x="1356226" y="-14508"/>
                  <a:pt x="1591357" y="7264"/>
                </a:cubicBezTo>
                <a:cubicBezTo>
                  <a:pt x="1826489" y="29035"/>
                  <a:pt x="2196603" y="83465"/>
                  <a:pt x="2466569" y="164019"/>
                </a:cubicBezTo>
                <a:cubicBezTo>
                  <a:pt x="2736535" y="244573"/>
                  <a:pt x="2917238" y="379556"/>
                  <a:pt x="3211152" y="490590"/>
                </a:cubicBezTo>
                <a:cubicBezTo>
                  <a:pt x="3505066" y="601624"/>
                  <a:pt x="3903484" y="682178"/>
                  <a:pt x="4230055" y="751847"/>
                </a:cubicBezTo>
                <a:cubicBezTo>
                  <a:pt x="4556626" y="821516"/>
                  <a:pt x="5170580" y="908601"/>
                  <a:pt x="5170580" y="908601"/>
                </a:cubicBezTo>
                <a:cubicBezTo>
                  <a:pt x="5329511" y="932550"/>
                  <a:pt x="5187997" y="897716"/>
                  <a:pt x="5183643" y="895539"/>
                </a:cubicBezTo>
                <a:cubicBezTo>
                  <a:pt x="5179289" y="893362"/>
                  <a:pt x="5131429" y="894537"/>
                  <a:pt x="5144454" y="895539"/>
                </a:cubicBezTo>
                <a:cubicBezTo>
                  <a:pt x="5540694" y="926018"/>
                  <a:pt x="5754055" y="878122"/>
                  <a:pt x="6058855" y="869413"/>
                </a:cubicBezTo>
                <a:cubicBezTo>
                  <a:pt x="6285278" y="858527"/>
                  <a:pt x="6565041" y="828047"/>
                  <a:pt x="6502992" y="830224"/>
                </a:cubicBezTo>
              </a:path>
            </a:pathLst>
          </a:cu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766B9C3-B076-724D-AF23-06703AE1B394}"/>
              </a:ext>
            </a:extLst>
          </p:cNvPr>
          <p:cNvSpPr>
            <a:spLocks noChangeAspect="1"/>
          </p:cNvSpPr>
          <p:nvPr/>
        </p:nvSpPr>
        <p:spPr>
          <a:xfrm>
            <a:off x="10548594" y="3619719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flipH="1">
            <a:off x="5172359" y="2598030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026972" y="2577765"/>
            <a:ext cx="7056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39687" y="2017952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2295" y="4417890"/>
            <a:ext cx="11064905" cy="364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58296" y="260238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2183" y="2542610"/>
            <a:ext cx="6500805" cy="5726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357" y="3512367"/>
            <a:ext cx="1696978" cy="641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1180" y="3164308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d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091" y="4076808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989" y="2171813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556921" y="2166339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17636" y="2090135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17749" y="3508354"/>
            <a:ext cx="2999887" cy="104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2024" y="3172327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92D050"/>
                </a:solidFill>
              </a:rPr>
              <a:t>d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21484" y="2581841"/>
            <a:ext cx="8712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330193" y="2585763"/>
            <a:ext cx="1851444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 flipV="1">
            <a:off x="2716297" y="259088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6" name="Freeform 65"/>
          <p:cNvSpPr/>
          <p:nvPr/>
        </p:nvSpPr>
        <p:spPr>
          <a:xfrm flipH="1" flipV="1">
            <a:off x="2298872" y="258717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9" name="Freeform 58"/>
          <p:cNvSpPr/>
          <p:nvPr/>
        </p:nvSpPr>
        <p:spPr>
          <a:xfrm flipH="1" flipV="1">
            <a:off x="1557589" y="258953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6" name="Freeform 55"/>
          <p:cNvSpPr/>
          <p:nvPr/>
        </p:nvSpPr>
        <p:spPr>
          <a:xfrm flipH="1" flipV="1">
            <a:off x="2938929" y="258919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0" name="Freeform 59"/>
          <p:cNvSpPr/>
          <p:nvPr/>
        </p:nvSpPr>
        <p:spPr>
          <a:xfrm flipH="1" flipV="1">
            <a:off x="2082793" y="259088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1" name="Freeform 60"/>
          <p:cNvSpPr/>
          <p:nvPr/>
        </p:nvSpPr>
        <p:spPr>
          <a:xfrm flipH="1" flipV="1">
            <a:off x="2472389" y="258919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Freeform 61"/>
          <p:cNvSpPr/>
          <p:nvPr/>
        </p:nvSpPr>
        <p:spPr>
          <a:xfrm flipH="1" flipV="1">
            <a:off x="1820874" y="258954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4" name="Freeform 63"/>
          <p:cNvSpPr/>
          <p:nvPr/>
        </p:nvSpPr>
        <p:spPr>
          <a:xfrm flipH="1" flipV="1">
            <a:off x="2177733" y="258315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Freeform 64"/>
          <p:cNvSpPr/>
          <p:nvPr/>
        </p:nvSpPr>
        <p:spPr>
          <a:xfrm flipH="1" flipV="1">
            <a:off x="2356164" y="258517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7" name="Freeform 66"/>
          <p:cNvSpPr/>
          <p:nvPr/>
        </p:nvSpPr>
        <p:spPr>
          <a:xfrm flipH="1" flipV="1">
            <a:off x="2557508" y="25851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8" name="Freeform 67"/>
          <p:cNvSpPr/>
          <p:nvPr/>
        </p:nvSpPr>
        <p:spPr>
          <a:xfrm flipH="1" flipV="1">
            <a:off x="1963289" y="258954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9" name="Freeform 68"/>
          <p:cNvSpPr/>
          <p:nvPr/>
        </p:nvSpPr>
        <p:spPr>
          <a:xfrm flipH="1" flipV="1">
            <a:off x="2246489" y="258919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0" name="Freeform 69"/>
          <p:cNvSpPr/>
          <p:nvPr/>
        </p:nvSpPr>
        <p:spPr>
          <a:xfrm flipH="1" flipV="1">
            <a:off x="2408548" y="25891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2" name="Freeform 71"/>
          <p:cNvSpPr/>
          <p:nvPr/>
        </p:nvSpPr>
        <p:spPr>
          <a:xfrm flipH="1">
            <a:off x="6680049" y="259252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5" name="Freeform 74"/>
          <p:cNvSpPr/>
          <p:nvPr/>
        </p:nvSpPr>
        <p:spPr>
          <a:xfrm flipH="1">
            <a:off x="8061389" y="259287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452653" y="4386633"/>
            <a:ext cx="1851444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 flipH="1">
            <a:off x="7205253" y="259118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8" name="Freeform 77"/>
          <p:cNvSpPr/>
          <p:nvPr/>
        </p:nvSpPr>
        <p:spPr>
          <a:xfrm flipH="1">
            <a:off x="7594849" y="259286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9" name="Freeform 78"/>
          <p:cNvSpPr/>
          <p:nvPr/>
        </p:nvSpPr>
        <p:spPr>
          <a:xfrm flipH="1">
            <a:off x="6943334" y="259252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0" name="Freeform 79"/>
          <p:cNvSpPr/>
          <p:nvPr/>
        </p:nvSpPr>
        <p:spPr>
          <a:xfrm flipH="1">
            <a:off x="7838757" y="259118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1" name="Freeform 80"/>
          <p:cNvSpPr/>
          <p:nvPr/>
        </p:nvSpPr>
        <p:spPr>
          <a:xfrm flipH="1">
            <a:off x="7300193" y="259890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2" name="Freeform 81"/>
          <p:cNvSpPr/>
          <p:nvPr/>
        </p:nvSpPr>
        <p:spPr>
          <a:xfrm flipH="1">
            <a:off x="7478624" y="259689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3" name="Freeform 82"/>
          <p:cNvSpPr/>
          <p:nvPr/>
        </p:nvSpPr>
        <p:spPr>
          <a:xfrm flipH="1">
            <a:off x="7421332" y="259488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4" name="Freeform 83"/>
          <p:cNvSpPr/>
          <p:nvPr/>
        </p:nvSpPr>
        <p:spPr>
          <a:xfrm flipH="1">
            <a:off x="7679968" y="25968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Freeform 84"/>
          <p:cNvSpPr/>
          <p:nvPr/>
        </p:nvSpPr>
        <p:spPr>
          <a:xfrm flipH="1">
            <a:off x="7085749" y="259251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Freeform 85"/>
          <p:cNvSpPr/>
          <p:nvPr/>
        </p:nvSpPr>
        <p:spPr>
          <a:xfrm flipH="1">
            <a:off x="7368949" y="259287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Freeform 86"/>
          <p:cNvSpPr/>
          <p:nvPr/>
        </p:nvSpPr>
        <p:spPr>
          <a:xfrm flipH="1">
            <a:off x="7531008" y="25928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025294" y="4386579"/>
            <a:ext cx="190800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44434" y="4386440"/>
            <a:ext cx="3744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061291" y="3948370"/>
            <a:ext cx="105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t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5228573" y="3766753"/>
            <a:ext cx="224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P(Test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(+),t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|DDI=t</a:t>
            </a:r>
            <a:r>
              <a:rPr lang="en-ZA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257213" y="1779994"/>
            <a:ext cx="2085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P(Test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(-),t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|DDI=t)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431368" y="4854670"/>
            <a:ext cx="105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2</a:t>
            </a:r>
          </a:p>
          <a:p>
            <a:pPr algn="ctr"/>
            <a:r>
              <a:rPr lang="en-ZA" dirty="0">
                <a:solidFill>
                  <a:srgbClr val="92D050"/>
                </a:solidFill>
              </a:rPr>
              <a:t>Test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  <a:r>
              <a:rPr lang="en-ZA" dirty="0"/>
              <a:t>(+)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78431" y="4934881"/>
            <a:ext cx="114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1</a:t>
            </a:r>
            <a:r>
              <a:rPr lang="en-ZA" dirty="0"/>
              <a:t>  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/>
              <a:t>(-)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DA058-57F5-C34C-AE06-3EB7D3F3719B}"/>
              </a:ext>
            </a:extLst>
          </p:cNvPr>
          <p:cNvSpPr/>
          <p:nvPr/>
        </p:nvSpPr>
        <p:spPr>
          <a:xfrm>
            <a:off x="5142222" y="1330169"/>
            <a:ext cx="500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P( {</a:t>
            </a:r>
            <a:r>
              <a:rPr lang="en-ZA" sz="2400" dirty="0">
                <a:solidFill>
                  <a:srgbClr val="FF0000"/>
                </a:solidFill>
              </a:rPr>
              <a:t>Test</a:t>
            </a:r>
            <a:r>
              <a:rPr lang="en-ZA" sz="2400" baseline="-25000" dirty="0">
                <a:solidFill>
                  <a:srgbClr val="FF0000"/>
                </a:solidFill>
              </a:rPr>
              <a:t>1</a:t>
            </a:r>
            <a:r>
              <a:rPr lang="en-ZA" sz="2400" dirty="0">
                <a:solidFill>
                  <a:srgbClr val="0070C0"/>
                </a:solidFill>
              </a:rPr>
              <a:t>(+),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1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&amp; {</a:t>
            </a:r>
            <a:r>
              <a:rPr lang="en-ZA" sz="2400" dirty="0">
                <a:solidFill>
                  <a:srgbClr val="92D050"/>
                </a:solidFill>
              </a:rPr>
              <a:t>Test</a:t>
            </a:r>
            <a:r>
              <a:rPr lang="en-ZA" sz="2400" baseline="-25000" dirty="0">
                <a:solidFill>
                  <a:srgbClr val="92D050"/>
                </a:solidFill>
              </a:rPr>
              <a:t>2</a:t>
            </a:r>
            <a:r>
              <a:rPr lang="en-ZA" sz="2400" dirty="0">
                <a:solidFill>
                  <a:srgbClr val="0070C0"/>
                </a:solidFill>
              </a:rPr>
              <a:t>(-),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2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| </a:t>
            </a:r>
            <a:r>
              <a:rPr lang="en-ZA" sz="2400" dirty="0" smtClean="0">
                <a:solidFill>
                  <a:srgbClr val="0070C0"/>
                </a:solidFill>
              </a:rPr>
              <a:t>DDI=</a:t>
            </a:r>
            <a:r>
              <a:rPr lang="en-ZA" sz="2400" dirty="0" err="1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err="1" smtClean="0">
                <a:solidFill>
                  <a:srgbClr val="0070C0"/>
                </a:solidFill>
              </a:rPr>
              <a:t>H</a:t>
            </a:r>
            <a:r>
              <a:rPr lang="en-ZA" sz="2400" dirty="0" smtClean="0">
                <a:solidFill>
                  <a:srgbClr val="0070C0"/>
                </a:solidFill>
              </a:rPr>
              <a:t> </a:t>
            </a:r>
            <a:r>
              <a:rPr lang="en-ZA" sz="2400" dirty="0"/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30595" y="4267938"/>
            <a:ext cx="1143980" cy="1821258"/>
            <a:chOff x="1824358" y="4208563"/>
            <a:chExt cx="1143980" cy="1821258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2403541" y="4545496"/>
              <a:ext cx="0" cy="103571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824358" y="5660489"/>
              <a:ext cx="1143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 err="1">
                  <a:solidFill>
                    <a:srgbClr val="0070C0"/>
                  </a:solidFill>
                </a:rPr>
                <a:t>t</a:t>
              </a:r>
              <a:r>
                <a:rPr lang="en-ZA" baseline="-25000" dirty="0" err="1">
                  <a:solidFill>
                    <a:srgbClr val="0070C0"/>
                  </a:solidFill>
                </a:rPr>
                <a:t>H</a:t>
              </a:r>
              <a:endParaRPr lang="en-ZA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766B9C3-B076-724D-AF23-06703AE1B394}"/>
                </a:ext>
              </a:extLst>
            </p:cNvPr>
            <p:cNvSpPr>
              <a:spLocks/>
            </p:cNvSpPr>
            <p:nvPr/>
          </p:nvSpPr>
          <p:spPr>
            <a:xfrm>
              <a:off x="2350145" y="420856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242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flipH="1">
            <a:off x="5172359" y="2598030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026972" y="2577765"/>
            <a:ext cx="7056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39687" y="2017952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2295" y="4417890"/>
            <a:ext cx="11064905" cy="364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58296" y="260238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2183" y="2542610"/>
            <a:ext cx="6500805" cy="5726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357" y="3512367"/>
            <a:ext cx="1696978" cy="641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1180" y="3164308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d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091" y="4076808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989" y="2171813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556921" y="2166339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17636" y="2090135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17749" y="3508354"/>
            <a:ext cx="2999887" cy="104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2024" y="3172327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92D050"/>
                </a:solidFill>
              </a:rPr>
              <a:t>d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21484" y="2581841"/>
            <a:ext cx="8712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330193" y="2585763"/>
            <a:ext cx="1851444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 flipV="1">
            <a:off x="2716297" y="259088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6" name="Freeform 65"/>
          <p:cNvSpPr/>
          <p:nvPr/>
        </p:nvSpPr>
        <p:spPr>
          <a:xfrm flipH="1" flipV="1">
            <a:off x="2298872" y="258717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9" name="Freeform 58"/>
          <p:cNvSpPr/>
          <p:nvPr/>
        </p:nvSpPr>
        <p:spPr>
          <a:xfrm flipH="1" flipV="1">
            <a:off x="1557589" y="258953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6" name="Freeform 55"/>
          <p:cNvSpPr/>
          <p:nvPr/>
        </p:nvSpPr>
        <p:spPr>
          <a:xfrm flipH="1" flipV="1">
            <a:off x="2938929" y="258919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0" name="Freeform 59"/>
          <p:cNvSpPr/>
          <p:nvPr/>
        </p:nvSpPr>
        <p:spPr>
          <a:xfrm flipH="1" flipV="1">
            <a:off x="2082793" y="259088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1" name="Freeform 60"/>
          <p:cNvSpPr/>
          <p:nvPr/>
        </p:nvSpPr>
        <p:spPr>
          <a:xfrm flipH="1" flipV="1">
            <a:off x="2472389" y="258919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Freeform 61"/>
          <p:cNvSpPr/>
          <p:nvPr/>
        </p:nvSpPr>
        <p:spPr>
          <a:xfrm flipH="1" flipV="1">
            <a:off x="1820874" y="258954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4" name="Freeform 63"/>
          <p:cNvSpPr/>
          <p:nvPr/>
        </p:nvSpPr>
        <p:spPr>
          <a:xfrm flipH="1" flipV="1">
            <a:off x="2177733" y="258315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Freeform 64"/>
          <p:cNvSpPr/>
          <p:nvPr/>
        </p:nvSpPr>
        <p:spPr>
          <a:xfrm flipH="1" flipV="1">
            <a:off x="2356164" y="258517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7" name="Freeform 66"/>
          <p:cNvSpPr/>
          <p:nvPr/>
        </p:nvSpPr>
        <p:spPr>
          <a:xfrm flipH="1" flipV="1">
            <a:off x="2557508" y="25851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8" name="Freeform 67"/>
          <p:cNvSpPr/>
          <p:nvPr/>
        </p:nvSpPr>
        <p:spPr>
          <a:xfrm flipH="1" flipV="1">
            <a:off x="1963289" y="258954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9" name="Freeform 68"/>
          <p:cNvSpPr/>
          <p:nvPr/>
        </p:nvSpPr>
        <p:spPr>
          <a:xfrm flipH="1" flipV="1">
            <a:off x="2246489" y="258919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0" name="Freeform 69"/>
          <p:cNvSpPr/>
          <p:nvPr/>
        </p:nvSpPr>
        <p:spPr>
          <a:xfrm flipH="1" flipV="1">
            <a:off x="2408548" y="25891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2" name="Freeform 71"/>
          <p:cNvSpPr/>
          <p:nvPr/>
        </p:nvSpPr>
        <p:spPr>
          <a:xfrm flipH="1">
            <a:off x="6680049" y="259252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5" name="Freeform 74"/>
          <p:cNvSpPr/>
          <p:nvPr/>
        </p:nvSpPr>
        <p:spPr>
          <a:xfrm flipH="1">
            <a:off x="8061389" y="259287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452653" y="4386633"/>
            <a:ext cx="1851444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 flipH="1">
            <a:off x="7205253" y="259118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8" name="Freeform 77"/>
          <p:cNvSpPr/>
          <p:nvPr/>
        </p:nvSpPr>
        <p:spPr>
          <a:xfrm flipH="1">
            <a:off x="7594849" y="259286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9" name="Freeform 78"/>
          <p:cNvSpPr/>
          <p:nvPr/>
        </p:nvSpPr>
        <p:spPr>
          <a:xfrm flipH="1">
            <a:off x="6943334" y="259252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0" name="Freeform 79"/>
          <p:cNvSpPr/>
          <p:nvPr/>
        </p:nvSpPr>
        <p:spPr>
          <a:xfrm flipH="1">
            <a:off x="7838757" y="259118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1" name="Freeform 80"/>
          <p:cNvSpPr/>
          <p:nvPr/>
        </p:nvSpPr>
        <p:spPr>
          <a:xfrm flipH="1">
            <a:off x="7300193" y="259890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2" name="Freeform 81"/>
          <p:cNvSpPr/>
          <p:nvPr/>
        </p:nvSpPr>
        <p:spPr>
          <a:xfrm flipH="1">
            <a:off x="7478624" y="259689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3" name="Freeform 82"/>
          <p:cNvSpPr/>
          <p:nvPr/>
        </p:nvSpPr>
        <p:spPr>
          <a:xfrm flipH="1">
            <a:off x="7421332" y="259488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4" name="Freeform 83"/>
          <p:cNvSpPr/>
          <p:nvPr/>
        </p:nvSpPr>
        <p:spPr>
          <a:xfrm flipH="1">
            <a:off x="7679968" y="25968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Freeform 84"/>
          <p:cNvSpPr/>
          <p:nvPr/>
        </p:nvSpPr>
        <p:spPr>
          <a:xfrm flipH="1">
            <a:off x="7085749" y="259251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Freeform 85"/>
          <p:cNvSpPr/>
          <p:nvPr/>
        </p:nvSpPr>
        <p:spPr>
          <a:xfrm flipH="1">
            <a:off x="7368949" y="259287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Freeform 86"/>
          <p:cNvSpPr/>
          <p:nvPr/>
        </p:nvSpPr>
        <p:spPr>
          <a:xfrm flipH="1">
            <a:off x="7531008" y="25928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025294" y="4386579"/>
            <a:ext cx="190800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44434" y="4386440"/>
            <a:ext cx="3744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061291" y="3948370"/>
            <a:ext cx="105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t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5228573" y="3766753"/>
            <a:ext cx="224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P(Test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(+),t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|DDI=t</a:t>
            </a:r>
            <a:r>
              <a:rPr lang="en-ZA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257213" y="1779994"/>
            <a:ext cx="2085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P(Test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(-),t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|DDI=t)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431368" y="4854670"/>
            <a:ext cx="105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2</a:t>
            </a:r>
          </a:p>
          <a:p>
            <a:pPr algn="ctr"/>
            <a:r>
              <a:rPr lang="en-ZA" dirty="0">
                <a:solidFill>
                  <a:srgbClr val="92D050"/>
                </a:solidFill>
              </a:rPr>
              <a:t>Test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  <a:r>
              <a:rPr lang="en-ZA" dirty="0"/>
              <a:t>(+)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78431" y="4934881"/>
            <a:ext cx="114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1</a:t>
            </a:r>
            <a:r>
              <a:rPr lang="en-ZA" dirty="0"/>
              <a:t>  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/>
              <a:t>(-)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DA058-57F5-C34C-AE06-3EB7D3F3719B}"/>
              </a:ext>
            </a:extLst>
          </p:cNvPr>
          <p:cNvSpPr/>
          <p:nvPr/>
        </p:nvSpPr>
        <p:spPr>
          <a:xfrm>
            <a:off x="5142222" y="1330169"/>
            <a:ext cx="500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P( {</a:t>
            </a:r>
            <a:r>
              <a:rPr lang="en-ZA" sz="2400" dirty="0">
                <a:solidFill>
                  <a:srgbClr val="FF0000"/>
                </a:solidFill>
              </a:rPr>
              <a:t>Test</a:t>
            </a:r>
            <a:r>
              <a:rPr lang="en-ZA" sz="2400" baseline="-25000" dirty="0">
                <a:solidFill>
                  <a:srgbClr val="FF0000"/>
                </a:solidFill>
              </a:rPr>
              <a:t>1</a:t>
            </a:r>
            <a:r>
              <a:rPr lang="en-ZA" sz="2400" dirty="0">
                <a:solidFill>
                  <a:srgbClr val="0070C0"/>
                </a:solidFill>
              </a:rPr>
              <a:t>(+),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1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&amp; {</a:t>
            </a:r>
            <a:r>
              <a:rPr lang="en-ZA" sz="2400" dirty="0">
                <a:solidFill>
                  <a:srgbClr val="92D050"/>
                </a:solidFill>
              </a:rPr>
              <a:t>Test</a:t>
            </a:r>
            <a:r>
              <a:rPr lang="en-ZA" sz="2400" baseline="-25000" dirty="0">
                <a:solidFill>
                  <a:srgbClr val="92D050"/>
                </a:solidFill>
              </a:rPr>
              <a:t>2</a:t>
            </a:r>
            <a:r>
              <a:rPr lang="en-ZA" sz="2400" dirty="0">
                <a:solidFill>
                  <a:srgbClr val="0070C0"/>
                </a:solidFill>
              </a:rPr>
              <a:t>(-),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2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| </a:t>
            </a:r>
            <a:r>
              <a:rPr lang="en-ZA" sz="2400" dirty="0" smtClean="0">
                <a:solidFill>
                  <a:srgbClr val="0070C0"/>
                </a:solidFill>
              </a:rPr>
              <a:t>DDI=</a:t>
            </a:r>
            <a:r>
              <a:rPr lang="en-ZA" sz="2400" dirty="0" err="1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err="1" smtClean="0">
                <a:solidFill>
                  <a:srgbClr val="0070C0"/>
                </a:solidFill>
              </a:rPr>
              <a:t>H</a:t>
            </a:r>
            <a:r>
              <a:rPr lang="en-ZA" sz="2400" dirty="0" smtClean="0">
                <a:solidFill>
                  <a:srgbClr val="0070C0"/>
                </a:solidFill>
              </a:rPr>
              <a:t> </a:t>
            </a:r>
            <a:r>
              <a:rPr lang="en-ZA" sz="2400" dirty="0"/>
              <a:t>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203183" y="4572968"/>
            <a:ext cx="0" cy="1035716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24000" y="5687961"/>
            <a:ext cx="114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0070C0"/>
                </a:solidFill>
              </a:rPr>
              <a:t>t</a:t>
            </a:r>
            <a:r>
              <a:rPr lang="en-ZA" baseline="-25000" dirty="0" err="1">
                <a:solidFill>
                  <a:srgbClr val="0070C0"/>
                </a:solidFill>
              </a:rPr>
              <a:t>H</a:t>
            </a:r>
            <a:endParaRPr lang="en-ZA" baseline="-25000" dirty="0">
              <a:solidFill>
                <a:srgbClr val="0070C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766B9C3-B076-724D-AF23-06703AE1B394}"/>
              </a:ext>
            </a:extLst>
          </p:cNvPr>
          <p:cNvSpPr>
            <a:spLocks/>
          </p:cNvSpPr>
          <p:nvPr/>
        </p:nvSpPr>
        <p:spPr>
          <a:xfrm>
            <a:off x="2128521" y="411380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flipH="1">
            <a:off x="5172359" y="2598030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026972" y="2577765"/>
            <a:ext cx="7056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39687" y="2017952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2295" y="4417890"/>
            <a:ext cx="11064905" cy="364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58296" y="260238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2183" y="2542610"/>
            <a:ext cx="6500805" cy="5726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357" y="3512367"/>
            <a:ext cx="1696978" cy="641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1180" y="3164308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d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091" y="4076808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989" y="2171813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556921" y="2166339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17636" y="2090135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17749" y="3508354"/>
            <a:ext cx="2999887" cy="104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2024" y="3172327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92D050"/>
                </a:solidFill>
              </a:rPr>
              <a:t>d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21484" y="2581841"/>
            <a:ext cx="8712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330193" y="2585763"/>
            <a:ext cx="1851444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 flipV="1">
            <a:off x="2716297" y="259088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6" name="Freeform 65"/>
          <p:cNvSpPr/>
          <p:nvPr/>
        </p:nvSpPr>
        <p:spPr>
          <a:xfrm flipH="1" flipV="1">
            <a:off x="2298872" y="258717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9" name="Freeform 58"/>
          <p:cNvSpPr/>
          <p:nvPr/>
        </p:nvSpPr>
        <p:spPr>
          <a:xfrm flipH="1" flipV="1">
            <a:off x="1557589" y="258953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6" name="Freeform 55"/>
          <p:cNvSpPr/>
          <p:nvPr/>
        </p:nvSpPr>
        <p:spPr>
          <a:xfrm flipH="1" flipV="1">
            <a:off x="2938929" y="258919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0" name="Freeform 59"/>
          <p:cNvSpPr/>
          <p:nvPr/>
        </p:nvSpPr>
        <p:spPr>
          <a:xfrm flipH="1" flipV="1">
            <a:off x="2082793" y="259088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1" name="Freeform 60"/>
          <p:cNvSpPr/>
          <p:nvPr/>
        </p:nvSpPr>
        <p:spPr>
          <a:xfrm flipH="1" flipV="1">
            <a:off x="2472389" y="258919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Freeform 61"/>
          <p:cNvSpPr/>
          <p:nvPr/>
        </p:nvSpPr>
        <p:spPr>
          <a:xfrm flipH="1" flipV="1">
            <a:off x="1820874" y="258954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4" name="Freeform 63"/>
          <p:cNvSpPr/>
          <p:nvPr/>
        </p:nvSpPr>
        <p:spPr>
          <a:xfrm flipH="1" flipV="1">
            <a:off x="2177733" y="258315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Freeform 64"/>
          <p:cNvSpPr/>
          <p:nvPr/>
        </p:nvSpPr>
        <p:spPr>
          <a:xfrm flipH="1" flipV="1">
            <a:off x="2356164" y="258517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7" name="Freeform 66"/>
          <p:cNvSpPr/>
          <p:nvPr/>
        </p:nvSpPr>
        <p:spPr>
          <a:xfrm flipH="1" flipV="1">
            <a:off x="2557508" y="25851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8" name="Freeform 67"/>
          <p:cNvSpPr/>
          <p:nvPr/>
        </p:nvSpPr>
        <p:spPr>
          <a:xfrm flipH="1" flipV="1">
            <a:off x="1963289" y="258954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9" name="Freeform 68"/>
          <p:cNvSpPr/>
          <p:nvPr/>
        </p:nvSpPr>
        <p:spPr>
          <a:xfrm flipH="1" flipV="1">
            <a:off x="2246489" y="258919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0" name="Freeform 69"/>
          <p:cNvSpPr/>
          <p:nvPr/>
        </p:nvSpPr>
        <p:spPr>
          <a:xfrm flipH="1" flipV="1">
            <a:off x="2408548" y="25891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2" name="Freeform 71"/>
          <p:cNvSpPr/>
          <p:nvPr/>
        </p:nvSpPr>
        <p:spPr>
          <a:xfrm flipH="1">
            <a:off x="6680049" y="259252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5" name="Freeform 74"/>
          <p:cNvSpPr/>
          <p:nvPr/>
        </p:nvSpPr>
        <p:spPr>
          <a:xfrm flipH="1">
            <a:off x="8061389" y="259287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452653" y="4386633"/>
            <a:ext cx="1851444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 flipH="1">
            <a:off x="7205253" y="259118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8" name="Freeform 77"/>
          <p:cNvSpPr/>
          <p:nvPr/>
        </p:nvSpPr>
        <p:spPr>
          <a:xfrm flipH="1">
            <a:off x="7594849" y="259286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9" name="Freeform 78"/>
          <p:cNvSpPr/>
          <p:nvPr/>
        </p:nvSpPr>
        <p:spPr>
          <a:xfrm flipH="1">
            <a:off x="6943334" y="259252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0" name="Freeform 79"/>
          <p:cNvSpPr/>
          <p:nvPr/>
        </p:nvSpPr>
        <p:spPr>
          <a:xfrm flipH="1">
            <a:off x="7838757" y="259118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1" name="Freeform 80"/>
          <p:cNvSpPr/>
          <p:nvPr/>
        </p:nvSpPr>
        <p:spPr>
          <a:xfrm flipH="1">
            <a:off x="7300193" y="259890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2" name="Freeform 81"/>
          <p:cNvSpPr/>
          <p:nvPr/>
        </p:nvSpPr>
        <p:spPr>
          <a:xfrm flipH="1">
            <a:off x="7478624" y="259689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3" name="Freeform 82"/>
          <p:cNvSpPr/>
          <p:nvPr/>
        </p:nvSpPr>
        <p:spPr>
          <a:xfrm flipH="1">
            <a:off x="7421332" y="259488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4" name="Freeform 83"/>
          <p:cNvSpPr/>
          <p:nvPr/>
        </p:nvSpPr>
        <p:spPr>
          <a:xfrm flipH="1">
            <a:off x="7679968" y="25968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Freeform 84"/>
          <p:cNvSpPr/>
          <p:nvPr/>
        </p:nvSpPr>
        <p:spPr>
          <a:xfrm flipH="1">
            <a:off x="7085749" y="259251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Freeform 85"/>
          <p:cNvSpPr/>
          <p:nvPr/>
        </p:nvSpPr>
        <p:spPr>
          <a:xfrm flipH="1">
            <a:off x="7368949" y="259287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Freeform 86"/>
          <p:cNvSpPr/>
          <p:nvPr/>
        </p:nvSpPr>
        <p:spPr>
          <a:xfrm flipH="1">
            <a:off x="7531008" y="25928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025294" y="4386579"/>
            <a:ext cx="190800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44434" y="4386440"/>
            <a:ext cx="3744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061291" y="3948370"/>
            <a:ext cx="105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t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5228573" y="3766753"/>
            <a:ext cx="224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P(Test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(+),t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|DDI=t</a:t>
            </a:r>
            <a:r>
              <a:rPr lang="en-ZA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257213" y="1779994"/>
            <a:ext cx="2085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P(Test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(-),t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|DDI=t)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431368" y="4854670"/>
            <a:ext cx="105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2</a:t>
            </a:r>
          </a:p>
          <a:p>
            <a:pPr algn="ctr"/>
            <a:r>
              <a:rPr lang="en-ZA" dirty="0">
                <a:solidFill>
                  <a:srgbClr val="92D050"/>
                </a:solidFill>
              </a:rPr>
              <a:t>Test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  <a:r>
              <a:rPr lang="en-ZA" dirty="0"/>
              <a:t>(+)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78431" y="4934881"/>
            <a:ext cx="114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1</a:t>
            </a:r>
            <a:r>
              <a:rPr lang="en-ZA" dirty="0"/>
              <a:t>  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/>
              <a:t>(-)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DA058-57F5-C34C-AE06-3EB7D3F3719B}"/>
              </a:ext>
            </a:extLst>
          </p:cNvPr>
          <p:cNvSpPr/>
          <p:nvPr/>
        </p:nvSpPr>
        <p:spPr>
          <a:xfrm>
            <a:off x="5142222" y="1330169"/>
            <a:ext cx="500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P( {</a:t>
            </a:r>
            <a:r>
              <a:rPr lang="en-ZA" sz="2400" dirty="0">
                <a:solidFill>
                  <a:srgbClr val="FF0000"/>
                </a:solidFill>
              </a:rPr>
              <a:t>Test</a:t>
            </a:r>
            <a:r>
              <a:rPr lang="en-ZA" sz="2400" baseline="-25000" dirty="0">
                <a:solidFill>
                  <a:srgbClr val="FF0000"/>
                </a:solidFill>
              </a:rPr>
              <a:t>1</a:t>
            </a:r>
            <a:r>
              <a:rPr lang="en-ZA" sz="2400" dirty="0">
                <a:solidFill>
                  <a:srgbClr val="0070C0"/>
                </a:solidFill>
              </a:rPr>
              <a:t>(+),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1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&amp; {</a:t>
            </a:r>
            <a:r>
              <a:rPr lang="en-ZA" sz="2400" dirty="0">
                <a:solidFill>
                  <a:srgbClr val="92D050"/>
                </a:solidFill>
              </a:rPr>
              <a:t>Test</a:t>
            </a:r>
            <a:r>
              <a:rPr lang="en-ZA" sz="2400" baseline="-25000" dirty="0">
                <a:solidFill>
                  <a:srgbClr val="92D050"/>
                </a:solidFill>
              </a:rPr>
              <a:t>2</a:t>
            </a:r>
            <a:r>
              <a:rPr lang="en-ZA" sz="2400" dirty="0">
                <a:solidFill>
                  <a:srgbClr val="0070C0"/>
                </a:solidFill>
              </a:rPr>
              <a:t>(-),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2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| </a:t>
            </a:r>
            <a:r>
              <a:rPr lang="en-ZA" sz="2400" dirty="0" smtClean="0">
                <a:solidFill>
                  <a:srgbClr val="0070C0"/>
                </a:solidFill>
              </a:rPr>
              <a:t>DDI=</a:t>
            </a:r>
            <a:r>
              <a:rPr lang="en-ZA" sz="2400" dirty="0" err="1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err="1" smtClean="0">
                <a:solidFill>
                  <a:srgbClr val="0070C0"/>
                </a:solidFill>
              </a:rPr>
              <a:t>H</a:t>
            </a:r>
            <a:r>
              <a:rPr lang="en-ZA" sz="2400" dirty="0" smtClean="0">
                <a:solidFill>
                  <a:srgbClr val="0070C0"/>
                </a:solidFill>
              </a:rPr>
              <a:t> </a:t>
            </a:r>
            <a:r>
              <a:rPr lang="en-ZA" sz="2400" dirty="0"/>
              <a:t>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568944" y="4572968"/>
            <a:ext cx="0" cy="1035716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89761" y="5687961"/>
            <a:ext cx="114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0070C0"/>
                </a:solidFill>
              </a:rPr>
              <a:t>t</a:t>
            </a:r>
            <a:r>
              <a:rPr lang="en-ZA" baseline="-25000" dirty="0" err="1">
                <a:solidFill>
                  <a:srgbClr val="0070C0"/>
                </a:solidFill>
              </a:rPr>
              <a:t>H</a:t>
            </a:r>
            <a:endParaRPr lang="en-ZA" baseline="-25000" dirty="0">
              <a:solidFill>
                <a:srgbClr val="0070C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766B9C3-B076-724D-AF23-06703AE1B394}"/>
              </a:ext>
            </a:extLst>
          </p:cNvPr>
          <p:cNvSpPr>
            <a:spLocks/>
          </p:cNvSpPr>
          <p:nvPr/>
        </p:nvSpPr>
        <p:spPr>
          <a:xfrm>
            <a:off x="2494282" y="377190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flipH="1">
            <a:off x="5172359" y="2598030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026972" y="2577765"/>
            <a:ext cx="7056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39687" y="2017952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2295" y="4417890"/>
            <a:ext cx="11064905" cy="364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58296" y="260238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2183" y="2542610"/>
            <a:ext cx="6500805" cy="5726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357" y="3512367"/>
            <a:ext cx="1696978" cy="641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1180" y="3164308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d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091" y="4076808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989" y="2171813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556921" y="2166339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17636" y="2090135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17749" y="3508354"/>
            <a:ext cx="2999887" cy="104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2024" y="3172327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92D050"/>
                </a:solidFill>
              </a:rPr>
              <a:t>d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21484" y="2581841"/>
            <a:ext cx="8712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330193" y="2585763"/>
            <a:ext cx="1851444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 flipV="1">
            <a:off x="2716297" y="259088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6" name="Freeform 65"/>
          <p:cNvSpPr/>
          <p:nvPr/>
        </p:nvSpPr>
        <p:spPr>
          <a:xfrm flipH="1" flipV="1">
            <a:off x="2298872" y="258717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9" name="Freeform 58"/>
          <p:cNvSpPr/>
          <p:nvPr/>
        </p:nvSpPr>
        <p:spPr>
          <a:xfrm flipH="1" flipV="1">
            <a:off x="1557589" y="258953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6" name="Freeform 55"/>
          <p:cNvSpPr/>
          <p:nvPr/>
        </p:nvSpPr>
        <p:spPr>
          <a:xfrm flipH="1" flipV="1">
            <a:off x="2938929" y="258919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0" name="Freeform 59"/>
          <p:cNvSpPr/>
          <p:nvPr/>
        </p:nvSpPr>
        <p:spPr>
          <a:xfrm flipH="1" flipV="1">
            <a:off x="2082793" y="259088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1" name="Freeform 60"/>
          <p:cNvSpPr/>
          <p:nvPr/>
        </p:nvSpPr>
        <p:spPr>
          <a:xfrm flipH="1" flipV="1">
            <a:off x="2472389" y="258919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Freeform 61"/>
          <p:cNvSpPr/>
          <p:nvPr/>
        </p:nvSpPr>
        <p:spPr>
          <a:xfrm flipH="1" flipV="1">
            <a:off x="1820874" y="258954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4" name="Freeform 63"/>
          <p:cNvSpPr/>
          <p:nvPr/>
        </p:nvSpPr>
        <p:spPr>
          <a:xfrm flipH="1" flipV="1">
            <a:off x="2177733" y="258315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Freeform 64"/>
          <p:cNvSpPr/>
          <p:nvPr/>
        </p:nvSpPr>
        <p:spPr>
          <a:xfrm flipH="1" flipV="1">
            <a:off x="2356164" y="258517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7" name="Freeform 66"/>
          <p:cNvSpPr/>
          <p:nvPr/>
        </p:nvSpPr>
        <p:spPr>
          <a:xfrm flipH="1" flipV="1">
            <a:off x="2557508" y="25851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8" name="Freeform 67"/>
          <p:cNvSpPr/>
          <p:nvPr/>
        </p:nvSpPr>
        <p:spPr>
          <a:xfrm flipH="1" flipV="1">
            <a:off x="1963289" y="258954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9" name="Freeform 68"/>
          <p:cNvSpPr/>
          <p:nvPr/>
        </p:nvSpPr>
        <p:spPr>
          <a:xfrm flipH="1" flipV="1">
            <a:off x="2246489" y="258919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0" name="Freeform 69"/>
          <p:cNvSpPr/>
          <p:nvPr/>
        </p:nvSpPr>
        <p:spPr>
          <a:xfrm flipH="1" flipV="1">
            <a:off x="2408548" y="25891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2" name="Freeform 71"/>
          <p:cNvSpPr/>
          <p:nvPr/>
        </p:nvSpPr>
        <p:spPr>
          <a:xfrm flipH="1">
            <a:off x="6680049" y="259252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5" name="Freeform 74"/>
          <p:cNvSpPr/>
          <p:nvPr/>
        </p:nvSpPr>
        <p:spPr>
          <a:xfrm flipH="1">
            <a:off x="8061389" y="259287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452653" y="4386633"/>
            <a:ext cx="1851444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 flipH="1">
            <a:off x="7205253" y="259118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8" name="Freeform 77"/>
          <p:cNvSpPr/>
          <p:nvPr/>
        </p:nvSpPr>
        <p:spPr>
          <a:xfrm flipH="1">
            <a:off x="7594849" y="259286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9" name="Freeform 78"/>
          <p:cNvSpPr/>
          <p:nvPr/>
        </p:nvSpPr>
        <p:spPr>
          <a:xfrm flipH="1">
            <a:off x="6943334" y="259252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0" name="Freeform 79"/>
          <p:cNvSpPr/>
          <p:nvPr/>
        </p:nvSpPr>
        <p:spPr>
          <a:xfrm flipH="1">
            <a:off x="7838757" y="259118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1" name="Freeform 80"/>
          <p:cNvSpPr/>
          <p:nvPr/>
        </p:nvSpPr>
        <p:spPr>
          <a:xfrm flipH="1">
            <a:off x="7300193" y="259890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2" name="Freeform 81"/>
          <p:cNvSpPr/>
          <p:nvPr/>
        </p:nvSpPr>
        <p:spPr>
          <a:xfrm flipH="1">
            <a:off x="7478624" y="259689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3" name="Freeform 82"/>
          <p:cNvSpPr/>
          <p:nvPr/>
        </p:nvSpPr>
        <p:spPr>
          <a:xfrm flipH="1">
            <a:off x="7421332" y="259488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4" name="Freeform 83"/>
          <p:cNvSpPr/>
          <p:nvPr/>
        </p:nvSpPr>
        <p:spPr>
          <a:xfrm flipH="1">
            <a:off x="7679968" y="25968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Freeform 84"/>
          <p:cNvSpPr/>
          <p:nvPr/>
        </p:nvSpPr>
        <p:spPr>
          <a:xfrm flipH="1">
            <a:off x="7085749" y="259251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Freeform 85"/>
          <p:cNvSpPr/>
          <p:nvPr/>
        </p:nvSpPr>
        <p:spPr>
          <a:xfrm flipH="1">
            <a:off x="7368949" y="259287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Freeform 86"/>
          <p:cNvSpPr/>
          <p:nvPr/>
        </p:nvSpPr>
        <p:spPr>
          <a:xfrm flipH="1">
            <a:off x="7531008" y="25928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025294" y="4386579"/>
            <a:ext cx="190800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44434" y="4386440"/>
            <a:ext cx="3744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061291" y="3948370"/>
            <a:ext cx="105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t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5228573" y="3766753"/>
            <a:ext cx="224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P(Test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(+),t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|DDI=t</a:t>
            </a:r>
            <a:r>
              <a:rPr lang="en-ZA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257213" y="1779994"/>
            <a:ext cx="2085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P(Test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(-),t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|DDI=t)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431368" y="4854670"/>
            <a:ext cx="105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2</a:t>
            </a:r>
          </a:p>
          <a:p>
            <a:pPr algn="ctr"/>
            <a:r>
              <a:rPr lang="en-ZA" dirty="0">
                <a:solidFill>
                  <a:srgbClr val="92D050"/>
                </a:solidFill>
              </a:rPr>
              <a:t>Test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  <a:r>
              <a:rPr lang="en-ZA" dirty="0"/>
              <a:t>(+)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78431" y="4934881"/>
            <a:ext cx="114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1</a:t>
            </a:r>
            <a:r>
              <a:rPr lang="en-ZA" dirty="0"/>
              <a:t>  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/>
              <a:t>(-)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DA058-57F5-C34C-AE06-3EB7D3F3719B}"/>
              </a:ext>
            </a:extLst>
          </p:cNvPr>
          <p:cNvSpPr/>
          <p:nvPr/>
        </p:nvSpPr>
        <p:spPr>
          <a:xfrm>
            <a:off x="5142222" y="1330169"/>
            <a:ext cx="500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P( {</a:t>
            </a:r>
            <a:r>
              <a:rPr lang="en-ZA" sz="2400" dirty="0">
                <a:solidFill>
                  <a:srgbClr val="FF0000"/>
                </a:solidFill>
              </a:rPr>
              <a:t>Test</a:t>
            </a:r>
            <a:r>
              <a:rPr lang="en-ZA" sz="2400" baseline="-25000" dirty="0">
                <a:solidFill>
                  <a:srgbClr val="FF0000"/>
                </a:solidFill>
              </a:rPr>
              <a:t>1</a:t>
            </a:r>
            <a:r>
              <a:rPr lang="en-ZA" sz="2400" dirty="0">
                <a:solidFill>
                  <a:srgbClr val="0070C0"/>
                </a:solidFill>
              </a:rPr>
              <a:t>(+),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1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&amp; {</a:t>
            </a:r>
            <a:r>
              <a:rPr lang="en-ZA" sz="2400" dirty="0">
                <a:solidFill>
                  <a:srgbClr val="92D050"/>
                </a:solidFill>
              </a:rPr>
              <a:t>Test</a:t>
            </a:r>
            <a:r>
              <a:rPr lang="en-ZA" sz="2400" baseline="-25000" dirty="0">
                <a:solidFill>
                  <a:srgbClr val="92D050"/>
                </a:solidFill>
              </a:rPr>
              <a:t>2</a:t>
            </a:r>
            <a:r>
              <a:rPr lang="en-ZA" sz="2400" dirty="0">
                <a:solidFill>
                  <a:srgbClr val="0070C0"/>
                </a:solidFill>
              </a:rPr>
              <a:t>(-),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2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| </a:t>
            </a:r>
            <a:r>
              <a:rPr lang="en-ZA" sz="2400" dirty="0" smtClean="0">
                <a:solidFill>
                  <a:srgbClr val="0070C0"/>
                </a:solidFill>
              </a:rPr>
              <a:t>DDI=</a:t>
            </a:r>
            <a:r>
              <a:rPr lang="en-ZA" sz="2400" dirty="0" err="1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err="1" smtClean="0">
                <a:solidFill>
                  <a:srgbClr val="0070C0"/>
                </a:solidFill>
              </a:rPr>
              <a:t>H</a:t>
            </a:r>
            <a:r>
              <a:rPr lang="en-ZA" sz="2400" dirty="0" smtClean="0">
                <a:solidFill>
                  <a:srgbClr val="0070C0"/>
                </a:solidFill>
              </a:rPr>
              <a:t> </a:t>
            </a:r>
            <a:r>
              <a:rPr lang="en-ZA" sz="2400" dirty="0"/>
              <a:t>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141439" y="4572968"/>
            <a:ext cx="0" cy="1035716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62256" y="5687961"/>
            <a:ext cx="114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0070C0"/>
                </a:solidFill>
              </a:rPr>
              <a:t>t</a:t>
            </a:r>
            <a:r>
              <a:rPr lang="en-ZA" baseline="-25000" dirty="0" err="1">
                <a:solidFill>
                  <a:srgbClr val="0070C0"/>
                </a:solidFill>
              </a:rPr>
              <a:t>H</a:t>
            </a:r>
            <a:endParaRPr lang="en-ZA" baseline="-25000" dirty="0">
              <a:solidFill>
                <a:srgbClr val="0070C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766B9C3-B076-724D-AF23-06703AE1B394}"/>
              </a:ext>
            </a:extLst>
          </p:cNvPr>
          <p:cNvSpPr>
            <a:spLocks/>
          </p:cNvSpPr>
          <p:nvPr/>
        </p:nvSpPr>
        <p:spPr>
          <a:xfrm>
            <a:off x="3066777" y="296087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flipH="1">
            <a:off x="5172359" y="2598030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026972" y="2577765"/>
            <a:ext cx="7056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39687" y="2017952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2295" y="4417890"/>
            <a:ext cx="11064905" cy="364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58296" y="260238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2183" y="2542610"/>
            <a:ext cx="6500805" cy="5726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357" y="3512367"/>
            <a:ext cx="1696978" cy="641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1180" y="3164308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d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091" y="4076808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989" y="2171813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556921" y="2166339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17636" y="2090135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17749" y="3508354"/>
            <a:ext cx="2999887" cy="104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2024" y="3172327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92D050"/>
                </a:solidFill>
              </a:rPr>
              <a:t>d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21484" y="2581841"/>
            <a:ext cx="8712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330193" y="2585763"/>
            <a:ext cx="1851444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 flipV="1">
            <a:off x="2716297" y="259088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6" name="Freeform 65"/>
          <p:cNvSpPr/>
          <p:nvPr/>
        </p:nvSpPr>
        <p:spPr>
          <a:xfrm flipH="1" flipV="1">
            <a:off x="2298872" y="258717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9" name="Freeform 58"/>
          <p:cNvSpPr/>
          <p:nvPr/>
        </p:nvSpPr>
        <p:spPr>
          <a:xfrm flipH="1" flipV="1">
            <a:off x="1557589" y="258953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6" name="Freeform 55"/>
          <p:cNvSpPr/>
          <p:nvPr/>
        </p:nvSpPr>
        <p:spPr>
          <a:xfrm flipH="1" flipV="1">
            <a:off x="2938929" y="258919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0" name="Freeform 59"/>
          <p:cNvSpPr/>
          <p:nvPr/>
        </p:nvSpPr>
        <p:spPr>
          <a:xfrm flipH="1" flipV="1">
            <a:off x="2082793" y="259088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1" name="Freeform 60"/>
          <p:cNvSpPr/>
          <p:nvPr/>
        </p:nvSpPr>
        <p:spPr>
          <a:xfrm flipH="1" flipV="1">
            <a:off x="2472389" y="258919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Freeform 61"/>
          <p:cNvSpPr/>
          <p:nvPr/>
        </p:nvSpPr>
        <p:spPr>
          <a:xfrm flipH="1" flipV="1">
            <a:off x="1820874" y="2589542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4" name="Freeform 63"/>
          <p:cNvSpPr/>
          <p:nvPr/>
        </p:nvSpPr>
        <p:spPr>
          <a:xfrm flipH="1" flipV="1">
            <a:off x="2177733" y="258315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Freeform 64"/>
          <p:cNvSpPr/>
          <p:nvPr/>
        </p:nvSpPr>
        <p:spPr>
          <a:xfrm flipH="1" flipV="1">
            <a:off x="2356164" y="258517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7" name="Freeform 66"/>
          <p:cNvSpPr/>
          <p:nvPr/>
        </p:nvSpPr>
        <p:spPr>
          <a:xfrm flipH="1" flipV="1">
            <a:off x="2557508" y="25851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8" name="Freeform 67"/>
          <p:cNvSpPr/>
          <p:nvPr/>
        </p:nvSpPr>
        <p:spPr>
          <a:xfrm flipH="1" flipV="1">
            <a:off x="1963289" y="258954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9" name="Freeform 68"/>
          <p:cNvSpPr/>
          <p:nvPr/>
        </p:nvSpPr>
        <p:spPr>
          <a:xfrm flipH="1" flipV="1">
            <a:off x="2246489" y="2589195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0" name="Freeform 69"/>
          <p:cNvSpPr/>
          <p:nvPr/>
        </p:nvSpPr>
        <p:spPr>
          <a:xfrm flipH="1" flipV="1">
            <a:off x="2408548" y="25891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2" name="Freeform 71"/>
          <p:cNvSpPr/>
          <p:nvPr/>
        </p:nvSpPr>
        <p:spPr>
          <a:xfrm flipH="1">
            <a:off x="6680049" y="259252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5" name="Freeform 74"/>
          <p:cNvSpPr/>
          <p:nvPr/>
        </p:nvSpPr>
        <p:spPr>
          <a:xfrm flipH="1">
            <a:off x="8061389" y="259287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452653" y="4386633"/>
            <a:ext cx="1851444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 flipH="1">
            <a:off x="7205253" y="259118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8" name="Freeform 77"/>
          <p:cNvSpPr/>
          <p:nvPr/>
        </p:nvSpPr>
        <p:spPr>
          <a:xfrm flipH="1">
            <a:off x="7594849" y="259286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9" name="Freeform 78"/>
          <p:cNvSpPr/>
          <p:nvPr/>
        </p:nvSpPr>
        <p:spPr>
          <a:xfrm flipH="1">
            <a:off x="6943334" y="2592524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0" name="Freeform 79"/>
          <p:cNvSpPr/>
          <p:nvPr/>
        </p:nvSpPr>
        <p:spPr>
          <a:xfrm flipH="1">
            <a:off x="7838757" y="2591180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1" name="Freeform 80"/>
          <p:cNvSpPr/>
          <p:nvPr/>
        </p:nvSpPr>
        <p:spPr>
          <a:xfrm flipH="1">
            <a:off x="7300193" y="2598908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2" name="Freeform 81"/>
          <p:cNvSpPr/>
          <p:nvPr/>
        </p:nvSpPr>
        <p:spPr>
          <a:xfrm flipH="1">
            <a:off x="7478624" y="2596896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3" name="Freeform 82"/>
          <p:cNvSpPr/>
          <p:nvPr/>
        </p:nvSpPr>
        <p:spPr>
          <a:xfrm flipH="1">
            <a:off x="7421332" y="2594887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4" name="Freeform 83"/>
          <p:cNvSpPr/>
          <p:nvPr/>
        </p:nvSpPr>
        <p:spPr>
          <a:xfrm flipH="1">
            <a:off x="7679968" y="259689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Freeform 84"/>
          <p:cNvSpPr/>
          <p:nvPr/>
        </p:nvSpPr>
        <p:spPr>
          <a:xfrm flipH="1">
            <a:off x="7085749" y="2592519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Freeform 85"/>
          <p:cNvSpPr/>
          <p:nvPr/>
        </p:nvSpPr>
        <p:spPr>
          <a:xfrm flipH="1">
            <a:off x="7368949" y="2592871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Freeform 86"/>
          <p:cNvSpPr/>
          <p:nvPr/>
        </p:nvSpPr>
        <p:spPr>
          <a:xfrm flipH="1">
            <a:off x="7531008" y="2592873"/>
            <a:ext cx="775525" cy="1790330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5810250"/>
              <a:gd name="connsiteY0" fmla="*/ 1791405 h 1791405"/>
              <a:gd name="connsiteX1" fmla="*/ 443022 w 5810250"/>
              <a:gd name="connsiteY1" fmla="*/ 1732399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5029200 w 5810250"/>
              <a:gd name="connsiteY12" fmla="*/ 10230 h 1791405"/>
              <a:gd name="connsiteX13" fmla="*/ 5495925 w 5810250"/>
              <a:gd name="connsiteY13" fmla="*/ 705 h 1791405"/>
              <a:gd name="connsiteX14" fmla="*/ 5743575 w 5810250"/>
              <a:gd name="connsiteY14" fmla="*/ 705 h 1791405"/>
              <a:gd name="connsiteX15" fmla="*/ 5810250 w 5810250"/>
              <a:gd name="connsiteY15" fmla="*/ 705 h 1791405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794166 w 6161394"/>
              <a:gd name="connsiteY1" fmla="*/ 1732399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  <a:gd name="connsiteX0" fmla="*/ 0 w 6161394"/>
              <a:gd name="connsiteY0" fmla="*/ 1797469 h 1797469"/>
              <a:gd name="connsiteX1" fmla="*/ 638103 w 6161394"/>
              <a:gd name="connsiteY1" fmla="*/ 1750593 h 1797469"/>
              <a:gd name="connsiteX2" fmla="*/ 1075044 w 6161394"/>
              <a:gd name="connsiteY2" fmla="*/ 1648530 h 1797469"/>
              <a:gd name="connsiteX3" fmla="*/ 1398894 w 6161394"/>
              <a:gd name="connsiteY3" fmla="*/ 1486605 h 1797469"/>
              <a:gd name="connsiteX4" fmla="*/ 1894194 w 6161394"/>
              <a:gd name="connsiteY4" fmla="*/ 1181805 h 1797469"/>
              <a:gd name="connsiteX5" fmla="*/ 2103744 w 6161394"/>
              <a:gd name="connsiteY5" fmla="*/ 981780 h 1797469"/>
              <a:gd name="connsiteX6" fmla="*/ 2332344 w 6161394"/>
              <a:gd name="connsiteY6" fmla="*/ 734130 h 1797469"/>
              <a:gd name="connsiteX7" fmla="*/ 2637144 w 6161394"/>
              <a:gd name="connsiteY7" fmla="*/ 448380 h 1797469"/>
              <a:gd name="connsiteX8" fmla="*/ 3008619 w 6161394"/>
              <a:gd name="connsiteY8" fmla="*/ 286455 h 1797469"/>
              <a:gd name="connsiteX9" fmla="*/ 3542019 w 6161394"/>
              <a:gd name="connsiteY9" fmla="*/ 181680 h 1797469"/>
              <a:gd name="connsiteX10" fmla="*/ 4094469 w 6161394"/>
              <a:gd name="connsiteY10" fmla="*/ 95955 h 1797469"/>
              <a:gd name="connsiteX11" fmla="*/ 4637394 w 6161394"/>
              <a:gd name="connsiteY11" fmla="*/ 48330 h 1797469"/>
              <a:gd name="connsiteX12" fmla="*/ 5380344 w 6161394"/>
              <a:gd name="connsiteY12" fmla="*/ 10230 h 1797469"/>
              <a:gd name="connsiteX13" fmla="*/ 5847069 w 6161394"/>
              <a:gd name="connsiteY13" fmla="*/ 705 h 1797469"/>
              <a:gd name="connsiteX14" fmla="*/ 6094719 w 6161394"/>
              <a:gd name="connsiteY14" fmla="*/ 705 h 1797469"/>
              <a:gd name="connsiteX15" fmla="*/ 6161394 w 6161394"/>
              <a:gd name="connsiteY15" fmla="*/ 705 h 179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1394" h="1797469">
                <a:moveTo>
                  <a:pt x="0" y="1797469"/>
                </a:moveTo>
                <a:lnTo>
                  <a:pt x="638103" y="1750593"/>
                </a:lnTo>
                <a:cubicBezTo>
                  <a:pt x="758753" y="1726781"/>
                  <a:pt x="948246" y="1692528"/>
                  <a:pt x="1075044" y="1648530"/>
                </a:cubicBezTo>
                <a:cubicBezTo>
                  <a:pt x="1201843" y="1604532"/>
                  <a:pt x="1262369" y="1564392"/>
                  <a:pt x="1398894" y="1486605"/>
                </a:cubicBezTo>
                <a:cubicBezTo>
                  <a:pt x="1535419" y="1408817"/>
                  <a:pt x="1776719" y="1265942"/>
                  <a:pt x="1894194" y="1181805"/>
                </a:cubicBezTo>
                <a:cubicBezTo>
                  <a:pt x="2011669" y="1097667"/>
                  <a:pt x="2030719" y="1056392"/>
                  <a:pt x="2103744" y="981780"/>
                </a:cubicBezTo>
                <a:cubicBezTo>
                  <a:pt x="2176769" y="907167"/>
                  <a:pt x="2243444" y="823030"/>
                  <a:pt x="2332344" y="734130"/>
                </a:cubicBezTo>
                <a:cubicBezTo>
                  <a:pt x="2421244" y="645230"/>
                  <a:pt x="2524432" y="522992"/>
                  <a:pt x="2637144" y="448380"/>
                </a:cubicBezTo>
                <a:cubicBezTo>
                  <a:pt x="2749856" y="373768"/>
                  <a:pt x="2857807" y="330905"/>
                  <a:pt x="3008619" y="286455"/>
                </a:cubicBezTo>
                <a:cubicBezTo>
                  <a:pt x="3159431" y="242005"/>
                  <a:pt x="3361044" y="213430"/>
                  <a:pt x="3542019" y="181680"/>
                </a:cubicBezTo>
                <a:cubicBezTo>
                  <a:pt x="3722994" y="149930"/>
                  <a:pt x="3911907" y="118180"/>
                  <a:pt x="4094469" y="95955"/>
                </a:cubicBezTo>
                <a:cubicBezTo>
                  <a:pt x="4277031" y="73730"/>
                  <a:pt x="4423082" y="62617"/>
                  <a:pt x="4637394" y="48330"/>
                </a:cubicBezTo>
                <a:cubicBezTo>
                  <a:pt x="4851706" y="34043"/>
                  <a:pt x="5178731" y="18168"/>
                  <a:pt x="5380344" y="10230"/>
                </a:cubicBezTo>
                <a:cubicBezTo>
                  <a:pt x="5581957" y="2292"/>
                  <a:pt x="5728007" y="2292"/>
                  <a:pt x="5847069" y="705"/>
                </a:cubicBezTo>
                <a:cubicBezTo>
                  <a:pt x="5966131" y="-882"/>
                  <a:pt x="6094719" y="705"/>
                  <a:pt x="6094719" y="705"/>
                </a:cubicBezTo>
                <a:lnTo>
                  <a:pt x="6161394" y="705"/>
                </a:lnTo>
              </a:path>
            </a:pathLst>
          </a:cu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025294" y="4386579"/>
            <a:ext cx="190800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44434" y="4386440"/>
            <a:ext cx="3744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061291" y="3948370"/>
            <a:ext cx="105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t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5228573" y="3766753"/>
            <a:ext cx="224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P(Test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(+),t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|DDI=t</a:t>
            </a:r>
            <a:r>
              <a:rPr lang="en-ZA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257213" y="1779994"/>
            <a:ext cx="2085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P(Test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(-),t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|DDI=t)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431368" y="4854670"/>
            <a:ext cx="105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2</a:t>
            </a:r>
          </a:p>
          <a:p>
            <a:pPr algn="ctr"/>
            <a:r>
              <a:rPr lang="en-ZA" dirty="0">
                <a:solidFill>
                  <a:srgbClr val="92D050"/>
                </a:solidFill>
              </a:rPr>
              <a:t>Test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  <a:r>
              <a:rPr lang="en-ZA" dirty="0"/>
              <a:t>(+)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78431" y="4934881"/>
            <a:ext cx="114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1</a:t>
            </a:r>
            <a:r>
              <a:rPr lang="en-ZA" dirty="0"/>
              <a:t>  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/>
              <a:t>(-)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DA058-57F5-C34C-AE06-3EB7D3F3719B}"/>
              </a:ext>
            </a:extLst>
          </p:cNvPr>
          <p:cNvSpPr/>
          <p:nvPr/>
        </p:nvSpPr>
        <p:spPr>
          <a:xfrm>
            <a:off x="5142222" y="1330169"/>
            <a:ext cx="500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P( {</a:t>
            </a:r>
            <a:r>
              <a:rPr lang="en-ZA" sz="2400" dirty="0">
                <a:solidFill>
                  <a:srgbClr val="FF0000"/>
                </a:solidFill>
              </a:rPr>
              <a:t>Test</a:t>
            </a:r>
            <a:r>
              <a:rPr lang="en-ZA" sz="2400" baseline="-25000" dirty="0">
                <a:solidFill>
                  <a:srgbClr val="FF0000"/>
                </a:solidFill>
              </a:rPr>
              <a:t>1</a:t>
            </a:r>
            <a:r>
              <a:rPr lang="en-ZA" sz="2400" dirty="0">
                <a:solidFill>
                  <a:srgbClr val="0070C0"/>
                </a:solidFill>
              </a:rPr>
              <a:t>(+),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1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&amp; {</a:t>
            </a:r>
            <a:r>
              <a:rPr lang="en-ZA" sz="2400" dirty="0">
                <a:solidFill>
                  <a:srgbClr val="92D050"/>
                </a:solidFill>
              </a:rPr>
              <a:t>Test</a:t>
            </a:r>
            <a:r>
              <a:rPr lang="en-ZA" sz="2400" baseline="-25000" dirty="0">
                <a:solidFill>
                  <a:srgbClr val="92D050"/>
                </a:solidFill>
              </a:rPr>
              <a:t>2</a:t>
            </a:r>
            <a:r>
              <a:rPr lang="en-ZA" sz="2400" dirty="0">
                <a:solidFill>
                  <a:srgbClr val="0070C0"/>
                </a:solidFill>
              </a:rPr>
              <a:t>(-),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2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| </a:t>
            </a:r>
            <a:r>
              <a:rPr lang="en-ZA" sz="2400" dirty="0" smtClean="0">
                <a:solidFill>
                  <a:srgbClr val="0070C0"/>
                </a:solidFill>
              </a:rPr>
              <a:t>DDI=</a:t>
            </a:r>
            <a:r>
              <a:rPr lang="en-ZA" sz="2400" dirty="0" err="1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err="1" smtClean="0">
                <a:solidFill>
                  <a:srgbClr val="0070C0"/>
                </a:solidFill>
              </a:rPr>
              <a:t>H</a:t>
            </a:r>
            <a:r>
              <a:rPr lang="en-ZA" sz="2400" dirty="0" smtClean="0">
                <a:solidFill>
                  <a:srgbClr val="0070C0"/>
                </a:solidFill>
              </a:rPr>
              <a:t> </a:t>
            </a:r>
            <a:r>
              <a:rPr lang="en-ZA" sz="2400" dirty="0"/>
              <a:t>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960589" y="4572968"/>
            <a:ext cx="0" cy="1035716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81406" y="5687961"/>
            <a:ext cx="114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0070C0"/>
                </a:solidFill>
              </a:rPr>
              <a:t>t</a:t>
            </a:r>
            <a:r>
              <a:rPr lang="en-ZA" baseline="-25000" dirty="0" err="1">
                <a:solidFill>
                  <a:srgbClr val="0070C0"/>
                </a:solidFill>
              </a:rPr>
              <a:t>H</a:t>
            </a:r>
            <a:endParaRPr lang="en-ZA" baseline="-25000" dirty="0">
              <a:solidFill>
                <a:srgbClr val="0070C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766B9C3-B076-724D-AF23-06703AE1B394}"/>
              </a:ext>
            </a:extLst>
          </p:cNvPr>
          <p:cNvSpPr>
            <a:spLocks/>
          </p:cNvSpPr>
          <p:nvPr/>
        </p:nvSpPr>
        <p:spPr>
          <a:xfrm>
            <a:off x="3885927" y="266559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95"/>
          <p:cNvSpPr/>
          <p:nvPr/>
        </p:nvSpPr>
        <p:spPr>
          <a:xfrm flipH="1">
            <a:off x="5196423" y="260416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1143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4" name="Freeform 73"/>
          <p:cNvSpPr/>
          <p:nvPr/>
        </p:nvSpPr>
        <p:spPr>
          <a:xfrm>
            <a:off x="1564719" y="260238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1143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2" name="Freeform 51"/>
          <p:cNvSpPr/>
          <p:nvPr/>
        </p:nvSpPr>
        <p:spPr>
          <a:xfrm flipH="1">
            <a:off x="5172359" y="2598030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026972" y="2577765"/>
            <a:ext cx="7056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39687" y="2017952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2295" y="4417890"/>
            <a:ext cx="11064905" cy="364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58296" y="2602386"/>
            <a:ext cx="3888915" cy="1812397"/>
          </a:xfrm>
          <a:custGeom>
            <a:avLst/>
            <a:gdLst>
              <a:gd name="connsiteX0" fmla="*/ 0 w 5810250"/>
              <a:gd name="connsiteY0" fmla="*/ 1791405 h 1791405"/>
              <a:gd name="connsiteX1" fmla="*/ 400050 w 5810250"/>
              <a:gd name="connsiteY1" fmla="*/ 1705680 h 1791405"/>
              <a:gd name="connsiteX2" fmla="*/ 723900 w 5810250"/>
              <a:gd name="connsiteY2" fmla="*/ 1648530 h 1791405"/>
              <a:gd name="connsiteX3" fmla="*/ 1047750 w 5810250"/>
              <a:gd name="connsiteY3" fmla="*/ 1486605 h 1791405"/>
              <a:gd name="connsiteX4" fmla="*/ 1543050 w 5810250"/>
              <a:gd name="connsiteY4" fmla="*/ 1181805 h 1791405"/>
              <a:gd name="connsiteX5" fmla="*/ 1752600 w 5810250"/>
              <a:gd name="connsiteY5" fmla="*/ 981780 h 1791405"/>
              <a:gd name="connsiteX6" fmla="*/ 1981200 w 5810250"/>
              <a:gd name="connsiteY6" fmla="*/ 734130 h 1791405"/>
              <a:gd name="connsiteX7" fmla="*/ 2286000 w 5810250"/>
              <a:gd name="connsiteY7" fmla="*/ 448380 h 1791405"/>
              <a:gd name="connsiteX8" fmla="*/ 2657475 w 5810250"/>
              <a:gd name="connsiteY8" fmla="*/ 286455 h 1791405"/>
              <a:gd name="connsiteX9" fmla="*/ 3190875 w 5810250"/>
              <a:gd name="connsiteY9" fmla="*/ 181680 h 1791405"/>
              <a:gd name="connsiteX10" fmla="*/ 3743325 w 5810250"/>
              <a:gd name="connsiteY10" fmla="*/ 95955 h 1791405"/>
              <a:gd name="connsiteX11" fmla="*/ 4286250 w 5810250"/>
              <a:gd name="connsiteY11" fmla="*/ 48330 h 1791405"/>
              <a:gd name="connsiteX12" fmla="*/ 4467225 w 5810250"/>
              <a:gd name="connsiteY12" fmla="*/ 48330 h 1791405"/>
              <a:gd name="connsiteX13" fmla="*/ 5029200 w 5810250"/>
              <a:gd name="connsiteY13" fmla="*/ 10230 h 1791405"/>
              <a:gd name="connsiteX14" fmla="*/ 5495925 w 5810250"/>
              <a:gd name="connsiteY14" fmla="*/ 705 h 1791405"/>
              <a:gd name="connsiteX15" fmla="*/ 5743575 w 5810250"/>
              <a:gd name="connsiteY15" fmla="*/ 705 h 1791405"/>
              <a:gd name="connsiteX16" fmla="*/ 5810250 w 5810250"/>
              <a:gd name="connsiteY16" fmla="*/ 705 h 17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50" h="1791405">
                <a:moveTo>
                  <a:pt x="0" y="1791405"/>
                </a:moveTo>
                <a:lnTo>
                  <a:pt x="400050" y="1705680"/>
                </a:lnTo>
                <a:cubicBezTo>
                  <a:pt x="520700" y="1681868"/>
                  <a:pt x="615950" y="1685043"/>
                  <a:pt x="723900" y="1648530"/>
                </a:cubicBezTo>
                <a:cubicBezTo>
                  <a:pt x="831850" y="1612017"/>
                  <a:pt x="911225" y="1564392"/>
                  <a:pt x="1047750" y="1486605"/>
                </a:cubicBezTo>
                <a:cubicBezTo>
                  <a:pt x="1184275" y="1408817"/>
                  <a:pt x="1425575" y="1265942"/>
                  <a:pt x="1543050" y="1181805"/>
                </a:cubicBezTo>
                <a:cubicBezTo>
                  <a:pt x="1660525" y="1097667"/>
                  <a:pt x="1679575" y="1056392"/>
                  <a:pt x="1752600" y="981780"/>
                </a:cubicBezTo>
                <a:cubicBezTo>
                  <a:pt x="1825625" y="907167"/>
                  <a:pt x="1892300" y="823030"/>
                  <a:pt x="1981200" y="734130"/>
                </a:cubicBezTo>
                <a:cubicBezTo>
                  <a:pt x="2070100" y="645230"/>
                  <a:pt x="2173288" y="522992"/>
                  <a:pt x="2286000" y="448380"/>
                </a:cubicBezTo>
                <a:cubicBezTo>
                  <a:pt x="2398712" y="373768"/>
                  <a:pt x="2506663" y="330905"/>
                  <a:pt x="2657475" y="286455"/>
                </a:cubicBezTo>
                <a:cubicBezTo>
                  <a:pt x="2808287" y="242005"/>
                  <a:pt x="3009900" y="213430"/>
                  <a:pt x="3190875" y="181680"/>
                </a:cubicBezTo>
                <a:cubicBezTo>
                  <a:pt x="3371850" y="149930"/>
                  <a:pt x="3560763" y="118180"/>
                  <a:pt x="3743325" y="95955"/>
                </a:cubicBezTo>
                <a:cubicBezTo>
                  <a:pt x="3925887" y="73730"/>
                  <a:pt x="4165600" y="56267"/>
                  <a:pt x="4286250" y="48330"/>
                </a:cubicBezTo>
                <a:cubicBezTo>
                  <a:pt x="4406900" y="40393"/>
                  <a:pt x="4343400" y="54680"/>
                  <a:pt x="4467225" y="48330"/>
                </a:cubicBezTo>
                <a:cubicBezTo>
                  <a:pt x="4591050" y="41980"/>
                  <a:pt x="4857750" y="18167"/>
                  <a:pt x="5029200" y="10230"/>
                </a:cubicBezTo>
                <a:cubicBezTo>
                  <a:pt x="5200650" y="2292"/>
                  <a:pt x="5376863" y="2292"/>
                  <a:pt x="5495925" y="705"/>
                </a:cubicBezTo>
                <a:cubicBezTo>
                  <a:pt x="5614987" y="-882"/>
                  <a:pt x="5743575" y="705"/>
                  <a:pt x="5743575" y="705"/>
                </a:cubicBezTo>
                <a:lnTo>
                  <a:pt x="5810250" y="70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2183" y="2542610"/>
            <a:ext cx="6500805" cy="5726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357" y="3512367"/>
            <a:ext cx="1696978" cy="641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1180" y="3164308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d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091" y="4076808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989" y="2171813"/>
            <a:ext cx="5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556921" y="2166339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17636" y="2090135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17749" y="3508354"/>
            <a:ext cx="2999887" cy="104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2024" y="3172327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92D050"/>
                </a:solidFill>
              </a:rPr>
              <a:t>d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21484" y="2581841"/>
            <a:ext cx="8712000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330193" y="2585763"/>
            <a:ext cx="1851444" cy="0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452653" y="4386633"/>
            <a:ext cx="1851444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025294" y="4386579"/>
            <a:ext cx="190800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44434" y="4386440"/>
            <a:ext cx="3744000" cy="0"/>
          </a:xfrm>
          <a:prstGeom prst="line">
            <a:avLst/>
          </a:prstGeom>
          <a:ln w="254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061291" y="3948370"/>
            <a:ext cx="105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t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5228573" y="3766753"/>
            <a:ext cx="224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P(Test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(+),t</a:t>
            </a:r>
            <a:r>
              <a:rPr lang="en-ZA" baseline="-25000" dirty="0">
                <a:solidFill>
                  <a:srgbClr val="00B050"/>
                </a:solidFill>
              </a:rPr>
              <a:t>2</a:t>
            </a:r>
            <a:r>
              <a:rPr lang="en-ZA" dirty="0">
                <a:solidFill>
                  <a:srgbClr val="00B050"/>
                </a:solidFill>
              </a:rPr>
              <a:t>|DDI=t</a:t>
            </a:r>
            <a:r>
              <a:rPr lang="en-ZA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257213" y="1779994"/>
            <a:ext cx="2085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P(Test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(-),t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>
                <a:solidFill>
                  <a:srgbClr val="FF0000"/>
                </a:solidFill>
              </a:rPr>
              <a:t>|DDI=t)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431368" y="4854670"/>
            <a:ext cx="105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2</a:t>
            </a:r>
          </a:p>
          <a:p>
            <a:pPr algn="ctr"/>
            <a:r>
              <a:rPr lang="en-ZA" dirty="0">
                <a:solidFill>
                  <a:srgbClr val="92D050"/>
                </a:solidFill>
              </a:rPr>
              <a:t>Test</a:t>
            </a:r>
            <a:r>
              <a:rPr lang="en-ZA" baseline="-25000" dirty="0">
                <a:solidFill>
                  <a:srgbClr val="92D050"/>
                </a:solidFill>
              </a:rPr>
              <a:t>2</a:t>
            </a:r>
            <a:r>
              <a:rPr lang="en-ZA" dirty="0"/>
              <a:t>(+)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78431" y="4934881"/>
            <a:ext cx="114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</a:t>
            </a:r>
            <a:r>
              <a:rPr lang="en-ZA" baseline="-25000" dirty="0"/>
              <a:t>1</a:t>
            </a:r>
            <a:r>
              <a:rPr lang="en-ZA" dirty="0"/>
              <a:t>  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Test</a:t>
            </a:r>
            <a:r>
              <a:rPr lang="en-ZA" baseline="-25000" dirty="0">
                <a:solidFill>
                  <a:srgbClr val="FF0000"/>
                </a:solidFill>
              </a:rPr>
              <a:t>1</a:t>
            </a:r>
            <a:r>
              <a:rPr lang="en-ZA" dirty="0"/>
              <a:t>(-)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DA058-57F5-C34C-AE06-3EB7D3F3719B}"/>
              </a:ext>
            </a:extLst>
          </p:cNvPr>
          <p:cNvSpPr/>
          <p:nvPr/>
        </p:nvSpPr>
        <p:spPr>
          <a:xfrm>
            <a:off x="5142222" y="1330169"/>
            <a:ext cx="4766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P( {</a:t>
            </a:r>
            <a:r>
              <a:rPr lang="en-ZA" sz="2400" dirty="0">
                <a:solidFill>
                  <a:srgbClr val="FF0000"/>
                </a:solidFill>
              </a:rPr>
              <a:t>Test</a:t>
            </a:r>
            <a:r>
              <a:rPr lang="en-ZA" sz="2400" baseline="-25000" dirty="0">
                <a:solidFill>
                  <a:srgbClr val="FF0000"/>
                </a:solidFill>
              </a:rPr>
              <a:t>1</a:t>
            </a:r>
            <a:r>
              <a:rPr lang="en-ZA" sz="2400" dirty="0">
                <a:solidFill>
                  <a:srgbClr val="0070C0"/>
                </a:solidFill>
              </a:rPr>
              <a:t>(+),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1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&amp; {</a:t>
            </a:r>
            <a:r>
              <a:rPr lang="en-ZA" sz="2400" dirty="0">
                <a:solidFill>
                  <a:srgbClr val="92D050"/>
                </a:solidFill>
              </a:rPr>
              <a:t>Test</a:t>
            </a:r>
            <a:r>
              <a:rPr lang="en-ZA" sz="2400" baseline="-25000" dirty="0">
                <a:solidFill>
                  <a:srgbClr val="92D050"/>
                </a:solidFill>
              </a:rPr>
              <a:t>2</a:t>
            </a:r>
            <a:r>
              <a:rPr lang="en-ZA" sz="2400" dirty="0">
                <a:solidFill>
                  <a:srgbClr val="0070C0"/>
                </a:solidFill>
              </a:rPr>
              <a:t>(-),</a:t>
            </a:r>
            <a:r>
              <a:rPr lang="en-ZA" sz="2400" dirty="0" smtClean="0">
                <a:solidFill>
                  <a:srgbClr val="0070C0"/>
                </a:solidFill>
              </a:rPr>
              <a:t>t</a:t>
            </a:r>
            <a:r>
              <a:rPr lang="en-ZA" sz="2400" baseline="-25000" dirty="0" smtClean="0">
                <a:solidFill>
                  <a:srgbClr val="0070C0"/>
                </a:solidFill>
              </a:rPr>
              <a:t>2</a:t>
            </a:r>
            <a:r>
              <a:rPr lang="en-ZA" sz="2400" dirty="0" smtClean="0">
                <a:solidFill>
                  <a:srgbClr val="0070C0"/>
                </a:solidFill>
              </a:rPr>
              <a:t>} </a:t>
            </a:r>
            <a:r>
              <a:rPr lang="en-ZA" sz="2400" dirty="0">
                <a:solidFill>
                  <a:srgbClr val="0070C0"/>
                </a:solidFill>
              </a:rPr>
              <a:t>| </a:t>
            </a:r>
            <a:r>
              <a:rPr lang="en-ZA" sz="2400" dirty="0" smtClean="0">
                <a:solidFill>
                  <a:srgbClr val="0070C0"/>
                </a:solidFill>
              </a:rPr>
              <a:t>DDI=t </a:t>
            </a:r>
            <a:r>
              <a:rPr lang="en-Z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5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19223</TotalTime>
  <Words>317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Welte, A &lt;alexwelte@sun.ac.za&gt;</dc:creator>
  <cp:lastModifiedBy>alexwelte@sun.ac.za</cp:lastModifiedBy>
  <cp:revision>98</cp:revision>
  <cp:lastPrinted>2018-01-23T14:11:48Z</cp:lastPrinted>
  <dcterms:created xsi:type="dcterms:W3CDTF">2017-06-28T12:23:35Z</dcterms:created>
  <dcterms:modified xsi:type="dcterms:W3CDTF">2018-01-24T09:12:38Z</dcterms:modified>
</cp:coreProperties>
</file>