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84" r:id="rId4"/>
    <p:sldId id="259" r:id="rId5"/>
    <p:sldId id="261" r:id="rId6"/>
    <p:sldId id="285" r:id="rId7"/>
    <p:sldId id="262" r:id="rId8"/>
    <p:sldId id="265" r:id="rId9"/>
    <p:sldId id="286" r:id="rId10"/>
    <p:sldId id="264" r:id="rId11"/>
    <p:sldId id="266" r:id="rId12"/>
    <p:sldId id="287" r:id="rId13"/>
    <p:sldId id="267" r:id="rId14"/>
    <p:sldId id="268" r:id="rId15"/>
    <p:sldId id="269" r:id="rId16"/>
    <p:sldId id="288" r:id="rId17"/>
    <p:sldId id="273" r:id="rId18"/>
    <p:sldId id="274" r:id="rId19"/>
    <p:sldId id="270" r:id="rId20"/>
    <p:sldId id="271" r:id="rId21"/>
    <p:sldId id="272" r:id="rId22"/>
    <p:sldId id="275" r:id="rId23"/>
    <p:sldId id="276" r:id="rId24"/>
    <p:sldId id="289" r:id="rId25"/>
    <p:sldId id="277" r:id="rId26"/>
    <p:sldId id="281" r:id="rId27"/>
    <p:sldId id="279" r:id="rId28"/>
    <p:sldId id="280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9E3CAB-79A7-4203-92FA-C89492E6B154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2396C01-45F2-4114-AE7C-AC125F108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E844AA-795B-48D7-A48D-0CACAE582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46" y="3514437"/>
            <a:ext cx="8945954" cy="977621"/>
          </a:xfrm>
        </p:spPr>
        <p:txBody>
          <a:bodyPr>
            <a:noAutofit/>
          </a:bodyPr>
          <a:lstStyle/>
          <a:p>
            <a:r>
              <a:rPr lang="en-IN" sz="3200" b="1" dirty="0"/>
              <a:t>Classification OF CERVIX TYPES using Deep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D9E55-4807-4138-992F-93853EB0B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82" y="1791855"/>
            <a:ext cx="9494983" cy="1551709"/>
          </a:xfrm>
        </p:spPr>
        <p:txBody>
          <a:bodyPr/>
          <a:lstStyle/>
          <a:p>
            <a:r>
              <a:rPr lang="en-IN" dirty="0"/>
              <a:t>MINOR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23994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92A68-5A05-441E-BDA1-AA73304D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AD7789-6AB1-48FF-8037-F051C5B833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54954" y="2603499"/>
            <a:ext cx="8825659" cy="3529445"/>
          </a:xfrm>
        </p:spPr>
        <p:txBody>
          <a:bodyPr>
            <a:normAutofit/>
          </a:bodyPr>
          <a:lstStyle/>
          <a:p>
            <a:r>
              <a:rPr lang="en-US" dirty="0" smtClean="0"/>
              <a:t>It is open source dataset provided by </a:t>
            </a:r>
            <a:r>
              <a:rPr lang="en-US" dirty="0" err="1" smtClean="0"/>
              <a:t>kaggle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It has 3 </a:t>
            </a:r>
            <a:r>
              <a:rPr lang="en-US" dirty="0"/>
              <a:t>types of images based on the Locations of Different transformation zone. </a:t>
            </a:r>
            <a:endParaRPr lang="en-US" dirty="0" smtClean="0"/>
          </a:p>
          <a:p>
            <a:r>
              <a:rPr lang="en-US" dirty="0" smtClean="0"/>
              <a:t>Images </a:t>
            </a:r>
            <a:r>
              <a:rPr lang="en-US" dirty="0"/>
              <a:t>are classified as TYPE_1, TYPE_2, TYPE_3.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2FF766-1325-4518-A7ED-EC1C9DD3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84" y="4623667"/>
            <a:ext cx="317226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5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0B2D5-996B-4D02-83EE-7025D905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474AF3-1AC8-421A-AB33-8E49093C8D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TYPE_1 image: </a:t>
            </a:r>
          </a:p>
          <a:p>
            <a:pPr lvl="1"/>
            <a:r>
              <a:rPr lang="en-US" dirty="0"/>
              <a:t>Has Completely ectocervical components o </a:t>
            </a:r>
          </a:p>
          <a:p>
            <a:pPr lvl="1"/>
            <a:r>
              <a:rPr lang="en-US" dirty="0"/>
              <a:t>Fully visible </a:t>
            </a:r>
          </a:p>
          <a:p>
            <a:pPr lvl="1"/>
            <a:r>
              <a:rPr lang="en-US" dirty="0"/>
              <a:t>Small or large </a:t>
            </a:r>
          </a:p>
          <a:p>
            <a:r>
              <a:rPr lang="en-US" dirty="0"/>
              <a:t>TYPE_2 image: </a:t>
            </a:r>
          </a:p>
          <a:p>
            <a:pPr lvl="1"/>
            <a:r>
              <a:rPr lang="en-US" dirty="0"/>
              <a:t>Has endocervical components </a:t>
            </a:r>
          </a:p>
          <a:p>
            <a:pPr lvl="1"/>
            <a:r>
              <a:rPr lang="en-US" dirty="0"/>
              <a:t>Fully visible </a:t>
            </a:r>
          </a:p>
          <a:p>
            <a:pPr lvl="1"/>
            <a:r>
              <a:rPr lang="en-US" dirty="0"/>
              <a:t>May have ectocervical component which may be large or small </a:t>
            </a:r>
          </a:p>
          <a:p>
            <a:r>
              <a:rPr lang="en-US" dirty="0"/>
              <a:t>TYPE_3 image: </a:t>
            </a:r>
          </a:p>
          <a:p>
            <a:pPr lvl="1"/>
            <a:r>
              <a:rPr lang="en-US" dirty="0"/>
              <a:t>Has endocervical component </a:t>
            </a:r>
          </a:p>
          <a:p>
            <a:pPr lvl="1"/>
            <a:r>
              <a:rPr lang="en-US" dirty="0"/>
              <a:t>Is not fully visible </a:t>
            </a:r>
          </a:p>
          <a:p>
            <a:pPr lvl="1"/>
            <a:r>
              <a:rPr lang="en-US" dirty="0"/>
              <a:t>May have ectocervical component which may be small or large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69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66A6E-C0C3-49B0-8CCC-83A101AE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AND AUGMENTATION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5108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82183-0380-4527-8130-2D4DD921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49F89-28D7-4F18-A0DB-43B402D92A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ll </a:t>
            </a:r>
            <a:r>
              <a:rPr lang="en-US" dirty="0"/>
              <a:t>images are resized to 512X512.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/>
              <a:t>For image enhancement we have </a:t>
            </a:r>
            <a:r>
              <a:rPr lang="en-US" dirty="0" smtClean="0"/>
              <a:t>u</a:t>
            </a:r>
            <a:r>
              <a:rPr lang="en-US" dirty="0" smtClean="0"/>
              <a:t>sed </a:t>
            </a:r>
            <a:r>
              <a:rPr lang="en-US" dirty="0"/>
              <a:t>AGCCPF (“Adaptive Gamma Correction with Color Preserving Framework”) [7], </a:t>
            </a:r>
          </a:p>
        </p:txBody>
      </p:sp>
    </p:spTree>
    <p:extLst>
      <p:ext uri="{BB962C8B-B14F-4D97-AF65-F5344CB8AC3E}">
        <p14:creationId xmlns:p14="http://schemas.microsoft.com/office/powerpoint/2010/main" xmlns="" val="68444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3FBD1-D329-4EE8-B3FF-98FCFACB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AUGAMENTATION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3FA6A-0219-44A8-9B74-18CB31AC7A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3A3A3A"/>
                </a:solidFill>
              </a:rPr>
              <a:t>It is done by</a:t>
            </a:r>
            <a:r>
              <a:rPr lang="en-US" b="0" i="0" dirty="0">
                <a:solidFill>
                  <a:srgbClr val="3A3A3A"/>
                </a:solidFill>
                <a:effectLst/>
              </a:rPr>
              <a:t> artificially increase the amount of </a:t>
            </a:r>
            <a:r>
              <a:rPr lang="en-US" b="0" i="0" dirty="0" smtClean="0">
                <a:solidFill>
                  <a:srgbClr val="3A3A3A"/>
                </a:solidFill>
                <a:effectLst/>
              </a:rPr>
              <a:t>data</a:t>
            </a:r>
            <a:r>
              <a:rPr lang="en-US" dirty="0" smtClean="0">
                <a:solidFill>
                  <a:srgbClr val="3A3A3A"/>
                </a:solidFill>
              </a:rPr>
              <a:t>.</a:t>
            </a:r>
          </a:p>
          <a:p>
            <a:pPr algn="just">
              <a:buNone/>
            </a:pPr>
            <a:endParaRPr lang="en-US" dirty="0"/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rotation range = 30 (Image rotation randomly in range (+-) 30 )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width shift range = 0.2 (Image is shifted randomly in range 20 % of width)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height shift range = 0.2 (Image is shifted randomly in range 20 % of Height)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shear range = 0.2 (Image is skewed randomly in range 20%)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/>
              <a:t>zoom range = 0.2 (Image is Zoomed randomly in range 20%)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286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F11C8-41F6-43AC-9133-CB79B0A6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CBB284-2165-429E-BA19-7F1375B0E5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54954" y="1841864"/>
            <a:ext cx="8825659" cy="4428308"/>
          </a:xfrm>
        </p:spPr>
        <p:txBody>
          <a:bodyPr/>
          <a:lstStyle/>
          <a:p>
            <a:r>
              <a:rPr lang="en-IN" dirty="0"/>
              <a:t>Dataset Split: Dataset is splinted randomly by stratified sampling. </a:t>
            </a:r>
          </a:p>
          <a:p>
            <a:pPr lvl="1"/>
            <a:r>
              <a:rPr lang="en-IN" dirty="0"/>
              <a:t>Training dataset: </a:t>
            </a:r>
          </a:p>
          <a:p>
            <a:pPr lvl="2"/>
            <a:r>
              <a:rPr lang="en-IN" dirty="0"/>
              <a:t>Training dataset contain 80% of total images. </a:t>
            </a:r>
          </a:p>
          <a:p>
            <a:pPr lvl="2"/>
            <a:r>
              <a:rPr lang="en-IN" dirty="0"/>
              <a:t>This is divide in 80 : 20 in model training and model validation dataset. </a:t>
            </a:r>
          </a:p>
          <a:p>
            <a:pPr lvl="1"/>
            <a:r>
              <a:rPr lang="en-IN" dirty="0"/>
              <a:t>Testing dataset: </a:t>
            </a:r>
          </a:p>
          <a:p>
            <a:pPr lvl="2"/>
            <a:r>
              <a:rPr lang="en-IN" dirty="0"/>
              <a:t>Testing dataset contains 20% images.</a:t>
            </a:r>
          </a:p>
          <a:p>
            <a:pPr marL="914400" lvl="2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90FD7A-62DE-46B0-9EEF-847C3205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59" y="4155697"/>
            <a:ext cx="600158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838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C715B-EF54-4C37-91B1-506881E1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</a:t>
            </a:r>
            <a:r>
              <a:rPr lang="en-IN" dirty="0" smtClean="0"/>
              <a:t>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8381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0F514-29ED-43BA-B1BC-7B7CC83A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MODEL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840256E-4CDF-400B-96DF-1F27755F1C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Base model 1 we have used transfer learning; </a:t>
            </a:r>
            <a:r>
              <a:rPr lang="en-US" dirty="0" smtClean="0"/>
              <a:t>the pre-trained </a:t>
            </a:r>
            <a:r>
              <a:rPr lang="en-US" dirty="0"/>
              <a:t>weights from the ImageNet for the classification base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applied flatten layer on feature map extracted from the classification </a:t>
            </a:r>
            <a:r>
              <a:rPr lang="en-US" dirty="0" smtClean="0"/>
              <a:t>base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and used dense layer and then SoftMax layer for classifying the image</a:t>
            </a:r>
            <a:endParaRPr lang="en-IN" dirty="0"/>
          </a:p>
          <a:p>
            <a:pPr algn="just"/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02187AFD-719F-4F5E-BC96-BEC6B3098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54" b="4074"/>
          <a:stretch/>
        </p:blipFill>
        <p:spPr>
          <a:xfrm>
            <a:off x="1187075" y="3635390"/>
            <a:ext cx="9000000" cy="19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741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4A51C-895F-4F1E-82ED-5A8928B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845DD5-BA7B-4689-81B8-19B965333D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this </a:t>
            </a:r>
            <a:r>
              <a:rPr lang="en-US" dirty="0"/>
              <a:t>we have used transfer learning; </a:t>
            </a:r>
            <a:r>
              <a:rPr lang="en-US" dirty="0" smtClean="0"/>
              <a:t>the </a:t>
            </a:r>
            <a:r>
              <a:rPr lang="en-US" dirty="0"/>
              <a:t>pretrained weights from the ImageNet for the classification base and </a:t>
            </a:r>
            <a:endParaRPr lang="en-US" dirty="0" smtClean="0"/>
          </a:p>
          <a:p>
            <a:pPr algn="just"/>
            <a:r>
              <a:rPr lang="en-US" dirty="0" smtClean="0"/>
              <a:t>applied </a:t>
            </a:r>
            <a:r>
              <a:rPr lang="en-US" dirty="0"/>
              <a:t>GlobalAveragePolling2D on feature map extracted from the classification base and </a:t>
            </a:r>
            <a:endParaRPr lang="en-US" dirty="0" smtClean="0"/>
          </a:p>
          <a:p>
            <a:pPr algn="just"/>
            <a:r>
              <a:rPr lang="en-US" dirty="0" smtClean="0"/>
              <a:t>then </a:t>
            </a:r>
            <a:r>
              <a:rPr lang="en-US" dirty="0"/>
              <a:t>SoftMax layer for classifying the image.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CCFFEA-757F-4ECE-8680-72341F4D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41" y="4008582"/>
            <a:ext cx="9000000" cy="19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359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994F3-03CB-4E23-B2F8-02FE9B3F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688545-EDBA-4943-B56C-CBA6C09251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VGG16: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3D13A5-A599-4414-BC7B-50DFACE0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78" y="2338251"/>
            <a:ext cx="7869281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89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CAE3E20-84BF-4B14-B956-78EF8BB03942}"/>
              </a:ext>
            </a:extLst>
          </p:cNvPr>
          <p:cNvSpPr/>
          <p:nvPr/>
        </p:nvSpPr>
        <p:spPr>
          <a:xfrm>
            <a:off x="1173018" y="1143503"/>
            <a:ext cx="5837383" cy="25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Nikhil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Kansliwal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Prabhat Kumar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Sachin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Poonia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4ACE24-75B4-4684-94AF-C9F167CB76C4}"/>
              </a:ext>
            </a:extLst>
          </p:cNvPr>
          <p:cNvSpPr txBox="1"/>
          <p:nvPr/>
        </p:nvSpPr>
        <p:spPr>
          <a:xfrm>
            <a:off x="5043056" y="4285542"/>
            <a:ext cx="376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Guided BY-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414316-E873-4016-8CC4-736D63BF7674}"/>
              </a:ext>
            </a:extLst>
          </p:cNvPr>
          <p:cNvSpPr txBox="1"/>
          <p:nvPr/>
        </p:nvSpPr>
        <p:spPr>
          <a:xfrm>
            <a:off x="5865091" y="5144655"/>
            <a:ext cx="483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Dr. </a:t>
            </a:r>
            <a:r>
              <a:rPr lang="en-IN" sz="2800" dirty="0" err="1" smtClean="0"/>
              <a:t>Manasi</a:t>
            </a:r>
            <a:r>
              <a:rPr lang="en-IN" sz="2800" dirty="0" smtClean="0"/>
              <a:t> </a:t>
            </a:r>
            <a:r>
              <a:rPr lang="en-IN" sz="2800" dirty="0" err="1"/>
              <a:t>Gyanchandani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50086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7E2AA-B0C1-4EC1-9E5A-0019E67E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9BECB4-127D-4435-874C-BA5048A2D2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MobileNet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C74DEC-164B-4C82-8F4D-AD946EA3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97" y="2220686"/>
            <a:ext cx="7811589" cy="33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938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D3FB9-042D-4EEF-B4C5-288BECDE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7C764-ECB9-402A-B7D2-114A66F9D1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DenseNet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11DD4E-5643-4D3C-8E1A-FF95C707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34" y="2351315"/>
            <a:ext cx="8007532" cy="36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696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2BE74-C384-40CF-8CB8-833C0347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</a:t>
            </a:r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2125B-DC8B-46DD-9382-82606C965E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proposed </a:t>
            </a:r>
            <a:r>
              <a:rPr lang="en-US" dirty="0"/>
              <a:t>model we have used two classification bases VGG16 and DenseNet121 to extract the feature map from the image. </a:t>
            </a:r>
          </a:p>
          <a:p>
            <a:r>
              <a:rPr lang="en-US" dirty="0"/>
              <a:t>First input layer is passed in both classification base layers parallelly and </a:t>
            </a:r>
          </a:p>
          <a:p>
            <a:r>
              <a:rPr lang="en-US" dirty="0"/>
              <a:t>then these feature maps are passed separately through global average polling layer that is connected to a dense layer. </a:t>
            </a:r>
          </a:p>
          <a:p>
            <a:r>
              <a:rPr lang="en-US" dirty="0"/>
              <a:t>Then output of both dense layers are concatenated by concatenation layer </a:t>
            </a:r>
          </a:p>
          <a:p>
            <a:r>
              <a:rPr lang="en-US" dirty="0"/>
              <a:t>that is passed to a SoftMax layer for classifying the image.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6701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66688-57E3-41ED-B4E6-51550B0F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</a:t>
            </a:r>
            <a:r>
              <a:rPr lang="en-IN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D041874-F449-4B6C-875D-3E7CBA4A76B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154" y="2246811"/>
            <a:ext cx="10384972" cy="3161212"/>
          </a:xfrm>
        </p:spPr>
      </p:pic>
    </p:spTree>
    <p:extLst>
      <p:ext uri="{BB962C8B-B14F-4D97-AF65-F5344CB8AC3E}">
        <p14:creationId xmlns:p14="http://schemas.microsoft.com/office/powerpoint/2010/main" xmlns="" val="147271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28EFE-BA44-4F68-AD41-55D83218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60058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4BCA9-B905-4570-9D8C-BD186A23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A62D7-7228-442B-9CAE-A3EBE77BEC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trained all the models using </a:t>
            </a:r>
          </a:p>
          <a:p>
            <a:pPr lvl="1"/>
            <a:r>
              <a:rPr lang="en-US" dirty="0"/>
              <a:t>RMSPROP optimizer (Gradient based optimizer) </a:t>
            </a:r>
          </a:p>
          <a:p>
            <a:pPr lvl="1"/>
            <a:r>
              <a:rPr lang="en-US" dirty="0"/>
              <a:t>learning rate of 0.00001</a:t>
            </a:r>
          </a:p>
          <a:p>
            <a:pPr lvl="1"/>
            <a:r>
              <a:rPr lang="en-US" dirty="0"/>
              <a:t>No of Epochs = 50 with 260 steps with batch size of 20 image and 60 step of validation with batch size of 20 images.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6341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183C0-AFCF-4CBF-861F-ADF98DD4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3C737A-773B-4E49-9AB3-8A306CA56C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54954" y="2603500"/>
            <a:ext cx="8825659" cy="4046682"/>
          </a:xfrm>
        </p:spPr>
        <p:txBody>
          <a:bodyPr/>
          <a:lstStyle/>
          <a:p>
            <a:r>
              <a:rPr lang="en-IN" dirty="0"/>
              <a:t>Training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F093DD-87D3-4B79-9FA0-A3F3053B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64" y="2767040"/>
            <a:ext cx="556029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499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6635A-4B4D-4141-9E18-6DDA650E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EC2A984-F960-443D-9463-B4E122D475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54954" y="2603499"/>
            <a:ext cx="8825659" cy="3825009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325471F5-3A64-4C8C-9619-0A9E8849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7" y="1619794"/>
            <a:ext cx="9562010" cy="46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09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870B5-4758-48BB-9520-77741E59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563C3A-C0A5-446B-A248-3BDBB2DDD4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44DAB3-0CB9-4845-ABD2-972B5219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29" y="2364377"/>
            <a:ext cx="2876951" cy="24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506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41D1E-91E5-4D2D-97E9-9F0F64E0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18742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793F2-C7C4-4AE2-8710-A6A01FC5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32323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13015"/>
            <a:ext cx="10363200" cy="1515293"/>
          </a:xfrm>
        </p:spPr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67B8D-6E3B-4D56-B7DD-83A68729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303350-A443-4278-81D5-87CBC18E09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Cervical Cancer is forth most common type of censer in women worldwide and 7</a:t>
            </a:r>
            <a:r>
              <a:rPr lang="en-IN" baseline="30000" dirty="0"/>
              <a:t>th</a:t>
            </a:r>
            <a:r>
              <a:rPr lang="en-IN" dirty="0"/>
              <a:t> most common cancer overall.</a:t>
            </a:r>
          </a:p>
          <a:p>
            <a:pPr algn="just"/>
            <a:r>
              <a:rPr lang="en-IN" dirty="0"/>
              <a:t>There were more then 604,000 new cases of cervical censer in 2020 and 341,831 deaths worldwide.</a:t>
            </a:r>
          </a:p>
          <a:p>
            <a:pPr algn="just"/>
            <a:r>
              <a:rPr lang="en-IN" dirty="0"/>
              <a:t>From which 80% deaths occurred in mostly developing and under developed countries.</a:t>
            </a:r>
          </a:p>
        </p:txBody>
      </p:sp>
    </p:spTree>
    <p:extLst>
      <p:ext uri="{BB962C8B-B14F-4D97-AF65-F5344CB8AC3E}">
        <p14:creationId xmlns:p14="http://schemas.microsoft.com/office/powerpoint/2010/main" xmlns="" val="370092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2020A-6861-4870-85F9-D56BBFEA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08113-1A91-48E0-9B63-4BEDF2D309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Test for detection of cervical cancer</a:t>
            </a:r>
          </a:p>
          <a:p>
            <a:pPr lvl="1" algn="just"/>
            <a:r>
              <a:rPr lang="en-IN" dirty="0"/>
              <a:t>PAP Smear test</a:t>
            </a:r>
          </a:p>
          <a:p>
            <a:pPr lvl="2" algn="just"/>
            <a:r>
              <a:rPr lang="en-IN" dirty="0"/>
              <a:t>In pap test we take sample from cervix cells and it is inspected under microscope. This test suffers from high false negative rate.</a:t>
            </a:r>
          </a:p>
          <a:p>
            <a:pPr lvl="1" algn="just"/>
            <a:r>
              <a:rPr lang="en-IN" dirty="0"/>
              <a:t>HPV test:</a:t>
            </a:r>
          </a:p>
          <a:p>
            <a:pPr lvl="2" algn="just"/>
            <a:r>
              <a:rPr lang="en-IN" dirty="0"/>
              <a:t>HPV test is a DNA based test that detects cancer by associating it with a specific HPV type.</a:t>
            </a:r>
          </a:p>
          <a:p>
            <a:pPr lvl="1" algn="just"/>
            <a:r>
              <a:rPr lang="en-IN" dirty="0"/>
              <a:t>Digital </a:t>
            </a:r>
            <a:r>
              <a:rPr lang="en-IN" dirty="0" err="1"/>
              <a:t>cervicography</a:t>
            </a:r>
            <a:r>
              <a:rPr lang="en-IN" dirty="0"/>
              <a:t>:</a:t>
            </a:r>
          </a:p>
          <a:p>
            <a:pPr lvl="2" algn="just"/>
            <a:r>
              <a:rPr lang="en-IN" dirty="0"/>
              <a:t>This is common in developing countries due to high cost of PAP smear and HPV test.</a:t>
            </a:r>
          </a:p>
          <a:p>
            <a:pPr lvl="2" algn="just"/>
            <a:r>
              <a:rPr lang="en-IN" dirty="0"/>
              <a:t>In this test a photograph of cervix called(Cervi gram) is visually inspected by a human expert.</a:t>
            </a:r>
          </a:p>
        </p:txBody>
      </p:sp>
    </p:spTree>
    <p:extLst>
      <p:ext uri="{BB962C8B-B14F-4D97-AF65-F5344CB8AC3E}">
        <p14:creationId xmlns:p14="http://schemas.microsoft.com/office/powerpoint/2010/main" xmlns="" val="31016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6469A-FE41-4614-8EBD-FAAF024D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24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C0A39-98B3-4FC8-B93E-71C72080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6EAC8-E974-4550-9318-F925DDE19E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Diagnosis </a:t>
            </a:r>
            <a:r>
              <a:rPr lang="en-US" dirty="0"/>
              <a:t>by processing visual information of </a:t>
            </a:r>
            <a:r>
              <a:rPr lang="en-US" dirty="0" err="1" smtClean="0"/>
              <a:t>colposcopic</a:t>
            </a:r>
            <a:r>
              <a:rPr lang="en-US" dirty="0" smtClean="0"/>
              <a:t> images.</a:t>
            </a:r>
            <a:endParaRPr lang="en-IN" dirty="0"/>
          </a:p>
          <a:p>
            <a:pPr algn="just"/>
            <a:r>
              <a:rPr lang="en-IN" dirty="0"/>
              <a:t>Machine learning  </a:t>
            </a:r>
            <a:r>
              <a:rPr lang="en-IN" dirty="0" smtClean="0"/>
              <a:t>algorithms for classification of </a:t>
            </a:r>
            <a:r>
              <a:rPr lang="en-IN" dirty="0" smtClean="0"/>
              <a:t>different </a:t>
            </a:r>
            <a:r>
              <a:rPr lang="en-IN" dirty="0"/>
              <a:t>stages of cervical </a:t>
            </a:r>
            <a:r>
              <a:rPr lang="en-IN" dirty="0" smtClean="0"/>
              <a:t>cancer.</a:t>
            </a:r>
            <a:endParaRPr lang="en-IN" dirty="0"/>
          </a:p>
          <a:p>
            <a:pPr algn="just"/>
            <a:r>
              <a:rPr lang="en-IN" dirty="0"/>
              <a:t>Classification models that are being used for this purposes are </a:t>
            </a:r>
            <a:r>
              <a:rPr lang="en-IN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smtClean="0"/>
              <a:t>SVM</a:t>
            </a:r>
            <a:r>
              <a:rPr lang="en-IN" dirty="0"/>
              <a:t>, </a:t>
            </a:r>
            <a:endParaRPr lang="en-IN" dirty="0" smtClean="0"/>
          </a:p>
          <a:p>
            <a:pPr algn="just"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smtClean="0"/>
              <a:t>Random </a:t>
            </a:r>
            <a:r>
              <a:rPr lang="en-IN" dirty="0"/>
              <a:t>forest.</a:t>
            </a:r>
          </a:p>
          <a:p>
            <a:pPr algn="just"/>
            <a:r>
              <a:rPr lang="en-IN" dirty="0"/>
              <a:t>Cellular based </a:t>
            </a:r>
            <a:r>
              <a:rPr lang="en-IN" dirty="0" smtClean="0"/>
              <a:t>image </a:t>
            </a:r>
            <a:r>
              <a:rPr lang="en-IN" dirty="0"/>
              <a:t>classification of the cervix </a:t>
            </a:r>
            <a:r>
              <a:rPr lang="en-IN" dirty="0" smtClean="0"/>
              <a:t>cells.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771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441D2-4CEF-4122-9862-FEEEFDAC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GAPS IDENTIFIED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0E51E-ECCE-4316-BA2C-D7275447AD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shallow feature learning mechanism and hand-craft feature extraction are highly depend on the characteristics of manual selected features.</a:t>
            </a:r>
          </a:p>
          <a:p>
            <a:pPr lvl="1" algn="just"/>
            <a:r>
              <a:rPr lang="en-US" dirty="0"/>
              <a:t>In cell based classification methods are very </a:t>
            </a:r>
            <a:r>
              <a:rPr lang="en-US" dirty="0" smtClean="0"/>
              <a:t>costly</a:t>
            </a:r>
            <a:endParaRPr lang="en-US" dirty="0"/>
          </a:p>
          <a:p>
            <a:pPr lvl="1" algn="just"/>
            <a:r>
              <a:rPr lang="en-IN" dirty="0" smtClean="0"/>
              <a:t>In large datasets various Machine Learning Algorithms take high computational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94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A1112-F70D-4ADC-BC25-DBCF1327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xmlns="" val="89036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681</Words>
  <Application>Microsoft Office PowerPoint</Application>
  <PresentationFormat>Custom</PresentationFormat>
  <Paragraphs>109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MINOR PROJECT</vt:lpstr>
      <vt:lpstr>Slide 2</vt:lpstr>
      <vt:lpstr>INTRODUCTION</vt:lpstr>
      <vt:lpstr>INTRODUCTION</vt:lpstr>
      <vt:lpstr>INTRODUCTION</vt:lpstr>
      <vt:lpstr>EXISTING METHODS</vt:lpstr>
      <vt:lpstr>EXISTING METHODS</vt:lpstr>
      <vt:lpstr>RESEARCH GAPS IDENTIFIED</vt:lpstr>
      <vt:lpstr>DATASET</vt:lpstr>
      <vt:lpstr>DATASET</vt:lpstr>
      <vt:lpstr>DATASET</vt:lpstr>
      <vt:lpstr>DATA PREPROCESSING AND AUGMENTATION</vt:lpstr>
      <vt:lpstr>DATA PREPROCESSING</vt:lpstr>
      <vt:lpstr>DATA AUGAMENTATION</vt:lpstr>
      <vt:lpstr>DATASET SPLIT</vt:lpstr>
      <vt:lpstr>PROPOSED METHOD</vt:lpstr>
      <vt:lpstr>BASE MODEL 1</vt:lpstr>
      <vt:lpstr>BASE MODEL 2</vt:lpstr>
      <vt:lpstr>CLASSIFICATION BASE LAYER</vt:lpstr>
      <vt:lpstr>CLASSIFICATION BASE LAYER</vt:lpstr>
      <vt:lpstr>CLASSIFICATION BASE LAYER</vt:lpstr>
      <vt:lpstr>PROPOSED MODEL</vt:lpstr>
      <vt:lpstr>PROPOSED MODEL</vt:lpstr>
      <vt:lpstr>TRAINING AND RESULTS</vt:lpstr>
      <vt:lpstr>TRAINING</vt:lpstr>
      <vt:lpstr>TRAINING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NUMBER  16 TEAM NUMBER  16 TEAM NUMBER  16 TEAM NUMBER  16 TEAM NUMBER  16</dc:title>
  <dc:creator>HP Pavilion 8LX85PA</dc:creator>
  <cp:lastModifiedBy>Hcl</cp:lastModifiedBy>
  <cp:revision>18</cp:revision>
  <dcterms:created xsi:type="dcterms:W3CDTF">2022-04-15T17:59:26Z</dcterms:created>
  <dcterms:modified xsi:type="dcterms:W3CDTF">2022-04-16T14:58:32Z</dcterms:modified>
</cp:coreProperties>
</file>