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sldIdLst>
    <p:sldId id="297" r:id="rId4"/>
    <p:sldId id="299" r:id="rId5"/>
    <p:sldId id="257" r:id="rId6"/>
    <p:sldId id="263" r:id="rId7"/>
    <p:sldId id="262" r:id="rId8"/>
    <p:sldId id="286" r:id="rId9"/>
    <p:sldId id="287" r:id="rId10"/>
    <p:sldId id="304" r:id="rId11"/>
    <p:sldId id="305" r:id="rId12"/>
    <p:sldId id="300" r:id="rId13"/>
    <p:sldId id="301" r:id="rId14"/>
    <p:sldId id="302" r:id="rId15"/>
    <p:sldId id="303" r:id="rId16"/>
    <p:sldId id="298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2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9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20" y="4074177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1" y="3429003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3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3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56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3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3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1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1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4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240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0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3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71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9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1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66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0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8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6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1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7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6" y="6250167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2" y="6250166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A671-D541-4AB3-8B6C-AA9A5CA6555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384F-ADF7-4563-9D3E-29FE2359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rgbClr val="FF0000"/>
                </a:solidFill>
              </a:rPr>
              <a:t>Tally With GST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0070C0"/>
                </a:solidFill>
              </a:rPr>
              <a:t>Sachin Sirohi</a:t>
            </a:r>
          </a:p>
          <a:p>
            <a:pPr marL="0" indent="0" algn="ctr">
              <a:buNone/>
            </a:pPr>
            <a:br>
              <a:rPr lang="en-US" sz="2800" b="1" dirty="0">
                <a:solidFill>
                  <a:srgbClr val="002060"/>
                </a:solidFill>
              </a:rPr>
            </a:br>
            <a:r>
              <a:rPr lang="en-GB" sz="36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Tally is an accounting software package used for recording day to day business data of a company</a:t>
            </a:r>
            <a:endParaRPr lang="en-US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1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15B6-0E3F-A0C2-4E8A-EC4FE3CA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330972"/>
            <a:ext cx="6248400" cy="457199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Trial Balance</a:t>
            </a:r>
            <a:endParaRPr lang="en-IN" sz="6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FCF98-83E7-2FB3-E309-F88EE6D16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1"/>
            <a:ext cx="12115800" cy="12954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GB" sz="3600" dirty="0">
                <a:solidFill>
                  <a:srgbClr val="202124"/>
                </a:solidFill>
                <a:latin typeface="Google Sans"/>
              </a:rPr>
              <a:t>A trial balance is </a:t>
            </a:r>
            <a:r>
              <a:rPr lang="en-GB" sz="3600" dirty="0">
                <a:solidFill>
                  <a:srgbClr val="040C28"/>
                </a:solidFill>
                <a:latin typeface="Google Sans"/>
              </a:rPr>
              <a:t>a financial report of credit entries and debit entries that businesses use to internally audit their double-entry accounting systems</a:t>
            </a:r>
            <a:r>
              <a:rPr lang="en-GB" sz="3600" dirty="0">
                <a:solidFill>
                  <a:srgbClr val="202124"/>
                </a:solidFill>
                <a:latin typeface="Google Sans"/>
              </a:rPr>
              <a:t>. </a:t>
            </a:r>
            <a:endParaRPr lang="en-IN" sz="3600" dirty="0"/>
          </a:p>
        </p:txBody>
      </p:sp>
      <p:pic>
        <p:nvPicPr>
          <p:cNvPr id="2050" name="Picture 2" descr="Differences Between Trial Balance &amp; Balance Sheet | Tally Solutions">
            <a:extLst>
              <a:ext uri="{FF2B5EF4-FFF2-40B4-BE49-F238E27FC236}">
                <a16:creationId xmlns:a16="http://schemas.microsoft.com/office/drawing/2014/main" id="{8D6F4EA8-1A83-152F-28E5-F0D16B5F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47886"/>
            <a:ext cx="5105400" cy="467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93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4868-D99E-0A41-A2F5-B9EA3ADC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44018"/>
            <a:ext cx="10972800" cy="944562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Trading Account</a:t>
            </a:r>
            <a:endParaRPr lang="en-IN" sz="60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96B0D-9B01-4E4D-A029-8CECCB5AA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55" y="1417638"/>
            <a:ext cx="11049000" cy="685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Trading account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used to determine the gross profit or gross loss of a business that results from </a:t>
            </a:r>
            <a:r>
              <a:rPr lang="en-GB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trading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activities. </a:t>
            </a:r>
            <a:endParaRPr lang="en-IN" dirty="0"/>
          </a:p>
        </p:txBody>
      </p:sp>
      <p:sp>
        <p:nvSpPr>
          <p:cNvPr id="5" name="AutoShape 4" descr="Tally Course | Preparing Balance Sheet in Tally | ICA Edu Skills">
            <a:extLst>
              <a:ext uri="{FF2B5EF4-FFF2-40B4-BE49-F238E27FC236}">
                <a16:creationId xmlns:a16="http://schemas.microsoft.com/office/drawing/2014/main" id="{50B09762-9801-35DB-A820-31694A9B41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472416"/>
            <a:ext cx="257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0" name="Picture 8" descr="How to View Profit and Loss Statement in TallyPrime | TallyHelp">
            <a:extLst>
              <a:ext uri="{FF2B5EF4-FFF2-40B4-BE49-F238E27FC236}">
                <a16:creationId xmlns:a16="http://schemas.microsoft.com/office/drawing/2014/main" id="{CF9AFB63-599E-DCAD-397D-5056582D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8048624" cy="404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96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1B9B-DF33-E4E1-E64E-F3DADD91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45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Profit &amp; Loss Account</a:t>
            </a:r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3DA0-8E59-29F9-35BB-4123B03AB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0668000" cy="761997"/>
          </a:xfrm>
        </p:spPr>
        <p:txBody>
          <a:bodyPr>
            <a:normAutofit fontScale="70000" lnSpcReduction="20000"/>
          </a:bodyPr>
          <a:lstStyle/>
          <a:p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he profit and loss (P&amp;L) statement is an extremely crucial </a:t>
            </a:r>
            <a:r>
              <a:rPr lang="en-GB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financial statement that gives a summary of the revenues, costs, and expenses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endParaRPr lang="en-IN" dirty="0"/>
          </a:p>
        </p:txBody>
      </p:sp>
      <p:pic>
        <p:nvPicPr>
          <p:cNvPr id="4098" name="Picture 2" descr="How to View Profit and Loss Statement in TallyPrime | TallyHelp">
            <a:extLst>
              <a:ext uri="{FF2B5EF4-FFF2-40B4-BE49-F238E27FC236}">
                <a16:creationId xmlns:a16="http://schemas.microsoft.com/office/drawing/2014/main" id="{593D5349-EA48-DD23-9E41-60BC22AAC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14004"/>
            <a:ext cx="7162800" cy="467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10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9D08-48DD-DD0F-9297-60555A0C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64" y="304800"/>
            <a:ext cx="10972800" cy="731838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Balance Sheet</a:t>
            </a:r>
            <a:endParaRPr lang="en-IN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D67B5-22DE-2115-C8B5-BA05AB01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071274"/>
            <a:ext cx="10896600" cy="10207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A balance sheet is 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a financial statement that reports a company's financial position</a:t>
            </a:r>
            <a:r>
              <a:rPr lang="en-GB" b="0" i="0" dirty="0">
                <a:solidFill>
                  <a:srgbClr val="202124"/>
                </a:solidFill>
                <a:effectLst/>
                <a:latin typeface="Google Sans"/>
              </a:rPr>
              <a:t>. This report shows the balance between the assets and liabilities of a firm</a:t>
            </a:r>
            <a:endParaRPr lang="en-IN" dirty="0"/>
          </a:p>
        </p:txBody>
      </p:sp>
      <p:pic>
        <p:nvPicPr>
          <p:cNvPr id="5122" name="Picture 2" descr="How to View Balance Sheet in TallyPrime | TallyHelp">
            <a:extLst>
              <a:ext uri="{FF2B5EF4-FFF2-40B4-BE49-F238E27FC236}">
                <a16:creationId xmlns:a16="http://schemas.microsoft.com/office/drawing/2014/main" id="{B7E31FCA-2DB3-6BFD-29FE-983B234EA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643" y="2514600"/>
            <a:ext cx="9902714" cy="287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0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"/>
            <a:ext cx="10972800" cy="11430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Tally Prime Screen</a:t>
            </a:r>
            <a:endParaRPr lang="en-IN" sz="60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FBE22-CCF2-5DEB-6B06-689D0BB5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5400"/>
            <a:ext cx="88392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0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C0C5-34C4-5A80-AA63-49A7FFA1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D80A1-7F12-B2DC-BB6D-D1D9BA18F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139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lly Versions">
            <a:extLst>
              <a:ext uri="{FF2B5EF4-FFF2-40B4-BE49-F238E27FC236}">
                <a16:creationId xmlns:a16="http://schemas.microsoft.com/office/drawing/2014/main" id="{C9A3940C-21AD-F4F9-C776-E5970EE1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10729"/>
            <a:ext cx="8915400" cy="495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595BC21-927C-629B-36F2-C543A83FC5AA}"/>
              </a:ext>
            </a:extLst>
          </p:cNvPr>
          <p:cNvSpPr/>
          <p:nvPr/>
        </p:nvSpPr>
        <p:spPr>
          <a:xfrm>
            <a:off x="7315200" y="5638800"/>
            <a:ext cx="2209800" cy="76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Tally Prime</a:t>
            </a:r>
            <a:endParaRPr lang="en-IN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5CAFA1-A929-8D3D-D481-32E745077FA8}"/>
              </a:ext>
            </a:extLst>
          </p:cNvPr>
          <p:cNvCxnSpPr>
            <a:cxnSpLocks/>
          </p:cNvCxnSpPr>
          <p:nvPr/>
        </p:nvCxnSpPr>
        <p:spPr>
          <a:xfrm>
            <a:off x="6019800" y="4038603"/>
            <a:ext cx="1752600" cy="172950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t="13763" r="2122" b="61346"/>
          <a:stretch/>
        </p:blipFill>
        <p:spPr bwMode="auto">
          <a:xfrm>
            <a:off x="1752600" y="6858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642AAA9-3C82-E2D6-C893-9C3579864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3" t="23562" r="2216" b="49916"/>
          <a:stretch/>
        </p:blipFill>
        <p:spPr bwMode="auto">
          <a:xfrm>
            <a:off x="3048000" y="2895603"/>
            <a:ext cx="6781800" cy="17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05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2052" r="-79" b="8829"/>
          <a:stretch/>
        </p:blipFill>
        <p:spPr bwMode="auto">
          <a:xfrm>
            <a:off x="2057400" y="854017"/>
            <a:ext cx="8149692" cy="5154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9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6" t="11592" r="371" b="26732"/>
          <a:stretch/>
        </p:blipFill>
        <p:spPr bwMode="auto">
          <a:xfrm>
            <a:off x="2057400" y="1"/>
            <a:ext cx="7772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4FE7F95-4711-FD09-EE4A-BC7141316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0" t="36616" r="17298" b="39557"/>
          <a:stretch/>
        </p:blipFill>
        <p:spPr bwMode="auto">
          <a:xfrm>
            <a:off x="2209800" y="4114800"/>
            <a:ext cx="7772400" cy="263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17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0" r="1472" b="8218"/>
          <a:stretch/>
        </p:blipFill>
        <p:spPr bwMode="auto">
          <a:xfrm>
            <a:off x="1905000" y="914400"/>
            <a:ext cx="835160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12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5" r="1350" b="8013"/>
          <a:stretch/>
        </p:blipFill>
        <p:spPr bwMode="auto">
          <a:xfrm>
            <a:off x="1676400" y="381000"/>
            <a:ext cx="8305800" cy="540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82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3453-0208-62CB-2972-E87E6D7B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0972800" cy="563562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Ledgers</a:t>
            </a:r>
            <a:endParaRPr lang="en-IN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33EC-3DD8-7CFD-FC39-5C90DE32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9236"/>
            <a:ext cx="11582400" cy="5818764"/>
          </a:xfrm>
        </p:spPr>
        <p:txBody>
          <a:bodyPr numCol="3"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Plant, Building, Machinery etc.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Fixed Asset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Cash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cash-in-hand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Bank Accounts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Bill Receivable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-Current Asset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Libilities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current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Liabilites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Loan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-Loan(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Liabilites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Bill Payable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-Current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Liabilites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Security Deposit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Deposit(Asset)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3413760" algn="l"/>
              </a:tabLs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Invest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Investment	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Taxes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Duties &amp; Taxes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Debtor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Sundry Debtors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Creditor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Sundry Creditors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Branch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-Branch &amp; Division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Purchase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Purchase Account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Sales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Sales Account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Purchase Return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Purchase Account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Sales Return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Sales Account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capital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capital a\c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Drawing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Capital a\c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Expenses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Direct Ex. ,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InDirect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Ex.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Indirect Expenses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Rent ,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Salaryetc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Direct Expenses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Wages, Carriage Inward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etc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(Manufacturing &amp; Trading expenses)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InDirect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Income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Commison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Received, Rent Received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etc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Direct Income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 Sales of income (non Trade income account that effect Gross Profit means all trade income account 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Suspense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Suspense account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provision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Provisions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stock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-stock-in-hand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Reserve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- Reserve &amp; Surplus (capital)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Note :- cash and profit &amp; Loss a\c is already created in tally by default.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4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0399-2E67-54DF-87D0-FE0B86FC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Vouchers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E758-5B8A-3E91-B559-4D6670F5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18" y="1429183"/>
            <a:ext cx="10972800" cy="4525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1. </a:t>
            </a:r>
            <a:r>
              <a:rPr lang="en-US" sz="3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Contra (F4)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: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only cash and bank transaction done.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2</a:t>
            </a:r>
            <a: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r>
              <a:rPr lang="en-US" sz="3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Payment (F5):</a:t>
            </a:r>
            <a:r>
              <a:rPr lang="en-US" sz="3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pay by cash and bank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en-US" sz="3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Receipt(F6):-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receive amount in cash and bank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4. </a:t>
            </a:r>
            <a:r>
              <a:rPr lang="en-US" sz="3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Journal (F7):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Non cash and bank transaction is allow and credit adjustment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5. </a:t>
            </a:r>
            <a:r>
              <a:rPr lang="en-US" sz="3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Sale(F8):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Sale on cash or credit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6.</a:t>
            </a:r>
            <a:r>
              <a:rPr lang="en-US" sz="3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Sale Return(Credit Note)Ctrl+F8: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to return sale goods reason of defect,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loss etc.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7.</a:t>
            </a:r>
            <a:r>
              <a:rPr lang="en-US" sz="3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Purchase(F9):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Purchase by cash or on credit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8.</a:t>
            </a:r>
            <a:r>
              <a:rPr lang="en-US" sz="3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Purchase Return(Debit Note) Ctrl+F9: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 to return purchase goods reason of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defect, loss etc.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49138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444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Candara</vt:lpstr>
      <vt:lpstr>Google Sans</vt:lpstr>
      <vt:lpstr>Symbol</vt:lpstr>
      <vt:lpstr>Office Theme</vt:lpstr>
      <vt:lpstr>Waveform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Ledgers</vt:lpstr>
      <vt:lpstr>Vouchers</vt:lpstr>
      <vt:lpstr>Trial Balance</vt:lpstr>
      <vt:lpstr>Trading Account</vt:lpstr>
      <vt:lpstr>Profit &amp; Loss Account</vt:lpstr>
      <vt:lpstr>Balance Sheet</vt:lpstr>
      <vt:lpstr>Tally Prime Screen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Sirohi</dc:creator>
  <cp:lastModifiedBy>sachin sirohi</cp:lastModifiedBy>
  <cp:revision>127</cp:revision>
  <dcterms:created xsi:type="dcterms:W3CDTF">2019-10-05T07:53:59Z</dcterms:created>
  <dcterms:modified xsi:type="dcterms:W3CDTF">2024-12-06T04:23:54Z</dcterms:modified>
</cp:coreProperties>
</file>